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1"/>
  </p:sldMasterIdLst>
  <p:notesMasterIdLst>
    <p:notesMasterId r:id="rId302"/>
  </p:notesMasterIdLst>
  <p:sldIdLst>
    <p:sldId id="256" r:id="rId2"/>
    <p:sldId id="415" r:id="rId3"/>
    <p:sldId id="390" r:id="rId4"/>
    <p:sldId id="391" r:id="rId5"/>
    <p:sldId id="394" r:id="rId6"/>
    <p:sldId id="395" r:id="rId7"/>
    <p:sldId id="419" r:id="rId8"/>
    <p:sldId id="396" r:id="rId9"/>
    <p:sldId id="416" r:id="rId10"/>
    <p:sldId id="418" r:id="rId11"/>
    <p:sldId id="417" r:id="rId12"/>
    <p:sldId id="392" r:id="rId13"/>
    <p:sldId id="420" r:id="rId14"/>
    <p:sldId id="421" r:id="rId15"/>
    <p:sldId id="422" r:id="rId16"/>
    <p:sldId id="423" r:id="rId17"/>
    <p:sldId id="424" r:id="rId18"/>
    <p:sldId id="425" r:id="rId19"/>
    <p:sldId id="426" r:id="rId20"/>
    <p:sldId id="427" r:id="rId21"/>
    <p:sldId id="428" r:id="rId22"/>
    <p:sldId id="429" r:id="rId23"/>
    <p:sldId id="430" r:id="rId24"/>
    <p:sldId id="445" r:id="rId25"/>
    <p:sldId id="446" r:id="rId26"/>
    <p:sldId id="393" r:id="rId27"/>
    <p:sldId id="497" r:id="rId28"/>
    <p:sldId id="496" r:id="rId29"/>
    <p:sldId id="447" r:id="rId30"/>
    <p:sldId id="448" r:id="rId31"/>
    <p:sldId id="449" r:id="rId32"/>
    <p:sldId id="450" r:id="rId33"/>
    <p:sldId id="451" r:id="rId34"/>
    <p:sldId id="388" r:id="rId35"/>
    <p:sldId id="397" r:id="rId36"/>
    <p:sldId id="398" r:id="rId37"/>
    <p:sldId id="399" r:id="rId38"/>
    <p:sldId id="400" r:id="rId39"/>
    <p:sldId id="453" r:id="rId40"/>
    <p:sldId id="452" r:id="rId41"/>
    <p:sldId id="459" r:id="rId42"/>
    <p:sldId id="401" r:id="rId43"/>
    <p:sldId id="402" r:id="rId44"/>
    <p:sldId id="460" r:id="rId45"/>
    <p:sldId id="461" r:id="rId46"/>
    <p:sldId id="463" r:id="rId47"/>
    <p:sldId id="462" r:id="rId48"/>
    <p:sldId id="403" r:id="rId49"/>
    <p:sldId id="404" r:id="rId50"/>
    <p:sldId id="454" r:id="rId51"/>
    <p:sldId id="455" r:id="rId52"/>
    <p:sldId id="456" r:id="rId53"/>
    <p:sldId id="457" r:id="rId54"/>
    <p:sldId id="458" r:id="rId55"/>
    <p:sldId id="405" r:id="rId56"/>
    <p:sldId id="411" r:id="rId57"/>
    <p:sldId id="466" r:id="rId58"/>
    <p:sldId id="467" r:id="rId59"/>
    <p:sldId id="468" r:id="rId60"/>
    <p:sldId id="469" r:id="rId61"/>
    <p:sldId id="470" r:id="rId62"/>
    <p:sldId id="471" r:id="rId63"/>
    <p:sldId id="472" r:id="rId64"/>
    <p:sldId id="473" r:id="rId65"/>
    <p:sldId id="464" r:id="rId66"/>
    <p:sldId id="474" r:id="rId67"/>
    <p:sldId id="475" r:id="rId68"/>
    <p:sldId id="465" r:id="rId69"/>
    <p:sldId id="476" r:id="rId70"/>
    <p:sldId id="412" r:id="rId71"/>
    <p:sldId id="413" r:id="rId72"/>
    <p:sldId id="414" r:id="rId73"/>
    <p:sldId id="477" r:id="rId74"/>
    <p:sldId id="478" r:id="rId75"/>
    <p:sldId id="479" r:id="rId76"/>
    <p:sldId id="480" r:id="rId77"/>
    <p:sldId id="406" r:id="rId78"/>
    <p:sldId id="507" r:id="rId79"/>
    <p:sldId id="508" r:id="rId80"/>
    <p:sldId id="509" r:id="rId81"/>
    <p:sldId id="506" r:id="rId82"/>
    <p:sldId id="407" r:id="rId83"/>
    <p:sldId id="408" r:id="rId84"/>
    <p:sldId id="498" r:id="rId85"/>
    <p:sldId id="409" r:id="rId86"/>
    <p:sldId id="499" r:id="rId87"/>
    <p:sldId id="500" r:id="rId88"/>
    <p:sldId id="501" r:id="rId89"/>
    <p:sldId id="410" r:id="rId90"/>
    <p:sldId id="574" r:id="rId91"/>
    <p:sldId id="481" r:id="rId92"/>
    <p:sldId id="482" r:id="rId93"/>
    <p:sldId id="483" r:id="rId94"/>
    <p:sldId id="484" r:id="rId95"/>
    <p:sldId id="485" r:id="rId96"/>
    <p:sldId id="486" r:id="rId97"/>
    <p:sldId id="487" r:id="rId98"/>
    <p:sldId id="488" r:id="rId99"/>
    <p:sldId id="493" r:id="rId100"/>
    <p:sldId id="494" r:id="rId101"/>
    <p:sldId id="495" r:id="rId102"/>
    <p:sldId id="766" r:id="rId103"/>
    <p:sldId id="767" r:id="rId104"/>
    <p:sldId id="768" r:id="rId105"/>
    <p:sldId id="489" r:id="rId106"/>
    <p:sldId id="490" r:id="rId107"/>
    <p:sldId id="491" r:id="rId108"/>
    <p:sldId id="492" r:id="rId109"/>
    <p:sldId id="769" r:id="rId110"/>
    <p:sldId id="389" r:id="rId111"/>
    <p:sldId id="575" r:id="rId112"/>
    <p:sldId id="257" r:id="rId113"/>
    <p:sldId id="502" r:id="rId114"/>
    <p:sldId id="258" r:id="rId115"/>
    <p:sldId id="259" r:id="rId116"/>
    <p:sldId id="505" r:id="rId117"/>
    <p:sldId id="511" r:id="rId118"/>
    <p:sldId id="512" r:id="rId119"/>
    <p:sldId id="510" r:id="rId120"/>
    <p:sldId id="260" r:id="rId121"/>
    <p:sldId id="503" r:id="rId122"/>
    <p:sldId id="504" r:id="rId123"/>
    <p:sldId id="263" r:id="rId124"/>
    <p:sldId id="264" r:id="rId125"/>
    <p:sldId id="265" r:id="rId126"/>
    <p:sldId id="266" r:id="rId127"/>
    <p:sldId id="267" r:id="rId128"/>
    <p:sldId id="268" r:id="rId129"/>
    <p:sldId id="514" r:id="rId130"/>
    <p:sldId id="515" r:id="rId131"/>
    <p:sldId id="269" r:id="rId132"/>
    <p:sldId id="513" r:id="rId133"/>
    <p:sldId id="517" r:id="rId134"/>
    <p:sldId id="518" r:id="rId135"/>
    <p:sldId id="519" r:id="rId136"/>
    <p:sldId id="516" r:id="rId137"/>
    <p:sldId id="271" r:id="rId138"/>
    <p:sldId id="272" r:id="rId139"/>
    <p:sldId id="520" r:id="rId140"/>
    <p:sldId id="522" r:id="rId141"/>
    <p:sldId id="523" r:id="rId142"/>
    <p:sldId id="524" r:id="rId143"/>
    <p:sldId id="537" r:id="rId144"/>
    <p:sldId id="538" r:id="rId145"/>
    <p:sldId id="525" r:id="rId146"/>
    <p:sldId id="526" r:id="rId147"/>
    <p:sldId id="527" r:id="rId148"/>
    <p:sldId id="528" r:id="rId149"/>
    <p:sldId id="529" r:id="rId150"/>
    <p:sldId id="530" r:id="rId151"/>
    <p:sldId id="531" r:id="rId152"/>
    <p:sldId id="532" r:id="rId153"/>
    <p:sldId id="533" r:id="rId154"/>
    <p:sldId id="534" r:id="rId155"/>
    <p:sldId id="539" r:id="rId156"/>
    <p:sldId id="536" r:id="rId157"/>
    <p:sldId id="540" r:id="rId158"/>
    <p:sldId id="541" r:id="rId159"/>
    <p:sldId id="542" r:id="rId160"/>
    <p:sldId id="543" r:id="rId161"/>
    <p:sldId id="544" r:id="rId162"/>
    <p:sldId id="545" r:id="rId163"/>
    <p:sldId id="546" r:id="rId164"/>
    <p:sldId id="547" r:id="rId165"/>
    <p:sldId id="576" r:id="rId166"/>
    <p:sldId id="548" r:id="rId167"/>
    <p:sldId id="549" r:id="rId168"/>
    <p:sldId id="550" r:id="rId169"/>
    <p:sldId id="551" r:id="rId170"/>
    <p:sldId id="558" r:id="rId171"/>
    <p:sldId id="559" r:id="rId172"/>
    <p:sldId id="560" r:id="rId173"/>
    <p:sldId id="561" r:id="rId174"/>
    <p:sldId id="562" r:id="rId175"/>
    <p:sldId id="563" r:id="rId176"/>
    <p:sldId id="572" r:id="rId177"/>
    <p:sldId id="573" r:id="rId178"/>
    <p:sldId id="577" r:id="rId179"/>
    <p:sldId id="565" r:id="rId180"/>
    <p:sldId id="564" r:id="rId181"/>
    <p:sldId id="566" r:id="rId182"/>
    <p:sldId id="567" r:id="rId183"/>
    <p:sldId id="568" r:id="rId184"/>
    <p:sldId id="569" r:id="rId185"/>
    <p:sldId id="570" r:id="rId186"/>
    <p:sldId id="571" r:id="rId187"/>
    <p:sldId id="578" r:id="rId188"/>
    <p:sldId id="583" r:id="rId189"/>
    <p:sldId id="584" r:id="rId190"/>
    <p:sldId id="597" r:id="rId191"/>
    <p:sldId id="585" r:id="rId192"/>
    <p:sldId id="586" r:id="rId193"/>
    <p:sldId id="587" r:id="rId194"/>
    <p:sldId id="588" r:id="rId195"/>
    <p:sldId id="589" r:id="rId196"/>
    <p:sldId id="590" r:id="rId197"/>
    <p:sldId id="591" r:id="rId198"/>
    <p:sldId id="592" r:id="rId199"/>
    <p:sldId id="593" r:id="rId200"/>
    <p:sldId id="594" r:id="rId201"/>
    <p:sldId id="595" r:id="rId202"/>
    <p:sldId id="579" r:id="rId203"/>
    <p:sldId id="598" r:id="rId204"/>
    <p:sldId id="599" r:id="rId205"/>
    <p:sldId id="600" r:id="rId206"/>
    <p:sldId id="601" r:id="rId207"/>
    <p:sldId id="602" r:id="rId208"/>
    <p:sldId id="603" r:id="rId209"/>
    <p:sldId id="604" r:id="rId210"/>
    <p:sldId id="605" r:id="rId211"/>
    <p:sldId id="606" r:id="rId212"/>
    <p:sldId id="607" r:id="rId213"/>
    <p:sldId id="608" r:id="rId214"/>
    <p:sldId id="609" r:id="rId215"/>
    <p:sldId id="610" r:id="rId216"/>
    <p:sldId id="611" r:id="rId217"/>
    <p:sldId id="612" r:id="rId218"/>
    <p:sldId id="613" r:id="rId219"/>
    <p:sldId id="614" r:id="rId220"/>
    <p:sldId id="615" r:id="rId221"/>
    <p:sldId id="616" r:id="rId222"/>
    <p:sldId id="617" r:id="rId223"/>
    <p:sldId id="618" r:id="rId224"/>
    <p:sldId id="619" r:id="rId225"/>
    <p:sldId id="620" r:id="rId226"/>
    <p:sldId id="621" r:id="rId227"/>
    <p:sldId id="622" r:id="rId228"/>
    <p:sldId id="623" r:id="rId229"/>
    <p:sldId id="624" r:id="rId230"/>
    <p:sldId id="625" r:id="rId231"/>
    <p:sldId id="626" r:id="rId232"/>
    <p:sldId id="627" r:id="rId233"/>
    <p:sldId id="628" r:id="rId234"/>
    <p:sldId id="629" r:id="rId235"/>
    <p:sldId id="630" r:id="rId236"/>
    <p:sldId id="631" r:id="rId237"/>
    <p:sldId id="632" r:id="rId238"/>
    <p:sldId id="633" r:id="rId239"/>
    <p:sldId id="634" r:id="rId240"/>
    <p:sldId id="635" r:id="rId241"/>
    <p:sldId id="636" r:id="rId242"/>
    <p:sldId id="637" r:id="rId243"/>
    <p:sldId id="638" r:id="rId244"/>
    <p:sldId id="580" r:id="rId245"/>
    <p:sldId id="641" r:id="rId246"/>
    <p:sldId id="642" r:id="rId247"/>
    <p:sldId id="643" r:id="rId248"/>
    <p:sldId id="644" r:id="rId249"/>
    <p:sldId id="645" r:id="rId250"/>
    <p:sldId id="646" r:id="rId251"/>
    <p:sldId id="647" r:id="rId252"/>
    <p:sldId id="659" r:id="rId253"/>
    <p:sldId id="660" r:id="rId254"/>
    <p:sldId id="648" r:id="rId255"/>
    <p:sldId id="649" r:id="rId256"/>
    <p:sldId id="650" r:id="rId257"/>
    <p:sldId id="651" r:id="rId258"/>
    <p:sldId id="652" r:id="rId259"/>
    <p:sldId id="653" r:id="rId260"/>
    <p:sldId id="654" r:id="rId261"/>
    <p:sldId id="655" r:id="rId262"/>
    <p:sldId id="661" r:id="rId263"/>
    <p:sldId id="657" r:id="rId264"/>
    <p:sldId id="581" r:id="rId265"/>
    <p:sldId id="662" r:id="rId266"/>
    <p:sldId id="663" r:id="rId267"/>
    <p:sldId id="664" r:id="rId268"/>
    <p:sldId id="665" r:id="rId269"/>
    <p:sldId id="666" r:id="rId270"/>
    <p:sldId id="667" r:id="rId271"/>
    <p:sldId id="668" r:id="rId272"/>
    <p:sldId id="669" r:id="rId273"/>
    <p:sldId id="670" r:id="rId274"/>
    <p:sldId id="671" r:id="rId275"/>
    <p:sldId id="672" r:id="rId276"/>
    <p:sldId id="673" r:id="rId277"/>
    <p:sldId id="674" r:id="rId278"/>
    <p:sldId id="675" r:id="rId279"/>
    <p:sldId id="676" r:id="rId280"/>
    <p:sldId id="677" r:id="rId281"/>
    <p:sldId id="678" r:id="rId282"/>
    <p:sldId id="679" r:id="rId283"/>
    <p:sldId id="680" r:id="rId284"/>
    <p:sldId id="681" r:id="rId285"/>
    <p:sldId id="682" r:id="rId286"/>
    <p:sldId id="683" r:id="rId287"/>
    <p:sldId id="684" r:id="rId288"/>
    <p:sldId id="685" r:id="rId289"/>
    <p:sldId id="686" r:id="rId290"/>
    <p:sldId id="687" r:id="rId291"/>
    <p:sldId id="688" r:id="rId292"/>
    <p:sldId id="691" r:id="rId293"/>
    <p:sldId id="692" r:id="rId294"/>
    <p:sldId id="693" r:id="rId295"/>
    <p:sldId id="694" r:id="rId296"/>
    <p:sldId id="695" r:id="rId297"/>
    <p:sldId id="696" r:id="rId298"/>
    <p:sldId id="697" r:id="rId299"/>
    <p:sldId id="698" r:id="rId300"/>
    <p:sldId id="699" r:id="rId3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0EC170-92C5-A740-8032-0DEB6E726EC4}">
          <p14:sldIdLst>
            <p14:sldId id="256"/>
            <p14:sldId id="415"/>
            <p14:sldId id="390"/>
            <p14:sldId id="391"/>
            <p14:sldId id="394"/>
            <p14:sldId id="395"/>
            <p14:sldId id="419"/>
            <p14:sldId id="396"/>
            <p14:sldId id="416"/>
            <p14:sldId id="418"/>
            <p14:sldId id="417"/>
            <p14:sldId id="392"/>
            <p14:sldId id="420"/>
            <p14:sldId id="421"/>
            <p14:sldId id="422"/>
            <p14:sldId id="423"/>
            <p14:sldId id="424"/>
            <p14:sldId id="425"/>
            <p14:sldId id="426"/>
            <p14:sldId id="427"/>
            <p14:sldId id="428"/>
            <p14:sldId id="429"/>
            <p14:sldId id="430"/>
            <p14:sldId id="445"/>
            <p14:sldId id="446"/>
            <p14:sldId id="393"/>
            <p14:sldId id="497"/>
            <p14:sldId id="496"/>
            <p14:sldId id="447"/>
            <p14:sldId id="448"/>
            <p14:sldId id="449"/>
            <p14:sldId id="450"/>
            <p14:sldId id="451"/>
            <p14:sldId id="388"/>
            <p14:sldId id="397"/>
            <p14:sldId id="398"/>
            <p14:sldId id="399"/>
            <p14:sldId id="400"/>
            <p14:sldId id="453"/>
            <p14:sldId id="452"/>
            <p14:sldId id="459"/>
            <p14:sldId id="401"/>
            <p14:sldId id="402"/>
            <p14:sldId id="460"/>
            <p14:sldId id="461"/>
            <p14:sldId id="463"/>
            <p14:sldId id="462"/>
            <p14:sldId id="403"/>
            <p14:sldId id="404"/>
            <p14:sldId id="454"/>
            <p14:sldId id="455"/>
            <p14:sldId id="456"/>
            <p14:sldId id="457"/>
            <p14:sldId id="458"/>
            <p14:sldId id="405"/>
            <p14:sldId id="411"/>
            <p14:sldId id="466"/>
            <p14:sldId id="467"/>
            <p14:sldId id="468"/>
            <p14:sldId id="469"/>
            <p14:sldId id="470"/>
            <p14:sldId id="471"/>
            <p14:sldId id="472"/>
            <p14:sldId id="473"/>
            <p14:sldId id="464"/>
            <p14:sldId id="474"/>
            <p14:sldId id="475"/>
            <p14:sldId id="465"/>
            <p14:sldId id="476"/>
            <p14:sldId id="412"/>
            <p14:sldId id="413"/>
            <p14:sldId id="414"/>
            <p14:sldId id="477"/>
            <p14:sldId id="478"/>
            <p14:sldId id="479"/>
            <p14:sldId id="480"/>
            <p14:sldId id="406"/>
            <p14:sldId id="507"/>
            <p14:sldId id="508"/>
            <p14:sldId id="509"/>
            <p14:sldId id="506"/>
            <p14:sldId id="407"/>
            <p14:sldId id="408"/>
            <p14:sldId id="498"/>
            <p14:sldId id="409"/>
            <p14:sldId id="499"/>
            <p14:sldId id="500"/>
            <p14:sldId id="501"/>
            <p14:sldId id="410"/>
            <p14:sldId id="574"/>
            <p14:sldId id="481"/>
            <p14:sldId id="482"/>
            <p14:sldId id="483"/>
            <p14:sldId id="484"/>
            <p14:sldId id="485"/>
            <p14:sldId id="486"/>
            <p14:sldId id="487"/>
            <p14:sldId id="488"/>
            <p14:sldId id="493"/>
            <p14:sldId id="494"/>
            <p14:sldId id="495"/>
            <p14:sldId id="766"/>
            <p14:sldId id="767"/>
            <p14:sldId id="768"/>
            <p14:sldId id="489"/>
            <p14:sldId id="490"/>
            <p14:sldId id="491"/>
            <p14:sldId id="492"/>
            <p14:sldId id="769"/>
            <p14:sldId id="389"/>
            <p14:sldId id="575"/>
            <p14:sldId id="257"/>
            <p14:sldId id="502"/>
            <p14:sldId id="258"/>
            <p14:sldId id="259"/>
            <p14:sldId id="505"/>
            <p14:sldId id="511"/>
            <p14:sldId id="512"/>
            <p14:sldId id="510"/>
            <p14:sldId id="260"/>
            <p14:sldId id="503"/>
            <p14:sldId id="504"/>
            <p14:sldId id="263"/>
            <p14:sldId id="264"/>
            <p14:sldId id="265"/>
            <p14:sldId id="266"/>
            <p14:sldId id="267"/>
            <p14:sldId id="268"/>
            <p14:sldId id="514"/>
            <p14:sldId id="515"/>
            <p14:sldId id="269"/>
            <p14:sldId id="513"/>
            <p14:sldId id="517"/>
            <p14:sldId id="518"/>
            <p14:sldId id="519"/>
            <p14:sldId id="516"/>
            <p14:sldId id="271"/>
            <p14:sldId id="272"/>
            <p14:sldId id="520"/>
            <p14:sldId id="522"/>
            <p14:sldId id="523"/>
            <p14:sldId id="524"/>
            <p14:sldId id="537"/>
            <p14:sldId id="538"/>
            <p14:sldId id="525"/>
            <p14:sldId id="526"/>
            <p14:sldId id="527"/>
            <p14:sldId id="528"/>
            <p14:sldId id="529"/>
            <p14:sldId id="530"/>
            <p14:sldId id="531"/>
            <p14:sldId id="532"/>
            <p14:sldId id="533"/>
            <p14:sldId id="534"/>
            <p14:sldId id="539"/>
            <p14:sldId id="536"/>
            <p14:sldId id="540"/>
            <p14:sldId id="541"/>
            <p14:sldId id="542"/>
            <p14:sldId id="543"/>
            <p14:sldId id="544"/>
            <p14:sldId id="545"/>
            <p14:sldId id="546"/>
            <p14:sldId id="547"/>
            <p14:sldId id="576"/>
            <p14:sldId id="548"/>
            <p14:sldId id="549"/>
            <p14:sldId id="550"/>
            <p14:sldId id="551"/>
            <p14:sldId id="558"/>
            <p14:sldId id="559"/>
            <p14:sldId id="560"/>
            <p14:sldId id="561"/>
            <p14:sldId id="562"/>
            <p14:sldId id="563"/>
            <p14:sldId id="572"/>
            <p14:sldId id="573"/>
            <p14:sldId id="577"/>
            <p14:sldId id="565"/>
            <p14:sldId id="564"/>
            <p14:sldId id="566"/>
            <p14:sldId id="567"/>
            <p14:sldId id="568"/>
            <p14:sldId id="569"/>
            <p14:sldId id="570"/>
            <p14:sldId id="571"/>
            <p14:sldId id="578"/>
            <p14:sldId id="583"/>
            <p14:sldId id="584"/>
            <p14:sldId id="597"/>
            <p14:sldId id="585"/>
            <p14:sldId id="586"/>
            <p14:sldId id="587"/>
            <p14:sldId id="588"/>
            <p14:sldId id="589"/>
            <p14:sldId id="590"/>
            <p14:sldId id="591"/>
            <p14:sldId id="592"/>
            <p14:sldId id="593"/>
            <p14:sldId id="594"/>
            <p14:sldId id="595"/>
            <p14:sldId id="579"/>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580"/>
            <p14:sldId id="641"/>
            <p14:sldId id="642"/>
            <p14:sldId id="643"/>
            <p14:sldId id="644"/>
            <p14:sldId id="645"/>
            <p14:sldId id="646"/>
            <p14:sldId id="647"/>
            <p14:sldId id="659"/>
            <p14:sldId id="660"/>
            <p14:sldId id="648"/>
            <p14:sldId id="649"/>
            <p14:sldId id="650"/>
            <p14:sldId id="651"/>
            <p14:sldId id="652"/>
            <p14:sldId id="653"/>
            <p14:sldId id="654"/>
            <p14:sldId id="655"/>
            <p14:sldId id="661"/>
            <p14:sldId id="657"/>
            <p14:sldId id="58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91"/>
            <p14:sldId id="692"/>
            <p14:sldId id="693"/>
            <p14:sldId id="694"/>
            <p14:sldId id="695"/>
            <p14:sldId id="696"/>
            <p14:sldId id="697"/>
            <p14:sldId id="698"/>
            <p14:sldId id="6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982" autoAdjust="0"/>
    <p:restoredTop sz="94652"/>
  </p:normalViewPr>
  <p:slideViewPr>
    <p:cSldViewPr snapToGrid="0" snapToObjects="1">
      <p:cViewPr varScale="1">
        <p:scale>
          <a:sx n="99" d="100"/>
          <a:sy n="99" d="100"/>
        </p:scale>
        <p:origin x="725"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slide" Target="slides/slide296.xml"/><Relationship Id="rId306"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1EE5-3F74-4CAE-AE00-1696D9BFE724}"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1747F-D289-4DFA-80CF-535F71668B61}" type="slidenum">
              <a:rPr lang="en-US" smtClean="0"/>
              <a:t>‹#›</a:t>
            </a:fld>
            <a:endParaRPr lang="en-US"/>
          </a:p>
        </p:txBody>
      </p:sp>
    </p:spTree>
    <p:extLst>
      <p:ext uri="{BB962C8B-B14F-4D97-AF65-F5344CB8AC3E}">
        <p14:creationId xmlns:p14="http://schemas.microsoft.com/office/powerpoint/2010/main" val="170658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1747F-D289-4DFA-80CF-535F71668B61}" type="slidenum">
              <a:rPr lang="en-US" smtClean="0"/>
              <a:t>169</a:t>
            </a:fld>
            <a:endParaRPr lang="en-US"/>
          </a:p>
        </p:txBody>
      </p:sp>
    </p:spTree>
    <p:extLst>
      <p:ext uri="{BB962C8B-B14F-4D97-AF65-F5344CB8AC3E}">
        <p14:creationId xmlns:p14="http://schemas.microsoft.com/office/powerpoint/2010/main" val="286634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43EC20-3CAA-42ED-8C61-DE665FB1E1B9}"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87158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B10A-FFA0-4A1F-A6AF-4D289A7E4BA4}"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16130047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B10A-FFA0-4A1F-A6AF-4D289A7E4BA4}"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40386774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B10A-FFA0-4A1F-A6AF-4D289A7E4BA4}"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10771980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B10A-FFA0-4A1F-A6AF-4D289A7E4BA4}"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40104535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B0314-E6D1-4C78-B3BA-472931FAC7F7}"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272985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34B10A-FFA0-4A1F-A6AF-4D289A7E4BA4}" type="datetime1">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18652072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34B10A-FFA0-4A1F-A6AF-4D289A7E4BA4}" type="datetime1">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41054591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FABBE0-A7DC-4E2A-B624-8D8212BBE0E8}" type="datetime1">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2365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68F32-5712-4FE7-AC12-DD5CAA6FF9A6}" type="datetime1">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3076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34B10A-FFA0-4A1F-A6AF-4D289A7E4BA4}" type="datetime1">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17691272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78B53-2B77-4136-8462-8D71F98D4E04}" type="datetime1">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422887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4B10A-FFA0-4A1F-A6AF-4D289A7E4BA4}" type="datetime1">
              <a:rPr lang="en-US" smtClean="0"/>
              <a:t>8/24/2020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69D72-ABB3-F043-AB7B-9747B590CAA5}" type="slidenum">
              <a:rPr lang="en-US" smtClean="0"/>
              <a:t>‹#›</a:t>
            </a:fld>
            <a:endParaRPr lang="en-US"/>
          </a:p>
        </p:txBody>
      </p:sp>
    </p:spTree>
    <p:extLst>
      <p:ext uri="{BB962C8B-B14F-4D97-AF65-F5344CB8AC3E}">
        <p14:creationId xmlns:p14="http://schemas.microsoft.com/office/powerpoint/2010/main" val="114911242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10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2.xml"/><Relationship Id="rId4" Type="http://schemas.openxmlformats.org/officeDocument/2006/relationships/image" Target="../media/image92.png"/></Relationships>
</file>

<file path=ppt/slides/_rels/slide10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911.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922.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952.png"/><Relationship Id="rId2" Type="http://schemas.openxmlformats.org/officeDocument/2006/relationships/image" Target="../media/image940.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930.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980.png"/><Relationship Id="rId1" Type="http://schemas.openxmlformats.org/officeDocument/2006/relationships/slideLayout" Target="../slideLayouts/slideLayout1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1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9.png"/><Relationship Id="rId1" Type="http://schemas.openxmlformats.org/officeDocument/2006/relationships/slideLayout" Target="../slideLayouts/slideLayout12.xml"/><Relationship Id="rId4" Type="http://schemas.openxmlformats.org/officeDocument/2006/relationships/image" Target="../media/image105.png"/></Relationships>
</file>

<file path=ppt/slides/_rels/slide11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2.xml"/><Relationship Id="rId5" Type="http://schemas.openxmlformats.org/officeDocument/2006/relationships/image" Target="../media/image107.png"/><Relationship Id="rId4" Type="http://schemas.openxmlformats.org/officeDocument/2006/relationships/image" Target="../media/image106.png"/></Relationships>
</file>

<file path=ppt/slides/_rels/slide1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2.xml"/><Relationship Id="rId5" Type="http://schemas.openxmlformats.org/officeDocument/2006/relationships/image" Target="../media/image114.png"/><Relationship Id="rId4" Type="http://schemas.openxmlformats.org/officeDocument/2006/relationships/image" Target="../media/image113.png"/></Relationships>
</file>

<file path=ppt/slides/_rels/slide12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2.xml"/><Relationship Id="rId4" Type="http://schemas.openxmlformats.org/officeDocument/2006/relationships/image" Target="../media/image113.png"/></Relationships>
</file>

<file path=ppt/slides/_rels/slide12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2.xml"/><Relationship Id="rId4" Type="http://schemas.openxmlformats.org/officeDocument/2006/relationships/image" Target="../media/image113.png"/></Relationships>
</file>

<file path=ppt/slides/_rels/slide12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2.xml"/><Relationship Id="rId6" Type="http://schemas.openxmlformats.org/officeDocument/2006/relationships/image" Target="../media/image372.png"/><Relationship Id="rId5" Type="http://schemas.openxmlformats.org/officeDocument/2006/relationships/image" Target="../media/image363.png"/><Relationship Id="rId4" Type="http://schemas.openxmlformats.org/officeDocument/2006/relationships/image" Target="../media/image117.png"/></Relationships>
</file>

<file path=ppt/slides/_rels/slide124.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416.png"/><Relationship Id="rId2" Type="http://schemas.openxmlformats.org/officeDocument/2006/relationships/image" Target="../media/image118.png"/><Relationship Id="rId1" Type="http://schemas.openxmlformats.org/officeDocument/2006/relationships/slideLayout" Target="../slideLayouts/slideLayout12.xml"/><Relationship Id="rId6" Type="http://schemas.openxmlformats.org/officeDocument/2006/relationships/image" Target="../media/image402.png"/><Relationship Id="rId5" Type="http://schemas.openxmlformats.org/officeDocument/2006/relationships/image" Target="../media/image121.png"/><Relationship Id="rId4" Type="http://schemas.openxmlformats.org/officeDocument/2006/relationships/image" Target="../media/image120.png"/></Relationships>
</file>

<file path=ppt/slides/_rels/slide125.xml.rels><?xml version="1.0" encoding="UTF-8" standalone="yes"?>
<Relationships xmlns="http://schemas.openxmlformats.org/package/2006/relationships"><Relationship Id="rId3" Type="http://schemas.openxmlformats.org/officeDocument/2006/relationships/image" Target="../media/image432.png"/><Relationship Id="rId2" Type="http://schemas.openxmlformats.org/officeDocument/2006/relationships/image" Target="../media/image122.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453.png"/><Relationship Id="rId2" Type="http://schemas.openxmlformats.org/officeDocument/2006/relationships/image" Target="../media/image124.png"/><Relationship Id="rId1" Type="http://schemas.openxmlformats.org/officeDocument/2006/relationships/slideLayout" Target="../slideLayouts/slideLayout12.xml"/><Relationship Id="rId4" Type="http://schemas.openxmlformats.org/officeDocument/2006/relationships/image" Target="../media/image463.png"/></Relationships>
</file>

<file path=ppt/slides/_rels/slide12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13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11.png"/><Relationship Id="rId7" Type="http://schemas.openxmlformats.org/officeDocument/2006/relationships/image" Target="../media/image171.png"/><Relationship Id="rId2" Type="http://schemas.openxmlformats.org/officeDocument/2006/relationships/image" Target="../media/image1211.png"/><Relationship Id="rId1" Type="http://schemas.openxmlformats.org/officeDocument/2006/relationships/slideLayout" Target="../slideLayouts/slideLayout12.xml"/><Relationship Id="rId6" Type="http://schemas.openxmlformats.org/officeDocument/2006/relationships/image" Target="../media/image162.png"/><Relationship Id="rId5" Type="http://schemas.openxmlformats.org/officeDocument/2006/relationships/image" Target="../media/image134.png"/><Relationship Id="rId4" Type="http://schemas.openxmlformats.org/officeDocument/2006/relationships/image" Target="../media/image1410.png"/><Relationship Id="rId9" Type="http://schemas.openxmlformats.org/officeDocument/2006/relationships/image" Target="../media/image136.png"/></Relationships>
</file>

<file path=ppt/slides/_rels/slide13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8" Type="http://schemas.openxmlformats.org/officeDocument/2006/relationships/image" Target="../media/image561.png"/><Relationship Id="rId3" Type="http://schemas.openxmlformats.org/officeDocument/2006/relationships/image" Target="../media/image144.png"/><Relationship Id="rId7" Type="http://schemas.openxmlformats.org/officeDocument/2006/relationships/image" Target="../media/image146.png"/><Relationship Id="rId2" Type="http://schemas.openxmlformats.org/officeDocument/2006/relationships/image" Target="../media/image143.png"/><Relationship Id="rId1" Type="http://schemas.openxmlformats.org/officeDocument/2006/relationships/slideLayout" Target="../slideLayouts/slideLayout12.xml"/><Relationship Id="rId6" Type="http://schemas.openxmlformats.org/officeDocument/2006/relationships/image" Target="../media/image145.png"/><Relationship Id="rId5" Type="http://schemas.openxmlformats.org/officeDocument/2006/relationships/image" Target="../media/image551.png"/><Relationship Id="rId4" Type="http://schemas.openxmlformats.org/officeDocument/2006/relationships/image" Target="../media/image542.png"/><Relationship Id="rId9" Type="http://schemas.openxmlformats.org/officeDocument/2006/relationships/image" Target="../media/image521.png"/></Relationships>
</file>

<file path=ppt/slides/_rels/slide138.xml.rels><?xml version="1.0" encoding="UTF-8" standalone="yes"?>
<Relationships xmlns="http://schemas.openxmlformats.org/package/2006/relationships"><Relationship Id="rId8" Type="http://schemas.openxmlformats.org/officeDocument/2006/relationships/image" Target="../media/image582.png"/><Relationship Id="rId3" Type="http://schemas.openxmlformats.org/officeDocument/2006/relationships/image" Target="../media/image572.png"/><Relationship Id="rId7" Type="http://schemas.openxmlformats.org/officeDocument/2006/relationships/image" Target="../media/image1310.png"/><Relationship Id="rId2" Type="http://schemas.openxmlformats.org/officeDocument/2006/relationships/image" Target="../media/image147.png"/><Relationship Id="rId1" Type="http://schemas.openxmlformats.org/officeDocument/2006/relationships/slideLayout" Target="../slideLayouts/slideLayout1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551.png"/></Relationships>
</file>

<file path=ppt/slides/_rels/slide13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12.xml"/><Relationship Id="rId4" Type="http://schemas.openxmlformats.org/officeDocument/2006/relationships/image" Target="../media/image158.png"/></Relationships>
</file>

<file path=ppt/slides/_rels/slide1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1560.png"/><Relationship Id="rId2" Type="http://schemas.openxmlformats.org/officeDocument/2006/relationships/image" Target="../media/image311.png"/><Relationship Id="rId1" Type="http://schemas.openxmlformats.org/officeDocument/2006/relationships/slideLayout" Target="../slideLayouts/slideLayout12.xml"/><Relationship Id="rId4" Type="http://schemas.openxmlformats.org/officeDocument/2006/relationships/image" Target="../media/image156.jpg"/></Relationships>
</file>

<file path=ppt/slides/_rels/slide146.xml.rels><?xml version="1.0" encoding="UTF-8" standalone="yes"?>
<Relationships xmlns="http://schemas.openxmlformats.org/package/2006/relationships"><Relationship Id="rId2" Type="http://schemas.openxmlformats.org/officeDocument/2006/relationships/image" Target="../media/image1580.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12.xml"/><Relationship Id="rId5" Type="http://schemas.openxmlformats.org/officeDocument/2006/relationships/image" Target="../media/image170.png"/><Relationship Id="rId4" Type="http://schemas.openxmlformats.org/officeDocument/2006/relationships/image" Target="../media/image161.png"/></Relationships>
</file>

<file path=ppt/slides/_rels/slide148.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3.png"/><Relationship Id="rId7" Type="http://schemas.openxmlformats.org/officeDocument/2006/relationships/image" Target="../media/image165.png"/><Relationship Id="rId2" Type="http://schemas.openxmlformats.org/officeDocument/2006/relationships/image" Target="../media/image1570.png"/><Relationship Id="rId1" Type="http://schemas.openxmlformats.org/officeDocument/2006/relationships/slideLayout" Target="../slideLayouts/slideLayout12.xml"/><Relationship Id="rId6" Type="http://schemas.openxmlformats.org/officeDocument/2006/relationships/image" Target="../media/image164.png"/><Relationship Id="rId5" Type="http://schemas.openxmlformats.org/officeDocument/2006/relationships/image" Target="../media/image170.png"/><Relationship Id="rId4" Type="http://schemas.openxmlformats.org/officeDocument/2006/relationships/image" Target="../media/image3610.png"/></Relationships>
</file>

<file path=ppt/slides/_rels/slide149.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410.png"/><Relationship Id="rId7" Type="http://schemas.openxmlformats.org/officeDocument/2006/relationships/image" Target="../media/image168.png"/><Relationship Id="rId2" Type="http://schemas.openxmlformats.org/officeDocument/2006/relationships/image" Target="../media/image332.png"/><Relationship Id="rId1" Type="http://schemas.openxmlformats.org/officeDocument/2006/relationships/slideLayout" Target="../slideLayouts/slideLayout12.xml"/><Relationship Id="rId6" Type="http://schemas.openxmlformats.org/officeDocument/2006/relationships/image" Target="../media/image352.png"/><Relationship Id="rId5" Type="http://schemas.openxmlformats.org/officeDocument/2006/relationships/image" Target="../media/image230.png"/><Relationship Id="rId4" Type="http://schemas.openxmlformats.org/officeDocument/2006/relationships/image" Target="../media/image212.png"/></Relationships>
</file>

<file path=ppt/slides/_rels/slide151.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 Id="rId4" Type="http://schemas.openxmlformats.org/officeDocument/2006/relationships/image" Target="../media/image169.png"/></Relationships>
</file>

<file path=ppt/slides/_rels/slide152.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 Id="rId4" Type="http://schemas.openxmlformats.org/officeDocument/2006/relationships/image" Target="../media/image172.png"/></Relationships>
</file>

<file path=ppt/slides/_rels/slide153.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174.png"/><Relationship Id="rId1" Type="http://schemas.openxmlformats.org/officeDocument/2006/relationships/slideLayout" Target="../slideLayouts/slideLayout12.xml"/><Relationship Id="rId5" Type="http://schemas.openxmlformats.org/officeDocument/2006/relationships/image" Target="../media/image175.png"/><Relationship Id="rId4" Type="http://schemas.openxmlformats.org/officeDocument/2006/relationships/image" Target="../media/image650.png"/></Relationships>
</file>

<file path=ppt/slides/_rels/slide155.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176.png"/><Relationship Id="rId1" Type="http://schemas.openxmlformats.org/officeDocument/2006/relationships/slideLayout" Target="../slideLayouts/slideLayout12.xml"/><Relationship Id="rId5" Type="http://schemas.openxmlformats.org/officeDocument/2006/relationships/image" Target="../media/image177.png"/><Relationship Id="rId4" Type="http://schemas.openxmlformats.org/officeDocument/2006/relationships/image" Target="../media/image650.png"/></Relationships>
</file>

<file path=ppt/slides/_rels/slide156.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84.png"/><Relationship Id="rId1" Type="http://schemas.openxmlformats.org/officeDocument/2006/relationships/slideLayout" Target="../slideLayouts/slideLayout12.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13.png"/></Relationships>
</file>

<file path=ppt/slides/_rels/slide158.xml.rels><?xml version="1.0" encoding="UTF-8" standalone="yes"?>
<Relationships xmlns="http://schemas.openxmlformats.org/package/2006/relationships"><Relationship Id="rId8" Type="http://schemas.openxmlformats.org/officeDocument/2006/relationships/image" Target="../media/image870.png"/><Relationship Id="rId7" Type="http://schemas.openxmlformats.org/officeDocument/2006/relationships/image" Target="../media/image862.png"/><Relationship Id="rId2" Type="http://schemas.openxmlformats.org/officeDocument/2006/relationships/image" Target="../media/image1780.png"/><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862.png"/><Relationship Id="rId2" Type="http://schemas.openxmlformats.org/officeDocument/2006/relationships/image" Target="../media/image1790.png"/><Relationship Id="rId1" Type="http://schemas.openxmlformats.org/officeDocument/2006/relationships/slideLayout" Target="../slideLayouts/slideLayout12.xml"/><Relationship Id="rId4" Type="http://schemas.openxmlformats.org/officeDocument/2006/relationships/image" Target="../media/image870.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6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532.png"/><Relationship Id="rId2" Type="http://schemas.openxmlformats.org/officeDocument/2006/relationships/image" Target="../media/image185.png"/><Relationship Id="rId1" Type="http://schemas.openxmlformats.org/officeDocument/2006/relationships/slideLayout" Target="../slideLayouts/slideLayout12.xml"/><Relationship Id="rId6" Type="http://schemas.openxmlformats.org/officeDocument/2006/relationships/image" Target="../media/image812.png"/><Relationship Id="rId5" Type="http://schemas.openxmlformats.org/officeDocument/2006/relationships/image" Target="../media/image410.png"/><Relationship Id="rId4" Type="http://schemas.openxmlformats.org/officeDocument/2006/relationships/image" Target="../media/image544.png"/></Relationships>
</file>

<file path=ppt/slides/_rels/slide168.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image" Target="../media/image15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70.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573.png"/><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image" Target="../media/image592.png"/><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632.png"/><Relationship Id="rId2" Type="http://schemas.openxmlformats.org/officeDocument/2006/relationships/image" Target="../media/image187.png"/><Relationship Id="rId1" Type="http://schemas.openxmlformats.org/officeDocument/2006/relationships/slideLayout" Target="../slideLayouts/slideLayout12.xml"/><Relationship Id="rId6" Type="http://schemas.openxmlformats.org/officeDocument/2006/relationships/image" Target="../media/image621.png"/><Relationship Id="rId5" Type="http://schemas.openxmlformats.org/officeDocument/2006/relationships/image" Target="../media/image611.png"/><Relationship Id="rId4" Type="http://schemas.openxmlformats.org/officeDocument/2006/relationships/image" Target="../media/image600.png"/></Relationships>
</file>

<file path=ppt/slides/_rels/slide181.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 Id="rId4" Type="http://schemas.openxmlformats.org/officeDocument/2006/relationships/image" Target="../media/image671.png"/></Relationships>
</file>

<file path=ppt/slides/_rels/slide182.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image" Target="../media/image204.png"/><Relationship Id="rId1" Type="http://schemas.openxmlformats.org/officeDocument/2006/relationships/slideLayout" Target="../slideLayouts/slideLayout12.xml"/><Relationship Id="rId6" Type="http://schemas.openxmlformats.org/officeDocument/2006/relationships/image" Target="../media/image162.png"/><Relationship Id="rId5" Type="http://schemas.openxmlformats.org/officeDocument/2006/relationships/image" Target="../media/image151.png"/><Relationship Id="rId4" Type="http://schemas.openxmlformats.org/officeDocument/2006/relationships/image" Target="../media/image772.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image" Target="../media/image158.jpg"/><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0.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780.png"/><Relationship Id="rId1" Type="http://schemas.openxmlformats.org/officeDocument/2006/relationships/slideLayout" Target="../slideLayouts/slideLayout12.xml"/><Relationship Id="rId5" Type="http://schemas.openxmlformats.org/officeDocument/2006/relationships/image" Target="../media/image162.png"/><Relationship Id="rId4" Type="http://schemas.openxmlformats.org/officeDocument/2006/relationships/image" Target="../media/image790.png"/></Relationships>
</file>

<file path=ppt/slides/_rels/slide20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5" Type="http://schemas.openxmlformats.org/officeDocument/2006/relationships/image" Target="../media/image840.png"/><Relationship Id="rId4" Type="http://schemas.openxmlformats.org/officeDocument/2006/relationships/image" Target="../media/image1040.png"/><Relationship Id="rId9" Type="http://schemas.openxmlformats.org/officeDocument/2006/relationships/image" Target="../media/image881.png"/></Relationships>
</file>

<file path=ppt/slides/_rels/slide206.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5" Type="http://schemas.openxmlformats.org/officeDocument/2006/relationships/image" Target="../media/image840.png"/><Relationship Id="rId4" Type="http://schemas.openxmlformats.org/officeDocument/2006/relationships/image" Target="../media/image1052.png"/><Relationship Id="rId9" Type="http://schemas.openxmlformats.org/officeDocument/2006/relationships/image" Target="../media/image881.png"/></Relationships>
</file>

<file path=ppt/slides/_rels/slide207.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5" Type="http://schemas.openxmlformats.org/officeDocument/2006/relationships/image" Target="../media/image840.png"/><Relationship Id="rId4" Type="http://schemas.openxmlformats.org/officeDocument/2006/relationships/image" Target="../media/image106.png"/><Relationship Id="rId9" Type="http://schemas.openxmlformats.org/officeDocument/2006/relationships/image" Target="../media/image881.png"/></Relationships>
</file>

<file path=ppt/slides/_rels/slide208.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11" Type="http://schemas.openxmlformats.org/officeDocument/2006/relationships/image" Target="../media/image942.png"/><Relationship Id="rId5" Type="http://schemas.openxmlformats.org/officeDocument/2006/relationships/image" Target="../media/image840.png"/><Relationship Id="rId10" Type="http://schemas.openxmlformats.org/officeDocument/2006/relationships/image" Target="../media/image931.png"/><Relationship Id="rId4" Type="http://schemas.openxmlformats.org/officeDocument/2006/relationships/image" Target="../media/image910.png"/><Relationship Id="rId9" Type="http://schemas.openxmlformats.org/officeDocument/2006/relationships/image" Target="../media/image921.png"/></Relationships>
</file>

<file path=ppt/slides/_rels/slide209.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11" Type="http://schemas.openxmlformats.org/officeDocument/2006/relationships/image" Target="../media/image970.png"/><Relationship Id="rId5" Type="http://schemas.openxmlformats.org/officeDocument/2006/relationships/image" Target="../media/image840.png"/><Relationship Id="rId10" Type="http://schemas.openxmlformats.org/officeDocument/2006/relationships/image" Target="../media/image963.png"/><Relationship Id="rId4" Type="http://schemas.openxmlformats.org/officeDocument/2006/relationships/image" Target="../media/image950.png"/><Relationship Id="rId9" Type="http://schemas.openxmlformats.org/officeDocument/2006/relationships/image" Target="../media/image9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11" Type="http://schemas.openxmlformats.org/officeDocument/2006/relationships/image" Target="../media/image1001.png"/><Relationship Id="rId5" Type="http://schemas.openxmlformats.org/officeDocument/2006/relationships/image" Target="../media/image840.png"/><Relationship Id="rId10" Type="http://schemas.openxmlformats.org/officeDocument/2006/relationships/image" Target="../media/image992.png"/><Relationship Id="rId4" Type="http://schemas.openxmlformats.org/officeDocument/2006/relationships/image" Target="../media/image982.png"/><Relationship Id="rId9" Type="http://schemas.openxmlformats.org/officeDocument/2006/relationships/image" Target="../media/image921.png"/></Relationships>
</file>

<file path=ppt/slides/_rels/slide211.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11" Type="http://schemas.openxmlformats.org/officeDocument/2006/relationships/image" Target="../media/image1030.png"/><Relationship Id="rId5" Type="http://schemas.openxmlformats.org/officeDocument/2006/relationships/image" Target="../media/image840.png"/><Relationship Id="rId10" Type="http://schemas.openxmlformats.org/officeDocument/2006/relationships/image" Target="../media/image102.png"/><Relationship Id="rId4" Type="http://schemas.openxmlformats.org/officeDocument/2006/relationships/image" Target="../media/image1010.png"/><Relationship Id="rId9" Type="http://schemas.openxmlformats.org/officeDocument/2006/relationships/image" Target="../media/image921.png"/></Relationships>
</file>

<file path=ppt/slides/_rels/slide212.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11" Type="http://schemas.openxmlformats.org/officeDocument/2006/relationships/image" Target="../media/image1060.png"/><Relationship Id="rId5" Type="http://schemas.openxmlformats.org/officeDocument/2006/relationships/image" Target="../media/image840.png"/><Relationship Id="rId10" Type="http://schemas.openxmlformats.org/officeDocument/2006/relationships/image" Target="../media/image1051.png"/><Relationship Id="rId4" Type="http://schemas.openxmlformats.org/officeDocument/2006/relationships/image" Target="../media/image1042.png"/><Relationship Id="rId9" Type="http://schemas.openxmlformats.org/officeDocument/2006/relationships/image" Target="../media/image921.png"/></Relationships>
</file>

<file path=ppt/slides/_rels/slide213.xml.rels><?xml version="1.0" encoding="UTF-8" standalone="yes"?>
<Relationships xmlns="http://schemas.openxmlformats.org/package/2006/relationships"><Relationship Id="rId8" Type="http://schemas.openxmlformats.org/officeDocument/2006/relationships/image" Target="../media/image871.png"/><Relationship Id="rId3" Type="http://schemas.openxmlformats.org/officeDocument/2006/relationships/image" Target="../media/image650.png"/><Relationship Id="rId7" Type="http://schemas.openxmlformats.org/officeDocument/2006/relationships/image" Target="../media/image86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853.png"/><Relationship Id="rId5" Type="http://schemas.openxmlformats.org/officeDocument/2006/relationships/image" Target="../media/image840.png"/><Relationship Id="rId10" Type="http://schemas.openxmlformats.org/officeDocument/2006/relationships/image" Target="../media/image109.png"/><Relationship Id="rId4" Type="http://schemas.openxmlformats.org/officeDocument/2006/relationships/image" Target="../media/image107.png"/><Relationship Id="rId9" Type="http://schemas.openxmlformats.org/officeDocument/2006/relationships/image" Target="../media/image108.png"/></Relationships>
</file>

<file path=ppt/slides/_rels/slide21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5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209.png"/><Relationship Id="rId4" Type="http://schemas.openxmlformats.org/officeDocument/2006/relationships/image" Target="../media/image111.png"/><Relationship Id="rId9" Type="http://schemas.openxmlformats.org/officeDocument/2006/relationships/image" Target="../media/image116.png"/></Relationships>
</file>

<file path=ppt/slides/_rels/slide21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50.png"/><Relationship Id="rId7" Type="http://schemas.openxmlformats.org/officeDocument/2006/relationships/image" Target="../media/image114.png"/><Relationship Id="rId12" Type="http://schemas.openxmlformats.org/officeDocument/2006/relationships/image" Target="../media/image122.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image" Target="../media/image211.png"/><Relationship Id="rId5" Type="http://schemas.openxmlformats.org/officeDocument/2006/relationships/image" Target="../media/image112.png"/><Relationship Id="rId10" Type="http://schemas.openxmlformats.org/officeDocument/2006/relationships/image" Target="../media/image210.png"/><Relationship Id="rId4" Type="http://schemas.openxmlformats.org/officeDocument/2006/relationships/image" Target="../media/image111.png"/><Relationship Id="rId9" Type="http://schemas.openxmlformats.org/officeDocument/2006/relationships/image" Target="../media/image116.png"/></Relationships>
</file>

<file path=ppt/slides/_rels/slide21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50.png"/><Relationship Id="rId7" Type="http://schemas.openxmlformats.org/officeDocument/2006/relationships/image" Target="../media/image114.png"/><Relationship Id="rId12" Type="http://schemas.openxmlformats.org/officeDocument/2006/relationships/image" Target="../media/image214.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image" Target="../media/image124.png"/><Relationship Id="rId5" Type="http://schemas.openxmlformats.org/officeDocument/2006/relationships/image" Target="../media/image112.png"/><Relationship Id="rId10" Type="http://schemas.openxmlformats.org/officeDocument/2006/relationships/image" Target="../media/image213.png"/><Relationship Id="rId4" Type="http://schemas.openxmlformats.org/officeDocument/2006/relationships/image" Target="../media/image111.png"/><Relationship Id="rId9" Type="http://schemas.openxmlformats.org/officeDocument/2006/relationships/image" Target="../media/image116.png"/></Relationships>
</file>

<file path=ppt/slides/_rels/slide21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50.png"/><Relationship Id="rId7" Type="http://schemas.openxmlformats.org/officeDocument/2006/relationships/image" Target="../media/image114.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215.png"/><Relationship Id="rId4" Type="http://schemas.openxmlformats.org/officeDocument/2006/relationships/image" Target="../media/image111.png"/><Relationship Id="rId9" Type="http://schemas.openxmlformats.org/officeDocument/2006/relationships/image" Target="../media/image1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50.png"/><Relationship Id="rId7" Type="http://schemas.openxmlformats.org/officeDocument/2006/relationships/image" Target="../media/image114.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216.png"/><Relationship Id="rId4" Type="http://schemas.openxmlformats.org/officeDocument/2006/relationships/image" Target="../media/image111.png"/><Relationship Id="rId9" Type="http://schemas.openxmlformats.org/officeDocument/2006/relationships/image" Target="../media/image116.png"/></Relationships>
</file>

<file path=ppt/slides/_rels/slide22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50.png"/><Relationship Id="rId7" Type="http://schemas.openxmlformats.org/officeDocument/2006/relationships/image" Target="../media/image114.png"/><Relationship Id="rId12" Type="http://schemas.openxmlformats.org/officeDocument/2006/relationships/image" Target="../media/image1213.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image" Target="../media/image129.png"/><Relationship Id="rId5" Type="http://schemas.openxmlformats.org/officeDocument/2006/relationships/image" Target="../media/image112.png"/><Relationship Id="rId10" Type="http://schemas.openxmlformats.org/officeDocument/2006/relationships/image" Target="../media/image217.png"/><Relationship Id="rId4" Type="http://schemas.openxmlformats.org/officeDocument/2006/relationships/image" Target="../media/image111.png"/><Relationship Id="rId9" Type="http://schemas.openxmlformats.org/officeDocument/2006/relationships/image" Target="../media/image116.png"/></Relationships>
</file>

<file path=ppt/slides/_rels/slide222.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219.png"/><Relationship Id="rId3" Type="http://schemas.openxmlformats.org/officeDocument/2006/relationships/image" Target="../media/image650.png"/><Relationship Id="rId7" Type="http://schemas.openxmlformats.org/officeDocument/2006/relationships/image" Target="../media/image114.png"/><Relationship Id="rId12" Type="http://schemas.openxmlformats.org/officeDocument/2006/relationships/image" Target="../media/image1213.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13.png"/><Relationship Id="rId11" Type="http://schemas.openxmlformats.org/officeDocument/2006/relationships/image" Target="../media/image1231.png"/><Relationship Id="rId5" Type="http://schemas.openxmlformats.org/officeDocument/2006/relationships/image" Target="../media/image112.png"/><Relationship Id="rId10" Type="http://schemas.openxmlformats.org/officeDocument/2006/relationships/image" Target="../media/image218.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51.png"/></Relationships>
</file>

<file path=ppt/slides/_rels/slide22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650.png"/><Relationship Id="rId7" Type="http://schemas.openxmlformats.org/officeDocument/2006/relationships/image" Target="../media/image130.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291.png"/><Relationship Id="rId5" Type="http://schemas.openxmlformats.org/officeDocument/2006/relationships/image" Target="../media/image1282.png"/><Relationship Id="rId10" Type="http://schemas.openxmlformats.org/officeDocument/2006/relationships/image" Target="../media/image133.png"/><Relationship Id="rId4" Type="http://schemas.openxmlformats.org/officeDocument/2006/relationships/image" Target="../media/image220.png"/><Relationship Id="rId9" Type="http://schemas.openxmlformats.org/officeDocument/2006/relationships/image" Target="../media/image132.png"/></Relationships>
</file>

<file path=ppt/slides/_rels/slide228.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650.png"/><Relationship Id="rId7" Type="http://schemas.openxmlformats.org/officeDocument/2006/relationships/image" Target="../media/image130.png"/><Relationship Id="rId12" Type="http://schemas.openxmlformats.org/officeDocument/2006/relationships/image" Target="../media/image138.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33.png"/><Relationship Id="rId4" Type="http://schemas.openxmlformats.org/officeDocument/2006/relationships/image" Target="../media/image221.png"/><Relationship Id="rId9" Type="http://schemas.openxmlformats.org/officeDocument/2006/relationships/image" Target="../media/image132.png"/></Relationships>
</file>

<file path=ppt/slides/_rels/slide22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650.png"/><Relationship Id="rId7" Type="http://schemas.openxmlformats.org/officeDocument/2006/relationships/image" Target="../media/image130.png"/><Relationship Id="rId12" Type="http://schemas.openxmlformats.org/officeDocument/2006/relationships/image" Target="../media/image14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33.png"/><Relationship Id="rId4" Type="http://schemas.openxmlformats.org/officeDocument/2006/relationships/image" Target="../media/image222.png"/><Relationship Id="rId9" Type="http://schemas.openxmlformats.org/officeDocument/2006/relationships/image" Target="../media/image13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224.png"/><Relationship Id="rId3" Type="http://schemas.openxmlformats.org/officeDocument/2006/relationships/image" Target="../media/image650.png"/><Relationship Id="rId7" Type="http://schemas.openxmlformats.org/officeDocument/2006/relationships/image" Target="../media/image130.png"/><Relationship Id="rId12" Type="http://schemas.openxmlformats.org/officeDocument/2006/relationships/image" Target="../media/image141.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36.png"/><Relationship Id="rId11" Type="http://schemas.openxmlformats.org/officeDocument/2006/relationships/image" Target="../media/image138.png"/><Relationship Id="rId5" Type="http://schemas.openxmlformats.org/officeDocument/2006/relationships/image" Target="../media/image135.png"/><Relationship Id="rId10" Type="http://schemas.openxmlformats.org/officeDocument/2006/relationships/image" Target="../media/image133.png"/><Relationship Id="rId4" Type="http://schemas.openxmlformats.org/officeDocument/2006/relationships/image" Target="../media/image223.png"/><Relationship Id="rId9" Type="http://schemas.openxmlformats.org/officeDocument/2006/relationships/image" Target="../media/image132.png"/></Relationships>
</file>

<file path=ppt/slides/_rels/slide231.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228.png"/><Relationship Id="rId3" Type="http://schemas.openxmlformats.org/officeDocument/2006/relationships/image" Target="../media/image650.png"/><Relationship Id="rId7" Type="http://schemas.openxmlformats.org/officeDocument/2006/relationships/image" Target="../media/image130.png"/><Relationship Id="rId12" Type="http://schemas.openxmlformats.org/officeDocument/2006/relationships/image" Target="../media/image227.png"/><Relationship Id="rId2" Type="http://schemas.openxmlformats.org/officeDocument/2006/relationships/image" Target="../media/image640.png"/><Relationship Id="rId1" Type="http://schemas.openxmlformats.org/officeDocument/2006/relationships/slideLayout" Target="../slideLayouts/slideLayout12.xml"/><Relationship Id="rId6" Type="http://schemas.openxmlformats.org/officeDocument/2006/relationships/image" Target="../media/image136.png"/><Relationship Id="rId11" Type="http://schemas.openxmlformats.org/officeDocument/2006/relationships/image" Target="../media/image226.png"/><Relationship Id="rId5" Type="http://schemas.openxmlformats.org/officeDocument/2006/relationships/image" Target="../media/image135.png"/><Relationship Id="rId10" Type="http://schemas.openxmlformats.org/officeDocument/2006/relationships/image" Target="../media/image133.png"/><Relationship Id="rId4" Type="http://schemas.openxmlformats.org/officeDocument/2006/relationships/image" Target="../media/image225.png"/><Relationship Id="rId9" Type="http://schemas.openxmlformats.org/officeDocument/2006/relationships/image" Target="../media/image132.png"/><Relationship Id="rId14" Type="http://schemas.openxmlformats.org/officeDocument/2006/relationships/image" Target="../media/image229.png"/></Relationships>
</file>

<file path=ppt/slides/_rels/slide232.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 Id="rId4" Type="http://schemas.openxmlformats.org/officeDocument/2006/relationships/image" Target="../media/image2280.png"/></Relationships>
</file>

<file path=ppt/slides/_rels/slide23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3" Type="http://schemas.openxmlformats.org/officeDocument/2006/relationships/image" Target="../media/image852.png"/><Relationship Id="rId2" Type="http://schemas.openxmlformats.org/officeDocument/2006/relationships/image" Target="../media/image831.png"/><Relationship Id="rId1" Type="http://schemas.openxmlformats.org/officeDocument/2006/relationships/slideLayout" Target="../slideLayouts/slideLayout12.xml"/><Relationship Id="rId4" Type="http://schemas.openxmlformats.org/officeDocument/2006/relationships/image" Target="../media/image2290.png"/></Relationships>
</file>

<file path=ppt/slides/_rels/slide237.xml.rels><?xml version="1.0" encoding="UTF-8" standalone="yes"?>
<Relationships xmlns="http://schemas.openxmlformats.org/package/2006/relationships"><Relationship Id="rId3" Type="http://schemas.openxmlformats.org/officeDocument/2006/relationships/image" Target="../media/image852.png"/><Relationship Id="rId2" Type="http://schemas.openxmlformats.org/officeDocument/2006/relationships/image" Target="../media/image831.png"/><Relationship Id="rId1" Type="http://schemas.openxmlformats.org/officeDocument/2006/relationships/slideLayout" Target="../slideLayouts/slideLayout12.xml"/><Relationship Id="rId4" Type="http://schemas.openxmlformats.org/officeDocument/2006/relationships/image" Target="../media/image231.png"/></Relationships>
</file>

<file path=ppt/slides/_rels/slide238.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 Id="rId4" Type="http://schemas.openxmlformats.org/officeDocument/2006/relationships/image" Target="../media/image2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image" Target="../media/image234.png"/><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235.png"/><Relationship Id="rId1" Type="http://schemas.openxmlformats.org/officeDocument/2006/relationships/slideLayout" Target="../slideLayouts/slideLayout12.xml"/><Relationship Id="rId4" Type="http://schemas.openxmlformats.org/officeDocument/2006/relationships/image" Target="../media/image650.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3" Type="http://schemas.openxmlformats.org/officeDocument/2006/relationships/image" Target="../media/image159.jpg"/><Relationship Id="rId2" Type="http://schemas.openxmlformats.org/officeDocument/2006/relationships/image" Target="../media/image236.png"/><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3" Type="http://schemas.openxmlformats.org/officeDocument/2006/relationships/image" Target="../media/image962.png"/><Relationship Id="rId2" Type="http://schemas.openxmlformats.org/officeDocument/2006/relationships/image" Target="../media/image951.png"/><Relationship Id="rId1" Type="http://schemas.openxmlformats.org/officeDocument/2006/relationships/slideLayout" Target="../slideLayouts/slideLayout12.xml"/><Relationship Id="rId5" Type="http://schemas.openxmlformats.org/officeDocument/2006/relationships/image" Target="../media/image159.png"/><Relationship Id="rId4" Type="http://schemas.openxmlformats.org/officeDocument/2006/relationships/image" Target="../media/image238.png"/></Relationships>
</file>

<file path=ppt/slides/_rels/slide248.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993.png"/><Relationship Id="rId1" Type="http://schemas.openxmlformats.org/officeDocument/2006/relationships/slideLayout" Target="../slideLayouts/slideLayout12.xml"/><Relationship Id="rId4" Type="http://schemas.openxmlformats.org/officeDocument/2006/relationships/image" Target="../media/image160.png"/></Relationships>
</file>

<file path=ppt/slides/_rels/slide249.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993.png"/><Relationship Id="rId1" Type="http://schemas.openxmlformats.org/officeDocument/2006/relationships/slideLayout" Target="../slideLayouts/slideLayout12.xml"/><Relationship Id="rId6" Type="http://schemas.openxmlformats.org/officeDocument/2006/relationships/image" Target="../media/image1292.png"/><Relationship Id="rId5" Type="http://schemas.openxmlformats.org/officeDocument/2006/relationships/image" Target="../media/image240.png"/><Relationship Id="rId4" Type="http://schemas.openxmlformats.org/officeDocument/2006/relationships/image" Target="../media/image2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image" Target="../media/image243.png"/><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image" Target="../media/image246.png"/><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3" Type="http://schemas.openxmlformats.org/officeDocument/2006/relationships/image" Target="../media/image962.png"/><Relationship Id="rId2" Type="http://schemas.openxmlformats.org/officeDocument/2006/relationships/image" Target="../media/image951.png"/><Relationship Id="rId1" Type="http://schemas.openxmlformats.org/officeDocument/2006/relationships/slideLayout" Target="../slideLayouts/slideLayout12.xml"/><Relationship Id="rId5" Type="http://schemas.openxmlformats.org/officeDocument/2006/relationships/image" Target="../media/image1330.png"/><Relationship Id="rId4" Type="http://schemas.openxmlformats.org/officeDocument/2006/relationships/image" Target="../media/image249.png"/></Relationships>
</file>

<file path=ppt/slides/_rels/slide259.xml.rels><?xml version="1.0" encoding="UTF-8" standalone="yes"?>
<Relationships xmlns="http://schemas.openxmlformats.org/package/2006/relationships"><Relationship Id="rId3" Type="http://schemas.openxmlformats.org/officeDocument/2006/relationships/image" Target="../media/image962.png"/><Relationship Id="rId2" Type="http://schemas.openxmlformats.org/officeDocument/2006/relationships/image" Target="../media/image951.png"/><Relationship Id="rId1" Type="http://schemas.openxmlformats.org/officeDocument/2006/relationships/slideLayout" Target="../slideLayouts/slideLayout12.xml"/><Relationship Id="rId6" Type="http://schemas.openxmlformats.org/officeDocument/2006/relationships/image" Target="../media/image1352.png"/><Relationship Id="rId5" Type="http://schemas.openxmlformats.org/officeDocument/2006/relationships/image" Target="../media/image1341.png"/><Relationship Id="rId4" Type="http://schemas.openxmlformats.org/officeDocument/2006/relationships/image" Target="../media/image13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1370.png"/><Relationship Id="rId7" Type="http://schemas.openxmlformats.org/officeDocument/2006/relationships/image" Target="../media/image1411.png"/><Relationship Id="rId1" Type="http://schemas.openxmlformats.org/officeDocument/2006/relationships/slideLayout" Target="../slideLayouts/slideLayout12.xml"/><Relationship Id="rId6" Type="http://schemas.openxmlformats.org/officeDocument/2006/relationships/image" Target="../media/image1400.png"/><Relationship Id="rId5" Type="http://schemas.openxmlformats.org/officeDocument/2006/relationships/image" Target="../media/image250.png"/><Relationship Id="rId4" Type="http://schemas.openxmlformats.org/officeDocument/2006/relationships/image" Target="../media/image1382.png"/></Relationships>
</file>

<file path=ppt/slides/_rels/slide261.xml.rels><?xml version="1.0" encoding="UTF-8" standalone="yes"?>
<Relationships xmlns="http://schemas.openxmlformats.org/package/2006/relationships"><Relationship Id="rId3" Type="http://schemas.openxmlformats.org/officeDocument/2006/relationships/image" Target="../media/image962.png"/><Relationship Id="rId2" Type="http://schemas.openxmlformats.org/officeDocument/2006/relationships/image" Target="../media/image951.png"/><Relationship Id="rId1" Type="http://schemas.openxmlformats.org/officeDocument/2006/relationships/slideLayout" Target="../slideLayouts/slideLayout12.xml"/><Relationship Id="rId6" Type="http://schemas.openxmlformats.org/officeDocument/2006/relationships/image" Target="../media/image1441.png"/><Relationship Id="rId5" Type="http://schemas.openxmlformats.org/officeDocument/2006/relationships/image" Target="../media/image1431.png"/><Relationship Id="rId4" Type="http://schemas.openxmlformats.org/officeDocument/2006/relationships/image" Target="../media/image1421.png"/></Relationships>
</file>

<file path=ppt/slides/_rels/slide262.xml.rels><?xml version="1.0" encoding="UTF-8" standalone="yes"?>
<Relationships xmlns="http://schemas.openxmlformats.org/package/2006/relationships"><Relationship Id="rId8" Type="http://schemas.openxmlformats.org/officeDocument/2006/relationships/image" Target="../media/image252.png"/><Relationship Id="rId3" Type="http://schemas.openxmlformats.org/officeDocument/2006/relationships/image" Target="../media/image1370.png"/><Relationship Id="rId7" Type="http://schemas.openxmlformats.org/officeDocument/2006/relationships/image" Target="../media/image1411.png"/><Relationship Id="rId1" Type="http://schemas.openxmlformats.org/officeDocument/2006/relationships/slideLayout" Target="../slideLayouts/slideLayout12.xml"/><Relationship Id="rId6" Type="http://schemas.openxmlformats.org/officeDocument/2006/relationships/image" Target="../media/image1400.png"/><Relationship Id="rId4" Type="http://schemas.openxmlformats.org/officeDocument/2006/relationships/image" Target="../media/image1382.png"/><Relationship Id="rId9" Type="http://schemas.openxmlformats.org/officeDocument/2006/relationships/image" Target="../media/image253.png"/></Relationships>
</file>

<file path=ppt/slides/_rels/slide263.xml.rels><?xml version="1.0" encoding="UTF-8" standalone="yes"?>
<Relationships xmlns="http://schemas.openxmlformats.org/package/2006/relationships"><Relationship Id="rId3" Type="http://schemas.openxmlformats.org/officeDocument/2006/relationships/image" Target="../media/image962.png"/><Relationship Id="rId2" Type="http://schemas.openxmlformats.org/officeDocument/2006/relationships/image" Target="../media/image951.png"/><Relationship Id="rId1" Type="http://schemas.openxmlformats.org/officeDocument/2006/relationships/slideLayout" Target="../slideLayouts/slideLayout12.xml"/><Relationship Id="rId5" Type="http://schemas.openxmlformats.org/officeDocument/2006/relationships/image" Target="../media/image1481.png"/><Relationship Id="rId4" Type="http://schemas.openxmlformats.org/officeDocument/2006/relationships/image" Target="../media/image1471.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1090.png"/><Relationship Id="rId1" Type="http://schemas.openxmlformats.org/officeDocument/2006/relationships/slideLayout" Target="../slideLayouts/slideLayout12.xml"/><Relationship Id="rId6" Type="http://schemas.openxmlformats.org/officeDocument/2006/relationships/image" Target="../media/image165.png"/><Relationship Id="rId5" Type="http://schemas.openxmlformats.org/officeDocument/2006/relationships/image" Target="../media/image158.png"/><Relationship Id="rId4" Type="http://schemas.openxmlformats.org/officeDocument/2006/relationships/image" Target="../media/image1111.png"/></Relationships>
</file>

<file path=ppt/slides/_rels/slide267.xml.rels><?xml version="1.0" encoding="UTF-8" standalone="yes"?>
<Relationships xmlns="http://schemas.openxmlformats.org/package/2006/relationships"><Relationship Id="rId3" Type="http://schemas.openxmlformats.org/officeDocument/2006/relationships/image" Target="../media/image1140.png"/><Relationship Id="rId2" Type="http://schemas.openxmlformats.org/officeDocument/2006/relationships/image" Target="../media/image1130.png"/><Relationship Id="rId1" Type="http://schemas.openxmlformats.org/officeDocument/2006/relationships/slideLayout" Target="../slideLayouts/slideLayout1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254.png"/></Relationships>
</file>

<file path=ppt/slides/_rels/slide268.xml.rels><?xml version="1.0" encoding="UTF-8" standalone="yes"?>
<Relationships xmlns="http://schemas.openxmlformats.org/package/2006/relationships"><Relationship Id="rId3" Type="http://schemas.openxmlformats.org/officeDocument/2006/relationships/image" Target="../media/image1190.png"/><Relationship Id="rId7" Type="http://schemas.openxmlformats.org/officeDocument/2006/relationships/image" Target="../media/image172.png"/><Relationship Id="rId2" Type="http://schemas.openxmlformats.org/officeDocument/2006/relationships/image" Target="../media/image168.png"/><Relationship Id="rId1" Type="http://schemas.openxmlformats.org/officeDocument/2006/relationships/slideLayout" Target="../slideLayouts/slideLayout12.xml"/><Relationship Id="rId6" Type="http://schemas.openxmlformats.org/officeDocument/2006/relationships/image" Target="../media/image171.png"/><Relationship Id="rId5" Type="http://schemas.openxmlformats.org/officeDocument/2006/relationships/image" Target="../media/image169.png"/><Relationship Id="rId4" Type="http://schemas.openxmlformats.org/officeDocument/2006/relationships/image" Target="../media/image255.png"/></Relationships>
</file>

<file path=ppt/slides/_rels/slide26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1181.png"/><Relationship Id="rId1" Type="http://schemas.openxmlformats.org/officeDocument/2006/relationships/slideLayout" Target="../slideLayouts/slideLayout12.xml"/><Relationship Id="rId4" Type="http://schemas.openxmlformats.org/officeDocument/2006/relationships/image" Target="../media/image1230.pn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3" Type="http://schemas.openxmlformats.org/officeDocument/2006/relationships/image" Target="../media/image1250.png"/><Relationship Id="rId2" Type="http://schemas.openxmlformats.org/officeDocument/2006/relationships/image" Target="../media/image257.png"/><Relationship Id="rId1" Type="http://schemas.openxmlformats.org/officeDocument/2006/relationships/slideLayout" Target="../slideLayouts/slideLayout12.xml"/><Relationship Id="rId5" Type="http://schemas.openxmlformats.org/officeDocument/2006/relationships/image" Target="../media/image1270.png"/><Relationship Id="rId4" Type="http://schemas.openxmlformats.org/officeDocument/2006/relationships/image" Target="../media/image1260.png"/></Relationships>
</file>

<file path=ppt/slides/_rels/slide271.xml.rels><?xml version="1.0" encoding="UTF-8" standalone="yes"?>
<Relationships xmlns="http://schemas.openxmlformats.org/package/2006/relationships"><Relationship Id="rId3" Type="http://schemas.openxmlformats.org/officeDocument/2006/relationships/image" Target="../media/image1250.png"/><Relationship Id="rId7" Type="http://schemas.openxmlformats.org/officeDocument/2006/relationships/image" Target="../media/image185.png"/><Relationship Id="rId2" Type="http://schemas.openxmlformats.org/officeDocument/2006/relationships/image" Target="../media/image258.png"/><Relationship Id="rId1" Type="http://schemas.openxmlformats.org/officeDocument/2006/relationships/slideLayout" Target="../slideLayouts/slideLayout12.xml"/><Relationship Id="rId6" Type="http://schemas.openxmlformats.org/officeDocument/2006/relationships/image" Target="../media/image1650.png"/><Relationship Id="rId5" Type="http://schemas.openxmlformats.org/officeDocument/2006/relationships/image" Target="../media/image1290.png"/><Relationship Id="rId4" Type="http://schemas.openxmlformats.org/officeDocument/2006/relationships/image" Target="../media/image1260.png"/></Relationships>
</file>

<file path=ppt/slides/_rels/slide272.xml.rels><?xml version="1.0" encoding="UTF-8" standalone="yes"?>
<Relationships xmlns="http://schemas.openxmlformats.org/package/2006/relationships"><Relationship Id="rId3" Type="http://schemas.openxmlformats.org/officeDocument/2006/relationships/image" Target="../media/image1310.png"/><Relationship Id="rId7" Type="http://schemas.openxmlformats.org/officeDocument/2006/relationships/image" Target="../media/image241.png"/><Relationship Id="rId2" Type="http://schemas.openxmlformats.org/officeDocument/2006/relationships/image" Target="../media/image259.png"/><Relationship Id="rId1" Type="http://schemas.openxmlformats.org/officeDocument/2006/relationships/slideLayout" Target="../slideLayouts/slideLayout12.xml"/><Relationship Id="rId6" Type="http://schemas.openxmlformats.org/officeDocument/2006/relationships/image" Target="../media/image232.png"/><Relationship Id="rId5" Type="http://schemas.openxmlformats.org/officeDocument/2006/relationships/image" Target="../media/image1331.png"/><Relationship Id="rId4" Type="http://schemas.openxmlformats.org/officeDocument/2006/relationships/image" Target="../media/image1320.png"/></Relationships>
</file>

<file path=ppt/slides/_rels/slide273.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262.png"/><Relationship Id="rId7" Type="http://schemas.openxmlformats.org/officeDocument/2006/relationships/image" Target="../media/image1361.png"/><Relationship Id="rId2" Type="http://schemas.openxmlformats.org/officeDocument/2006/relationships/image" Target="../media/image1340.png"/><Relationship Id="rId1" Type="http://schemas.openxmlformats.org/officeDocument/2006/relationships/slideLayout" Target="../slideLayouts/slideLayout12.xml"/><Relationship Id="rId6" Type="http://schemas.openxmlformats.org/officeDocument/2006/relationships/image" Target="../media/image291.png"/><Relationship Id="rId5" Type="http://schemas.openxmlformats.org/officeDocument/2006/relationships/image" Target="../media/image281.png"/><Relationship Id="rId4" Type="http://schemas.openxmlformats.org/officeDocument/2006/relationships/image" Target="../media/image1351.png"/></Relationships>
</file>

<file path=ppt/slides/_rels/slide274.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262.png"/><Relationship Id="rId7" Type="http://schemas.openxmlformats.org/officeDocument/2006/relationships/image" Target="../media/image1361.png"/><Relationship Id="rId2" Type="http://schemas.openxmlformats.org/officeDocument/2006/relationships/image" Target="../media/image260.png"/><Relationship Id="rId1" Type="http://schemas.openxmlformats.org/officeDocument/2006/relationships/slideLayout" Target="../slideLayouts/slideLayout12.xml"/><Relationship Id="rId6" Type="http://schemas.openxmlformats.org/officeDocument/2006/relationships/image" Target="../media/image291.png"/><Relationship Id="rId5" Type="http://schemas.openxmlformats.org/officeDocument/2006/relationships/image" Target="../media/image281.png"/><Relationship Id="rId4" Type="http://schemas.openxmlformats.org/officeDocument/2006/relationships/image" Target="../media/image1350.png"/><Relationship Id="rId9" Type="http://schemas.openxmlformats.org/officeDocument/2006/relationships/image" Target="../media/image440.png"/></Relationships>
</file>

<file path=ppt/slides/_rels/slide275.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8" Type="http://schemas.openxmlformats.org/officeDocument/2006/relationships/image" Target="../media/image571.png"/><Relationship Id="rId3" Type="http://schemas.openxmlformats.org/officeDocument/2006/relationships/image" Target="../media/image515.png"/><Relationship Id="rId2" Type="http://schemas.openxmlformats.org/officeDocument/2006/relationships/image" Target="../media/image263.png"/><Relationship Id="rId1" Type="http://schemas.openxmlformats.org/officeDocument/2006/relationships/slideLayout" Target="../slideLayouts/slideLayout12.xml"/><Relationship Id="rId6" Type="http://schemas.openxmlformats.org/officeDocument/2006/relationships/image" Target="../media/image552.png"/><Relationship Id="rId5" Type="http://schemas.openxmlformats.org/officeDocument/2006/relationships/image" Target="../media/image1532.png"/><Relationship Id="rId4" Type="http://schemas.openxmlformats.org/officeDocument/2006/relationships/image" Target="../media/image531.png"/></Relationships>
</file>

<file path=ppt/slides/_rels/slide277.xml.rels><?xml version="1.0" encoding="UTF-8" standalone="yes"?>
<Relationships xmlns="http://schemas.openxmlformats.org/package/2006/relationships"><Relationship Id="rId3" Type="http://schemas.openxmlformats.org/officeDocument/2006/relationships/image" Target="../media/image1391.png"/><Relationship Id="rId2" Type="http://schemas.openxmlformats.org/officeDocument/2006/relationships/image" Target="../media/image1381.png"/><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3" Type="http://schemas.openxmlformats.org/officeDocument/2006/relationships/image" Target="../media/image1391.png"/><Relationship Id="rId2" Type="http://schemas.openxmlformats.org/officeDocument/2006/relationships/image" Target="../media/image1381.png"/><Relationship Id="rId1" Type="http://schemas.openxmlformats.org/officeDocument/2006/relationships/slideLayout" Target="../slideLayouts/slideLayout12.xml"/><Relationship Id="rId5" Type="http://schemas.openxmlformats.org/officeDocument/2006/relationships/image" Target="../media/image1390.png"/><Relationship Id="rId4" Type="http://schemas.openxmlformats.org/officeDocument/2006/relationships/image" Target="../media/image264.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image" Target="../media/image265.png"/><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8" Type="http://schemas.openxmlformats.org/officeDocument/2006/relationships/image" Target="../media/image1591.png"/><Relationship Id="rId3" Type="http://schemas.openxmlformats.org/officeDocument/2006/relationships/image" Target="NULL"/><Relationship Id="rId7" Type="http://schemas.openxmlformats.org/officeDocument/2006/relationships/image" Target="../media/image1581.png"/><Relationship Id="rId2" Type="http://schemas.openxmlformats.org/officeDocument/2006/relationships/image" Target="../media/image267.png"/><Relationship Id="rId1" Type="http://schemas.openxmlformats.org/officeDocument/2006/relationships/slideLayout" Target="../slideLayouts/slideLayout12.xml"/><Relationship Id="rId6" Type="http://schemas.openxmlformats.org/officeDocument/2006/relationships/image" Target="../media/image1571.png"/><Relationship Id="rId5" Type="http://schemas.openxmlformats.org/officeDocument/2006/relationships/image" Target="../media/image1561.png"/><Relationship Id="rId10" Type="http://schemas.openxmlformats.org/officeDocument/2006/relationships/image" Target="../media/image1611.png"/><Relationship Id="rId4" Type="http://schemas.openxmlformats.org/officeDocument/2006/relationships/image" Target="../media/image1550.png"/><Relationship Id="rId9" Type="http://schemas.openxmlformats.org/officeDocument/2006/relationships/image" Target="../media/image1601.png"/></Relationships>
</file>

<file path=ppt/slides/_rels/slide283.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image" Target="../media/image268.png"/><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70.png"/><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3" Type="http://schemas.openxmlformats.org/officeDocument/2006/relationships/image" Target="../media/image162.jpg"/><Relationship Id="rId2" Type="http://schemas.openxmlformats.org/officeDocument/2006/relationships/image" Target="../media/image274.png"/><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image" Target="../media/image276.png"/><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1100.png"/><Relationship Id="rId7" Type="http://schemas.openxmlformats.org/officeDocument/2006/relationships/image" Target="../media/image177.png"/><Relationship Id="rId2" Type="http://schemas.openxmlformats.org/officeDocument/2006/relationships/image" Target="../media/image1090.png"/><Relationship Id="rId1" Type="http://schemas.openxmlformats.org/officeDocument/2006/relationships/slideLayout" Target="../slideLayouts/slideLayout12.xml"/><Relationship Id="rId6" Type="http://schemas.openxmlformats.org/officeDocument/2006/relationships/image" Target="../media/image1120.png"/><Relationship Id="rId10" Type="http://schemas.openxmlformats.org/officeDocument/2006/relationships/image" Target="../media/image275.png"/><Relationship Id="rId4" Type="http://schemas.openxmlformats.org/officeDocument/2006/relationships/image" Target="../media/image1111.png"/><Relationship Id="rId9" Type="http://schemas.openxmlformats.org/officeDocument/2006/relationships/image" Target="../media/image2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3" Type="http://schemas.openxmlformats.org/officeDocument/2006/relationships/image" Target="../media/image277.png"/><Relationship Id="rId12" Type="http://schemas.openxmlformats.org/officeDocument/2006/relationships/image" Target="../media/image280.png"/><Relationship Id="rId2" Type="http://schemas.openxmlformats.org/officeDocument/2006/relationships/image" Target="../media/image1130.png"/><Relationship Id="rId1" Type="http://schemas.openxmlformats.org/officeDocument/2006/relationships/slideLayout" Target="../slideLayouts/slideLayout12.xml"/><Relationship Id="rId6" Type="http://schemas.openxmlformats.org/officeDocument/2006/relationships/image" Target="../media/image1170.png"/><Relationship Id="rId11" Type="http://schemas.openxmlformats.org/officeDocument/2006/relationships/image" Target="../media/image279.png"/><Relationship Id="rId10" Type="http://schemas.openxmlformats.org/officeDocument/2006/relationships/image" Target="../media/image278.png"/><Relationship Id="rId9" Type="http://schemas.openxmlformats.org/officeDocument/2006/relationships/image" Target="../media/image186.png"/></Relationships>
</file>

<file path=ppt/slides/_rels/slide291.xml.rels><?xml version="1.0" encoding="UTF-8" standalone="yes"?>
<Relationships xmlns="http://schemas.openxmlformats.org/package/2006/relationships"><Relationship Id="rId13" Type="http://schemas.openxmlformats.org/officeDocument/2006/relationships/image" Target="../media/image284.png"/><Relationship Id="rId12" Type="http://schemas.openxmlformats.org/officeDocument/2006/relationships/image" Target="../media/image283.png"/><Relationship Id="rId2" Type="http://schemas.openxmlformats.org/officeDocument/2006/relationships/image" Target="../media/image187.png"/><Relationship Id="rId1" Type="http://schemas.openxmlformats.org/officeDocument/2006/relationships/slideLayout" Target="../slideLayouts/slideLayout12.xml"/><Relationship Id="rId6" Type="http://schemas.openxmlformats.org/officeDocument/2006/relationships/image" Target="../media/image1170.png"/><Relationship Id="rId11" Type="http://schemas.openxmlformats.org/officeDocument/2006/relationships/image" Target="../media/image282.png"/><Relationship Id="rId10" Type="http://schemas.openxmlformats.org/officeDocument/2006/relationships/image" Target="../media/image192.png"/><Relationship Id="rId9" Type="http://schemas.openxmlformats.org/officeDocument/2006/relationships/image" Target="../media/image186.png"/><Relationship Id="rId14" Type="http://schemas.openxmlformats.org/officeDocument/2006/relationships/image" Target="../media/image285.png"/></Relationships>
</file>

<file path=ppt/slides/_rels/slide292.xml.rels><?xml version="1.0" encoding="UTF-8" standalone="yes"?>
<Relationships xmlns="http://schemas.openxmlformats.org/package/2006/relationships"><Relationship Id="rId2" Type="http://schemas.openxmlformats.org/officeDocument/2006/relationships/image" Target="../media/image286.png"/><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420.png"/><Relationship Id="rId1" Type="http://schemas.openxmlformats.org/officeDocument/2006/relationships/slideLayout" Target="../slideLayouts/slideLayout12.xml"/><Relationship Id="rId6" Type="http://schemas.openxmlformats.org/officeDocument/2006/relationships/image" Target="../media/image287.png"/><Relationship Id="rId5" Type="http://schemas.openxmlformats.org/officeDocument/2006/relationships/image" Target="../media/image1450.png"/><Relationship Id="rId4" Type="http://schemas.openxmlformats.org/officeDocument/2006/relationships/image" Target="../media/image1440.png"/></Relationships>
</file>

<file path=ppt/slides/_rels/slide294.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420.png"/><Relationship Id="rId1" Type="http://schemas.openxmlformats.org/officeDocument/2006/relationships/slideLayout" Target="../slideLayouts/slideLayout12.xml"/><Relationship Id="rId6" Type="http://schemas.openxmlformats.org/officeDocument/2006/relationships/image" Target="../media/image288.png"/><Relationship Id="rId5" Type="http://schemas.openxmlformats.org/officeDocument/2006/relationships/image" Target="../media/image1450.png"/><Relationship Id="rId4" Type="http://schemas.openxmlformats.org/officeDocument/2006/relationships/image" Target="../media/image1670.png"/></Relationships>
</file>

<file path=ppt/slides/_rels/slide295.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691.png"/><Relationship Id="rId1" Type="http://schemas.openxmlformats.org/officeDocument/2006/relationships/slideLayout" Target="../slideLayouts/slideLayout12.xml"/><Relationship Id="rId6" Type="http://schemas.openxmlformats.org/officeDocument/2006/relationships/image" Target="../media/image289.png"/><Relationship Id="rId5" Type="http://schemas.openxmlformats.org/officeDocument/2006/relationships/image" Target="../media/image1450.png"/><Relationship Id="rId4" Type="http://schemas.openxmlformats.org/officeDocument/2006/relationships/image" Target="../media/image1670.png"/></Relationships>
</file>

<file path=ppt/slides/_rels/slide296.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722.png"/><Relationship Id="rId1" Type="http://schemas.openxmlformats.org/officeDocument/2006/relationships/slideLayout" Target="../slideLayouts/slideLayout12.xml"/><Relationship Id="rId6" Type="http://schemas.openxmlformats.org/officeDocument/2006/relationships/image" Target="../media/image290.png"/><Relationship Id="rId5" Type="http://schemas.openxmlformats.org/officeDocument/2006/relationships/image" Target="../media/image1450.png"/><Relationship Id="rId4" Type="http://schemas.openxmlformats.org/officeDocument/2006/relationships/image" Target="../media/image1670.png"/></Relationships>
</file>

<file path=ppt/slides/_rels/slide297.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691.png"/><Relationship Id="rId1" Type="http://schemas.openxmlformats.org/officeDocument/2006/relationships/slideLayout" Target="../slideLayouts/slideLayout12.xml"/><Relationship Id="rId6" Type="http://schemas.openxmlformats.org/officeDocument/2006/relationships/image" Target="../media/image292.png"/><Relationship Id="rId5" Type="http://schemas.openxmlformats.org/officeDocument/2006/relationships/image" Target="../media/image1450.png"/><Relationship Id="rId4" Type="http://schemas.openxmlformats.org/officeDocument/2006/relationships/image" Target="../media/image1670.png"/></Relationships>
</file>

<file path=ppt/slides/_rels/slide298.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691.png"/><Relationship Id="rId1" Type="http://schemas.openxmlformats.org/officeDocument/2006/relationships/slideLayout" Target="../slideLayouts/slideLayout12.xml"/><Relationship Id="rId4" Type="http://schemas.openxmlformats.org/officeDocument/2006/relationships/image" Target="../media/image293.png"/></Relationships>
</file>

<file path=ppt/slides/_rels/slide299.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691.png"/><Relationship Id="rId1" Type="http://schemas.openxmlformats.org/officeDocument/2006/relationships/slideLayout" Target="../slideLayouts/slideLayout12.xml"/><Relationship Id="rId5" Type="http://schemas.openxmlformats.org/officeDocument/2006/relationships/image" Target="../media/image294.png"/><Relationship Id="rId4" Type="http://schemas.openxmlformats.org/officeDocument/2006/relationships/image" Target="../media/image1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691.png"/><Relationship Id="rId1" Type="http://schemas.openxmlformats.org/officeDocument/2006/relationships/slideLayout" Target="../slideLayouts/slideLayout12.xml"/><Relationship Id="rId4" Type="http://schemas.openxmlformats.org/officeDocument/2006/relationships/image" Target="../media/image295.pn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25.jpg"/></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62.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70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91.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8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85.xml.rels><?xml version="1.0" encoding="UTF-8" standalone="yes"?>
<Relationships xmlns="http://schemas.openxmlformats.org/package/2006/relationships"><Relationship Id="rId2" Type="http://schemas.openxmlformats.org/officeDocument/2006/relationships/image" Target="../media/image583.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7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731.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741.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762.png"/><Relationship Id="rId2" Type="http://schemas.openxmlformats.org/officeDocument/2006/relationships/image" Target="../media/image752.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782.png"/><Relationship Id="rId2" Type="http://schemas.openxmlformats.org/officeDocument/2006/relationships/image" Target="../media/image772.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802.png"/><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812.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image" Target="../media/image821.png"/><Relationship Id="rId1" Type="http://schemas.openxmlformats.org/officeDocument/2006/relationships/slideLayout" Target="../slideLayouts/slideLayout12.xml"/><Relationship Id="rId4" Type="http://schemas.openxmlformats.org/officeDocument/2006/relationships/image" Target="../media/image84.png"/></Relationships>
</file>

<file path=ppt/slides/_rels/slide9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BFAC-82DC-C44B-B5E1-9B6A69220781}"/>
              </a:ext>
            </a:extLst>
          </p:cNvPr>
          <p:cNvSpPr>
            <a:spLocks noGrp="1"/>
          </p:cNvSpPr>
          <p:nvPr>
            <p:ph type="ctrTitle"/>
          </p:nvPr>
        </p:nvSpPr>
        <p:spPr>
          <a:xfrm>
            <a:off x="1524000" y="1827757"/>
            <a:ext cx="9144000" cy="2387600"/>
          </a:xfrm>
        </p:spPr>
        <p:txBody>
          <a:bodyPr/>
          <a:lstStyle/>
          <a:p>
            <a:r>
              <a:rPr lang="en-US" dirty="0" smtClean="0">
                <a:solidFill>
                  <a:srgbClr val="C00000"/>
                </a:solidFill>
                <a:latin typeface="Arial" panose="020B0604020202020204" pitchFamily="34" charset="0"/>
                <a:cs typeface="Arial" panose="020B0604020202020204" pitchFamily="34" charset="0"/>
              </a:rPr>
              <a:t>Microeconomics</a:t>
            </a:r>
            <a:br>
              <a:rPr lang="en-US" dirty="0" smtClean="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a:t>
            </a:fld>
            <a:endParaRPr lang="en-US"/>
          </a:p>
        </p:txBody>
      </p:sp>
    </p:spTree>
    <p:extLst>
      <p:ext uri="{BB962C8B-B14F-4D97-AF65-F5344CB8AC3E}">
        <p14:creationId xmlns:p14="http://schemas.microsoft.com/office/powerpoint/2010/main" val="148700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It is easier to predict when</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10</a:t>
            </a:fld>
            <a:endParaRPr lang="en-US"/>
          </a:p>
        </p:txBody>
      </p:sp>
      <p:sp>
        <p:nvSpPr>
          <p:cNvPr id="6" name="TextBox 5"/>
          <p:cNvSpPr txBox="1"/>
          <p:nvPr/>
        </p:nvSpPr>
        <p:spPr>
          <a:xfrm>
            <a:off x="1219200" y="1483954"/>
            <a:ext cx="9852454" cy="4678204"/>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system is “</a:t>
            </a:r>
            <a:r>
              <a:rPr lang="en-US" sz="2800" dirty="0" smtClean="0">
                <a:solidFill>
                  <a:srgbClr val="FF0000"/>
                </a:solidFill>
                <a:latin typeface="Arial" panose="020B0604020202020204" pitchFamily="34" charset="0"/>
                <a:cs typeface="Arial" panose="020B0604020202020204" pitchFamily="34" charset="0"/>
              </a:rPr>
              <a:t>small</a:t>
            </a:r>
            <a:r>
              <a:rPr lang="en-US" sz="2800" dirty="0" smtClean="0">
                <a:latin typeface="Arial" panose="020B0604020202020204" pitchFamily="34" charset="0"/>
                <a:cs typeface="Arial" panose="020B0604020202020204" pitchFamily="34" charset="0"/>
              </a:rPr>
              <a:t>” and isolated</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There are many “</a:t>
            </a:r>
            <a:r>
              <a:rPr lang="en-US" sz="2800" dirty="0" smtClean="0">
                <a:solidFill>
                  <a:srgbClr val="FF0000"/>
                </a:solidFill>
                <a:latin typeface="Arial" panose="020B0604020202020204" pitchFamily="34" charset="0"/>
                <a:cs typeface="Arial" panose="020B0604020202020204" pitchFamily="34" charset="0"/>
              </a:rPr>
              <a:t>repetitions</a:t>
            </a:r>
            <a:r>
              <a:rPr lang="en-US" sz="2800" dirty="0" smtClean="0">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similar examples that are </a:t>
            </a:r>
            <a:r>
              <a:rPr lang="en-US" sz="2800" dirty="0" smtClean="0">
                <a:solidFill>
                  <a:srgbClr val="0070C0"/>
                </a:solidFill>
                <a:latin typeface="Arial" panose="020B0604020202020204" pitchFamily="34" charset="0"/>
                <a:cs typeface="Arial" panose="020B0604020202020204" pitchFamily="34" charset="0"/>
              </a:rPr>
              <a:t>causally independent</a:t>
            </a:r>
            <a:endParaRPr lang="en-US" sz="2400" dirty="0" smtClean="0">
              <a:solidFill>
                <a:srgbClr val="0070C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FF0000"/>
                </a:solidFill>
                <a:latin typeface="Arial" panose="020B0604020202020204" pitchFamily="34" charset="0"/>
                <a:cs typeface="Arial" panose="020B0604020202020204" pitchFamily="34" charset="0"/>
              </a:rPr>
              <a:t>Experiments</a:t>
            </a:r>
            <a:r>
              <a:rPr lang="en-US" sz="2800" dirty="0" smtClean="0">
                <a:latin typeface="Arial" panose="020B0604020202020204" pitchFamily="34" charset="0"/>
                <a:cs typeface="Arial" panose="020B0604020202020204" pitchFamily="34" charset="0"/>
              </a:rPr>
              <a:t> are possible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 Maybe we should learn when to expect a theory to predict</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35839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And it can also happen with intervals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35729" y="1690689"/>
                <a:ext cx="6410468" cy="4136674"/>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That a set</a:t>
                </a:r>
                <a:r>
                  <a:rPr lang="en-US" sz="24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h</a:t>
                </a:r>
                <a:r>
                  <a:rPr lang="en-US" sz="2400" dirty="0" smtClean="0">
                    <a:latin typeface="Arial" panose="020B0604020202020204" pitchFamily="34" charset="0"/>
                    <a:ea typeface="Cambria Math" panose="02040503050406030204" pitchFamily="18" charset="0"/>
                    <a:cs typeface="Arial" panose="020B0604020202020204" pitchFamily="34" charset="0"/>
                  </a:rPr>
                  <a:t>as </a:t>
                </a: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many </a:t>
                </a:r>
                <a:r>
                  <a:rPr lang="en-US" sz="2400" dirty="0" smtClean="0">
                    <a:latin typeface="Arial" panose="020B0604020202020204" pitchFamily="34" charset="0"/>
                    <a:cs typeface="Arial" panose="020B0604020202020204" pitchFamily="34" charset="0"/>
                  </a:rPr>
                  <a:t>elements as</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its </a:t>
                </a:r>
                <a:r>
                  <a:rPr lang="en-US" sz="2400" dirty="0" smtClean="0">
                    <a:solidFill>
                      <a:srgbClr val="0070C0"/>
                    </a:solidFill>
                    <a:latin typeface="Arial" panose="020B0604020202020204" pitchFamily="34" charset="0"/>
                    <a:cs typeface="Arial" panose="020B0604020202020204" pitchFamily="34" charset="0"/>
                  </a:rPr>
                  <a:t>superset</a:t>
                </a:r>
                <a:r>
                  <a:rPr lang="en-US" sz="24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e>
                    </m:d>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In fact, </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𝑓</m:t>
                      </m:r>
                      <m:d>
                        <m:d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0</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5</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sz="2400" dirty="0">
                  <a:solidFill>
                    <a:srgbClr val="00B05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is a 1-1 mapping from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2</m:t>
                        </m:r>
                      </m:e>
                    </m:d>
                  </m:oMath>
                </a14:m>
                <a:r>
                  <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to</a:t>
                </a:r>
                <a:r>
                  <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935729" y="1690689"/>
                <a:ext cx="6410468" cy="4136674"/>
              </a:xfrm>
              <a:blipFill rotWithShape="1">
                <a:blip r:embed="rId2"/>
                <a:stretch>
                  <a:fillRect l="-14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100</a:t>
            </a:fld>
            <a:endParaRPr lang="en-US"/>
          </a:p>
        </p:txBody>
      </p:sp>
      <p:cxnSp>
        <p:nvCxnSpPr>
          <p:cNvPr id="21" name="Straight Connector 20"/>
          <p:cNvCxnSpPr/>
          <p:nvPr/>
        </p:nvCxnSpPr>
        <p:spPr>
          <a:xfrm>
            <a:off x="7636789" y="3339885"/>
            <a:ext cx="2072899" cy="204577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346197" y="1573078"/>
            <a:ext cx="3494867" cy="4334316"/>
            <a:chOff x="7346197" y="1573078"/>
            <a:chExt cx="3494867" cy="4334316"/>
          </a:xfrm>
        </p:grpSpPr>
        <p:cxnSp>
          <p:nvCxnSpPr>
            <p:cNvPr id="8" name="Straight Arrow Connector 7"/>
            <p:cNvCxnSpPr/>
            <p:nvPr/>
          </p:nvCxnSpPr>
          <p:spPr>
            <a:xfrm flipV="1">
              <a:off x="7346197" y="5377913"/>
              <a:ext cx="3494867" cy="774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570922" y="1573078"/>
              <a:ext cx="92990" cy="396498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63912" y="5377913"/>
              <a:ext cx="2045776" cy="77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17417" y="4407224"/>
              <a:ext cx="106938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183105" y="5538062"/>
                  <a:ext cx="10073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2</m:t>
                            </m:r>
                          </m:e>
                        </m: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183105" y="5538062"/>
                  <a:ext cx="100739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636789" y="4523237"/>
                  <a:ext cx="10073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636789" y="4523237"/>
                  <a:ext cx="1007390" cy="369332"/>
                </a:xfrm>
                <a:prstGeom prst="rect">
                  <a:avLst/>
                </a:prstGeom>
                <a:blipFill>
                  <a:blip r:embed="rId4"/>
                  <a:stretch>
                    <a:fillRect/>
                  </a:stretch>
                </a:blipFill>
              </p:spPr>
              <p:txBody>
                <a:bodyPr/>
                <a:lstStyle/>
                <a:p>
                  <a:r>
                    <a:rPr lang="en-US">
                      <a:noFill/>
                    </a:rPr>
                    <a:t> </a:t>
                  </a:r>
                </a:p>
              </p:txBody>
            </p:sp>
          </mc:Fallback>
        </mc:AlternateContent>
        <p:cxnSp>
          <p:nvCxnSpPr>
            <p:cNvPr id="23" name="Straight Connector 22"/>
            <p:cNvCxnSpPr/>
            <p:nvPr/>
          </p:nvCxnSpPr>
          <p:spPr>
            <a:xfrm>
              <a:off x="7636789" y="3339885"/>
              <a:ext cx="1297984" cy="203802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17417" y="3339885"/>
              <a:ext cx="838846" cy="204577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37895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Any two intervals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35729" y="1690689"/>
                <a:ext cx="6410468" cy="4136674"/>
              </a:xfrm>
            </p:spPr>
            <p:txBody>
              <a:bodyPr>
                <a:normAutofit/>
              </a:bodyPr>
              <a:lstStyle/>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w</a:t>
                </a:r>
                <a:r>
                  <a:rPr lang="en-US" sz="2400" b="0" cap="none" dirty="0" smtClean="0">
                    <a:latin typeface="Arial" panose="020B0604020202020204" pitchFamily="34" charset="0"/>
                    <a:ea typeface="Cambria Math" panose="02040503050406030204" pitchFamily="18" charset="0"/>
                    <a:cs typeface="Arial" panose="020B0604020202020204" pitchFamily="34" charset="0"/>
                  </a:rPr>
                  <a:t>ould clearly have the same “number of elements” (“</a:t>
                </a:r>
                <a:r>
                  <a:rPr lang="en-US" sz="2400" b="0" cap="none" dirty="0" smtClean="0">
                    <a:solidFill>
                      <a:srgbClr val="00B0F0"/>
                    </a:solidFill>
                    <a:latin typeface="Arial" panose="020B0604020202020204" pitchFamily="34" charset="0"/>
                    <a:ea typeface="Cambria Math" panose="02040503050406030204" pitchFamily="18" charset="0"/>
                    <a:cs typeface="Arial" panose="020B0604020202020204" pitchFamily="34" charset="0"/>
                  </a:rPr>
                  <a:t>cardinality</a:t>
                </a:r>
                <a:r>
                  <a:rPr lang="en-US" sz="2400" b="0" cap="none" dirty="0" smtClean="0">
                    <a:latin typeface="Arial" panose="020B0604020202020204" pitchFamily="34" charset="0"/>
                    <a:ea typeface="Cambria Math" panose="02040503050406030204" pitchFamily="18" charset="0"/>
                    <a:cs typeface="Arial" panose="020B0604020202020204" pitchFamily="34" charset="0"/>
                  </a:rPr>
                  <a:t>”)</a:t>
                </a: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In fact, </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t>𝑓</m:t>
                      </m:r>
                      <m:d>
                        <m:dPr>
                          <m:ctrlP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a:ea typeface="Cambria Math" panose="02040503050406030204" pitchFamily="18" charset="0"/>
                          <a:cs typeface="Arial" panose="020B0604020202020204" pitchFamily="34" charset="0"/>
                        </a:rPr>
                        <m:t>𝑐</m:t>
                      </m:r>
                      <m:r>
                        <a:rPr lang="en-US" sz="2400" b="0" i="1" smtClean="0">
                          <a:solidFill>
                            <a:srgbClr val="00B050"/>
                          </a:solidFill>
                          <a:latin typeface="Cambria Math"/>
                          <a:ea typeface="Cambria Math" panose="02040503050406030204" pitchFamily="18" charset="0"/>
                          <a:cs typeface="Arial" panose="020B0604020202020204" pitchFamily="34" charset="0"/>
                        </a:rPr>
                        <m:t>+</m:t>
                      </m:r>
                      <m:f>
                        <m:f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b="0" i="1" smtClean="0">
                              <a:solidFill>
                                <a:srgbClr val="FF0000"/>
                              </a:solidFill>
                              <a:latin typeface="Cambria Math"/>
                              <a:ea typeface="Cambria Math" panose="02040503050406030204" pitchFamily="18" charset="0"/>
                              <a:cs typeface="Arial" panose="020B0604020202020204" pitchFamily="34" charset="0"/>
                            </a:rPr>
                            <m:t>𝑑</m:t>
                          </m:r>
                          <m:r>
                            <a:rPr lang="en-US" sz="2400" b="0" i="1" smtClean="0">
                              <a:solidFill>
                                <a:srgbClr val="FF0000"/>
                              </a:solidFill>
                              <a:latin typeface="Cambria Math"/>
                              <a:ea typeface="Cambria Math" panose="02040503050406030204" pitchFamily="18" charset="0"/>
                              <a:cs typeface="Arial" panose="020B0604020202020204" pitchFamily="34" charset="0"/>
                            </a:rPr>
                            <m:t>−</m:t>
                          </m:r>
                          <m:r>
                            <a:rPr lang="en-US" sz="2400" b="0" i="1" smtClean="0">
                              <a:solidFill>
                                <a:srgbClr val="FF0000"/>
                              </a:solidFill>
                              <a:latin typeface="Cambria Math"/>
                              <a:ea typeface="Cambria Math" panose="02040503050406030204" pitchFamily="18" charset="0"/>
                              <a:cs typeface="Arial" panose="020B0604020202020204" pitchFamily="34" charset="0"/>
                            </a:rPr>
                            <m:t>𝑐</m:t>
                          </m:r>
                        </m:num>
                        <m:den>
                          <m:r>
                            <a:rPr lang="en-US" sz="2400" b="0" i="1" smtClean="0">
                              <a:solidFill>
                                <a:srgbClr val="FF0000"/>
                              </a:solidFill>
                              <a:latin typeface="Cambria Math"/>
                              <a:ea typeface="Cambria Math" panose="02040503050406030204" pitchFamily="18" charset="0"/>
                              <a:cs typeface="Arial" panose="020B0604020202020204" pitchFamily="34" charset="0"/>
                            </a:rPr>
                            <m:t>𝑏</m:t>
                          </m:r>
                          <m:r>
                            <a:rPr lang="en-US" sz="2400" b="0" i="1" smtClean="0">
                              <a:solidFill>
                                <a:srgbClr val="FF0000"/>
                              </a:solidFill>
                              <a:latin typeface="Cambria Math"/>
                              <a:ea typeface="Cambria Math" panose="02040503050406030204" pitchFamily="18" charset="0"/>
                              <a:cs typeface="Arial" panose="020B0604020202020204" pitchFamily="34" charset="0"/>
                            </a:rPr>
                            <m:t>−</m:t>
                          </m:r>
                          <m:r>
                            <a:rPr lang="en-US" sz="2400" b="0" i="1" smtClean="0">
                              <a:solidFill>
                                <a:srgbClr val="FF0000"/>
                              </a:solidFill>
                              <a:latin typeface="Cambria Math"/>
                              <a:ea typeface="Cambria Math" panose="02040503050406030204" pitchFamily="18" charset="0"/>
                              <a:cs typeface="Arial" panose="020B0604020202020204" pitchFamily="34" charset="0"/>
                            </a:rPr>
                            <m:t>𝑎</m:t>
                          </m:r>
                        </m:den>
                      </m:f>
                      <m:d>
                        <m:d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B050"/>
                              </a:solidFill>
                              <a:latin typeface="Cambria Math"/>
                              <a:ea typeface="Cambria Math" panose="02040503050406030204" pitchFamily="18" charset="0"/>
                              <a:cs typeface="Arial" panose="020B0604020202020204" pitchFamily="34" charset="0"/>
                            </a:rPr>
                            <m:t>𝑥</m:t>
                          </m:r>
                          <m:r>
                            <a:rPr lang="en-US" sz="2400" b="0" i="1" smtClean="0">
                              <a:solidFill>
                                <a:srgbClr val="00B050"/>
                              </a:solidFill>
                              <a:latin typeface="Cambria Math"/>
                              <a:ea typeface="Cambria Math" panose="02040503050406030204" pitchFamily="18" charset="0"/>
                              <a:cs typeface="Arial" panose="020B0604020202020204" pitchFamily="34" charset="0"/>
                            </a:rPr>
                            <m:t>−</m:t>
                          </m:r>
                          <m:r>
                            <a:rPr lang="en-US" sz="2400" b="0" i="1" smtClean="0">
                              <a:solidFill>
                                <a:srgbClr val="FF0000"/>
                              </a:solidFill>
                              <a:latin typeface="Cambria Math"/>
                              <a:ea typeface="Cambria Math" panose="02040503050406030204" pitchFamily="18" charset="0"/>
                              <a:cs typeface="Arial" panose="020B0604020202020204" pitchFamily="34" charset="0"/>
                            </a:rPr>
                            <m:t>𝑎</m:t>
                          </m:r>
                        </m:e>
                      </m:d>
                    </m:oMath>
                  </m:oMathPara>
                </a14:m>
                <a:endParaRPr lang="en-US" sz="2400" b="0" dirty="0" smtClean="0">
                  <a:solidFill>
                    <a:srgbClr val="00B05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is a 1-1 mapping from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dirty="0" smtClean="0">
                            <a:solidFill>
                              <a:srgbClr val="FF0000"/>
                            </a:solidFill>
                            <a:latin typeface="Cambria Math"/>
                            <a:ea typeface="Cambria Math" panose="02040503050406030204" pitchFamily="18" charset="0"/>
                            <a:cs typeface="Arial" panose="020B0604020202020204" pitchFamily="34" charset="0"/>
                          </a:rPr>
                          <m:t>𝑎</m:t>
                        </m:r>
                        <m:r>
                          <a:rPr lang="en-US" sz="2400" b="0" i="1" dirty="0" smtClean="0">
                            <a:solidFill>
                              <a:srgbClr val="FF0000"/>
                            </a:solidFill>
                            <a:latin typeface="Cambria Math"/>
                            <a:ea typeface="Cambria Math" panose="02040503050406030204" pitchFamily="18" charset="0"/>
                            <a:cs typeface="Arial" panose="020B0604020202020204" pitchFamily="34" charset="0"/>
                          </a:rPr>
                          <m:t>,</m:t>
                        </m:r>
                        <m:r>
                          <a:rPr lang="en-US" sz="2400" b="0" i="1" dirty="0" smtClean="0">
                            <a:solidFill>
                              <a:srgbClr val="FF0000"/>
                            </a:solidFill>
                            <a:latin typeface="Cambria Math"/>
                            <a:ea typeface="Cambria Math" panose="02040503050406030204" pitchFamily="18" charset="0"/>
                            <a:cs typeface="Arial" panose="020B0604020202020204" pitchFamily="34" charset="0"/>
                          </a:rPr>
                          <m:t>𝑏</m:t>
                        </m:r>
                      </m:e>
                    </m:d>
                  </m:oMath>
                </a14:m>
                <a:r>
                  <a:rPr lang="en-US" sz="24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ea typeface="Cambria Math" panose="02040503050406030204" pitchFamily="18" charset="0"/>
                    <a:cs typeface="Arial" panose="020B0604020202020204" pitchFamily="34" charset="0"/>
                  </a:rPr>
                  <a:t>to</a:t>
                </a:r>
                <a:r>
                  <a:rPr lang="en-US" sz="24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dirty="0" smtClean="0">
                            <a:solidFill>
                              <a:srgbClr val="FF0000"/>
                            </a:solidFill>
                            <a:latin typeface="Cambria Math"/>
                            <a:ea typeface="Cambria Math" panose="02040503050406030204" pitchFamily="18" charset="0"/>
                            <a:cs typeface="Arial" panose="020B0604020202020204" pitchFamily="34" charset="0"/>
                          </a:rPr>
                          <m:t>𝑐</m:t>
                        </m:r>
                        <m:r>
                          <a:rPr lang="en-US" sz="2400" b="0" i="1" dirty="0" smtClean="0">
                            <a:solidFill>
                              <a:srgbClr val="FF0000"/>
                            </a:solidFill>
                            <a:latin typeface="Cambria Math"/>
                            <a:ea typeface="Cambria Math" panose="02040503050406030204" pitchFamily="18" charset="0"/>
                            <a:cs typeface="Arial" panose="020B0604020202020204" pitchFamily="34" charset="0"/>
                          </a:rPr>
                          <m:t>,</m:t>
                        </m:r>
                        <m:r>
                          <a:rPr lang="en-US" sz="2400" b="0" i="1" dirty="0" smtClean="0">
                            <a:solidFill>
                              <a:srgbClr val="FF0000"/>
                            </a:solidFill>
                            <a:latin typeface="Cambria Math"/>
                            <a:ea typeface="Cambria Math" panose="02040503050406030204" pitchFamily="18" charset="0"/>
                            <a:cs typeface="Arial" panose="020B0604020202020204" pitchFamily="34" charset="0"/>
                          </a:rPr>
                          <m:t>𝑑</m:t>
                        </m:r>
                      </m:e>
                    </m:d>
                  </m:oMath>
                </a14:m>
                <a:endParaRPr lang="en-US" sz="2400" dirty="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935729" y="1690689"/>
                <a:ext cx="6410468" cy="4136674"/>
              </a:xfrm>
              <a:blipFill rotWithShape="1">
                <a:blip r:embed="rId2"/>
                <a:stretch>
                  <a:fillRect l="-14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101</a:t>
            </a:fld>
            <a:endParaRPr lang="en-US"/>
          </a:p>
        </p:txBody>
      </p:sp>
      <p:cxnSp>
        <p:nvCxnSpPr>
          <p:cNvPr id="13" name="Straight Arrow Connector 12"/>
          <p:cNvCxnSpPr/>
          <p:nvPr/>
        </p:nvCxnSpPr>
        <p:spPr>
          <a:xfrm>
            <a:off x="5598763" y="5387964"/>
            <a:ext cx="5755037"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570922" y="1718850"/>
            <a:ext cx="92990" cy="396498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10487" y="5398747"/>
            <a:ext cx="2045776" cy="77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75221" y="4407224"/>
            <a:ext cx="106938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183105" y="5538062"/>
                <a:ext cx="10073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b="0" i="1" dirty="0" smtClean="0">
                              <a:solidFill>
                                <a:srgbClr val="FF0000"/>
                              </a:solidFill>
                              <a:latin typeface="Cambria Math"/>
                              <a:ea typeface="Cambria Math" panose="02040503050406030204" pitchFamily="18" charset="0"/>
                              <a:cs typeface="Arial" panose="020B0604020202020204" pitchFamily="34" charset="0"/>
                            </a:rPr>
                            <m:t>𝑎</m:t>
                          </m:r>
                          <m:r>
                            <a:rPr lang="en-US" b="0" i="1" dirty="0" smtClean="0">
                              <a:solidFill>
                                <a:srgbClr val="FF0000"/>
                              </a:solidFill>
                              <a:latin typeface="Cambria Math"/>
                              <a:ea typeface="Cambria Math" panose="02040503050406030204" pitchFamily="18" charset="0"/>
                              <a:cs typeface="Arial" panose="020B0604020202020204" pitchFamily="34" charset="0"/>
                            </a:rPr>
                            <m:t>,</m:t>
                          </m:r>
                          <m:r>
                            <a:rPr lang="en-US" b="0" i="1" dirty="0" smtClean="0">
                              <a:solidFill>
                                <a:srgbClr val="FF0000"/>
                              </a:solidFill>
                              <a:latin typeface="Cambria Math"/>
                              <a:ea typeface="Cambria Math" panose="02040503050406030204" pitchFamily="18" charset="0"/>
                              <a:cs typeface="Arial" panose="020B0604020202020204" pitchFamily="34" charset="0"/>
                            </a:rPr>
                            <m:t>𝑏</m:t>
                          </m:r>
                        </m:e>
                      </m:d>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8183105" y="5538062"/>
                <a:ext cx="1007390"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636789" y="4523237"/>
                <a:ext cx="10073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i="1" dirty="0" smtClean="0">
                              <a:solidFill>
                                <a:srgbClr val="FF0000"/>
                              </a:solidFill>
                              <a:latin typeface="Cambria Math"/>
                              <a:ea typeface="Cambria Math" panose="02040503050406030204" pitchFamily="18" charset="0"/>
                              <a:cs typeface="Arial" panose="020B0604020202020204" pitchFamily="34" charset="0"/>
                            </a:rPr>
                            <m:t>𝑐</m:t>
                          </m:r>
                          <m:r>
                            <a:rPr lang="en-US" b="0" i="1" dirty="0" smtClean="0">
                              <a:solidFill>
                                <a:srgbClr val="FF0000"/>
                              </a:solidFill>
                              <a:latin typeface="Cambria Math"/>
                              <a:ea typeface="Cambria Math" panose="02040503050406030204" pitchFamily="18" charset="0"/>
                              <a:cs typeface="Arial" panose="020B0604020202020204" pitchFamily="34" charset="0"/>
                            </a:rPr>
                            <m:t>,</m:t>
                          </m:r>
                          <m:r>
                            <a:rPr lang="en-US" b="0" i="1" dirty="0" smtClean="0">
                              <a:solidFill>
                                <a:srgbClr val="FF0000"/>
                              </a:solidFill>
                              <a:latin typeface="Cambria Math"/>
                              <a:ea typeface="Cambria Math" panose="02040503050406030204" pitchFamily="18" charset="0"/>
                              <a:cs typeface="Arial" panose="020B0604020202020204" pitchFamily="34" charset="0"/>
                            </a:rPr>
                            <m:t>𝑑</m:t>
                          </m:r>
                        </m:e>
                      </m: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636789" y="4523237"/>
                <a:ext cx="1007390" cy="369332"/>
              </a:xfrm>
              <a:prstGeom prst="rect">
                <a:avLst/>
              </a:prstGeom>
              <a:blipFill rotWithShape="1">
                <a:blip r:embed="rId4"/>
                <a:stretch>
                  <a:fillRect/>
                </a:stretch>
              </a:blipFill>
            </p:spPr>
            <p:txBody>
              <a:bodyPr/>
              <a:lstStyle/>
              <a:p>
                <a:r>
                  <a:rPr lang="en-US">
                    <a:noFill/>
                  </a:rPr>
                  <a:t> </a:t>
                </a:r>
              </a:p>
            </p:txBody>
          </p:sp>
        </mc:Fallback>
      </mc:AlternateContent>
      <p:cxnSp>
        <p:nvCxnSpPr>
          <p:cNvPr id="19" name="Straight Connector 18"/>
          <p:cNvCxnSpPr/>
          <p:nvPr/>
        </p:nvCxnSpPr>
        <p:spPr>
          <a:xfrm flipH="1">
            <a:off x="7975221" y="3339885"/>
            <a:ext cx="1672362" cy="203802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410487" y="3339885"/>
            <a:ext cx="3237096" cy="206661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456263" y="3339885"/>
            <a:ext cx="1191320" cy="203802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3341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Even infinite and finite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35729" y="1690689"/>
                <a:ext cx="6410468" cy="3517415"/>
              </a:xfrm>
            </p:spPr>
            <p:txBody>
              <a:bodyPr>
                <a:normAutofit/>
              </a:bodyPr>
              <a:lstStyle/>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And even the non-negative part of the line</a:t>
                </a:r>
                <a:r>
                  <a:rPr lang="en-US" sz="24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b="0" i="0"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b="0" i="0" dirty="0" smtClean="0">
                        <a:solidFill>
                          <a:srgbClr val="FF0000"/>
                        </a:solidFill>
                        <a:latin typeface="Cambria Math"/>
                        <a:ea typeface="Cambria Math" panose="02040503050406030204" pitchFamily="18" charset="0"/>
                        <a:cs typeface="Arial" panose="020B0604020202020204" pitchFamily="34" charset="0"/>
                      </a:rPr>
                      <m:t>[</m:t>
                    </m:r>
                    <m:r>
                      <a:rPr lang="en-US" sz="2400" b="0" i="0" dirty="0" smtClean="0">
                        <a:solidFill>
                          <a:srgbClr val="FF0000"/>
                        </a:solidFill>
                        <a:latin typeface="Cambria Math"/>
                        <a:ea typeface="Cambria Math" panose="02040503050406030204" pitchFamily="18" charset="0"/>
                        <a:cs typeface="Arial" panose="020B0604020202020204" pitchFamily="34" charset="0"/>
                      </a:rPr>
                      <m:t>0</m:t>
                    </m:r>
                    <m:r>
                      <a:rPr lang="en-US" sz="2400" b="0" i="1" dirty="0" smtClean="0">
                        <a:solidFill>
                          <a:srgbClr val="FF0000"/>
                        </a:solidFill>
                        <a:latin typeface="Cambria Math"/>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a:ea typeface="Cambria Math" panose="02040503050406030204" pitchFamily="18" charset="0"/>
                        <a:cs typeface="Arial" panose="020B0604020202020204" pitchFamily="34" charset="0"/>
                      </a:rPr>
                      <m:t>)</m:t>
                    </m:r>
                  </m:oMath>
                </a14:m>
                <a:r>
                  <a:rPr lang="en-US" sz="2400" dirty="0" smtClean="0">
                    <a:latin typeface="Arial" panose="020B0604020202020204" pitchFamily="34" charset="0"/>
                    <a:ea typeface="Cambria Math" panose="02040503050406030204" pitchFamily="18" charset="0"/>
                    <a:cs typeface="Arial" panose="020B0604020202020204" pitchFamily="34" charset="0"/>
                  </a:rPr>
                  <a:t> has the same cardinality:</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𝑓</m:t>
                      </m:r>
                      <m:d>
                        <m:d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B050"/>
                          </a:solidFill>
                          <a:latin typeface="Cambria Math"/>
                          <a:ea typeface="Cambria Math" panose="02040503050406030204" pitchFamily="18" charset="0"/>
                          <a:cs typeface="Arial" panose="020B0604020202020204" pitchFamily="34" charset="0"/>
                        </a:rPr>
                        <m:t>1</m:t>
                      </m:r>
                      <m:r>
                        <a:rPr lang="en-US" sz="2400" b="0" i="1" smtClean="0">
                          <a:solidFill>
                            <a:srgbClr val="00B050"/>
                          </a:solidFill>
                          <a:latin typeface="Cambria Math"/>
                          <a:ea typeface="Cambria Math" panose="02040503050406030204" pitchFamily="18" charset="0"/>
                          <a:cs typeface="Arial" panose="020B0604020202020204" pitchFamily="34" charset="0"/>
                        </a:rPr>
                        <m:t>−</m:t>
                      </m:r>
                      <m:sSup>
                        <m:sSup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solidFill>
                                <a:srgbClr val="00B050"/>
                              </a:solidFill>
                              <a:latin typeface="Cambria Math"/>
                              <a:ea typeface="Cambria Math" panose="02040503050406030204" pitchFamily="18" charset="0"/>
                              <a:cs typeface="Arial" panose="020B0604020202020204" pitchFamily="34" charset="0"/>
                            </a:rPr>
                            <m:t>𝑒</m:t>
                          </m:r>
                        </m:e>
                        <m:sup>
                          <m:r>
                            <a:rPr lang="en-US" sz="2400" b="0" i="1" smtClean="0">
                              <a:solidFill>
                                <a:srgbClr val="00B050"/>
                              </a:solidFill>
                              <a:latin typeface="Cambria Math"/>
                              <a:ea typeface="Cambria Math" panose="02040503050406030204" pitchFamily="18" charset="0"/>
                              <a:cs typeface="Arial" panose="020B0604020202020204" pitchFamily="34" charset="0"/>
                            </a:rPr>
                            <m:t>−</m:t>
                          </m:r>
                          <m:r>
                            <a:rPr lang="en-US" sz="2400" b="0" i="1" smtClean="0">
                              <a:solidFill>
                                <a:srgbClr val="00B050"/>
                              </a:solidFill>
                              <a:latin typeface="Cambria Math"/>
                              <a:ea typeface="Cambria Math" panose="02040503050406030204" pitchFamily="18" charset="0"/>
                              <a:cs typeface="Arial" panose="020B0604020202020204" pitchFamily="34" charset="0"/>
                            </a:rPr>
                            <m:t>𝑥</m:t>
                          </m:r>
                        </m:sup>
                      </m:sSup>
                    </m:oMath>
                  </m:oMathPara>
                </a14:m>
                <a:endParaRPr lang="en-US" sz="2400" dirty="0">
                  <a:solidFill>
                    <a:srgbClr val="00B05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is a 1-1 mapping from </a:t>
                </a:r>
                <a14:m>
                  <m:oMath xmlns:m="http://schemas.openxmlformats.org/officeDocument/2006/math">
                    <m:r>
                      <a:rPr lang="en-US" sz="2400" dirty="0">
                        <a:solidFill>
                          <a:srgbClr val="FF0000"/>
                        </a:solidFill>
                        <a:latin typeface="Cambria Math"/>
                        <a:ea typeface="Cambria Math" panose="02040503050406030204" pitchFamily="18" charset="0"/>
                        <a:cs typeface="Arial" panose="020B0604020202020204" pitchFamily="34" charset="0"/>
                      </a:rPr>
                      <m:t>[</m:t>
                    </m:r>
                    <m:r>
                      <a:rPr lang="en-US" sz="2400" dirty="0">
                        <a:solidFill>
                          <a:srgbClr val="FF0000"/>
                        </a:solidFill>
                        <a:latin typeface="Cambria Math"/>
                        <a:ea typeface="Cambria Math" panose="02040503050406030204" pitchFamily="18" charset="0"/>
                        <a:cs typeface="Arial" panose="020B0604020202020204" pitchFamily="34" charset="0"/>
                      </a:rPr>
                      <m:t>0</m:t>
                    </m:r>
                    <m:r>
                      <a:rPr lang="en-US" sz="2400" i="1" dirty="0">
                        <a:solidFill>
                          <a:srgbClr val="FF0000"/>
                        </a:solidFill>
                        <a:latin typeface="Cambria Math"/>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a:ea typeface="Cambria Math" panose="02040503050406030204" pitchFamily="18" charset="0"/>
                        <a:cs typeface="Arial" panose="020B0604020202020204" pitchFamily="34" charset="0"/>
                      </a:rPr>
                      <m:t>)</m:t>
                    </m:r>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to </a:t>
                </a:r>
                <a14:m>
                  <m:oMath xmlns:m="http://schemas.openxmlformats.org/officeDocument/2006/math">
                    <m:r>
                      <a:rPr lang="en-US" sz="2400" dirty="0">
                        <a:solidFill>
                          <a:srgbClr val="FF0000"/>
                        </a:solidFill>
                        <a:latin typeface="Cambria Math"/>
                        <a:ea typeface="Cambria Math" panose="02040503050406030204" pitchFamily="18" charset="0"/>
                        <a:cs typeface="Arial" panose="020B0604020202020204" pitchFamily="34" charset="0"/>
                      </a:rPr>
                      <m:t>[</m:t>
                    </m:r>
                    <m:r>
                      <a:rPr lang="en-US" sz="2400" dirty="0">
                        <a:solidFill>
                          <a:srgbClr val="FF0000"/>
                        </a:solidFill>
                        <a:latin typeface="Cambria Math"/>
                        <a:ea typeface="Cambria Math" panose="02040503050406030204" pitchFamily="18" charset="0"/>
                        <a:cs typeface="Arial" panose="020B0604020202020204" pitchFamily="34" charset="0"/>
                      </a:rPr>
                      <m:t>0</m:t>
                    </m:r>
                    <m:r>
                      <a:rPr lang="en-US" sz="2400" i="1" dirty="0">
                        <a:solidFill>
                          <a:srgbClr val="FF0000"/>
                        </a:solidFill>
                        <a:latin typeface="Cambria Math"/>
                        <a:ea typeface="Cambria Math" panose="02040503050406030204" pitchFamily="18" charset="0"/>
                        <a:cs typeface="Arial" panose="020B0604020202020204" pitchFamily="34" charset="0"/>
                      </a:rPr>
                      <m:t>,</m:t>
                    </m:r>
                    <m:r>
                      <a:rPr lang="en-US" sz="2400" b="0" i="1" smtClean="0">
                        <a:solidFill>
                          <a:srgbClr val="FF0000"/>
                        </a:solidFill>
                        <a:latin typeface="Cambria Math"/>
                        <a:ea typeface="Cambria Math" panose="02040503050406030204" pitchFamily="18" charset="0"/>
                        <a:cs typeface="Arial" panose="020B0604020202020204" pitchFamily="34" charset="0"/>
                      </a:rPr>
                      <m:t>1</m:t>
                    </m:r>
                    <m:r>
                      <a:rPr lang="en-US" sz="2400" i="1">
                        <a:solidFill>
                          <a:srgbClr val="FF0000"/>
                        </a:solidFill>
                        <a:latin typeface="Cambria Math"/>
                        <a:ea typeface="Cambria Math" panose="02040503050406030204" pitchFamily="18" charset="0"/>
                        <a:cs typeface="Arial" panose="020B0604020202020204" pitchFamily="34" charset="0"/>
                      </a:rPr>
                      <m:t>)</m:t>
                    </m:r>
                  </m:oMath>
                </a14:m>
                <a:endParaRPr lang="en-US" sz="2400" dirty="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935729" y="1690689"/>
                <a:ext cx="6410468" cy="3517415"/>
              </a:xfrm>
              <a:blipFill rotWithShape="1">
                <a:blip r:embed="rId2"/>
                <a:stretch>
                  <a:fillRect l="-14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102</a:t>
            </a:fld>
            <a:endParaRPr lang="en-US"/>
          </a:p>
        </p:txBody>
      </p:sp>
      <p:cxnSp>
        <p:nvCxnSpPr>
          <p:cNvPr id="8" name="Straight Arrow Connector 7"/>
          <p:cNvCxnSpPr/>
          <p:nvPr/>
        </p:nvCxnSpPr>
        <p:spPr>
          <a:xfrm>
            <a:off x="8163339" y="3750365"/>
            <a:ext cx="3282159" cy="866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880529" y="1690689"/>
            <a:ext cx="51436" cy="277529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0574" y="2686373"/>
            <a:ext cx="3359426" cy="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8931965" y="2769704"/>
            <a:ext cx="2411896" cy="980661"/>
          </a:xfrm>
          <a:custGeom>
            <a:avLst/>
            <a:gdLst>
              <a:gd name="connsiteX0" fmla="*/ 0 w 2411896"/>
              <a:gd name="connsiteY0" fmla="*/ 980661 h 980661"/>
              <a:gd name="connsiteX1" fmla="*/ 278296 w 2411896"/>
              <a:gd name="connsiteY1" fmla="*/ 304800 h 980661"/>
              <a:gd name="connsiteX2" fmla="*/ 1139687 w 2411896"/>
              <a:gd name="connsiteY2" fmla="*/ 92766 h 980661"/>
              <a:gd name="connsiteX3" fmla="*/ 2411896 w 2411896"/>
              <a:gd name="connsiteY3" fmla="*/ 0 h 980661"/>
              <a:gd name="connsiteX4" fmla="*/ 2411896 w 2411896"/>
              <a:gd name="connsiteY4" fmla="*/ 0 h 98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896" h="980661">
                <a:moveTo>
                  <a:pt x="0" y="980661"/>
                </a:moveTo>
                <a:cubicBezTo>
                  <a:pt x="44174" y="716721"/>
                  <a:pt x="88348" y="452782"/>
                  <a:pt x="278296" y="304800"/>
                </a:cubicBezTo>
                <a:cubicBezTo>
                  <a:pt x="468244" y="156817"/>
                  <a:pt x="784087" y="143566"/>
                  <a:pt x="1139687" y="92766"/>
                </a:cubicBezTo>
                <a:cubicBezTo>
                  <a:pt x="1495287" y="41966"/>
                  <a:pt x="2411896" y="0"/>
                  <a:pt x="2411896" y="0"/>
                </a:cubicBezTo>
                <a:lnTo>
                  <a:pt x="2411896"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1252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And since we have </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35729" y="1690689"/>
                <a:ext cx="6410468" cy="2788546"/>
              </a:xfrm>
            </p:spPr>
            <p:txBody>
              <a:bodyPr>
                <a:normAutofit/>
              </a:bodyPr>
              <a:lstStyle/>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mappings from the </a:t>
                </a:r>
                <a:r>
                  <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entire</a:t>
                </a:r>
                <a:r>
                  <a:rPr lang="en-US" sz="2400" dirty="0" smtClean="0">
                    <a:latin typeface="Arial" panose="020B0604020202020204" pitchFamily="34" charset="0"/>
                    <a:ea typeface="Cambria Math" panose="02040503050406030204" pitchFamily="18" charset="0"/>
                    <a:cs typeface="Arial" panose="020B0604020202020204" pitchFamily="34" charset="0"/>
                  </a:rPr>
                  <a:t> line</a:t>
                </a:r>
                <a14:m>
                  <m:oMath xmlns:m="http://schemas.openxmlformats.org/officeDocument/2006/math">
                    <m:r>
                      <a:rPr lang="en-US" sz="2400" b="0" i="0"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ℝ</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into</a:t>
                </a:r>
                <a:r>
                  <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dirty="0" smtClean="0">
                            <a:solidFill>
                              <a:srgbClr val="FF0000"/>
                            </a:solidFill>
                            <a:latin typeface="Cambria Math"/>
                            <a:ea typeface="Cambria Math" panose="02040503050406030204" pitchFamily="18" charset="0"/>
                            <a:cs typeface="Arial" panose="020B0604020202020204" pitchFamily="34" charset="0"/>
                          </a:rPr>
                          <m:t>−</m:t>
                        </m:r>
                        <m:r>
                          <a:rPr lang="en-US" sz="2400" b="0" i="1" dirty="0" smtClean="0">
                            <a:solidFill>
                              <a:srgbClr val="FF0000"/>
                            </a:solidFill>
                            <a:latin typeface="Cambria Math"/>
                            <a:ea typeface="Cambria Math" panose="02040503050406030204" pitchFamily="18" charset="0"/>
                            <a:cs typeface="Arial" panose="020B0604020202020204" pitchFamily="34" charset="0"/>
                          </a:rPr>
                          <m:t>1</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oMath>
                </a14:m>
                <a:r>
                  <a:rPr lang="en-US" sz="2400" dirty="0" smtClean="0">
                    <a:latin typeface="Arial" panose="020B0604020202020204" pitchFamily="34" charset="0"/>
                    <a:ea typeface="Cambria Math" panose="02040503050406030204" pitchFamily="18" charset="0"/>
                    <a:cs typeface="Arial" panose="020B0604020202020204" pitchFamily="34" charset="0"/>
                  </a:rPr>
                  <a:t>, such as</a:t>
                </a:r>
              </a:p>
              <a:p>
                <a:pPr marL="0" indent="0" algn="ctr">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𝑓</m:t>
                    </m:r>
                    <m:d>
                      <m:d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𝑎𝑟𝑐𝑡𝑔</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solidFill>
                    <a:srgbClr val="00B05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935729" y="1690689"/>
                <a:ext cx="6410468" cy="2788546"/>
              </a:xfrm>
              <a:blipFill rotWithShape="1">
                <a:blip r:embed="rId2"/>
                <a:stretch>
                  <a:fillRect l="-14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103</a:t>
            </a:fld>
            <a:endParaRPr lang="en-US"/>
          </a:p>
        </p:txBody>
      </p:sp>
      <p:grpSp>
        <p:nvGrpSpPr>
          <p:cNvPr id="5" name="Group 4"/>
          <p:cNvGrpSpPr/>
          <p:nvPr/>
        </p:nvGrpSpPr>
        <p:grpSpPr>
          <a:xfrm>
            <a:off x="6486042" y="1690689"/>
            <a:ext cx="4959456" cy="3964984"/>
            <a:chOff x="6486042" y="1690689"/>
            <a:chExt cx="4959456" cy="3964984"/>
          </a:xfrm>
        </p:grpSpPr>
        <p:cxnSp>
          <p:nvCxnSpPr>
            <p:cNvPr id="8" name="Straight Arrow Connector 7"/>
            <p:cNvCxnSpPr/>
            <p:nvPr/>
          </p:nvCxnSpPr>
          <p:spPr>
            <a:xfrm>
              <a:off x="6672020" y="3759026"/>
              <a:ext cx="4773478"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880529" y="1690689"/>
              <a:ext cx="92990" cy="396498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72020" y="4788976"/>
              <a:ext cx="4773478" cy="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56522" y="2686373"/>
              <a:ext cx="4773478" cy="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flipV="1">
              <a:off x="6486042" y="2828440"/>
              <a:ext cx="4867759" cy="1821051"/>
            </a:xfrm>
            <a:prstGeom prst="curved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13829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All intervals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35729" y="1690689"/>
                <a:ext cx="5372306" cy="4136674"/>
              </a:xfrm>
            </p:spPr>
            <p:txBody>
              <a:bodyPr>
                <a:normAutofit lnSpcReduction="10000"/>
              </a:bodyPr>
              <a:lstStyle/>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of positive length </a:t>
                </a:r>
                <a:r>
                  <a:rPr lang="en-US" sz="2400" b="0" cap="none" dirty="0" smtClean="0">
                    <a:latin typeface="Arial" panose="020B0604020202020204" pitchFamily="34" charset="0"/>
                    <a:ea typeface="Cambria Math" panose="02040503050406030204" pitchFamily="18" charset="0"/>
                    <a:cs typeface="Arial" panose="020B0604020202020204" pitchFamily="34" charset="0"/>
                  </a:rPr>
                  <a:t>have the same “number of elements” (“</a:t>
                </a:r>
                <a:r>
                  <a:rPr lang="en-US" sz="2400" b="0" cap="none" dirty="0" smtClean="0">
                    <a:solidFill>
                      <a:srgbClr val="00B0F0"/>
                    </a:solidFill>
                    <a:latin typeface="Arial" panose="020B0604020202020204" pitchFamily="34" charset="0"/>
                    <a:ea typeface="Cambria Math" panose="02040503050406030204" pitchFamily="18" charset="0"/>
                    <a:cs typeface="Arial" panose="020B0604020202020204" pitchFamily="34" charset="0"/>
                  </a:rPr>
                  <a:t>cardinality</a:t>
                </a:r>
                <a:r>
                  <a:rPr lang="en-US" sz="2400" b="0" cap="none" dirty="0" smtClean="0">
                    <a:latin typeface="Arial" panose="020B0604020202020204" pitchFamily="34" charset="0"/>
                    <a:ea typeface="Cambria Math" panose="02040503050406030204" pitchFamily="18" charset="0"/>
                    <a:cs typeface="Arial" panose="020B0604020202020204" pitchFamily="34" charset="0"/>
                  </a:rPr>
                  <a:t>”)</a:t>
                </a: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Because</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𝑓</m:t>
                      </m:r>
                      <m:d>
                        <m:d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f>
                        <m:f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b="0" i="1" smtClean="0">
                              <a:solidFill>
                                <a:srgbClr val="00B050"/>
                              </a:solidFill>
                              <a:latin typeface="Cambria Math"/>
                              <a:ea typeface="Cambria Math" panose="02040503050406030204" pitchFamily="18" charset="0"/>
                              <a:cs typeface="Arial" panose="020B0604020202020204" pitchFamily="34" charset="0"/>
                            </a:rPr>
                            <m:t>1</m:t>
                          </m:r>
                        </m:num>
                        <m:den>
                          <m:r>
                            <a:rPr lang="en-US" sz="2400" b="0" i="1" smtClean="0">
                              <a:solidFill>
                                <a:srgbClr val="00B050"/>
                              </a:solidFill>
                              <a:latin typeface="Cambria Math"/>
                              <a:ea typeface="Cambria Math" panose="02040503050406030204" pitchFamily="18" charset="0"/>
                              <a:cs typeface="Arial" panose="020B0604020202020204" pitchFamily="34" charset="0"/>
                            </a:rPr>
                            <m:t>2</m:t>
                          </m:r>
                        </m:den>
                      </m:f>
                      <m:d>
                        <m:dPr>
                          <m:ctrlPr>
                            <a:rPr lang="en-US" sz="2400" b="0" i="1" smtClean="0">
                              <a:solidFill>
                                <a:srgbClr val="00B05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t>𝑎𝑟𝑐𝑡𝑔</m:t>
                          </m:r>
                          <m: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B050"/>
                              </a:solidFill>
                              <a:latin typeface="Cambria Math" panose="02040503050406030204" pitchFamily="18" charset="0"/>
                              <a:ea typeface="Cambria Math" panose="02040503050406030204" pitchFamily="18" charset="0"/>
                              <a:cs typeface="Arial" panose="020B0604020202020204" pitchFamily="34" charset="0"/>
                            </a:rPr>
                            <m:t>)</m:t>
                          </m:r>
                          <m:r>
                            <m:rPr>
                              <m:nor/>
                            </m:rPr>
                            <a:rPr lang="en-US" sz="2400" b="0" i="0"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m:t>
                          </m:r>
                          <m:r>
                            <m:rPr>
                              <m:nor/>
                            </m:rPr>
                            <a:rPr lang="en-US" sz="2400" b="0" i="0" smtClean="0">
                              <a:solidFill>
                                <a:srgbClr val="00B050"/>
                              </a:solidFill>
                              <a:latin typeface="Cambria Math" panose="02040503050406030204" pitchFamily="18" charset="0"/>
                              <a:ea typeface="Cambria Math" panose="02040503050406030204" pitchFamily="18" charset="0"/>
                              <a:cs typeface="Arial" panose="020B0604020202020204" pitchFamily="34" charset="0"/>
                            </a:rPr>
                            <m:t>1</m:t>
                          </m:r>
                        </m:e>
                      </m:d>
                    </m:oMath>
                  </m:oMathPara>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is a 1-1 mapping from</a:t>
                </a:r>
                <a14:m>
                  <m:oMath xmlns:m="http://schemas.openxmlformats.org/officeDocument/2006/math">
                    <m:r>
                      <a:rPr lang="en-US" sz="2400" b="0" i="0"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ℝ</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into</a:t>
                </a:r>
                <a:r>
                  <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935729" y="1690689"/>
                <a:ext cx="5372306" cy="4136674"/>
              </a:xfrm>
              <a:blipFill rotWithShape="1">
                <a:blip r:embed="rId2"/>
                <a:stretch>
                  <a:fillRect l="-1701" b="-14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104</a:t>
            </a:fld>
            <a:endParaRPr lang="en-US"/>
          </a:p>
        </p:txBody>
      </p:sp>
      <p:grpSp>
        <p:nvGrpSpPr>
          <p:cNvPr id="5" name="Group 4"/>
          <p:cNvGrpSpPr/>
          <p:nvPr/>
        </p:nvGrpSpPr>
        <p:grpSpPr>
          <a:xfrm>
            <a:off x="6656522" y="1690689"/>
            <a:ext cx="4788976" cy="2881311"/>
            <a:chOff x="6656522" y="1690689"/>
            <a:chExt cx="4788976" cy="2881311"/>
          </a:xfrm>
        </p:grpSpPr>
        <p:cxnSp>
          <p:nvCxnSpPr>
            <p:cNvPr id="8" name="Straight Arrow Connector 7"/>
            <p:cNvCxnSpPr/>
            <p:nvPr/>
          </p:nvCxnSpPr>
          <p:spPr>
            <a:xfrm>
              <a:off x="6672020" y="3759026"/>
              <a:ext cx="4773478"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880529" y="1690689"/>
              <a:ext cx="92990" cy="28813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56522" y="2686373"/>
              <a:ext cx="4773478" cy="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flipV="1">
              <a:off x="6679098" y="2828439"/>
              <a:ext cx="4581941" cy="844741"/>
            </a:xfrm>
            <a:prstGeom prst="curved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29331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So maybe all infinities are the same?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444943"/>
                <a:ext cx="10363826" cy="4165443"/>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Maybe the reals		</a:t>
                </a:r>
                <a14:m>
                  <m:oMath xmlns:m="http://schemas.openxmlformats.org/officeDocument/2006/math">
                    <m: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ℝ</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endParaRPr lang="en-US" sz="2400" b="0" cap="none"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are also countable?</a:t>
                </a:r>
              </a:p>
              <a:p>
                <a:pPr marL="0" indent="0">
                  <a:lnSpc>
                    <a:spcPct val="150000"/>
                  </a:lnSpc>
                  <a:buNone/>
                </a:pP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Is there a 1-1 mapping from the reals to</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t</a:t>
                </a:r>
                <a:r>
                  <a:rPr lang="en-US" sz="2400" b="0" cap="none" dirty="0" smtClean="0">
                    <a:latin typeface="Arial" panose="020B0604020202020204" pitchFamily="34" charset="0"/>
                    <a:ea typeface="Cambria Math" panose="02040503050406030204" pitchFamily="18" charset="0"/>
                    <a:cs typeface="Arial" panose="020B0604020202020204" pitchFamily="34" charset="0"/>
                  </a:rPr>
                  <a:t>he naturals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r>
                      <a:rPr lang="en-US" sz="2400"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dirty="0" smtClean="0">
                    <a:latin typeface="Arial" panose="020B0604020202020204" pitchFamily="34" charset="0"/>
                    <a:ea typeface="Cambria Math" panose="02040503050406030204" pitchFamily="18" charset="0"/>
                    <a:cs typeface="Arial" panose="020B0604020202020204" pitchFamily="34" charset="0"/>
                  </a:rPr>
                  <a:t>?</a:t>
                </a:r>
                <a:r>
                  <a:rPr lang="en-US" sz="2400" b="0" cap="none" dirty="0" smtClean="0">
                    <a:latin typeface="Arial" panose="020B0604020202020204" pitchFamily="34" charset="0"/>
                    <a:ea typeface="Cambria Math" panose="02040503050406030204" pitchFamily="18" charset="0"/>
                    <a:cs typeface="Arial" panose="020B0604020202020204" pitchFamily="34" charset="0"/>
                  </a:rPr>
                  <a:t>			</a:t>
                </a:r>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444943"/>
                <a:ext cx="10363826" cy="4165443"/>
              </a:xfrm>
              <a:blipFill>
                <a:blip r:embed="rId2"/>
                <a:stretch>
                  <a:fillRect l="-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105</a:t>
            </a:fld>
            <a:endParaRPr lang="en-US"/>
          </a:p>
        </p:txBody>
      </p:sp>
    </p:spTree>
    <p:extLst>
      <p:ext uri="{BB962C8B-B14F-4D97-AF65-F5344CB8AC3E}">
        <p14:creationId xmlns:p14="http://schemas.microsoft.com/office/powerpoint/2010/main" val="28075768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Well, they aren’t</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755883"/>
                <a:ext cx="6232236" cy="3313037"/>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Even 		</a:t>
                </a:r>
                <a14:m>
                  <m:oMath xmlns:m="http://schemas.openxmlformats.org/officeDocument/2006/math">
                    <m:d>
                      <m:dPr>
                        <m:begChr m:val="["/>
                        <m:endChr m:val="]"/>
                        <m:ctrlP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ℝ</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endParaRPr lang="en-US" sz="2400" b="0" cap="none"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i</a:t>
                </a:r>
                <a:r>
                  <a:rPr lang="en-US" sz="2400" dirty="0" smtClean="0">
                    <a:latin typeface="Arial" panose="020B0604020202020204" pitchFamily="34" charset="0"/>
                    <a:ea typeface="Cambria Math" panose="02040503050406030204" pitchFamily="18" charset="0"/>
                    <a:cs typeface="Arial" panose="020B0604020202020204" pitchFamily="34" charset="0"/>
                  </a:rPr>
                  <a:t>sn’t countable</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There is </a:t>
                </a:r>
                <a:r>
                  <a:rPr lang="en-US" sz="24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no</a:t>
                </a:r>
                <a:r>
                  <a:rPr lang="en-US" sz="2400" dirty="0" smtClean="0">
                    <a:latin typeface="Arial" panose="020B0604020202020204" pitchFamily="34" charset="0"/>
                    <a:ea typeface="Cambria Math" panose="02040503050406030204" pitchFamily="18" charset="0"/>
                    <a:cs typeface="Arial" panose="020B0604020202020204" pitchFamily="34" charset="0"/>
                  </a:rPr>
                  <a:t> 1-1 mapping from the reals to</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t</a:t>
                </a:r>
                <a:r>
                  <a:rPr lang="en-US" sz="2400" b="0" cap="none" dirty="0" smtClean="0">
                    <a:latin typeface="Arial" panose="020B0604020202020204" pitchFamily="34" charset="0"/>
                    <a:ea typeface="Cambria Math" panose="02040503050406030204" pitchFamily="18" charset="0"/>
                    <a:cs typeface="Arial" panose="020B0604020202020204" pitchFamily="34" charset="0"/>
                  </a:rPr>
                  <a:t>he naturals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r>
                      <a:rPr lang="en-US" sz="2400"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b="0" cap="none" dirty="0" smtClean="0">
                    <a:latin typeface="Arial" panose="020B0604020202020204" pitchFamily="34" charset="0"/>
                    <a:ea typeface="Cambria Math" panose="02040503050406030204" pitchFamily="18" charset="0"/>
                    <a:cs typeface="Arial" panose="020B0604020202020204" pitchFamily="34" charset="0"/>
                  </a:rPr>
                  <a:t>			</a:t>
                </a:r>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755883"/>
                <a:ext cx="6232236" cy="3313037"/>
              </a:xfrm>
              <a:blipFill>
                <a:blip r:embed="rId2"/>
                <a:stretch>
                  <a:fillRect l="-146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1272" y="1545149"/>
            <a:ext cx="2061855" cy="2786628"/>
          </a:xfrm>
          <a:prstGeom prst="rect">
            <a:avLst/>
          </a:prstGeom>
        </p:spPr>
      </p:pic>
      <p:sp>
        <p:nvSpPr>
          <p:cNvPr id="6" name="TextBox 5"/>
          <p:cNvSpPr txBox="1"/>
          <p:nvPr/>
        </p:nvSpPr>
        <p:spPr>
          <a:xfrm>
            <a:off x="7997125" y="4688238"/>
            <a:ext cx="3184902" cy="369332"/>
          </a:xfrm>
          <a:prstGeom prst="rect">
            <a:avLst/>
          </a:prstGeom>
          <a:noFill/>
        </p:spPr>
        <p:txBody>
          <a:bodyPr wrap="square" rtlCol="0">
            <a:spAutoFit/>
          </a:bodyPr>
          <a:lstStyle/>
          <a:p>
            <a:r>
              <a:rPr lang="en-US" dirty="0" smtClean="0"/>
              <a:t>Georg </a:t>
            </a:r>
            <a:r>
              <a:rPr lang="en-US" dirty="0" smtClean="0">
                <a:solidFill>
                  <a:srgbClr val="FF0000"/>
                </a:solidFill>
              </a:rPr>
              <a:t>Cantor</a:t>
            </a:r>
            <a:r>
              <a:rPr lang="en-US" dirty="0" smtClean="0"/>
              <a:t> (1845-1918)</a:t>
            </a:r>
            <a:endParaRPr lang="en-US" dirty="0"/>
          </a:p>
        </p:txBody>
      </p:sp>
    </p:spTree>
    <p:extLst>
      <p:ext uri="{BB962C8B-B14F-4D97-AF65-F5344CB8AC3E}">
        <p14:creationId xmlns:p14="http://schemas.microsoft.com/office/powerpoint/2010/main" val="10172567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14:m>
                  <m:oMath xmlns:m="http://schemas.openxmlformats.org/officeDocument/2006/math">
                    <m:d>
                      <m:dPr>
                        <m:begChr m:val="["/>
                        <m:endChr m:val="]"/>
                        <m:ctrlPr>
                          <a:rPr lang="en-US" i="1" dirty="0" smtClean="0">
                            <a:solidFill>
                              <a:srgbClr val="7030A0"/>
                            </a:solidFill>
                            <a:latin typeface="Cambria Math" panose="02040503050406030204" pitchFamily="18" charset="0"/>
                            <a:ea typeface="Cambria Math" panose="02040503050406030204" pitchFamily="18" charset="0"/>
                            <a:cs typeface="Arial" panose="020B0604020202020204" pitchFamily="34" charset="0"/>
                          </a:rPr>
                        </m:ctrlPr>
                      </m:dPr>
                      <m:e>
                        <m:r>
                          <a:rPr lang="en-US" i="1" dirty="0">
                            <a:solidFill>
                              <a:srgbClr val="7030A0"/>
                            </a:solidFill>
                            <a:latin typeface="Cambria Math" panose="02040503050406030204" pitchFamily="18" charset="0"/>
                            <a:ea typeface="Cambria Math" panose="02040503050406030204" pitchFamily="18" charset="0"/>
                            <a:cs typeface="Arial" panose="020B0604020202020204" pitchFamily="34" charset="0"/>
                          </a:rPr>
                          <m:t>0</m:t>
                        </m:r>
                        <m:r>
                          <a:rPr lang="en-US" i="1" dirty="0">
                            <a:solidFill>
                              <a:srgbClr val="7030A0"/>
                            </a:solidFill>
                            <a:latin typeface="Cambria Math" panose="02040503050406030204" pitchFamily="18" charset="0"/>
                            <a:ea typeface="Cambria Math" panose="02040503050406030204" pitchFamily="18" charset="0"/>
                            <a:cs typeface="Arial" panose="020B0604020202020204" pitchFamily="34" charset="0"/>
                          </a:rPr>
                          <m:t>,</m:t>
                        </m:r>
                        <m:r>
                          <a:rPr lang="en-US" i="1" dirty="0">
                            <a:solidFill>
                              <a:srgbClr val="7030A0"/>
                            </a:solidFill>
                            <a:latin typeface="Cambria Math" panose="02040503050406030204" pitchFamily="18" charset="0"/>
                            <a:ea typeface="Cambria Math" panose="02040503050406030204" pitchFamily="18" charset="0"/>
                            <a:cs typeface="Arial" panose="020B0604020202020204" pitchFamily="34" charset="0"/>
                          </a:rPr>
                          <m:t>1</m:t>
                        </m:r>
                      </m:e>
                    </m:d>
                  </m:oMath>
                </a14:m>
                <a:r>
                  <a:rPr lang="en-US" dirty="0" smtClean="0">
                    <a:solidFill>
                      <a:srgbClr val="7030A0"/>
                    </a:solidFill>
                    <a:latin typeface="Arial" panose="020B0604020202020204" pitchFamily="34" charset="0"/>
                    <a:cs typeface="Arial" panose="020B0604020202020204" pitchFamily="34" charset="0"/>
                  </a:rPr>
                  <a:t> isn’t countable</a:t>
                </a:r>
                <a:endParaRPr lang="en-US" dirty="0">
                  <a:solidFill>
                    <a:srgbClr val="7030A0"/>
                  </a:solidFill>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522434"/>
                <a:ext cx="10363826" cy="4165443"/>
              </a:xfrm>
            </p:spPr>
            <p:txBody>
              <a:bodyPr>
                <a:normAutofit fontScale="92500"/>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Assume it were</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Then we’d have </a:t>
                </a:r>
                <a14:m>
                  <m:oMath xmlns:m="http://schemas.openxmlformats.org/officeDocument/2006/math">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Sub>
                        <m:r>
                          <a:rPr lang="en-US" sz="2400" b="1"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400" b="0" cap="none" dirty="0" smtClean="0">
                    <a:latin typeface="Arial" panose="020B0604020202020204" pitchFamily="34" charset="0"/>
                    <a:ea typeface="Cambria Math" panose="02040503050406030204" pitchFamily="18" charset="0"/>
                    <a:cs typeface="Arial" panose="020B0604020202020204" pitchFamily="34" charset="0"/>
                  </a:rPr>
                  <a:t> </a:t>
                </a: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For </a:t>
                </a:r>
                <a:r>
                  <a:rPr lang="en-US" sz="2400" b="0" cap="none" dirty="0" smtClean="0">
                    <a:latin typeface="Arial" panose="020B0604020202020204" pitchFamily="34" charset="0"/>
                    <a:ea typeface="Cambria Math" panose="02040503050406030204" pitchFamily="18" charset="0"/>
                    <a:cs typeface="Arial" panose="020B0604020202020204" pitchFamily="34" charset="0"/>
                  </a:rPr>
                  <a:t>each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e>
                    </m:d>
                  </m:oMath>
                </a14:m>
                <a:r>
                  <a:rPr lang="en-US" sz="2400" b="0" cap="none" dirty="0" smtClean="0">
                    <a:latin typeface="Arial" panose="020B0604020202020204" pitchFamily="34" charset="0"/>
                    <a:ea typeface="Cambria Math" panose="02040503050406030204" pitchFamily="18" charset="0"/>
                    <a:cs typeface="Arial" panose="020B0604020202020204" pitchFamily="34" charset="0"/>
                  </a:rPr>
                  <a:t> there is </a:t>
                </a:r>
                <a14:m>
                  <m:oMath xmlns:m="http://schemas.openxmlformats.org/officeDocument/2006/math">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𝑛</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b="0" cap="none" dirty="0" smtClean="0">
                    <a:latin typeface="Arial" panose="020B0604020202020204" pitchFamily="34" charset="0"/>
                    <a:ea typeface="Cambria Math" panose="02040503050406030204" pitchFamily="18" charset="0"/>
                    <a:cs typeface="Arial" panose="020B0604020202020204" pitchFamily="34" charset="0"/>
                  </a:rPr>
                  <a:t>such that</a:t>
                </a:r>
                <a:r>
                  <a:rPr lang="en-US" sz="24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𝑛</m:t>
                        </m:r>
                      </m:sub>
                    </m:sSub>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Each </a:t>
                </a:r>
                <a14:m>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Sub>
                  </m:oMath>
                </a14:m>
                <a:r>
                  <a:rPr lang="en-US" sz="2400" dirty="0" smtClean="0">
                    <a:latin typeface="Arial" panose="020B0604020202020204" pitchFamily="34" charset="0"/>
                    <a:ea typeface="Cambria Math" panose="02040503050406030204" pitchFamily="18" charset="0"/>
                    <a:cs typeface="Arial" panose="020B0604020202020204" pitchFamily="34" charset="0"/>
                  </a:rPr>
                  <a:t> can be written in a decimal expansion (not always in a unique way):</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Where </a:t>
                </a:r>
                <a14:m>
                  <m:oMath xmlns:m="http://schemas.openxmlformats.org/officeDocument/2006/math">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𝑗</m:t>
                        </m:r>
                      </m:sub>
                      <m: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1"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9</m:t>
                        </m:r>
                      </m:e>
                    </m:d>
                  </m:oMath>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522434"/>
                <a:ext cx="10363826" cy="4165443"/>
              </a:xfrm>
              <a:blipFill>
                <a:blip r:embed="rId3"/>
                <a:stretch>
                  <a:fillRect l="-7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107</a:t>
            </a:fld>
            <a:endParaRPr lang="en-US"/>
          </a:p>
        </p:txBody>
      </p:sp>
    </p:spTree>
    <p:extLst>
      <p:ext uri="{BB962C8B-B14F-4D97-AF65-F5344CB8AC3E}">
        <p14:creationId xmlns:p14="http://schemas.microsoft.com/office/powerpoint/2010/main" val="3119413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ea typeface="Cambria Math" panose="02040503050406030204" pitchFamily="18" charset="0"/>
                    <a:cs typeface="Arial" panose="020B0604020202020204" pitchFamily="34" charset="0"/>
                  </a:rPr>
                  <a:t>If </a:t>
                </a:r>
                <a14:m>
                  <m:oMath xmlns:m="http://schemas.openxmlformats.org/officeDocument/2006/math">
                    <m:d>
                      <m:dPr>
                        <m:begChr m:val="["/>
                        <m:endChr m:val="]"/>
                        <m:ctrlPr>
                          <a:rPr lang="en-US" i="1" dirty="0" smtClean="0">
                            <a:solidFill>
                              <a:srgbClr val="7030A0"/>
                            </a:solidFill>
                            <a:latin typeface="Cambria Math" panose="02040503050406030204" pitchFamily="18" charset="0"/>
                            <a:ea typeface="Cambria Math" panose="02040503050406030204" pitchFamily="18" charset="0"/>
                            <a:cs typeface="Arial" panose="020B0604020202020204" pitchFamily="34" charset="0"/>
                          </a:rPr>
                        </m:ctrlPr>
                      </m:dPr>
                      <m:e>
                        <m:r>
                          <a:rPr lang="en-US" i="1" dirty="0">
                            <a:solidFill>
                              <a:srgbClr val="7030A0"/>
                            </a:solidFill>
                            <a:latin typeface="Cambria Math" panose="02040503050406030204" pitchFamily="18" charset="0"/>
                            <a:ea typeface="Cambria Math" panose="02040503050406030204" pitchFamily="18" charset="0"/>
                            <a:cs typeface="Arial" panose="020B0604020202020204" pitchFamily="34" charset="0"/>
                          </a:rPr>
                          <m:t>0</m:t>
                        </m:r>
                        <m:r>
                          <a:rPr lang="en-US" i="1" dirty="0">
                            <a:solidFill>
                              <a:srgbClr val="7030A0"/>
                            </a:solidFill>
                            <a:latin typeface="Cambria Math" panose="02040503050406030204" pitchFamily="18" charset="0"/>
                            <a:ea typeface="Cambria Math" panose="02040503050406030204" pitchFamily="18" charset="0"/>
                            <a:cs typeface="Arial" panose="020B0604020202020204" pitchFamily="34" charset="0"/>
                          </a:rPr>
                          <m:t>,</m:t>
                        </m:r>
                        <m:r>
                          <a:rPr lang="en-US" i="1" dirty="0">
                            <a:solidFill>
                              <a:srgbClr val="7030A0"/>
                            </a:solidFill>
                            <a:latin typeface="Cambria Math" panose="02040503050406030204" pitchFamily="18" charset="0"/>
                            <a:ea typeface="Cambria Math" panose="02040503050406030204" pitchFamily="18" charset="0"/>
                            <a:cs typeface="Arial" panose="020B0604020202020204" pitchFamily="34" charset="0"/>
                          </a:rPr>
                          <m:t>1</m:t>
                        </m:r>
                      </m:e>
                    </m:d>
                  </m:oMath>
                </a14:m>
                <a:r>
                  <a:rPr lang="en-US" dirty="0" smtClean="0">
                    <a:solidFill>
                      <a:srgbClr val="7030A0"/>
                    </a:solidFill>
                    <a:latin typeface="Arial" panose="020B0604020202020204" pitchFamily="34" charset="0"/>
                    <a:cs typeface="Arial" panose="020B0604020202020204" pitchFamily="34" charset="0"/>
                  </a:rPr>
                  <a:t> were countable</a:t>
                </a:r>
                <a:endParaRPr lang="en-US" dirty="0">
                  <a:solidFill>
                    <a:srgbClr val="7030A0"/>
                  </a:solidFill>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522434"/>
                <a:ext cx="10363826" cy="4833916"/>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We’d have</a:t>
                </a:r>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p>
                      </m:sSub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 </m:t>
                      </m:r>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 </m:t>
                      </m:r>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 </m:t>
                      </m:r>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p>
                      </m:sSubSup>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p>
                      </m:sSub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We can construct </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1</m:t>
                              </m:r>
                            </m:sub>
                          </m:s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sub>
                      </m:sSub>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sub>
                      </m:sSub>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sub>
                      </m:s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with </a:t>
                </a:r>
                <a14:m>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𝑚𝑜𝑑</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10</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dirty="0" smtClean="0">
                    <a:latin typeface="Arial" panose="020B0604020202020204" pitchFamily="34" charset="0"/>
                    <a:ea typeface="Cambria Math" panose="02040503050406030204" pitchFamily="18" charset="0"/>
                    <a:cs typeface="Arial" panose="020B0604020202020204" pitchFamily="34" charset="0"/>
                  </a:rPr>
                  <a:t> so that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Sub>
                  </m:oMath>
                </a14:m>
                <a:r>
                  <a:rPr lang="en-US" sz="2400" dirty="0" smtClean="0">
                    <a:latin typeface="Arial" panose="020B0604020202020204" pitchFamily="34" charset="0"/>
                    <a:ea typeface="Cambria Math" panose="02040503050406030204" pitchFamily="18" charset="0"/>
                    <a:cs typeface="Arial" panose="020B0604020202020204" pitchFamily="34" charset="0"/>
                  </a:rPr>
                  <a:t> – for </a:t>
                </a:r>
                <a:r>
                  <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all</a:t>
                </a:r>
                <a:r>
                  <a:rPr lang="en-US" sz="24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dirty="0" smtClean="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522434"/>
                <a:ext cx="10363826" cy="4833916"/>
              </a:xfrm>
              <a:blipFill>
                <a:blip r:embed="rId3"/>
                <a:stretch>
                  <a:fillRect l="-882" b="-11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108</a:t>
            </a:fld>
            <a:endParaRPr lang="en-US"/>
          </a:p>
        </p:txBody>
      </p:sp>
    </p:spTree>
    <p:extLst>
      <p:ext uri="{BB962C8B-B14F-4D97-AF65-F5344CB8AC3E}">
        <p14:creationId xmlns:p14="http://schemas.microsoft.com/office/powerpoint/2010/main" val="13753701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ea typeface="Cambria Math" panose="02040503050406030204" pitchFamily="18" charset="0"/>
                    <a:cs typeface="Arial" panose="020B0604020202020204" pitchFamily="34" charset="0"/>
                  </a:rPr>
                  <a:t>Why </a:t>
                </a:r>
                <a14:m>
                  <m:oMath xmlns:m="http://schemas.openxmlformats.org/officeDocument/2006/math">
                    <m:sSubSup>
                      <m:sSubSupPr>
                        <m:ctrlP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up>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a14:m>
                <a:r>
                  <a:rPr lang="en-US" dirty="0" smtClean="0">
                    <a:solidFill>
                      <a:srgbClr val="7030A0"/>
                    </a:solidFill>
                    <a:latin typeface="Arial" panose="020B0604020202020204" pitchFamily="34" charset="0"/>
                    <a:cs typeface="Arial" panose="020B0604020202020204" pitchFamily="34" charset="0"/>
                  </a:rPr>
                  <a:t> ?</a:t>
                </a:r>
                <a:endParaRPr lang="en-US" dirty="0">
                  <a:solidFill>
                    <a:srgbClr val="7030A0"/>
                  </a:solidFill>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xmlns:a14="http://schemas.microsoft.com/office/drawing/2010/main" xmlns="" id="{F26B94ED-8CB3-BD4C-A1E5-2F3E26F70A73}"/>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522434"/>
                <a:ext cx="10363826" cy="4374783"/>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The decimal expansio</a:t>
                </a:r>
                <a:r>
                  <a:rPr lang="en-US" sz="2400" dirty="0" smtClean="0">
                    <a:latin typeface="Arial" panose="020B0604020202020204" pitchFamily="34" charset="0"/>
                    <a:ea typeface="Cambria Math" panose="02040503050406030204" pitchFamily="18" charset="0"/>
                    <a:cs typeface="Arial" panose="020B0604020202020204" pitchFamily="34" charset="0"/>
                  </a:rPr>
                  <a:t>n isn’t unique</a:t>
                </a: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US" sz="24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b="0" i="1" dirty="0" smtClean="0">
                              <a:solidFill>
                                <a:srgbClr val="FF0000"/>
                              </a:solidFill>
                              <a:latin typeface="Cambria Math"/>
                              <a:ea typeface="Cambria Math" panose="02040503050406030204" pitchFamily="18" charset="0"/>
                              <a:cs typeface="Arial" panose="020B0604020202020204" pitchFamily="34" charset="0"/>
                            </a:rPr>
                            <m:t>1</m:t>
                          </m:r>
                        </m:num>
                        <m:den>
                          <m:r>
                            <a:rPr lang="en-US" sz="2400" b="0" i="1" dirty="0" smtClean="0">
                              <a:solidFill>
                                <a:srgbClr val="FF0000"/>
                              </a:solidFill>
                              <a:latin typeface="Cambria Math"/>
                              <a:ea typeface="Cambria Math" panose="02040503050406030204" pitchFamily="18" charset="0"/>
                              <a:cs typeface="Arial" panose="020B0604020202020204" pitchFamily="34" charset="0"/>
                            </a:rPr>
                            <m:t>2</m:t>
                          </m:r>
                        </m:den>
                      </m:f>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dirty="0" smtClean="0">
                          <a:solidFill>
                            <a:srgbClr val="FF0000"/>
                          </a:solidFill>
                          <a:latin typeface="Cambria Math"/>
                          <a:ea typeface="Cambria Math" panose="02040503050406030204" pitchFamily="18" charset="0"/>
                          <a:cs typeface="Arial" panose="020B0604020202020204" pitchFamily="34" charset="0"/>
                        </a:rPr>
                        <m:t>5</m:t>
                      </m:r>
                      <m:r>
                        <a:rPr lang="en-US" sz="2400" b="0" i="1" dirty="0" smtClean="0">
                          <a:solidFill>
                            <a:srgbClr val="FF0000"/>
                          </a:solidFill>
                          <a:latin typeface="Cambria Math"/>
                          <a:ea typeface="Cambria Math" panose="02040503050406030204" pitchFamily="18" charset="0"/>
                          <a:cs typeface="Arial" panose="020B0604020202020204" pitchFamily="34" charset="0"/>
                        </a:rPr>
                        <m:t>00000</m:t>
                      </m:r>
                      <m:r>
                        <a:rPr lang="en-US" sz="24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i="1" dirty="0">
                              <a:solidFill>
                                <a:srgbClr val="FF0000"/>
                              </a:solidFill>
                              <a:latin typeface="Cambria Math"/>
                              <a:ea typeface="Cambria Math" panose="02040503050406030204" pitchFamily="18" charset="0"/>
                              <a:cs typeface="Arial" panose="020B0604020202020204" pitchFamily="34" charset="0"/>
                            </a:rPr>
                            <m:t>1</m:t>
                          </m:r>
                        </m:num>
                        <m:den>
                          <m:r>
                            <a:rPr lang="en-US" sz="2400" i="1" dirty="0">
                              <a:solidFill>
                                <a:srgbClr val="FF0000"/>
                              </a:solidFill>
                              <a:latin typeface="Cambria Math"/>
                              <a:ea typeface="Cambria Math" panose="02040503050406030204" pitchFamily="18" charset="0"/>
                              <a:cs typeface="Arial" panose="020B0604020202020204" pitchFamily="34" charset="0"/>
                            </a:rPr>
                            <m:t>2</m:t>
                          </m:r>
                        </m:den>
                      </m:f>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b="0" i="1" dirty="0" smtClean="0">
                          <a:solidFill>
                            <a:srgbClr val="FF0000"/>
                          </a:solidFill>
                          <a:latin typeface="Cambria Math"/>
                          <a:ea typeface="Cambria Math" panose="02040503050406030204" pitchFamily="18" charset="0"/>
                          <a:cs typeface="Arial" panose="020B0604020202020204" pitchFamily="34" charset="0"/>
                        </a:rPr>
                        <m:t>499999</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so that fact that </a:t>
                </a:r>
                <a14:m>
                  <m:oMath xmlns:m="http://schemas.openxmlformats.org/officeDocument/2006/math">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up>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p>
                    </m:sSubSup>
                    <m:r>
                      <a:rPr lang="en-US" sz="2400" i="1" dirty="0" smtClean="0">
                        <a:solidFill>
                          <a:srgbClr val="FF0000"/>
                        </a:solidFill>
                        <a:latin typeface="Cambria Math"/>
                        <a:ea typeface="Cambria Math"/>
                        <a:cs typeface="Arial" panose="020B0604020202020204" pitchFamily="34" charset="0"/>
                      </a:rPr>
                      <m:t>≠</m:t>
                    </m:r>
                    <m:sSubSup>
                      <m:sSubSup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𝑑</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up>
                        <m:r>
                          <a:rPr lang="en-US" sz="2400" b="0" i="1" dirty="0" smtClean="0">
                            <a:solidFill>
                              <a:srgbClr val="FF0000"/>
                            </a:solidFill>
                            <a:latin typeface="Cambria Math"/>
                            <a:ea typeface="Cambria Math" panose="02040503050406030204" pitchFamily="18" charset="0"/>
                            <a:cs typeface="Arial" panose="020B0604020202020204" pitchFamily="34" charset="0"/>
                          </a:rPr>
                          <m:t>𝑗</m:t>
                        </m:r>
                      </m:sup>
                    </m:sSubSup>
                  </m:oMath>
                </a14:m>
                <a:r>
                  <a:rPr lang="en-US" sz="2400" dirty="0" smtClean="0">
                    <a:latin typeface="Arial" panose="020B0604020202020204" pitchFamily="34" charset="0"/>
                    <a:ea typeface="Cambria Math" panose="02040503050406030204" pitchFamily="18" charset="0"/>
                    <a:cs typeface="Arial" panose="020B0604020202020204" pitchFamily="34" charset="0"/>
                  </a:rPr>
                  <a:t> isn’t yet a proof that </a:t>
                </a:r>
                <a14:m>
                  <m:oMath xmlns:m="http://schemas.openxmlformats.org/officeDocument/2006/math">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𝑖</m:t>
                        </m:r>
                      </m:sub>
                    </m:sSub>
                  </m:oMath>
                </a14:m>
                <a:r>
                  <a:rPr lang="en-US" sz="2400" dirty="0">
                    <a:solidFill>
                      <a:srgbClr val="FF0000"/>
                    </a:solidFill>
                    <a:ea typeface="Cambria Math" panose="02040503050406030204" pitchFamily="18" charset="0"/>
                    <a:cs typeface="Arial" panose="020B0604020202020204" pitchFamily="34" charset="0"/>
                  </a:rPr>
                  <a:t>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bPr>
                      <m:e>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sub>
                        <m:r>
                          <a:rPr lang="en-US" sz="2400" b="0" i="1" dirty="0" smtClean="0">
                            <a:solidFill>
                              <a:srgbClr val="FF0000"/>
                            </a:solidFill>
                            <a:latin typeface="Cambria Math"/>
                            <a:ea typeface="Cambria Math" panose="02040503050406030204" pitchFamily="18" charset="0"/>
                            <a:cs typeface="Arial" panose="020B0604020202020204" pitchFamily="34" charset="0"/>
                          </a:rPr>
                          <m:t>𝑗</m:t>
                        </m:r>
                      </m:sub>
                    </m:sSub>
                  </m:oMath>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but we get the point</a:t>
                </a:r>
                <a:endParaRPr lang="en-US" sz="24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522434"/>
                <a:ext cx="10363826" cy="4374783"/>
              </a:xfrm>
              <a:blipFill rotWithShape="1">
                <a:blip r:embed="rId3"/>
                <a:stretch>
                  <a:fillRect l="-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109</a:t>
            </a:fld>
            <a:endParaRPr lang="en-US"/>
          </a:p>
        </p:txBody>
      </p:sp>
    </p:spTree>
    <p:extLst>
      <p:ext uri="{BB962C8B-B14F-4D97-AF65-F5344CB8AC3E}">
        <p14:creationId xmlns:p14="http://schemas.microsoft.com/office/powerpoint/2010/main" val="22959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Who needs to predict?</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11</a:t>
            </a:fld>
            <a:endParaRPr lang="en-US"/>
          </a:p>
        </p:txBody>
      </p:sp>
      <p:sp>
        <p:nvSpPr>
          <p:cNvPr id="6" name="TextBox 5"/>
          <p:cNvSpPr txBox="1"/>
          <p:nvPr/>
        </p:nvSpPr>
        <p:spPr>
          <a:xfrm>
            <a:off x="1219200" y="1483954"/>
            <a:ext cx="9852454" cy="3539430"/>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Economics would surely like to be a predictive science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But it can be useful even if it isn’t</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For instance, even if it can only </a:t>
            </a:r>
            <a:r>
              <a:rPr lang="en-US" sz="2800" dirty="0" smtClean="0">
                <a:solidFill>
                  <a:srgbClr val="FF0000"/>
                </a:solidFill>
                <a:latin typeface="Arial" panose="020B0604020202020204" pitchFamily="34" charset="0"/>
                <a:cs typeface="Arial" panose="020B0604020202020204" pitchFamily="34" charset="0"/>
              </a:rPr>
              <a:t>critique reasoning</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Compare with history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6980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679672"/>
            <a:ext cx="8689976" cy="2696954"/>
          </a:xfrm>
        </p:spPr>
        <p:txBody>
          <a:bodyPr>
            <a:normAutofit/>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Consumer </a:t>
            </a:r>
            <a:r>
              <a:rPr lang="en-US" sz="4400" b="1" dirty="0" smtClean="0">
                <a:solidFill>
                  <a:srgbClr val="FF0000"/>
                </a:solidFill>
                <a:latin typeface="Arial" panose="020B0604020202020204" pitchFamily="34" charset="0"/>
                <a:cs typeface="Arial" panose="020B0604020202020204" pitchFamily="34" charset="0"/>
              </a:rPr>
              <a:t>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110</a:t>
            </a:fld>
            <a:endParaRPr lang="en-US"/>
          </a:p>
        </p:txBody>
      </p:sp>
    </p:spTree>
    <p:extLst>
      <p:ext uri="{BB962C8B-B14F-4D97-AF65-F5344CB8AC3E}">
        <p14:creationId xmlns:p14="http://schemas.microsoft.com/office/powerpoint/2010/main" val="16855903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679672"/>
            <a:ext cx="8689976" cy="2696954"/>
          </a:xfrm>
        </p:spPr>
        <p:txBody>
          <a:bodyPr>
            <a:normAutofit fontScale="90000"/>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Basic concepts and preview</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111</a:t>
            </a:fld>
            <a:endParaRPr lang="en-US"/>
          </a:p>
        </p:txBody>
      </p:sp>
    </p:spTree>
    <p:extLst>
      <p:ext uri="{BB962C8B-B14F-4D97-AF65-F5344CB8AC3E}">
        <p14:creationId xmlns:p14="http://schemas.microsoft.com/office/powerpoint/2010/main" val="40045742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 basic distinction</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975487"/>
            <a:ext cx="10363826" cy="3851876"/>
          </a:xfrm>
        </p:spPr>
        <p:txBody>
          <a:bodyPr>
            <a:normAutofit fontScale="92500"/>
          </a:bodyPr>
          <a:lstStyle/>
          <a:p>
            <a:pPr marL="0" indent="0">
              <a:lnSpc>
                <a:spcPct val="150000"/>
              </a:lnSpc>
              <a:buNone/>
            </a:pPr>
            <a:r>
              <a:rPr lang="en-US" cap="none" dirty="0" smtClean="0"/>
              <a:t>What we </a:t>
            </a:r>
            <a:r>
              <a:rPr lang="en-US" cap="none" dirty="0" smtClean="0">
                <a:solidFill>
                  <a:srgbClr val="00B050"/>
                </a:solidFill>
              </a:rPr>
              <a:t>can</a:t>
            </a:r>
            <a:r>
              <a:rPr lang="en-US" cap="none" dirty="0" smtClean="0"/>
              <a:t> do and what we </a:t>
            </a:r>
            <a:r>
              <a:rPr lang="en-US" cap="none" dirty="0" smtClean="0">
                <a:solidFill>
                  <a:schemeClr val="accent1"/>
                </a:solidFill>
              </a:rPr>
              <a:t>want</a:t>
            </a:r>
            <a:r>
              <a:rPr lang="en-US" cap="none" dirty="0" smtClean="0"/>
              <a:t> to do are logically independent</a:t>
            </a:r>
          </a:p>
          <a:p>
            <a:pPr lvl="1">
              <a:lnSpc>
                <a:spcPct val="150000"/>
              </a:lnSpc>
            </a:pPr>
            <a:r>
              <a:rPr lang="en-US" dirty="0" smtClean="0">
                <a:solidFill>
                  <a:srgbClr val="FF0000"/>
                </a:solidFill>
              </a:rPr>
              <a:t>Aesop</a:t>
            </a:r>
            <a:r>
              <a:rPr lang="en-US" dirty="0" smtClean="0"/>
              <a:t>’s fox: “sour grapes”</a:t>
            </a:r>
          </a:p>
          <a:p>
            <a:pPr lvl="1">
              <a:lnSpc>
                <a:spcPct val="150000"/>
              </a:lnSpc>
            </a:pPr>
            <a:r>
              <a:rPr lang="en-US" dirty="0">
                <a:solidFill>
                  <a:srgbClr val="FF0000"/>
                </a:solidFill>
              </a:rPr>
              <a:t>Groucho Marx</a:t>
            </a:r>
            <a:r>
              <a:rPr lang="en-US" dirty="0"/>
              <a:t>: “I refuse to join any club that would have me for a member” </a:t>
            </a:r>
          </a:p>
          <a:p>
            <a:pPr lvl="1">
              <a:lnSpc>
                <a:spcPct val="150000"/>
              </a:lnSpc>
            </a:pPr>
            <a:r>
              <a:rPr lang="en-US" dirty="0" smtClean="0"/>
              <a:t>The fox is psychologically healthier </a:t>
            </a:r>
          </a:p>
          <a:p>
            <a:pPr lvl="1">
              <a:lnSpc>
                <a:spcPct val="150000"/>
              </a:lnSpc>
            </a:pPr>
            <a:r>
              <a:rPr lang="en-US" dirty="0" smtClean="0"/>
              <a:t>But they both commit the same “rationality sin”</a:t>
            </a:r>
          </a:p>
          <a:p>
            <a:pPr lvl="1">
              <a:lnSpc>
                <a:spcPct val="150000"/>
              </a:lnSpc>
            </a:pPr>
            <a:r>
              <a:rPr lang="en-US" dirty="0" smtClean="0"/>
              <a:t>And a converse one is “</a:t>
            </a:r>
            <a:r>
              <a:rPr lang="en-US" dirty="0" smtClean="0">
                <a:solidFill>
                  <a:srgbClr val="FF0000"/>
                </a:solidFill>
              </a:rPr>
              <a:t>wishful thinking</a:t>
            </a:r>
            <a:r>
              <a:rPr lang="en-US" dirty="0" smtClean="0"/>
              <a:t>”</a:t>
            </a:r>
          </a:p>
          <a:p>
            <a:pPr lvl="1">
              <a:lnSpc>
                <a:spcPct val="150000"/>
              </a:lnSpc>
            </a:pPr>
            <a:endParaRPr lang="en-US" dirty="0" smtClean="0"/>
          </a:p>
        </p:txBody>
      </p:sp>
      <p:sp>
        <p:nvSpPr>
          <p:cNvPr id="4" name="Slide Number Placeholder 3"/>
          <p:cNvSpPr>
            <a:spLocks noGrp="1"/>
          </p:cNvSpPr>
          <p:nvPr>
            <p:ph type="sldNum" sz="quarter" idx="12"/>
          </p:nvPr>
        </p:nvSpPr>
        <p:spPr/>
        <p:txBody>
          <a:bodyPr/>
          <a:lstStyle/>
          <a:p>
            <a:fld id="{3ED69D72-ABB3-F043-AB7B-9747B590CAA5}" type="slidenum">
              <a:rPr lang="en-US" smtClean="0"/>
              <a:t>112</a:t>
            </a:fld>
            <a:endParaRPr lang="en-US"/>
          </a:p>
        </p:txBody>
      </p:sp>
    </p:spTree>
    <p:extLst>
      <p:ext uri="{BB962C8B-B14F-4D97-AF65-F5344CB8AC3E}">
        <p14:creationId xmlns:p14="http://schemas.microsoft.com/office/powerpoint/2010/main" val="34906681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What </a:t>
            </a:r>
            <a:r>
              <a:rPr lang="en-US" dirty="0" smtClean="0">
                <a:solidFill>
                  <a:srgbClr val="00B050"/>
                </a:solidFill>
                <a:latin typeface="Arial" panose="020B0604020202020204" pitchFamily="34" charset="0"/>
                <a:cs typeface="Arial" panose="020B0604020202020204" pitchFamily="34" charset="0"/>
              </a:rPr>
              <a:t>can</a:t>
            </a:r>
            <a:r>
              <a:rPr lang="en-US" dirty="0" smtClean="0">
                <a:solidFill>
                  <a:srgbClr val="7030A0"/>
                </a:solidFill>
                <a:latin typeface="Arial" panose="020B0604020202020204" pitchFamily="34" charset="0"/>
                <a:cs typeface="Arial" panose="020B0604020202020204" pitchFamily="34" charset="0"/>
              </a:rPr>
              <a:t> we choose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367093"/>
                <a:ext cx="4332402" cy="2786094"/>
              </a:xfrm>
            </p:spPr>
            <p:txBody>
              <a:bodyPr/>
              <a:lstStyle/>
              <a:p>
                <a:pPr marL="0" indent="0">
                  <a:buNone/>
                </a:pPr>
                <a14:m>
                  <m:oMath xmlns:m="http://schemas.openxmlformats.org/officeDocument/2006/math">
                    <m:r>
                      <a:rPr lang="en-US" sz="2400" b="0" i="1" cap="none" smtClean="0">
                        <a:solidFill>
                          <a:srgbClr val="FF0000"/>
                        </a:solidFill>
                        <a:latin typeface="Cambria Math" panose="02040503050406030204" pitchFamily="18" charset="0"/>
                      </a:rPr>
                      <m:t>𝑥</m:t>
                    </m:r>
                  </m:oMath>
                </a14:m>
                <a:r>
                  <a:rPr lang="en-US" sz="2400" cap="none" dirty="0"/>
                  <a:t> </a:t>
                </a:r>
                <a:r>
                  <a:rPr lang="en-US" sz="2400" cap="none" dirty="0" smtClean="0"/>
                  <a:t>	– quantity </a:t>
                </a:r>
                <a:r>
                  <a:rPr lang="en-US" sz="2400" cap="none" dirty="0"/>
                  <a:t>of good 1</a:t>
                </a:r>
              </a:p>
              <a:p>
                <a:pPr marL="0" indent="0">
                  <a:buNone/>
                </a:pPr>
                <a14:m>
                  <m:oMath xmlns:m="http://schemas.openxmlformats.org/officeDocument/2006/math">
                    <m:r>
                      <a:rPr lang="en-US" sz="2400" b="0" i="1" cap="none" smtClean="0">
                        <a:solidFill>
                          <a:srgbClr val="FF0000"/>
                        </a:solidFill>
                        <a:latin typeface="Cambria Math" panose="02040503050406030204" pitchFamily="18" charset="0"/>
                      </a:rPr>
                      <m:t>𝑦</m:t>
                    </m:r>
                  </m:oMath>
                </a14:m>
                <a:r>
                  <a:rPr lang="en-US" sz="2400" cap="none" dirty="0"/>
                  <a:t> </a:t>
                </a:r>
                <a:r>
                  <a:rPr lang="en-US" sz="2400" cap="none" dirty="0" smtClean="0"/>
                  <a:t>	</a:t>
                </a:r>
                <a:r>
                  <a:rPr lang="en-US" sz="2400" dirty="0" smtClean="0"/>
                  <a:t>– </a:t>
                </a:r>
                <a:r>
                  <a:rPr lang="en-US" sz="2400" dirty="0"/>
                  <a:t>quantity </a:t>
                </a:r>
                <a:r>
                  <a:rPr lang="en-US" sz="2400" cap="none" dirty="0"/>
                  <a:t>of good </a:t>
                </a:r>
                <a:r>
                  <a:rPr lang="en-US" sz="2400" cap="none" dirty="0" smtClean="0"/>
                  <a:t>2</a:t>
                </a:r>
              </a:p>
              <a:p>
                <a:pPr marL="0" indent="0">
                  <a:buNone/>
                </a:pPr>
                <a:endParaRPr lang="en-US" sz="2400" cap="none" dirty="0"/>
              </a:p>
              <a:p>
                <a:pPr marL="0" indent="0">
                  <a:buNone/>
                </a:pPr>
                <a14:m>
                  <m:oMath xmlns:m="http://schemas.openxmlformats.org/officeDocument/2006/math">
                    <m:sSub>
                      <m:sSubPr>
                        <m:ctrlPr>
                          <a:rPr lang="en-US" sz="2400" i="1" cap="none" smtClean="0">
                            <a:solidFill>
                              <a:srgbClr val="00B050"/>
                            </a:solidFill>
                            <a:latin typeface="Cambria Math" panose="02040503050406030204" pitchFamily="18" charset="0"/>
                          </a:rPr>
                        </m:ctrlPr>
                      </m:sSubPr>
                      <m:e>
                        <m:r>
                          <a:rPr lang="en-US" sz="2400" b="0" i="1" cap="none" smtClean="0">
                            <a:solidFill>
                              <a:srgbClr val="00B050"/>
                            </a:solidFill>
                            <a:latin typeface="Cambria Math" panose="02040503050406030204" pitchFamily="18" charset="0"/>
                          </a:rPr>
                          <m:t>𝑝</m:t>
                        </m:r>
                      </m:e>
                      <m:sub>
                        <m:r>
                          <a:rPr lang="en-US" sz="2400" b="0" i="1" cap="none" smtClean="0">
                            <a:solidFill>
                              <a:srgbClr val="00B050"/>
                            </a:solidFill>
                            <a:latin typeface="Cambria Math" panose="02040503050406030204" pitchFamily="18" charset="0"/>
                          </a:rPr>
                          <m:t>𝑥</m:t>
                        </m:r>
                      </m:sub>
                    </m:sSub>
                  </m:oMath>
                </a14:m>
                <a:r>
                  <a:rPr lang="en-US" altLang="en-US" sz="2400" cap="none" baseline="-25000" dirty="0"/>
                  <a:t> </a:t>
                </a:r>
                <a:r>
                  <a:rPr lang="en-US" altLang="en-US" sz="2400" cap="none" baseline="-25000" dirty="0" smtClean="0"/>
                  <a:t>	</a:t>
                </a:r>
                <a:r>
                  <a:rPr lang="en-US" sz="2400" dirty="0" smtClean="0"/>
                  <a:t>– </a:t>
                </a:r>
                <a:r>
                  <a:rPr lang="en-US" sz="2400" cap="none" dirty="0" smtClean="0"/>
                  <a:t>price </a:t>
                </a:r>
                <a:r>
                  <a:rPr lang="en-US" sz="2400" cap="none" dirty="0"/>
                  <a:t>of good 1</a:t>
                </a:r>
              </a:p>
              <a:p>
                <a:pPr marL="0" indent="0">
                  <a:buNone/>
                </a:pPr>
                <a14:m>
                  <m:oMath xmlns:m="http://schemas.openxmlformats.org/officeDocument/2006/math">
                    <m:sSub>
                      <m:sSubPr>
                        <m:ctrlPr>
                          <a:rPr lang="en-US" sz="2400" i="1" cap="none" smtClean="0">
                            <a:solidFill>
                              <a:srgbClr val="00B050"/>
                            </a:solidFill>
                            <a:latin typeface="Cambria Math" panose="02040503050406030204" pitchFamily="18" charset="0"/>
                          </a:rPr>
                        </m:ctrlPr>
                      </m:sSubPr>
                      <m:e>
                        <m:r>
                          <a:rPr lang="en-US" sz="2400" i="1" cap="none">
                            <a:solidFill>
                              <a:srgbClr val="00B050"/>
                            </a:solidFill>
                            <a:latin typeface="Cambria Math" panose="02040503050406030204" pitchFamily="18" charset="0"/>
                          </a:rPr>
                          <m:t>𝑝</m:t>
                        </m:r>
                      </m:e>
                      <m:sub>
                        <m:r>
                          <a:rPr lang="en-US" sz="2400" i="1" cap="none">
                            <a:solidFill>
                              <a:srgbClr val="00B050"/>
                            </a:solidFill>
                            <a:latin typeface="Cambria Math" panose="02040503050406030204" pitchFamily="18" charset="0"/>
                          </a:rPr>
                          <m:t>𝑦</m:t>
                        </m:r>
                      </m:sub>
                    </m:sSub>
                  </m:oMath>
                </a14:m>
                <a:r>
                  <a:rPr lang="en-US" altLang="en-US" sz="2400" cap="none" baseline="-25000" dirty="0"/>
                  <a:t> </a:t>
                </a:r>
                <a:r>
                  <a:rPr lang="en-US" altLang="en-US" sz="2400" cap="none" baseline="-25000" dirty="0" smtClean="0"/>
                  <a:t>	</a:t>
                </a:r>
                <a:r>
                  <a:rPr lang="en-US" sz="2400" dirty="0" smtClean="0"/>
                  <a:t>– </a:t>
                </a:r>
                <a:r>
                  <a:rPr lang="en-US" sz="2400" cap="none" dirty="0" smtClean="0"/>
                  <a:t>price </a:t>
                </a:r>
                <a:r>
                  <a:rPr lang="en-US" sz="2400" cap="none" dirty="0"/>
                  <a:t>of good 2</a:t>
                </a:r>
              </a:p>
              <a:p>
                <a:pPr marL="0" indent="0">
                  <a:buNone/>
                </a:pPr>
                <a14:m>
                  <m:oMath xmlns:m="http://schemas.openxmlformats.org/officeDocument/2006/math">
                    <m:r>
                      <a:rPr lang="en-US" sz="2400" b="0" i="1" cap="none" smtClean="0">
                        <a:solidFill>
                          <a:srgbClr val="00B050"/>
                        </a:solidFill>
                        <a:latin typeface="Cambria Math" panose="02040503050406030204" pitchFamily="18" charset="0"/>
                      </a:rPr>
                      <m:t>𝐼</m:t>
                    </m:r>
                  </m:oMath>
                </a14:m>
                <a:r>
                  <a:rPr lang="en-US" sz="2400" dirty="0"/>
                  <a:t> </a:t>
                </a:r>
                <a:r>
                  <a:rPr lang="en-US" sz="2400" dirty="0" smtClean="0"/>
                  <a:t>	–</a:t>
                </a:r>
                <a:r>
                  <a:rPr lang="en-US" sz="2400" cap="none" dirty="0" smtClean="0"/>
                  <a:t> income</a:t>
                </a:r>
                <a:endParaRPr lang="en-US" sz="2400" cap="none" dirty="0"/>
              </a:p>
              <a:p>
                <a:pPr marL="0" indent="0">
                  <a:buNone/>
                </a:pPr>
                <a:endParaRPr lang="en-US" cap="none" dirty="0"/>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2367093"/>
                <a:ext cx="4332402" cy="2786094"/>
              </a:xfrm>
              <a:blipFill>
                <a:blip r:embed="rId2"/>
                <a:stretch>
                  <a:fillRect l="-422" t="-2845" b="-30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113</a:t>
            </a:fld>
            <a:endParaRPr lang="en-US"/>
          </a:p>
        </p:txBody>
      </p:sp>
      <p:sp>
        <p:nvSpPr>
          <p:cNvPr id="5" name="TextBox 4"/>
          <p:cNvSpPr txBox="1"/>
          <p:nvPr/>
        </p:nvSpPr>
        <p:spPr>
          <a:xfrm>
            <a:off x="5747287" y="4024098"/>
            <a:ext cx="5758911" cy="958660"/>
          </a:xfrm>
          <a:prstGeom prst="rect">
            <a:avLst/>
          </a:prstGeom>
          <a:noFill/>
        </p:spPr>
        <p:txBody>
          <a:bodyPr wrap="square" rtlCol="0">
            <a:spAutoFit/>
          </a:bodyPr>
          <a:lstStyle/>
          <a:p>
            <a:pPr>
              <a:lnSpc>
                <a:spcPct val="150000"/>
              </a:lnSpc>
            </a:pPr>
            <a:r>
              <a:rPr lang="en-US" sz="2000" dirty="0">
                <a:solidFill>
                  <a:srgbClr val="00B050"/>
                </a:solidFill>
              </a:rPr>
              <a:t>f</a:t>
            </a:r>
            <a:r>
              <a:rPr lang="en-US" sz="2000" dirty="0" smtClean="0">
                <a:solidFill>
                  <a:srgbClr val="00B050"/>
                </a:solidFill>
              </a:rPr>
              <a:t>easible set </a:t>
            </a:r>
            <a:r>
              <a:rPr lang="en-US" sz="2000" dirty="0" smtClean="0"/>
              <a:t>– what are the possible values we may choose for these variables</a:t>
            </a:r>
            <a:endParaRPr lang="en-US" sz="2000" dirty="0"/>
          </a:p>
        </p:txBody>
      </p:sp>
      <p:sp>
        <p:nvSpPr>
          <p:cNvPr id="6" name="TextBox 5"/>
          <p:cNvSpPr txBox="1"/>
          <p:nvPr/>
        </p:nvSpPr>
        <p:spPr>
          <a:xfrm>
            <a:off x="5731144" y="2703864"/>
            <a:ext cx="5758911" cy="400110"/>
          </a:xfrm>
          <a:prstGeom prst="rect">
            <a:avLst/>
          </a:prstGeom>
          <a:noFill/>
        </p:spPr>
        <p:txBody>
          <a:bodyPr wrap="square" rtlCol="0">
            <a:spAutoFit/>
          </a:bodyPr>
          <a:lstStyle/>
          <a:p>
            <a:r>
              <a:rPr lang="en-US" sz="2000" dirty="0" smtClean="0">
                <a:solidFill>
                  <a:srgbClr val="FF0000"/>
                </a:solidFill>
              </a:rPr>
              <a:t>decision variables </a:t>
            </a:r>
            <a:r>
              <a:rPr lang="en-US" sz="2000" dirty="0" smtClean="0"/>
              <a:t>– what is up to us to control</a:t>
            </a:r>
            <a:endParaRPr lang="en-US" sz="2000" dirty="0"/>
          </a:p>
        </p:txBody>
      </p:sp>
    </p:spTree>
    <p:extLst>
      <p:ext uri="{BB962C8B-B14F-4D97-AF65-F5344CB8AC3E}">
        <p14:creationId xmlns:p14="http://schemas.microsoft.com/office/powerpoint/2010/main" val="182093988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7484-AE27-684E-82D8-F4043DE66485}"/>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The budget constraint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DBDEFB-2421-DA46-BA0B-99388A062EEF}"/>
                  </a:ext>
                </a:extLst>
              </p:cNvPr>
              <p:cNvSpPr>
                <a:spLocks noGrp="1"/>
              </p:cNvSpPr>
              <p:nvPr>
                <p:ph sz="quarter" idx="13"/>
              </p:nvPr>
            </p:nvSpPr>
            <p:spPr>
              <a:xfrm>
                <a:off x="6806672" y="2486674"/>
                <a:ext cx="2206700" cy="1170926"/>
              </a:xfrm>
            </p:spPr>
            <p:txBody>
              <a:bodyPr>
                <a:normAutofit fontScale="92500"/>
              </a:bodyPr>
              <a:lstStyle/>
              <a:p>
                <a:pPr marL="0" indent="0">
                  <a:buNone/>
                </a:pPr>
                <a14:m>
                  <m:oMathPara xmlns:m="http://schemas.openxmlformats.org/officeDocument/2006/math">
                    <m:oMathParaPr>
                      <m:jc m:val="left"/>
                    </m:oMathParaPr>
                    <m:oMath xmlns:m="http://schemas.openxmlformats.org/officeDocument/2006/math">
                      <m:sSub>
                        <m:sSubPr>
                          <m:ctrlPr>
                            <a:rPr lang="en-US" altLang="en-US" sz="2400" i="1" smtClean="0">
                              <a:solidFill>
                                <a:srgbClr val="00B050"/>
                              </a:solidFill>
                              <a:latin typeface="Cambria Math" panose="02040503050406030204" pitchFamily="18" charset="0"/>
                            </a:rPr>
                          </m:ctrlPr>
                        </m:sSubPr>
                        <m:e>
                          <m:r>
                            <a:rPr lang="en-US" altLang="en-US" sz="2400" b="0" i="1" smtClean="0">
                              <a:solidFill>
                                <a:srgbClr val="00B050"/>
                              </a:solidFill>
                              <a:latin typeface="Cambria Math" panose="02040503050406030204" pitchFamily="18" charset="0"/>
                            </a:rPr>
                            <m:t>𝑝</m:t>
                          </m:r>
                        </m:e>
                        <m:sub>
                          <m:r>
                            <a:rPr lang="en-US" altLang="en-US" sz="2400" b="0" i="1" smtClean="0">
                              <a:solidFill>
                                <a:srgbClr val="00B050"/>
                              </a:solidFill>
                              <a:latin typeface="Cambria Math" panose="02040503050406030204" pitchFamily="18" charset="0"/>
                            </a:rPr>
                            <m:t>𝑦</m:t>
                          </m:r>
                        </m:sub>
                      </m:sSub>
                      <m:r>
                        <a:rPr lang="en-US" altLang="en-US" sz="2400" b="0" i="1" smtClean="0">
                          <a:solidFill>
                            <a:srgbClr val="00B050"/>
                          </a:solidFill>
                          <a:latin typeface="Cambria Math" panose="02040503050406030204" pitchFamily="18" charset="0"/>
                        </a:rPr>
                        <m:t>𝑦</m:t>
                      </m:r>
                      <m:r>
                        <a:rPr lang="en-US" altLang="en-US" sz="2400" b="0" i="1" smtClean="0">
                          <a:solidFill>
                            <a:srgbClr val="00B050"/>
                          </a:solidFill>
                          <a:latin typeface="Cambria Math" panose="02040503050406030204" pitchFamily="18" charset="0"/>
                        </a:rPr>
                        <m:t>+</m:t>
                      </m:r>
                      <m:sSub>
                        <m:sSubPr>
                          <m:ctrlPr>
                            <a:rPr lang="en-US" altLang="en-US" sz="2400" i="1">
                              <a:solidFill>
                                <a:srgbClr val="00B050"/>
                              </a:solidFill>
                              <a:latin typeface="Cambria Math" panose="02040503050406030204" pitchFamily="18" charset="0"/>
                            </a:rPr>
                          </m:ctrlPr>
                        </m:sSubPr>
                        <m:e>
                          <m:r>
                            <a:rPr lang="en-US" altLang="en-US" sz="2400" b="0" i="1" smtClean="0">
                              <a:solidFill>
                                <a:srgbClr val="00B050"/>
                              </a:solidFill>
                              <a:latin typeface="Cambria Math" panose="02040503050406030204" pitchFamily="18" charset="0"/>
                            </a:rPr>
                            <m:t>𝑝</m:t>
                          </m:r>
                        </m:e>
                        <m:sub>
                          <m:r>
                            <a:rPr lang="en-US" altLang="en-US" sz="2400" b="0" i="1" smtClean="0">
                              <a:solidFill>
                                <a:srgbClr val="00B050"/>
                              </a:solidFill>
                              <a:latin typeface="Cambria Math" panose="02040503050406030204" pitchFamily="18" charset="0"/>
                            </a:rPr>
                            <m:t>𝑥</m:t>
                          </m:r>
                        </m:sub>
                      </m:sSub>
                      <m:r>
                        <a:rPr lang="en-US" altLang="en-US" sz="2400" b="0" i="1" smtClean="0">
                          <a:solidFill>
                            <a:srgbClr val="00B050"/>
                          </a:solidFill>
                          <a:latin typeface="Cambria Math" panose="02040503050406030204" pitchFamily="18" charset="0"/>
                        </a:rPr>
                        <m:t>𝑥</m:t>
                      </m:r>
                      <m:r>
                        <a:rPr lang="en-US" altLang="en-US" sz="2400" b="0" i="1" smtClean="0">
                          <a:solidFill>
                            <a:srgbClr val="00B050"/>
                          </a:solidFill>
                          <a:latin typeface="Cambria Math" panose="02040503050406030204" pitchFamily="18" charset="0"/>
                          <a:ea typeface="Cambria Math" panose="02040503050406030204" pitchFamily="18" charset="0"/>
                        </a:rPr>
                        <m:t>≤</m:t>
                      </m:r>
                      <m:r>
                        <a:rPr lang="en-US" altLang="en-US" sz="2400" b="0" i="1" smtClean="0">
                          <a:solidFill>
                            <a:srgbClr val="00B050"/>
                          </a:solidFill>
                          <a:latin typeface="Cambria Math" panose="02040503050406030204" pitchFamily="18" charset="0"/>
                          <a:ea typeface="Cambria Math" panose="02040503050406030204" pitchFamily="18" charset="0"/>
                        </a:rPr>
                        <m:t>𝐼</m:t>
                      </m:r>
                    </m:oMath>
                  </m:oMathPara>
                </a14:m>
                <a:endParaRPr lang="en-US" altLang="en-US" sz="2400" b="0" dirty="0" smtClean="0">
                  <a:solidFill>
                    <a:srgbClr val="00B050"/>
                  </a:solidFill>
                  <a:ea typeface="Cambria Math" panose="02040503050406030204" pitchFamily="18" charset="0"/>
                </a:endParaRPr>
              </a:p>
              <a:p>
                <a:pPr marL="0" indent="0">
                  <a:buNone/>
                </a:pPr>
                <a:endParaRPr lang="en-US" altLang="en-US" sz="2400" b="0" dirty="0" smtClean="0">
                  <a:solidFill>
                    <a:srgbClr val="00B050"/>
                  </a:solidFill>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en-US" sz="2400" b="0" i="1" smtClean="0">
                          <a:solidFill>
                            <a:srgbClr val="00B050"/>
                          </a:solidFill>
                          <a:latin typeface="Cambria Math" panose="02040503050406030204" pitchFamily="18" charset="0"/>
                        </a:rPr>
                        <m:t>𝑥</m:t>
                      </m:r>
                      <m:r>
                        <a:rPr lang="en-US" altLang="en-US" sz="2400" b="0" i="1" smtClean="0">
                          <a:solidFill>
                            <a:srgbClr val="00B050"/>
                          </a:solidFill>
                          <a:latin typeface="Cambria Math" panose="02040503050406030204" pitchFamily="18" charset="0"/>
                        </a:rPr>
                        <m:t>,</m:t>
                      </m:r>
                      <m:r>
                        <a:rPr lang="en-US" altLang="en-US" sz="2400" b="0" i="1" smtClean="0">
                          <a:solidFill>
                            <a:srgbClr val="00B050"/>
                          </a:solidFill>
                          <a:latin typeface="Cambria Math" panose="02040503050406030204" pitchFamily="18" charset="0"/>
                        </a:rPr>
                        <m:t>𝑦</m:t>
                      </m:r>
                      <m:r>
                        <a:rPr lang="en-US" altLang="en-US" sz="2400" b="0" i="1" smtClean="0">
                          <a:solidFill>
                            <a:srgbClr val="00B050"/>
                          </a:solidFill>
                          <a:latin typeface="Cambria Math" panose="02040503050406030204" pitchFamily="18" charset="0"/>
                          <a:ea typeface="Cambria Math" panose="02040503050406030204" pitchFamily="18" charset="0"/>
                        </a:rPr>
                        <m:t>≥</m:t>
                      </m:r>
                      <m:r>
                        <a:rPr lang="en-US" altLang="en-US" sz="2400" b="0" i="1" smtClean="0">
                          <a:solidFill>
                            <a:srgbClr val="00B050"/>
                          </a:solidFill>
                          <a:latin typeface="Cambria Math" panose="02040503050406030204" pitchFamily="18" charset="0"/>
                          <a:ea typeface="Cambria Math" panose="02040503050406030204" pitchFamily="18" charset="0"/>
                        </a:rPr>
                        <m:t>0</m:t>
                      </m:r>
                    </m:oMath>
                  </m:oMathPara>
                </a14:m>
                <a:endParaRPr lang="en-US" altLang="en-US" sz="2400" dirty="0">
                  <a:solidFill>
                    <a:srgbClr val="00B050"/>
                  </a:solidFill>
                </a:endParaRPr>
              </a:p>
            </p:txBody>
          </p:sp>
        </mc:Choice>
        <mc:Fallback xmlns="">
          <p:sp>
            <p:nvSpPr>
              <p:cNvPr id="3" name="Content Placeholder 2">
                <a:extLst>
                  <a:ext uri="{FF2B5EF4-FFF2-40B4-BE49-F238E27FC236}">
                    <a16:creationId xmlns:a16="http://schemas.microsoft.com/office/drawing/2014/main" id="{C1DBDEFB-2421-DA46-BA0B-99388A062EEF}"/>
                  </a:ext>
                </a:extLst>
              </p:cNvPr>
              <p:cNvSpPr>
                <a:spLocks noGrp="1" noRot="1" noChangeAspect="1" noMove="1" noResize="1" noEditPoints="1" noAdjustHandles="1" noChangeArrowheads="1" noChangeShapeType="1" noTextEdit="1"/>
              </p:cNvSpPr>
              <p:nvPr>
                <p:ph sz="quarter" idx="13"/>
              </p:nvPr>
            </p:nvSpPr>
            <p:spPr>
              <a:xfrm>
                <a:off x="6806672" y="2486674"/>
                <a:ext cx="2206700" cy="1170926"/>
              </a:xfrm>
              <a:blipFill>
                <a:blip r:embed="rId2"/>
                <a:stretch>
                  <a:fillRect l="-552" b="-260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ED69D72-ABB3-F043-AB7B-9747B590CAA5}" type="slidenum">
              <a:rPr lang="en-US" smtClean="0"/>
              <a:t>114</a:t>
            </a:fld>
            <a:endParaRPr lang="en-US"/>
          </a:p>
        </p:txBody>
      </p:sp>
      <p:sp>
        <p:nvSpPr>
          <p:cNvPr id="19" name="Line 8">
            <a:extLst>
              <a:ext uri="{FF2B5EF4-FFF2-40B4-BE49-F238E27FC236}">
                <a16:creationId xmlns:a16="http://schemas.microsoft.com/office/drawing/2014/main" id="{B96FC720-C8BF-1A4A-9769-7198077858B0}"/>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7"/>
          <p:cNvGrpSpPr/>
          <p:nvPr/>
        </p:nvGrpSpPr>
        <p:grpSpPr>
          <a:xfrm>
            <a:off x="1269133" y="1690688"/>
            <a:ext cx="5028884" cy="4705918"/>
            <a:chOff x="1331126" y="1620808"/>
            <a:chExt cx="5028884" cy="4705918"/>
          </a:xfrm>
        </p:grpSpPr>
        <p:sp>
          <p:nvSpPr>
            <p:cNvPr id="15" name="Line 4">
              <a:extLst>
                <a:ext uri="{FF2B5EF4-FFF2-40B4-BE49-F238E27FC236}">
                  <a16:creationId xmlns:a16="http://schemas.microsoft.com/office/drawing/2014/main" id="{F9C8E3B7-7989-EE48-8B67-AF333AE2B86E}"/>
                </a:ext>
              </a:extLst>
            </p:cNvPr>
            <p:cNvSpPr>
              <a:spLocks noChangeShapeType="1"/>
            </p:cNvSpPr>
            <p:nvPr/>
          </p:nvSpPr>
          <p:spPr bwMode="auto">
            <a:xfrm>
              <a:off x="1877885" y="1961762"/>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D5552919-9EEF-CA42-A02C-B5BAD85E533E}"/>
                    </a:ext>
                  </a:extLst>
                </p:cNvPr>
                <p:cNvSpPr>
                  <a:spLocks noChangeArrowheads="1"/>
                </p:cNvSpPr>
                <p:nvPr/>
              </p:nvSpPr>
              <p:spPr bwMode="auto">
                <a:xfrm>
                  <a:off x="1331126" y="1620808"/>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i="1" dirty="0" smtClean="0">
                            <a:solidFill>
                              <a:srgbClr val="FF3300"/>
                            </a:solidFill>
                            <a:latin typeface="Cambria Math" panose="02040503050406030204" pitchFamily="18" charset="0"/>
                          </a:rPr>
                          <m:t>𝑦</m:t>
                        </m:r>
                      </m:oMath>
                    </m:oMathPara>
                  </a14:m>
                  <a:endParaRPr lang="en-US" altLang="en-US" sz="2000" dirty="0">
                    <a:solidFill>
                      <a:srgbClr val="FF3300"/>
                    </a:solidFill>
                  </a:endParaRPr>
                </a:p>
              </p:txBody>
            </p:sp>
          </mc:Choice>
          <mc:Fallback xmlns="">
            <p:sp>
              <p:nvSpPr>
                <p:cNvPr id="20" name="Rectangle 10">
                  <a:extLst>
                    <a:ext uri="{FF2B5EF4-FFF2-40B4-BE49-F238E27FC236}">
                      <a16:creationId xmlns:a16="http://schemas.microsoft.com/office/drawing/2014/main" id="{D5552919-9EEF-CA42-A02C-B5BAD85E533E}"/>
                    </a:ext>
                  </a:extLst>
                </p:cNvPr>
                <p:cNvSpPr>
                  <a:spLocks noRot="1" noChangeAspect="1" noMove="1" noResize="1" noEditPoints="1" noAdjustHandles="1" noChangeArrowheads="1" noChangeShapeType="1" noTextEdit="1"/>
                </p:cNvSpPr>
                <p:nvPr/>
              </p:nvSpPr>
              <p:spPr bwMode="auto">
                <a:xfrm>
                  <a:off x="1331126" y="1620808"/>
                  <a:ext cx="405111" cy="400752"/>
                </a:xfrm>
                <a:prstGeom prst="rect">
                  <a:avLst/>
                </a:prstGeom>
                <a:blipFill>
                  <a:blip r:embed="rId3"/>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959516" y="5387758"/>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22"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959516" y="5387758"/>
                  <a:ext cx="400494" cy="40075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5A74D2-F992-EC40-8514-9CE52BFAC5E3}"/>
                    </a:ext>
                  </a:extLst>
                </p:cNvPr>
                <p:cNvSpPr txBox="1"/>
                <p:nvPr/>
              </p:nvSpPr>
              <p:spPr>
                <a:xfrm>
                  <a:off x="1342726" y="2355095"/>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4" name="TextBox 3">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1342726" y="2355095"/>
                  <a:ext cx="337015" cy="6624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BFB825-0146-9F4A-8FA6-C58898BA9100}"/>
                    </a:ext>
                  </a:extLst>
                </p:cNvPr>
                <p:cNvSpPr txBox="1"/>
                <p:nvPr/>
              </p:nvSpPr>
              <p:spPr>
                <a:xfrm>
                  <a:off x="5402176" y="5698605"/>
                  <a:ext cx="329449"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3" name="TextBox 12">
                  <a:extLst>
                    <a:ext uri="{FF2B5EF4-FFF2-40B4-BE49-F238E27FC236}">
                      <a16:creationId xmlns:a16="http://schemas.microsoft.com/office/drawing/2014/main" id="{4ABFB825-0146-9F4A-8FA6-C58898BA9100}"/>
                    </a:ext>
                  </a:extLst>
                </p:cNvPr>
                <p:cNvSpPr txBox="1">
                  <a:spLocks noRot="1" noChangeAspect="1" noMove="1" noResize="1" noEditPoints="1" noAdjustHandles="1" noChangeArrowheads="1" noChangeShapeType="1" noTextEdit="1"/>
                </p:cNvSpPr>
                <p:nvPr/>
              </p:nvSpPr>
              <p:spPr>
                <a:xfrm>
                  <a:off x="5402176" y="5698605"/>
                  <a:ext cx="329449" cy="628121"/>
                </a:xfrm>
                <a:prstGeom prst="rect">
                  <a:avLst/>
                </a:prstGeom>
                <a:blipFill>
                  <a:blip r:embed="rId6"/>
                  <a:stretch>
                    <a:fillRect/>
                  </a:stretch>
                </a:blipFill>
              </p:spPr>
              <p:txBody>
                <a:bodyPr/>
                <a:lstStyle/>
                <a:p>
                  <a:r>
                    <a:rPr lang="en-US">
                      <a:noFill/>
                    </a:rPr>
                    <a:t> </a:t>
                  </a:r>
                </a:p>
              </p:txBody>
            </p:sp>
          </mc:Fallback>
        </mc:AlternateContent>
        <p:sp>
          <p:nvSpPr>
            <p:cNvPr id="6" name="Isosceles Triangle 5"/>
            <p:cNvSpPr/>
            <p:nvPr/>
          </p:nvSpPr>
          <p:spPr>
            <a:xfrm>
              <a:off x="1877885" y="2652324"/>
              <a:ext cx="3625850" cy="2814638"/>
            </a:xfrm>
            <a:prstGeom prst="triangle">
              <a:avLst>
                <a:gd name="adj" fmla="val 4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ne 4">
              <a:extLst>
                <a:ext uri="{FF2B5EF4-FFF2-40B4-BE49-F238E27FC236}">
                  <a16:creationId xmlns:a16="http://schemas.microsoft.com/office/drawing/2014/main" id="{F9C8E3B7-7989-EE48-8B67-AF333AE2B86E}"/>
                </a:ext>
              </a:extLst>
            </p:cNvPr>
            <p:cNvSpPr>
              <a:spLocks noChangeShapeType="1"/>
            </p:cNvSpPr>
            <p:nvPr/>
          </p:nvSpPr>
          <p:spPr bwMode="auto">
            <a:xfrm flipH="1">
              <a:off x="1866285" y="5466962"/>
              <a:ext cx="408163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896436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5B35EB-38F7-E447-ACEE-B87D315FBA58}"/>
                  </a:ext>
                </a:extLst>
              </p:cNvPr>
              <p:cNvSpPr>
                <a:spLocks noGrp="1"/>
              </p:cNvSpPr>
              <p:nvPr>
                <p:ph sz="quarter" idx="13"/>
              </p:nvPr>
            </p:nvSpPr>
            <p:spPr>
              <a:xfrm>
                <a:off x="5687879" y="1755424"/>
                <a:ext cx="5432156" cy="2258637"/>
              </a:xfrm>
            </p:spPr>
            <p:txBody>
              <a:bodyPr>
                <a:normAutofit fontScale="92500" lnSpcReduction="10000"/>
              </a:bodyPr>
              <a:lstStyle/>
              <a:p>
                <a:pPr marL="0" indent="0">
                  <a:lnSpc>
                    <a:spcPct val="150000"/>
                  </a:lnSpc>
                  <a:buNone/>
                </a:pPr>
                <a:r>
                  <a:rPr lang="en-US" sz="2400" dirty="0">
                    <a:latin typeface="Arial" panose="020B0604020202020204" pitchFamily="34" charset="0"/>
                    <a:cs typeface="Arial" panose="020B0604020202020204" pitchFamily="34" charset="0"/>
                  </a:rPr>
                  <a:t>Maximization of </a:t>
                </a:r>
                <a:r>
                  <a:rPr lang="en-US" sz="2400" dirty="0">
                    <a:solidFill>
                      <a:srgbClr val="0070C0"/>
                    </a:solidFill>
                    <a:latin typeface="Arial" panose="020B0604020202020204" pitchFamily="34" charset="0"/>
                    <a:cs typeface="Arial" panose="020B0604020202020204" pitchFamily="34" charset="0"/>
                  </a:rPr>
                  <a:t>utility</a:t>
                </a:r>
                <a:r>
                  <a:rPr lang="en-US" sz="2400" dirty="0">
                    <a:latin typeface="Arial" panose="020B0604020202020204" pitchFamily="34" charset="0"/>
                    <a:cs typeface="Arial" panose="020B0604020202020204" pitchFamily="34" charset="0"/>
                  </a:rPr>
                  <a:t> : </a:t>
                </a:r>
                <a14:m>
                  <m:oMath xmlns:m="http://schemas.openxmlformats.org/officeDocument/2006/math">
                    <m:r>
                      <a:rPr lang="en-US" sz="2400" i="1" dirty="0">
                        <a:latin typeface="Cambria Math" panose="02040503050406030204" pitchFamily="18" charset="0"/>
                        <a:ea typeface="Cambria Math" panose="02040503050406030204" pitchFamily="18" charset="0"/>
                      </a:rPr>
                      <m:t>𝑀𝑎𝑥</m:t>
                    </m:r>
                    <m:r>
                      <a:rPr lang="en-US" sz="2400" i="1" dirty="0">
                        <a:latin typeface="Cambria Math" panose="02040503050406030204" pitchFamily="18" charset="0"/>
                        <a:ea typeface="Cambria Math" panose="02040503050406030204" pitchFamily="18" charset="0"/>
                      </a:rPr>
                      <m:t> </m:t>
                    </m:r>
                    <m:r>
                      <a:rPr lang="en-US" sz="2400" i="1" dirty="0">
                        <a:solidFill>
                          <a:srgbClr val="0070C0"/>
                        </a:solidFill>
                        <a:latin typeface="Cambria Math" panose="02040503050406030204" pitchFamily="18" charset="0"/>
                        <a:ea typeface="Cambria Math" panose="02040503050406030204" pitchFamily="18" charset="0"/>
                      </a:rPr>
                      <m:t>𝑈</m:t>
                    </m:r>
                    <m:r>
                      <a:rPr lang="en-US" sz="2400" i="1" dirty="0">
                        <a:solidFill>
                          <a:srgbClr val="0070C0"/>
                        </a:solidFill>
                        <a:latin typeface="Cambria Math" panose="02040503050406030204" pitchFamily="18" charset="0"/>
                        <a:ea typeface="Cambria Math" panose="02040503050406030204" pitchFamily="18" charset="0"/>
                      </a:rPr>
                      <m:t>(</m:t>
                    </m:r>
                    <m:r>
                      <a:rPr lang="en-US" sz="2400" i="1" dirty="0" err="1">
                        <a:solidFill>
                          <a:srgbClr val="0070C0"/>
                        </a:solidFill>
                        <a:latin typeface="Cambria Math" panose="02040503050406030204" pitchFamily="18" charset="0"/>
                        <a:ea typeface="Cambria Math" panose="02040503050406030204" pitchFamily="18" charset="0"/>
                      </a:rPr>
                      <m:t>𝑥</m:t>
                    </m:r>
                    <m:r>
                      <a:rPr lang="en-US" sz="2400" i="1" dirty="0" err="1">
                        <a:solidFill>
                          <a:srgbClr val="0070C0"/>
                        </a:solidFill>
                        <a:latin typeface="Cambria Math" panose="02040503050406030204" pitchFamily="18" charset="0"/>
                        <a:ea typeface="Cambria Math" panose="02040503050406030204" pitchFamily="18" charset="0"/>
                      </a:rPr>
                      <m:t>,</m:t>
                    </m:r>
                    <m:r>
                      <a:rPr lang="en-US" sz="2400" i="1" dirty="0" err="1">
                        <a:solidFill>
                          <a:srgbClr val="0070C0"/>
                        </a:solidFill>
                        <a:latin typeface="Cambria Math" panose="02040503050406030204" pitchFamily="18" charset="0"/>
                        <a:ea typeface="Cambria Math" panose="02040503050406030204" pitchFamily="18" charset="0"/>
                      </a:rPr>
                      <m:t>𝑦</m:t>
                    </m:r>
                    <m:r>
                      <a:rPr lang="en-US" sz="2400" i="1" dirty="0">
                        <a:solidFill>
                          <a:srgbClr val="0070C0"/>
                        </a:solidFill>
                        <a:latin typeface="Cambria Math" panose="02040503050406030204" pitchFamily="18" charset="0"/>
                        <a:ea typeface="Cambria Math" panose="02040503050406030204" pitchFamily="18" charset="0"/>
                      </a:rPr>
                      <m:t>) </m:t>
                    </m:r>
                  </m:oMath>
                </a14:m>
                <a:endParaRPr lang="en-US" sz="2400" cap="none" dirty="0" smtClean="0">
                  <a:latin typeface="Arial" panose="020B0604020202020204" pitchFamily="34" charset="0"/>
                  <a:cs typeface="Arial" panose="020B0604020202020204" pitchFamily="34" charset="0"/>
                </a:endParaRPr>
              </a:p>
              <a:p>
                <a:pPr marL="0" indent="0">
                  <a:lnSpc>
                    <a:spcPct val="150000"/>
                  </a:lnSpc>
                  <a:buNone/>
                </a:pPr>
                <a:endParaRPr lang="en-US" sz="2400" cap="none" dirty="0" smtClean="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We thus ask, which of the points in the feasible set has the highest </a:t>
                </a:r>
                <a14:m>
                  <m:oMath xmlns:m="http://schemas.openxmlformats.org/officeDocument/2006/math">
                    <m:r>
                      <a:rPr lang="en-US" sz="2400" i="1" dirty="0">
                        <a:solidFill>
                          <a:srgbClr val="0070C0"/>
                        </a:solidFill>
                        <a:latin typeface="Cambria Math" panose="02040503050406030204" pitchFamily="18" charset="0"/>
                        <a:ea typeface="Cambria Math" panose="02040503050406030204" pitchFamily="18" charset="0"/>
                      </a:rPr>
                      <m:t>𝑈</m:t>
                    </m:r>
                  </m:oMath>
                </a14:m>
                <a:r>
                  <a:rPr lang="en-US" sz="2400" dirty="0" smtClean="0">
                    <a:latin typeface="Arial" panose="020B0604020202020204" pitchFamily="34" charset="0"/>
                    <a:cs typeface="Arial" panose="020B0604020202020204" pitchFamily="34" charset="0"/>
                  </a:rPr>
                  <a:t> value?</a:t>
                </a:r>
                <a:endParaRPr lang="en-US" sz="2400" dirty="0">
                  <a:latin typeface="Arial" panose="020B0604020202020204" pitchFamily="34" charset="0"/>
                  <a:cs typeface="Arial" panose="020B0604020202020204" pitchFamily="34" charset="0"/>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695B35EB-38F7-E447-ACEE-B87D315FBA58}"/>
                  </a:ext>
                </a:extLst>
              </p:cNvPr>
              <p:cNvSpPr>
                <a:spLocks noGrp="1" noRot="1" noChangeAspect="1" noMove="1" noResize="1" noEditPoints="1" noAdjustHandles="1" noChangeArrowheads="1" noChangeShapeType="1" noTextEdit="1"/>
              </p:cNvSpPr>
              <p:nvPr>
                <p:ph sz="quarter" idx="13"/>
              </p:nvPr>
            </p:nvSpPr>
            <p:spPr>
              <a:xfrm>
                <a:off x="5687879" y="1755424"/>
                <a:ext cx="5432156" cy="2258637"/>
              </a:xfrm>
              <a:blipFill>
                <a:blip r:embed="rId2"/>
                <a:stretch>
                  <a:fillRect l="-1459" b="-162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3ED69D72-ABB3-F043-AB7B-9747B590CAA5}" type="slidenum">
              <a:rPr lang="en-US" smtClean="0"/>
              <a:t>115</a:t>
            </a:fld>
            <a:endParaRPr lang="en-US"/>
          </a:p>
        </p:txBody>
      </p:sp>
      <p:sp>
        <p:nvSpPr>
          <p:cNvPr id="4"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a:solidFill>
                  <a:srgbClr val="7030A0"/>
                </a:solidFill>
                <a:latin typeface="Arial" panose="020B0604020202020204" pitchFamily="34" charset="0"/>
                <a:cs typeface="Arial" panose="020B0604020202020204" pitchFamily="34" charset="0"/>
              </a:rPr>
              <a:t>The </a:t>
            </a:r>
            <a:r>
              <a:rPr lang="en-US" dirty="0" smtClean="0">
                <a:solidFill>
                  <a:srgbClr val="7030A0"/>
                </a:solidFill>
                <a:latin typeface="Arial" panose="020B0604020202020204" pitchFamily="34" charset="0"/>
                <a:cs typeface="Arial" panose="020B0604020202020204" pitchFamily="34" charset="0"/>
              </a:rPr>
              <a:t>objective function</a:t>
            </a:r>
            <a:endParaRPr lang="en-US" dirty="0">
              <a:solidFill>
                <a:srgbClr val="7030A0"/>
              </a:solidFill>
              <a:latin typeface="Arial" panose="020B0604020202020204" pitchFamily="34" charset="0"/>
              <a:cs typeface="Arial" panose="020B0604020202020204" pitchFamily="34" charset="0"/>
            </a:endParaRPr>
          </a:p>
        </p:txBody>
      </p:sp>
      <p:grpSp>
        <p:nvGrpSpPr>
          <p:cNvPr id="5" name="Group 4"/>
          <p:cNvGrpSpPr/>
          <p:nvPr/>
        </p:nvGrpSpPr>
        <p:grpSpPr>
          <a:xfrm>
            <a:off x="1220445" y="1450919"/>
            <a:ext cx="5028884" cy="4705918"/>
            <a:chOff x="1331126" y="1620808"/>
            <a:chExt cx="5028884" cy="4705918"/>
          </a:xfrm>
        </p:grpSpPr>
        <p:sp>
          <p:nvSpPr>
            <p:cNvPr id="6" name="Line 4">
              <a:extLst>
                <a:ext uri="{FF2B5EF4-FFF2-40B4-BE49-F238E27FC236}">
                  <a16:creationId xmlns:a16="http://schemas.microsoft.com/office/drawing/2014/main" id="{F9C8E3B7-7989-EE48-8B67-AF333AE2B86E}"/>
                </a:ext>
              </a:extLst>
            </p:cNvPr>
            <p:cNvSpPr>
              <a:spLocks noChangeShapeType="1"/>
            </p:cNvSpPr>
            <p:nvPr/>
          </p:nvSpPr>
          <p:spPr bwMode="auto">
            <a:xfrm>
              <a:off x="1877885" y="1961762"/>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D5552919-9EEF-CA42-A02C-B5BAD85E533E}"/>
                    </a:ext>
                  </a:extLst>
                </p:cNvPr>
                <p:cNvSpPr>
                  <a:spLocks noChangeArrowheads="1"/>
                </p:cNvSpPr>
                <p:nvPr/>
              </p:nvSpPr>
              <p:spPr bwMode="auto">
                <a:xfrm>
                  <a:off x="1331126" y="1620808"/>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i="1" dirty="0" smtClean="0">
                            <a:solidFill>
                              <a:srgbClr val="FF3300"/>
                            </a:solidFill>
                            <a:latin typeface="Cambria Math" panose="02040503050406030204" pitchFamily="18" charset="0"/>
                          </a:rPr>
                          <m:t>𝑦</m:t>
                        </m:r>
                      </m:oMath>
                    </m:oMathPara>
                  </a14:m>
                  <a:endParaRPr lang="en-US" altLang="en-US" sz="2000" dirty="0">
                    <a:solidFill>
                      <a:srgbClr val="FF3300"/>
                    </a:solidFill>
                  </a:endParaRPr>
                </a:p>
              </p:txBody>
            </p:sp>
          </mc:Choice>
          <mc:Fallback xmlns="">
            <p:sp>
              <p:nvSpPr>
                <p:cNvPr id="7" name="Rectangle 10">
                  <a:extLst>
                    <a:ext uri="{FF2B5EF4-FFF2-40B4-BE49-F238E27FC236}">
                      <a16:creationId xmlns:a16="http://schemas.microsoft.com/office/drawing/2014/main" id="{D5552919-9EEF-CA42-A02C-B5BAD85E533E}"/>
                    </a:ext>
                  </a:extLst>
                </p:cNvPr>
                <p:cNvSpPr>
                  <a:spLocks noRot="1" noChangeAspect="1" noMove="1" noResize="1" noEditPoints="1" noAdjustHandles="1" noChangeArrowheads="1" noChangeShapeType="1" noTextEdit="1"/>
                </p:cNvSpPr>
                <p:nvPr/>
              </p:nvSpPr>
              <p:spPr bwMode="auto">
                <a:xfrm>
                  <a:off x="1331126" y="1620808"/>
                  <a:ext cx="405111" cy="400752"/>
                </a:xfrm>
                <a:prstGeom prst="rect">
                  <a:avLst/>
                </a:prstGeom>
                <a:blipFill>
                  <a:blip r:embed="rId3"/>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959516" y="5387758"/>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8"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959516" y="5387758"/>
                  <a:ext cx="400494" cy="40075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5A74D2-F992-EC40-8514-9CE52BFAC5E3}"/>
                    </a:ext>
                  </a:extLst>
                </p:cNvPr>
                <p:cNvSpPr txBox="1"/>
                <p:nvPr/>
              </p:nvSpPr>
              <p:spPr>
                <a:xfrm>
                  <a:off x="1342726" y="2355095"/>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9" name="TextBox 8">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1342726" y="2355095"/>
                  <a:ext cx="337015" cy="6624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ABFB825-0146-9F4A-8FA6-C58898BA9100}"/>
                    </a:ext>
                  </a:extLst>
                </p:cNvPr>
                <p:cNvSpPr txBox="1"/>
                <p:nvPr/>
              </p:nvSpPr>
              <p:spPr>
                <a:xfrm>
                  <a:off x="5402176" y="5698605"/>
                  <a:ext cx="329449"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0" name="TextBox 9">
                  <a:extLst>
                    <a:ext uri="{FF2B5EF4-FFF2-40B4-BE49-F238E27FC236}">
                      <a16:creationId xmlns:a16="http://schemas.microsoft.com/office/drawing/2014/main" id="{4ABFB825-0146-9F4A-8FA6-C58898BA9100}"/>
                    </a:ext>
                  </a:extLst>
                </p:cNvPr>
                <p:cNvSpPr txBox="1">
                  <a:spLocks noRot="1" noChangeAspect="1" noMove="1" noResize="1" noEditPoints="1" noAdjustHandles="1" noChangeArrowheads="1" noChangeShapeType="1" noTextEdit="1"/>
                </p:cNvSpPr>
                <p:nvPr/>
              </p:nvSpPr>
              <p:spPr>
                <a:xfrm>
                  <a:off x="5402176" y="5698605"/>
                  <a:ext cx="329449" cy="628121"/>
                </a:xfrm>
                <a:prstGeom prst="rect">
                  <a:avLst/>
                </a:prstGeom>
                <a:blipFill>
                  <a:blip r:embed="rId6"/>
                  <a:stretch>
                    <a:fillRect/>
                  </a:stretch>
                </a:blipFill>
              </p:spPr>
              <p:txBody>
                <a:bodyPr/>
                <a:lstStyle/>
                <a:p>
                  <a:r>
                    <a:rPr lang="en-US">
                      <a:noFill/>
                    </a:rPr>
                    <a:t> </a:t>
                  </a:r>
                </a:p>
              </p:txBody>
            </p:sp>
          </mc:Fallback>
        </mc:AlternateContent>
        <p:sp>
          <p:nvSpPr>
            <p:cNvPr id="11" name="Isosceles Triangle 10"/>
            <p:cNvSpPr/>
            <p:nvPr/>
          </p:nvSpPr>
          <p:spPr>
            <a:xfrm>
              <a:off x="1877885" y="2652324"/>
              <a:ext cx="3625850" cy="2814638"/>
            </a:xfrm>
            <a:prstGeom prst="triangle">
              <a:avLst>
                <a:gd name="adj" fmla="val 4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4">
              <a:extLst>
                <a:ext uri="{FF2B5EF4-FFF2-40B4-BE49-F238E27FC236}">
                  <a16:creationId xmlns:a16="http://schemas.microsoft.com/office/drawing/2014/main" id="{F9C8E3B7-7989-EE48-8B67-AF333AE2B86E}"/>
                </a:ext>
              </a:extLst>
            </p:cNvPr>
            <p:cNvSpPr>
              <a:spLocks noChangeShapeType="1"/>
            </p:cNvSpPr>
            <p:nvPr/>
          </p:nvSpPr>
          <p:spPr bwMode="auto">
            <a:xfrm flipH="1">
              <a:off x="1866285" y="5466962"/>
              <a:ext cx="408163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579669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5B35EB-38F7-E447-ACEE-B87D315FBA58}"/>
                  </a:ext>
                </a:extLst>
              </p:cNvPr>
              <p:cNvSpPr>
                <a:spLocks noGrp="1"/>
              </p:cNvSpPr>
              <p:nvPr>
                <p:ph sz="quarter" idx="13"/>
              </p:nvPr>
            </p:nvSpPr>
            <p:spPr>
              <a:xfrm>
                <a:off x="1061007" y="1704838"/>
                <a:ext cx="10363826" cy="3859054"/>
              </a:xfrm>
            </p:spPr>
            <p:txBody>
              <a:bodyPr>
                <a:normAutofit/>
              </a:bodyPr>
              <a:lstStyle/>
              <a:p>
                <a:pPr marL="0" indent="0">
                  <a:buNone/>
                </a:pPr>
                <a:r>
                  <a:rPr lang="en-US" sz="2600" dirty="0" smtClean="0">
                    <a:latin typeface="Arial" panose="020B0604020202020204" pitchFamily="34" charset="0"/>
                    <a:cs typeface="Arial" panose="020B0604020202020204" pitchFamily="34" charset="0"/>
                  </a:rPr>
                  <a:t>Even with two goods, it’s hard to visualize the </a:t>
                </a:r>
                <a:r>
                  <a:rPr lang="en-US" sz="2600" dirty="0" smtClean="0">
                    <a:solidFill>
                      <a:srgbClr val="0070C0"/>
                    </a:solidFill>
                    <a:latin typeface="Arial" panose="020B0604020202020204" pitchFamily="34" charset="0"/>
                    <a:cs typeface="Arial" panose="020B0604020202020204" pitchFamily="34" charset="0"/>
                  </a:rPr>
                  <a:t>utility</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14:m>
                  <m:oMath xmlns:m="http://schemas.openxmlformats.org/officeDocument/2006/math">
                    <m:r>
                      <a:rPr lang="en-US" sz="2600" i="1" dirty="0">
                        <a:latin typeface="Cambria Math" panose="02040503050406030204" pitchFamily="18" charset="0"/>
                        <a:ea typeface="Cambria Math" panose="02040503050406030204" pitchFamily="18" charset="0"/>
                      </a:rPr>
                      <m:t>𝑀𝑎𝑥</m:t>
                    </m:r>
                    <m:r>
                      <a:rPr lang="en-US" sz="2600" i="1" dirty="0">
                        <a:latin typeface="Cambria Math" panose="02040503050406030204" pitchFamily="18" charset="0"/>
                        <a:ea typeface="Cambria Math" panose="02040503050406030204" pitchFamily="18" charset="0"/>
                      </a:rPr>
                      <m:t> </m:t>
                    </m:r>
                    <m:r>
                      <a:rPr lang="en-US" sz="2600" i="1" dirty="0">
                        <a:solidFill>
                          <a:srgbClr val="0070C0"/>
                        </a:solidFill>
                        <a:latin typeface="Cambria Math" panose="02040503050406030204" pitchFamily="18" charset="0"/>
                        <a:ea typeface="Cambria Math" panose="02040503050406030204" pitchFamily="18" charset="0"/>
                      </a:rPr>
                      <m:t>𝑈</m:t>
                    </m:r>
                    <m:r>
                      <a:rPr lang="en-US" sz="2600" i="1" dirty="0">
                        <a:solidFill>
                          <a:srgbClr val="0070C0"/>
                        </a:solidFill>
                        <a:latin typeface="Cambria Math" panose="02040503050406030204" pitchFamily="18" charset="0"/>
                        <a:ea typeface="Cambria Math" panose="02040503050406030204" pitchFamily="18" charset="0"/>
                      </a:rPr>
                      <m:t>(</m:t>
                    </m:r>
                    <m:r>
                      <a:rPr lang="en-US" sz="2600" i="1" dirty="0" err="1">
                        <a:solidFill>
                          <a:srgbClr val="0070C0"/>
                        </a:solidFill>
                        <a:latin typeface="Cambria Math" panose="02040503050406030204" pitchFamily="18" charset="0"/>
                        <a:ea typeface="Cambria Math" panose="02040503050406030204" pitchFamily="18" charset="0"/>
                      </a:rPr>
                      <m:t>𝑥</m:t>
                    </m:r>
                    <m:r>
                      <a:rPr lang="en-US" sz="2600" i="1" dirty="0" err="1">
                        <a:solidFill>
                          <a:srgbClr val="0070C0"/>
                        </a:solidFill>
                        <a:latin typeface="Cambria Math" panose="02040503050406030204" pitchFamily="18" charset="0"/>
                        <a:ea typeface="Cambria Math" panose="02040503050406030204" pitchFamily="18" charset="0"/>
                      </a:rPr>
                      <m:t>,</m:t>
                    </m:r>
                    <m:r>
                      <a:rPr lang="en-US" sz="2600" i="1" dirty="0" err="1">
                        <a:solidFill>
                          <a:srgbClr val="0070C0"/>
                        </a:solidFill>
                        <a:latin typeface="Cambria Math" panose="02040503050406030204" pitchFamily="18" charset="0"/>
                        <a:ea typeface="Cambria Math" panose="02040503050406030204" pitchFamily="18" charset="0"/>
                      </a:rPr>
                      <m:t>𝑦</m:t>
                    </m:r>
                    <m:r>
                      <a:rPr lang="en-US" sz="2600" i="1" dirty="0">
                        <a:solidFill>
                          <a:srgbClr val="0070C0"/>
                        </a:solidFill>
                        <a:latin typeface="Cambria Math" panose="02040503050406030204" pitchFamily="18" charset="0"/>
                        <a:ea typeface="Cambria Math" panose="02040503050406030204" pitchFamily="18" charset="0"/>
                      </a:rPr>
                      <m:t>) </m:t>
                    </m:r>
                  </m:oMath>
                </a14:m>
                <a:endParaRPr lang="en-US" sz="260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6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600" dirty="0" smtClean="0">
                    <a:latin typeface="Arial" panose="020B0604020202020204" pitchFamily="34" charset="0"/>
                    <a:ea typeface="Cambria Math" panose="02040503050406030204" pitchFamily="18" charset="0"/>
                    <a:cs typeface="Arial" panose="020B0604020202020204" pitchFamily="34" charset="0"/>
                  </a:rPr>
                  <a:t>In fact, because utility is only </a:t>
                </a:r>
                <a:r>
                  <a:rPr lang="en-US" sz="26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ordinal</a:t>
                </a:r>
                <a:r>
                  <a:rPr lang="en-US" sz="2600" dirty="0" smtClean="0">
                    <a:latin typeface="Arial" panose="020B0604020202020204" pitchFamily="34" charset="0"/>
                    <a:ea typeface="Cambria Math" panose="02040503050406030204" pitchFamily="18" charset="0"/>
                    <a:cs typeface="Arial" panose="020B0604020202020204" pitchFamily="34" charset="0"/>
                  </a:rPr>
                  <a:t>, it’s not clear we </a:t>
                </a:r>
                <a:r>
                  <a:rPr lang="en-US" sz="26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want</a:t>
                </a:r>
                <a:r>
                  <a:rPr lang="en-US" sz="2600" dirty="0" smtClean="0">
                    <a:latin typeface="Arial" panose="020B0604020202020204" pitchFamily="34" charset="0"/>
                    <a:ea typeface="Cambria Math" panose="02040503050406030204" pitchFamily="18" charset="0"/>
                    <a:cs typeface="Arial" panose="020B0604020202020204" pitchFamily="34" charset="0"/>
                  </a:rPr>
                  <a:t> to visualize it</a:t>
                </a:r>
              </a:p>
              <a:p>
                <a:pPr marL="0" indent="0">
                  <a:buNone/>
                </a:pPr>
                <a:endParaRPr lang="en-US" sz="2600" dirty="0">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600" dirty="0" smtClean="0">
                    <a:latin typeface="Arial" panose="020B0604020202020204" pitchFamily="34" charset="0"/>
                    <a:ea typeface="Cambria Math" panose="02040503050406030204" pitchFamily="18" charset="0"/>
                    <a:cs typeface="Arial" panose="020B0604020202020204" pitchFamily="34" charset="0"/>
                  </a:rPr>
                  <a:t>The information we’d miss is not very meaningful anyway…</a:t>
                </a:r>
                <a:endParaRPr lang="en-US" sz="2600" dirty="0">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600" cap="none" dirty="0" smtClean="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695B35EB-38F7-E447-ACEE-B87D315FBA58}"/>
                  </a:ext>
                </a:extLst>
              </p:cNvPr>
              <p:cNvSpPr>
                <a:spLocks noGrp="1" noRot="1" noChangeAspect="1" noMove="1" noResize="1" noEditPoints="1" noAdjustHandles="1" noChangeArrowheads="1" noChangeShapeType="1" noTextEdit="1"/>
              </p:cNvSpPr>
              <p:nvPr>
                <p:ph sz="quarter" idx="13"/>
              </p:nvPr>
            </p:nvSpPr>
            <p:spPr>
              <a:xfrm>
                <a:off x="1061007" y="1704838"/>
                <a:ext cx="10363826" cy="3859054"/>
              </a:xfrm>
              <a:blipFill>
                <a:blip r:embed="rId2"/>
                <a:stretch>
                  <a:fillRect l="-1059" t="-2686"/>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3ED69D72-ABB3-F043-AB7B-9747B590CAA5}" type="slidenum">
              <a:rPr lang="en-US" smtClean="0"/>
              <a:t>116</a:t>
            </a:fld>
            <a:endParaRPr lang="en-US"/>
          </a:p>
        </p:txBody>
      </p:sp>
      <p:sp>
        <p:nvSpPr>
          <p:cNvPr id="4"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smtClean="0">
                <a:solidFill>
                  <a:srgbClr val="7030A0"/>
                </a:solidFill>
                <a:latin typeface="Arial" panose="020B0604020202020204" pitchFamily="34" charset="0"/>
                <a:cs typeface="Arial" panose="020B0604020202020204" pitchFamily="34" charset="0"/>
              </a:rPr>
              <a:t>Indifference curves</a:t>
            </a:r>
            <a:endParaRPr 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8796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5B35EB-38F7-E447-ACEE-B87D315FBA58}"/>
                  </a:ext>
                </a:extLst>
              </p:cNvPr>
              <p:cNvSpPr>
                <a:spLocks noGrp="1"/>
              </p:cNvSpPr>
              <p:nvPr>
                <p:ph sz="quarter" idx="13"/>
              </p:nvPr>
            </p:nvSpPr>
            <p:spPr>
              <a:xfrm>
                <a:off x="6330433" y="2110564"/>
                <a:ext cx="4837245" cy="2258637"/>
              </a:xfrm>
            </p:spPr>
            <p:txBody>
              <a:bodyPr>
                <a:normAutofit/>
              </a:bodyPr>
              <a:lstStyle/>
              <a:p>
                <a:pPr marL="0" indent="0">
                  <a:lnSpc>
                    <a:spcPct val="150000"/>
                  </a:lnSpc>
                  <a:buNone/>
                </a:pPr>
                <a:r>
                  <a:rPr lang="en-US" sz="2400" dirty="0" smtClean="0">
                    <a:ea typeface="Cambria Math" panose="02040503050406030204" pitchFamily="18" charset="0"/>
                  </a:rPr>
                  <a:t>Connect points with </a:t>
                </a:r>
                <a:r>
                  <a:rPr lang="en-US" sz="2400" dirty="0" smtClean="0">
                    <a:solidFill>
                      <a:srgbClr val="FF0000"/>
                    </a:solidFill>
                    <a:ea typeface="Cambria Math" panose="02040503050406030204" pitchFamily="18" charset="0"/>
                  </a:rPr>
                  <a:t>equal</a:t>
                </a:r>
                <a:r>
                  <a:rPr lang="en-US" sz="2400" dirty="0" smtClean="0">
                    <a:ea typeface="Cambria Math" panose="02040503050406030204" pitchFamily="18" charset="0"/>
                  </a:rPr>
                  <a:t> utility</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dirty="0">
                          <a:solidFill>
                            <a:srgbClr val="0070C0"/>
                          </a:solidFill>
                          <a:latin typeface="Cambria Math" panose="02040503050406030204" pitchFamily="18" charset="0"/>
                          <a:ea typeface="Cambria Math" panose="02040503050406030204" pitchFamily="18" charset="0"/>
                        </a:rPr>
                        <m:t>𝑈</m:t>
                      </m:r>
                      <m:d>
                        <m:dPr>
                          <m:ctrlPr>
                            <a:rPr lang="en-US" sz="2400" i="1" dirty="0">
                              <a:solidFill>
                                <a:srgbClr val="0070C0"/>
                              </a:solidFill>
                              <a:latin typeface="Cambria Math" panose="02040503050406030204" pitchFamily="18" charset="0"/>
                              <a:ea typeface="Cambria Math" panose="02040503050406030204" pitchFamily="18" charset="0"/>
                            </a:rPr>
                          </m:ctrlPr>
                        </m:dPr>
                        <m:e>
                          <m:r>
                            <a:rPr lang="en-US" sz="2400" i="1" dirty="0" err="1">
                              <a:solidFill>
                                <a:srgbClr val="0070C0"/>
                              </a:solidFill>
                              <a:latin typeface="Cambria Math" panose="02040503050406030204" pitchFamily="18" charset="0"/>
                              <a:ea typeface="Cambria Math" panose="02040503050406030204" pitchFamily="18" charset="0"/>
                            </a:rPr>
                            <m:t>𝑥</m:t>
                          </m:r>
                          <m:r>
                            <a:rPr lang="en-US" sz="2400" i="1" dirty="0" err="1">
                              <a:solidFill>
                                <a:srgbClr val="0070C0"/>
                              </a:solidFill>
                              <a:latin typeface="Cambria Math" panose="02040503050406030204" pitchFamily="18" charset="0"/>
                              <a:ea typeface="Cambria Math" panose="02040503050406030204" pitchFamily="18" charset="0"/>
                            </a:rPr>
                            <m:t>,</m:t>
                          </m:r>
                          <m:r>
                            <a:rPr lang="en-US" sz="2400" i="1" dirty="0" err="1">
                              <a:solidFill>
                                <a:srgbClr val="0070C0"/>
                              </a:solidFill>
                              <a:latin typeface="Cambria Math" panose="02040503050406030204" pitchFamily="18" charset="0"/>
                              <a:ea typeface="Cambria Math" panose="02040503050406030204" pitchFamily="18" charset="0"/>
                            </a:rPr>
                            <m:t>𝑦</m:t>
                          </m:r>
                        </m:e>
                      </m:d>
                      <m:r>
                        <a:rPr lang="en-US" sz="2400" b="0" i="1" dirty="0" smtClean="0">
                          <a:solidFill>
                            <a:srgbClr val="0070C0"/>
                          </a:solidFill>
                          <a:latin typeface="Cambria Math" panose="02040503050406030204" pitchFamily="18" charset="0"/>
                          <a:ea typeface="Cambria Math" panose="02040503050406030204" pitchFamily="18" charset="0"/>
                        </a:rPr>
                        <m:t>=</m:t>
                      </m:r>
                      <m:r>
                        <a:rPr lang="en-US" sz="2400" b="0" i="1" dirty="0" smtClean="0">
                          <a:solidFill>
                            <a:srgbClr val="0070C0"/>
                          </a:solidFill>
                          <a:latin typeface="Cambria Math" panose="02040503050406030204" pitchFamily="18" charset="0"/>
                          <a:ea typeface="Cambria Math" panose="02040503050406030204" pitchFamily="18" charset="0"/>
                        </a:rPr>
                        <m:t>𝑐</m:t>
                      </m:r>
                      <m:r>
                        <a:rPr lang="en-US" sz="2400" i="1" dirty="0">
                          <a:solidFill>
                            <a:srgbClr val="0070C0"/>
                          </a:solidFill>
                          <a:latin typeface="Cambria Math" panose="02040503050406030204" pitchFamily="18" charset="0"/>
                          <a:ea typeface="Cambria Math" panose="02040503050406030204" pitchFamily="18" charset="0"/>
                        </a:rPr>
                        <m:t> </m:t>
                      </m:r>
                    </m:oMath>
                  </m:oMathPara>
                </a14:m>
                <a:endParaRPr lang="en-US" sz="2400" cap="none" dirty="0" smtClean="0">
                  <a:latin typeface="Arial" panose="020B0604020202020204" pitchFamily="34" charset="0"/>
                  <a:cs typeface="Arial" panose="020B0604020202020204" pitchFamily="34" charset="0"/>
                </a:endParaRPr>
              </a:p>
              <a:p>
                <a:pPr marL="0" indent="0">
                  <a:lnSpc>
                    <a:spcPct val="150000"/>
                  </a:lnSpc>
                  <a:buNone/>
                </a:pPr>
                <a:r>
                  <a:rPr lang="en-US" sz="2400" cap="none" dirty="0" smtClean="0">
                    <a:latin typeface="Arial" panose="020B0604020202020204" pitchFamily="34" charset="0"/>
                    <a:cs typeface="Arial" panose="020B0604020202020204" pitchFamily="34" charset="0"/>
                  </a:rPr>
                  <a:t>Each is an indifference class of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95B35EB-38F7-E447-ACEE-B87D315FBA58}"/>
                  </a:ext>
                </a:extLst>
              </p:cNvPr>
              <p:cNvSpPr>
                <a:spLocks noGrp="1" noRot="1" noChangeAspect="1" noMove="1" noResize="1" noEditPoints="1" noAdjustHandles="1" noChangeArrowheads="1" noChangeShapeType="1" noTextEdit="1"/>
              </p:cNvSpPr>
              <p:nvPr>
                <p:ph sz="quarter" idx="13"/>
              </p:nvPr>
            </p:nvSpPr>
            <p:spPr>
              <a:xfrm>
                <a:off x="6330433" y="2110564"/>
                <a:ext cx="4837245" cy="2258637"/>
              </a:xfrm>
              <a:blipFill>
                <a:blip r:embed="rId2"/>
                <a:stretch>
                  <a:fillRect l="-188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3ED69D72-ABB3-F043-AB7B-9747B590CAA5}" type="slidenum">
              <a:rPr lang="en-US" smtClean="0"/>
              <a:t>117</a:t>
            </a:fld>
            <a:endParaRPr lang="en-US"/>
          </a:p>
        </p:txBody>
      </p:sp>
      <p:sp>
        <p:nvSpPr>
          <p:cNvPr id="4"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smtClean="0">
                <a:solidFill>
                  <a:srgbClr val="7030A0"/>
                </a:solidFill>
                <a:latin typeface="Arial" panose="020B0604020202020204" pitchFamily="34" charset="0"/>
                <a:cs typeface="Arial" panose="020B0604020202020204" pitchFamily="34" charset="0"/>
              </a:rPr>
              <a:t>Indifference curves</a:t>
            </a:r>
            <a:endParaRPr lang="en-US" dirty="0">
              <a:solidFill>
                <a:srgbClr val="7030A0"/>
              </a:solidFill>
              <a:latin typeface="Arial" panose="020B0604020202020204" pitchFamily="34" charset="0"/>
              <a:cs typeface="Arial" panose="020B0604020202020204" pitchFamily="34" charset="0"/>
            </a:endParaRPr>
          </a:p>
        </p:txBody>
      </p:sp>
      <p:sp>
        <p:nvSpPr>
          <p:cNvPr id="6" name="Line 4">
            <a:extLst>
              <a:ext uri="{FF2B5EF4-FFF2-40B4-BE49-F238E27FC236}">
                <a16:creationId xmlns:a16="http://schemas.microsoft.com/office/drawing/2014/main" id="{F9C8E3B7-7989-EE48-8B67-AF333AE2B86E}"/>
              </a:ext>
            </a:extLst>
          </p:cNvPr>
          <p:cNvSpPr>
            <a:spLocks noChangeShapeType="1"/>
          </p:cNvSpPr>
          <p:nvPr/>
        </p:nvSpPr>
        <p:spPr bwMode="auto">
          <a:xfrm>
            <a:off x="1767204" y="1791873"/>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D5552919-9EEF-CA42-A02C-B5BAD85E533E}"/>
                  </a:ext>
                </a:extLst>
              </p:cNvPr>
              <p:cNvSpPr>
                <a:spLocks noChangeArrowheads="1"/>
              </p:cNvSpPr>
              <p:nvPr/>
            </p:nvSpPr>
            <p:spPr bwMode="auto">
              <a:xfrm>
                <a:off x="1220445" y="1450919"/>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i="1" dirty="0" smtClean="0">
                          <a:solidFill>
                            <a:srgbClr val="FF3300"/>
                          </a:solidFill>
                          <a:latin typeface="Cambria Math" panose="02040503050406030204" pitchFamily="18" charset="0"/>
                        </a:rPr>
                        <m:t>𝑦</m:t>
                      </m:r>
                    </m:oMath>
                  </m:oMathPara>
                </a14:m>
                <a:endParaRPr lang="en-US" altLang="en-US" sz="2000" dirty="0">
                  <a:solidFill>
                    <a:srgbClr val="FF3300"/>
                  </a:solidFill>
                </a:endParaRPr>
              </a:p>
            </p:txBody>
          </p:sp>
        </mc:Choice>
        <mc:Fallback xmlns="">
          <p:sp>
            <p:nvSpPr>
              <p:cNvPr id="7" name="Rectangle 10">
                <a:extLst>
                  <a:ext uri="{FF2B5EF4-FFF2-40B4-BE49-F238E27FC236}">
                    <a16:creationId xmlns:a16="http://schemas.microsoft.com/office/drawing/2014/main" id="{D5552919-9EEF-CA42-A02C-B5BAD85E533E}"/>
                  </a:ext>
                </a:extLst>
              </p:cNvPr>
              <p:cNvSpPr>
                <a:spLocks noRot="1" noChangeAspect="1" noMove="1" noResize="1" noEditPoints="1" noAdjustHandles="1" noChangeArrowheads="1" noChangeShapeType="1" noTextEdit="1"/>
              </p:cNvSpPr>
              <p:nvPr/>
            </p:nvSpPr>
            <p:spPr bwMode="auto">
              <a:xfrm>
                <a:off x="1220445" y="1450919"/>
                <a:ext cx="405111" cy="400752"/>
              </a:xfrm>
              <a:prstGeom prst="rect">
                <a:avLst/>
              </a:prstGeom>
              <a:blipFill>
                <a:blip r:embed="rId3"/>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848835" y="5217869"/>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8"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848835" y="5217869"/>
                <a:ext cx="400494" cy="40075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Line 4">
            <a:extLst>
              <a:ext uri="{FF2B5EF4-FFF2-40B4-BE49-F238E27FC236}">
                <a16:creationId xmlns:a16="http://schemas.microsoft.com/office/drawing/2014/main" id="{F9C8E3B7-7989-EE48-8B67-AF333AE2B86E}"/>
              </a:ext>
            </a:extLst>
          </p:cNvPr>
          <p:cNvSpPr>
            <a:spLocks noChangeShapeType="1"/>
          </p:cNvSpPr>
          <p:nvPr/>
        </p:nvSpPr>
        <p:spPr bwMode="auto">
          <a:xfrm flipH="1">
            <a:off x="1755604" y="5297073"/>
            <a:ext cx="408163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rc 7">
            <a:extLst>
              <a:ext uri="{FF2B5EF4-FFF2-40B4-BE49-F238E27FC236}">
                <a16:creationId xmlns:a16="http://schemas.microsoft.com/office/drawing/2014/main" id="{039C9815-15C5-844F-8FC0-3097B4C5ED79}"/>
              </a:ext>
            </a:extLst>
          </p:cNvPr>
          <p:cNvSpPr>
            <a:spLocks/>
          </p:cNvSpPr>
          <p:nvPr/>
        </p:nvSpPr>
        <p:spPr bwMode="auto">
          <a:xfrm rot="10140000">
            <a:off x="2366695" y="2640590"/>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7">
            <a:extLst>
              <a:ext uri="{FF2B5EF4-FFF2-40B4-BE49-F238E27FC236}">
                <a16:creationId xmlns:a16="http://schemas.microsoft.com/office/drawing/2014/main" id="{039C9815-15C5-844F-8FC0-3097B4C5ED79}"/>
              </a:ext>
            </a:extLst>
          </p:cNvPr>
          <p:cNvSpPr>
            <a:spLocks/>
          </p:cNvSpPr>
          <p:nvPr/>
        </p:nvSpPr>
        <p:spPr bwMode="auto">
          <a:xfrm rot="10140000">
            <a:off x="2497830" y="2378836"/>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rc 7">
            <a:extLst>
              <a:ext uri="{FF2B5EF4-FFF2-40B4-BE49-F238E27FC236}">
                <a16:creationId xmlns:a16="http://schemas.microsoft.com/office/drawing/2014/main" id="{039C9815-15C5-844F-8FC0-3097B4C5ED79}"/>
              </a:ext>
            </a:extLst>
          </p:cNvPr>
          <p:cNvSpPr>
            <a:spLocks/>
          </p:cNvSpPr>
          <p:nvPr/>
        </p:nvSpPr>
        <p:spPr bwMode="auto">
          <a:xfrm rot="10140000">
            <a:off x="2774426" y="2117083"/>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rc 7">
            <a:extLst>
              <a:ext uri="{FF2B5EF4-FFF2-40B4-BE49-F238E27FC236}">
                <a16:creationId xmlns:a16="http://schemas.microsoft.com/office/drawing/2014/main" id="{039C9815-15C5-844F-8FC0-3097B4C5ED79}"/>
              </a:ext>
            </a:extLst>
          </p:cNvPr>
          <p:cNvSpPr>
            <a:spLocks/>
          </p:cNvSpPr>
          <p:nvPr/>
        </p:nvSpPr>
        <p:spPr bwMode="auto">
          <a:xfrm rot="10140000">
            <a:off x="2932068" y="1904577"/>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7953501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B35EB-38F7-E447-ACEE-B87D315FBA58}"/>
              </a:ext>
            </a:extLst>
          </p:cNvPr>
          <p:cNvSpPr>
            <a:spLocks noGrp="1"/>
          </p:cNvSpPr>
          <p:nvPr>
            <p:ph sz="quarter" idx="13"/>
          </p:nvPr>
        </p:nvSpPr>
        <p:spPr>
          <a:xfrm>
            <a:off x="6330433" y="2110564"/>
            <a:ext cx="4837245" cy="2258637"/>
          </a:xfrm>
        </p:spPr>
        <p:txBody>
          <a:bodyPr>
            <a:normAutofit fontScale="92500"/>
          </a:bodyPr>
          <a:lstStyle/>
          <a:p>
            <a:pPr marL="0" indent="0">
              <a:lnSpc>
                <a:spcPct val="150000"/>
              </a:lnSpc>
              <a:buNone/>
            </a:pPr>
            <a:r>
              <a:rPr lang="en-US" sz="2400" dirty="0" smtClean="0">
                <a:ea typeface="Cambria Math" panose="02040503050406030204" pitchFamily="18" charset="0"/>
              </a:rPr>
              <a:t>Match the indifference curves with the feasible set</a:t>
            </a:r>
          </a:p>
          <a:p>
            <a:pPr marL="0" indent="0">
              <a:lnSpc>
                <a:spcPct val="150000"/>
              </a:lnSpc>
              <a:buNone/>
            </a:pPr>
            <a:r>
              <a:rPr lang="en-US" sz="2400" cap="none" dirty="0" smtClean="0">
                <a:latin typeface="Arial" panose="020B0604020202020204" pitchFamily="34" charset="0"/>
                <a:ea typeface="Cambria Math" panose="02040503050406030204" pitchFamily="18" charset="0"/>
                <a:cs typeface="Arial" panose="020B0604020202020204" pitchFamily="34" charset="0"/>
              </a:rPr>
              <a:t>Try to find the highest indifference curve you can still be on</a:t>
            </a:r>
          </a:p>
          <a:p>
            <a:pPr marL="0" indent="0">
              <a:lnSpc>
                <a:spcPct val="150000"/>
              </a:lnSpc>
              <a:buNone/>
            </a:pPr>
            <a:endParaRPr lang="en-US" sz="2400" cap="none" dirty="0" smtClean="0">
              <a:latin typeface="Arial" panose="020B0604020202020204" pitchFamily="34" charset="0"/>
              <a:cs typeface="Arial" panose="020B0604020202020204" pitchFamily="34"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3ED69D72-ABB3-F043-AB7B-9747B590CAA5}" type="slidenum">
              <a:rPr lang="en-US" smtClean="0"/>
              <a:t>118</a:t>
            </a:fld>
            <a:endParaRPr lang="en-US"/>
          </a:p>
        </p:txBody>
      </p:sp>
      <p:sp>
        <p:nvSpPr>
          <p:cNvPr id="4"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smtClean="0">
                <a:solidFill>
                  <a:srgbClr val="7030A0"/>
                </a:solidFill>
                <a:latin typeface="Arial" panose="020B0604020202020204" pitchFamily="34" charset="0"/>
                <a:cs typeface="Arial" panose="020B0604020202020204" pitchFamily="34" charset="0"/>
              </a:rPr>
              <a:t>Optimization</a:t>
            </a:r>
            <a:endParaRPr lang="en-US" dirty="0">
              <a:solidFill>
                <a:srgbClr val="7030A0"/>
              </a:solidFill>
              <a:latin typeface="Arial" panose="020B0604020202020204" pitchFamily="34" charset="0"/>
              <a:cs typeface="Arial" panose="020B0604020202020204" pitchFamily="34" charset="0"/>
            </a:endParaRPr>
          </a:p>
        </p:txBody>
      </p:sp>
      <p:grpSp>
        <p:nvGrpSpPr>
          <p:cNvPr id="17" name="Group 16"/>
          <p:cNvGrpSpPr/>
          <p:nvPr/>
        </p:nvGrpSpPr>
        <p:grpSpPr>
          <a:xfrm>
            <a:off x="1220445" y="1450919"/>
            <a:ext cx="5028884" cy="4705918"/>
            <a:chOff x="1331126" y="1620808"/>
            <a:chExt cx="5028884" cy="4705918"/>
          </a:xfrm>
        </p:grpSpPr>
        <p:sp>
          <p:nvSpPr>
            <p:cNvPr id="18" name="Line 4">
              <a:extLst>
                <a:ext uri="{FF2B5EF4-FFF2-40B4-BE49-F238E27FC236}">
                  <a16:creationId xmlns:a16="http://schemas.microsoft.com/office/drawing/2014/main" id="{F9C8E3B7-7989-EE48-8B67-AF333AE2B86E}"/>
                </a:ext>
              </a:extLst>
            </p:cNvPr>
            <p:cNvSpPr>
              <a:spLocks noChangeShapeType="1"/>
            </p:cNvSpPr>
            <p:nvPr/>
          </p:nvSpPr>
          <p:spPr bwMode="auto">
            <a:xfrm>
              <a:off x="1877885" y="1961762"/>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9" name="Rectangle 10">
                  <a:extLst>
                    <a:ext uri="{FF2B5EF4-FFF2-40B4-BE49-F238E27FC236}">
                      <a16:creationId xmlns:a16="http://schemas.microsoft.com/office/drawing/2014/main" id="{D5552919-9EEF-CA42-A02C-B5BAD85E533E}"/>
                    </a:ext>
                  </a:extLst>
                </p:cNvPr>
                <p:cNvSpPr>
                  <a:spLocks noChangeArrowheads="1"/>
                </p:cNvSpPr>
                <p:nvPr/>
              </p:nvSpPr>
              <p:spPr bwMode="auto">
                <a:xfrm>
                  <a:off x="1331126" y="1620808"/>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i="1" dirty="0" smtClean="0">
                            <a:solidFill>
                              <a:srgbClr val="FF3300"/>
                            </a:solidFill>
                            <a:latin typeface="Cambria Math" panose="02040503050406030204" pitchFamily="18" charset="0"/>
                          </a:rPr>
                          <m:t>𝑦</m:t>
                        </m:r>
                      </m:oMath>
                    </m:oMathPara>
                  </a14:m>
                  <a:endParaRPr lang="en-US" altLang="en-US" sz="2000" dirty="0">
                    <a:solidFill>
                      <a:srgbClr val="FF3300"/>
                    </a:solidFill>
                  </a:endParaRPr>
                </a:p>
              </p:txBody>
            </p:sp>
          </mc:Choice>
          <mc:Fallback xmlns="">
            <p:sp>
              <p:nvSpPr>
                <p:cNvPr id="19" name="Rectangle 10">
                  <a:extLst>
                    <a:ext uri="{FF2B5EF4-FFF2-40B4-BE49-F238E27FC236}">
                      <a16:creationId xmlns:a16="http://schemas.microsoft.com/office/drawing/2014/main" id="{D5552919-9EEF-CA42-A02C-B5BAD85E533E}"/>
                    </a:ext>
                  </a:extLst>
                </p:cNvPr>
                <p:cNvSpPr>
                  <a:spLocks noRot="1" noChangeAspect="1" noMove="1" noResize="1" noEditPoints="1" noAdjustHandles="1" noChangeArrowheads="1" noChangeShapeType="1" noTextEdit="1"/>
                </p:cNvSpPr>
                <p:nvPr/>
              </p:nvSpPr>
              <p:spPr bwMode="auto">
                <a:xfrm>
                  <a:off x="1331126" y="1620808"/>
                  <a:ext cx="405111" cy="400752"/>
                </a:xfrm>
                <a:prstGeom prst="rect">
                  <a:avLst/>
                </a:prstGeom>
                <a:blipFill>
                  <a:blip r:embed="rId2"/>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959516" y="5387758"/>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20"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959516" y="5387758"/>
                  <a:ext cx="400494" cy="40075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5A74D2-F992-EC40-8514-9CE52BFAC5E3}"/>
                    </a:ext>
                  </a:extLst>
                </p:cNvPr>
                <p:cNvSpPr txBox="1"/>
                <p:nvPr/>
              </p:nvSpPr>
              <p:spPr>
                <a:xfrm>
                  <a:off x="1342726" y="2355095"/>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21" name="TextBox 20">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1342726" y="2355095"/>
                  <a:ext cx="337015" cy="6624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ABFB825-0146-9F4A-8FA6-C58898BA9100}"/>
                    </a:ext>
                  </a:extLst>
                </p:cNvPr>
                <p:cNvSpPr txBox="1"/>
                <p:nvPr/>
              </p:nvSpPr>
              <p:spPr>
                <a:xfrm>
                  <a:off x="5402176" y="5698605"/>
                  <a:ext cx="329449"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22" name="TextBox 21">
                  <a:extLst>
                    <a:ext uri="{FF2B5EF4-FFF2-40B4-BE49-F238E27FC236}">
                      <a16:creationId xmlns:a16="http://schemas.microsoft.com/office/drawing/2014/main" id="{4ABFB825-0146-9F4A-8FA6-C58898BA9100}"/>
                    </a:ext>
                  </a:extLst>
                </p:cNvPr>
                <p:cNvSpPr txBox="1">
                  <a:spLocks noRot="1" noChangeAspect="1" noMove="1" noResize="1" noEditPoints="1" noAdjustHandles="1" noChangeArrowheads="1" noChangeShapeType="1" noTextEdit="1"/>
                </p:cNvSpPr>
                <p:nvPr/>
              </p:nvSpPr>
              <p:spPr>
                <a:xfrm>
                  <a:off x="5402176" y="5698605"/>
                  <a:ext cx="329449" cy="628121"/>
                </a:xfrm>
                <a:prstGeom prst="rect">
                  <a:avLst/>
                </a:prstGeom>
                <a:blipFill>
                  <a:blip r:embed="rId5"/>
                  <a:stretch>
                    <a:fillRect/>
                  </a:stretch>
                </a:blipFill>
              </p:spPr>
              <p:txBody>
                <a:bodyPr/>
                <a:lstStyle/>
                <a:p>
                  <a:r>
                    <a:rPr lang="en-US">
                      <a:noFill/>
                    </a:rPr>
                    <a:t> </a:t>
                  </a:r>
                </a:p>
              </p:txBody>
            </p:sp>
          </mc:Fallback>
        </mc:AlternateContent>
        <p:sp>
          <p:nvSpPr>
            <p:cNvPr id="23" name="Isosceles Triangle 22"/>
            <p:cNvSpPr/>
            <p:nvPr/>
          </p:nvSpPr>
          <p:spPr>
            <a:xfrm>
              <a:off x="1877885" y="2652324"/>
              <a:ext cx="3625850" cy="2814638"/>
            </a:xfrm>
            <a:prstGeom prst="triangle">
              <a:avLst>
                <a:gd name="adj" fmla="val 4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ne 4">
              <a:extLst>
                <a:ext uri="{FF2B5EF4-FFF2-40B4-BE49-F238E27FC236}">
                  <a16:creationId xmlns:a16="http://schemas.microsoft.com/office/drawing/2014/main" id="{F9C8E3B7-7989-EE48-8B67-AF333AE2B86E}"/>
                </a:ext>
              </a:extLst>
            </p:cNvPr>
            <p:cNvSpPr>
              <a:spLocks noChangeShapeType="1"/>
            </p:cNvSpPr>
            <p:nvPr/>
          </p:nvSpPr>
          <p:spPr bwMode="auto">
            <a:xfrm flipH="1">
              <a:off x="1866285" y="5466962"/>
              <a:ext cx="408163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 name="Group 4"/>
          <p:cNvGrpSpPr/>
          <p:nvPr/>
        </p:nvGrpSpPr>
        <p:grpSpPr>
          <a:xfrm>
            <a:off x="2366695" y="1904577"/>
            <a:ext cx="3436422" cy="2981614"/>
            <a:chOff x="2366695" y="1904577"/>
            <a:chExt cx="3436422" cy="2981614"/>
          </a:xfrm>
        </p:grpSpPr>
        <p:sp>
          <p:nvSpPr>
            <p:cNvPr id="13" name="Arc 7">
              <a:extLst>
                <a:ext uri="{FF2B5EF4-FFF2-40B4-BE49-F238E27FC236}">
                  <a16:creationId xmlns:a16="http://schemas.microsoft.com/office/drawing/2014/main" id="{039C9815-15C5-844F-8FC0-3097B4C5ED79}"/>
                </a:ext>
              </a:extLst>
            </p:cNvPr>
            <p:cNvSpPr>
              <a:spLocks/>
            </p:cNvSpPr>
            <p:nvPr/>
          </p:nvSpPr>
          <p:spPr bwMode="auto">
            <a:xfrm rot="10140000">
              <a:off x="2366695" y="2640590"/>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7">
              <a:extLst>
                <a:ext uri="{FF2B5EF4-FFF2-40B4-BE49-F238E27FC236}">
                  <a16:creationId xmlns:a16="http://schemas.microsoft.com/office/drawing/2014/main" id="{039C9815-15C5-844F-8FC0-3097B4C5ED79}"/>
                </a:ext>
              </a:extLst>
            </p:cNvPr>
            <p:cNvSpPr>
              <a:spLocks/>
            </p:cNvSpPr>
            <p:nvPr/>
          </p:nvSpPr>
          <p:spPr bwMode="auto">
            <a:xfrm rot="10140000">
              <a:off x="2497830" y="2378836"/>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rc 7">
              <a:extLst>
                <a:ext uri="{FF2B5EF4-FFF2-40B4-BE49-F238E27FC236}">
                  <a16:creationId xmlns:a16="http://schemas.microsoft.com/office/drawing/2014/main" id="{039C9815-15C5-844F-8FC0-3097B4C5ED79}"/>
                </a:ext>
              </a:extLst>
            </p:cNvPr>
            <p:cNvSpPr>
              <a:spLocks/>
            </p:cNvSpPr>
            <p:nvPr/>
          </p:nvSpPr>
          <p:spPr bwMode="auto">
            <a:xfrm rot="10140000">
              <a:off x="2774426" y="2117083"/>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rc 7">
              <a:extLst>
                <a:ext uri="{FF2B5EF4-FFF2-40B4-BE49-F238E27FC236}">
                  <a16:creationId xmlns:a16="http://schemas.microsoft.com/office/drawing/2014/main" id="{039C9815-15C5-844F-8FC0-3097B4C5ED79}"/>
                </a:ext>
              </a:extLst>
            </p:cNvPr>
            <p:cNvSpPr>
              <a:spLocks/>
            </p:cNvSpPr>
            <p:nvPr/>
          </p:nvSpPr>
          <p:spPr bwMode="auto">
            <a:xfrm rot="10140000">
              <a:off x="2932068" y="1904577"/>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8197014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5B35EB-38F7-E447-ACEE-B87D315FBA58}"/>
                  </a:ext>
                </a:extLst>
              </p:cNvPr>
              <p:cNvSpPr>
                <a:spLocks noGrp="1"/>
              </p:cNvSpPr>
              <p:nvPr>
                <p:ph sz="quarter" idx="13"/>
              </p:nvPr>
            </p:nvSpPr>
            <p:spPr>
              <a:xfrm>
                <a:off x="1061007" y="1898542"/>
                <a:ext cx="10363826" cy="4099302"/>
              </a:xfrm>
            </p:spPr>
            <p:txBody>
              <a:bodyPr>
                <a:normAutofit/>
              </a:bodyPr>
              <a:lstStyle/>
              <a:p>
                <a:pPr marL="0" indent="0">
                  <a:lnSpc>
                    <a:spcPct val="150000"/>
                  </a:lnSpc>
                  <a:buNone/>
                </a:pPr>
                <a:r>
                  <a:rPr lang="en-US" sz="2000" dirty="0" smtClean="0">
                    <a:latin typeface="Arial" panose="020B0604020202020204" pitchFamily="34" charset="0"/>
                    <a:cs typeface="Arial" panose="020B0604020202020204" pitchFamily="34" charset="0"/>
                  </a:rPr>
                  <a:t>Optimality </a:t>
                </a:r>
                <a:r>
                  <a:rPr lang="en-US" sz="2000" dirty="0">
                    <a:latin typeface="Arial" panose="020B0604020202020204" pitchFamily="34" charset="0"/>
                    <a:cs typeface="Arial" panose="020B0604020202020204" pitchFamily="34" charset="0"/>
                  </a:rPr>
                  <a:t>is </a:t>
                </a:r>
                <a:r>
                  <a:rPr lang="en-US" sz="2000" dirty="0" smtClean="0">
                    <a:latin typeface="Arial" panose="020B0604020202020204" pitchFamily="34" charset="0"/>
                    <a:cs typeface="Arial" panose="020B0604020202020204" pitchFamily="34" charset="0"/>
                  </a:rPr>
                  <a:t>often found </a:t>
                </a:r>
                <a:r>
                  <a:rPr lang="en-US" sz="2000" dirty="0">
                    <a:latin typeface="Arial" panose="020B0604020202020204" pitchFamily="34" charset="0"/>
                    <a:cs typeface="Arial" panose="020B0604020202020204" pitchFamily="34" charset="0"/>
                  </a:rPr>
                  <a:t>at the </a:t>
                </a:r>
                <a:r>
                  <a:rPr lang="en-US" sz="2000" dirty="0" smtClean="0">
                    <a:solidFill>
                      <a:srgbClr val="FF0000"/>
                    </a:solidFill>
                    <a:latin typeface="Arial" panose="020B0604020202020204" pitchFamily="34" charset="0"/>
                    <a:cs typeface="Arial" panose="020B0604020202020204" pitchFamily="34" charset="0"/>
                  </a:rPr>
                  <a:t>equality of slopes </a:t>
                </a:r>
                <a:r>
                  <a:rPr lang="en-US" sz="2000" dirty="0" smtClean="0">
                    <a:latin typeface="Arial" panose="020B0604020202020204" pitchFamily="34" charset="0"/>
                    <a:cs typeface="Arial" panose="020B0604020202020204" pitchFamily="34" charset="0"/>
                  </a:rPr>
                  <a:t>which will be identified by the </a:t>
                </a:r>
                <a:r>
                  <a:rPr lang="en-US" sz="2000" dirty="0" smtClean="0">
                    <a:solidFill>
                      <a:srgbClr val="0070C0"/>
                    </a:solidFill>
                    <a:latin typeface="Arial" panose="020B0604020202020204" pitchFamily="34" charset="0"/>
                    <a:cs typeface="Arial" panose="020B0604020202020204" pitchFamily="34" charset="0"/>
                  </a:rPr>
                  <a:t>marginality </a:t>
                </a:r>
                <a:r>
                  <a:rPr lang="en-US" sz="2000" dirty="0">
                    <a:solidFill>
                      <a:srgbClr val="0070C0"/>
                    </a:solidFill>
                    <a:latin typeface="Arial" panose="020B0604020202020204" pitchFamily="34" charset="0"/>
                    <a:cs typeface="Arial" panose="020B0604020202020204" pitchFamily="34" charset="0"/>
                  </a:rPr>
                  <a:t>condition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US" sz="2000" i="1">
                              <a:solidFill>
                                <a:srgbClr val="0070C0"/>
                              </a:solidFill>
                              <a:latin typeface="Cambria Math" panose="02040503050406030204" pitchFamily="18" charset="0"/>
                            </a:rPr>
                          </m:ctrlPr>
                        </m:fPr>
                        <m:num>
                          <m:sSub>
                            <m:sSubPr>
                              <m:ctrlPr>
                                <a:rPr lang="en-US" altLang="en-US" sz="2000" i="1">
                                  <a:solidFill>
                                    <a:srgbClr val="0070C0"/>
                                  </a:solidFill>
                                  <a:latin typeface="Cambria Math" panose="02040503050406030204" pitchFamily="18" charset="0"/>
                                </a:rPr>
                              </m:ctrlPr>
                            </m:sSubPr>
                            <m:e>
                              <m:r>
                                <a:rPr lang="en-US" altLang="en-US" sz="2000" i="1">
                                  <a:solidFill>
                                    <a:srgbClr val="0070C0"/>
                                  </a:solidFill>
                                  <a:latin typeface="Cambria Math" panose="02040503050406030204" pitchFamily="18" charset="0"/>
                                </a:rPr>
                                <m:t>𝑈</m:t>
                              </m:r>
                            </m:e>
                            <m:sub>
                              <m:r>
                                <a:rPr lang="en-US" altLang="en-US" sz="2000" i="1">
                                  <a:solidFill>
                                    <a:srgbClr val="0070C0"/>
                                  </a:solidFill>
                                  <a:latin typeface="Cambria Math" panose="02040503050406030204" pitchFamily="18" charset="0"/>
                                </a:rPr>
                                <m:t>𝑥</m:t>
                              </m:r>
                            </m:sub>
                          </m:sSub>
                        </m:num>
                        <m:den>
                          <m:sSub>
                            <m:sSubPr>
                              <m:ctrlPr>
                                <a:rPr lang="en-US" altLang="en-US" sz="2000" i="1">
                                  <a:solidFill>
                                    <a:srgbClr val="0070C0"/>
                                  </a:solidFill>
                                  <a:latin typeface="Cambria Math" panose="02040503050406030204" pitchFamily="18" charset="0"/>
                                </a:rPr>
                              </m:ctrlPr>
                            </m:sSubPr>
                            <m:e>
                              <m:r>
                                <a:rPr lang="en-US" altLang="en-US" sz="2000" i="1">
                                  <a:solidFill>
                                    <a:srgbClr val="0070C0"/>
                                  </a:solidFill>
                                  <a:latin typeface="Cambria Math" panose="02040503050406030204" pitchFamily="18" charset="0"/>
                                </a:rPr>
                                <m:t>𝑈</m:t>
                              </m:r>
                            </m:e>
                            <m:sub>
                              <m:r>
                                <a:rPr lang="en-US" altLang="en-US" sz="2000" i="1">
                                  <a:solidFill>
                                    <a:srgbClr val="0070C0"/>
                                  </a:solidFill>
                                  <a:latin typeface="Cambria Math" panose="02040503050406030204" pitchFamily="18" charset="0"/>
                                </a:rPr>
                                <m:t>𝑦</m:t>
                              </m:r>
                            </m:sub>
                          </m:sSub>
                        </m:den>
                      </m:f>
                      <m:r>
                        <a:rPr lang="en-US" sz="2000" i="1">
                          <a:latin typeface="Cambria Math" panose="02040503050406030204" pitchFamily="18" charset="0"/>
                        </a:rPr>
                        <m:t>=</m:t>
                      </m:r>
                      <m:f>
                        <m:fPr>
                          <m:ctrlPr>
                            <a:rPr lang="en-US" sz="2000" i="1">
                              <a:solidFill>
                                <a:srgbClr val="00B050"/>
                              </a:solidFill>
                              <a:latin typeface="Cambria Math" panose="02040503050406030204" pitchFamily="18" charset="0"/>
                            </a:rPr>
                          </m:ctrlPr>
                        </m:fPr>
                        <m:num>
                          <m:sSub>
                            <m:sSubPr>
                              <m:ctrlPr>
                                <a:rPr lang="en-US" altLang="en-US" sz="2000" i="1">
                                  <a:solidFill>
                                    <a:srgbClr val="00B050"/>
                                  </a:solidFill>
                                  <a:latin typeface="Cambria Math" panose="02040503050406030204" pitchFamily="18" charset="0"/>
                                </a:rPr>
                              </m:ctrlPr>
                            </m:sSubPr>
                            <m:e>
                              <m:r>
                                <a:rPr lang="en-US" altLang="en-US" sz="2000" i="1">
                                  <a:solidFill>
                                    <a:srgbClr val="00B050"/>
                                  </a:solidFill>
                                  <a:latin typeface="Cambria Math" panose="02040503050406030204" pitchFamily="18" charset="0"/>
                                </a:rPr>
                                <m:t>𝑝</m:t>
                              </m:r>
                            </m:e>
                            <m:sub>
                              <m:r>
                                <a:rPr lang="en-US" altLang="en-US" sz="2000" i="1">
                                  <a:solidFill>
                                    <a:srgbClr val="00B050"/>
                                  </a:solidFill>
                                  <a:latin typeface="Cambria Math" panose="02040503050406030204" pitchFamily="18" charset="0"/>
                                </a:rPr>
                                <m:t>𝑥</m:t>
                              </m:r>
                            </m:sub>
                          </m:sSub>
                        </m:num>
                        <m:den>
                          <m:sSub>
                            <m:sSubPr>
                              <m:ctrlPr>
                                <a:rPr lang="en-US" altLang="en-US" sz="2000" i="1">
                                  <a:solidFill>
                                    <a:srgbClr val="00B050"/>
                                  </a:solidFill>
                                  <a:latin typeface="Cambria Math" panose="02040503050406030204" pitchFamily="18" charset="0"/>
                                </a:rPr>
                              </m:ctrlPr>
                            </m:sSubPr>
                            <m:e>
                              <m:r>
                                <a:rPr lang="en-US" altLang="en-US" sz="2000" i="1">
                                  <a:solidFill>
                                    <a:srgbClr val="00B050"/>
                                  </a:solidFill>
                                  <a:latin typeface="Cambria Math" panose="02040503050406030204" pitchFamily="18" charset="0"/>
                                </a:rPr>
                                <m:t>𝑝</m:t>
                              </m:r>
                            </m:e>
                            <m:sub>
                              <m:r>
                                <a:rPr lang="en-US" altLang="en-US" sz="2000" i="1">
                                  <a:solidFill>
                                    <a:srgbClr val="00B050"/>
                                  </a:solidFill>
                                  <a:latin typeface="Cambria Math" panose="02040503050406030204" pitchFamily="18" charset="0"/>
                                </a:rPr>
                                <m:t>𝑦</m:t>
                              </m:r>
                            </m:sub>
                          </m:sSub>
                        </m:den>
                      </m:f>
                    </m:oMath>
                  </m:oMathPara>
                </a14:m>
                <a:endParaRPr lang="en-US" sz="2000" dirty="0">
                  <a:latin typeface="Arial" panose="020B0604020202020204" pitchFamily="34" charset="0"/>
                  <a:cs typeface="Arial" panose="020B0604020202020204" pitchFamily="34" charset="0"/>
                </a:endParaRPr>
              </a:p>
              <a:p>
                <a:pPr marL="0" indent="0">
                  <a:lnSpc>
                    <a:spcPct val="150000"/>
                  </a:lnSpc>
                  <a:buNone/>
                </a:pPr>
                <a:r>
                  <a:rPr lang="en-US" sz="2000" dirty="0" smtClean="0">
                    <a:latin typeface="Arial" panose="020B0604020202020204" pitchFamily="34" charset="0"/>
                    <a:cs typeface="Arial" panose="020B0604020202020204" pitchFamily="34" charset="0"/>
                  </a:rPr>
                  <a:t>or</a:t>
                </a:r>
                <a:endParaRPr lang="en-US" sz="2000" dirty="0">
                  <a:latin typeface="Arial" panose="020B0604020202020204" pitchFamily="34"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b>
                            <m:sSubPr>
                              <m:ctrlPr>
                                <a:rPr lang="en-US" altLang="en-US" sz="2000" i="1">
                                  <a:solidFill>
                                    <a:srgbClr val="0070C0"/>
                                  </a:solidFill>
                                  <a:latin typeface="Cambria Math" panose="02040503050406030204" pitchFamily="18" charset="0"/>
                                </a:rPr>
                              </m:ctrlPr>
                            </m:sSubPr>
                            <m:e>
                              <m:r>
                                <a:rPr lang="en-US" altLang="en-US" sz="2000" i="1">
                                  <a:solidFill>
                                    <a:srgbClr val="0070C0"/>
                                  </a:solidFill>
                                  <a:latin typeface="Cambria Math" panose="02040503050406030204" pitchFamily="18" charset="0"/>
                                </a:rPr>
                                <m:t>𝑈</m:t>
                              </m:r>
                            </m:e>
                            <m:sub>
                              <m:r>
                                <a:rPr lang="en-US" altLang="en-US" sz="2000" i="1">
                                  <a:solidFill>
                                    <a:srgbClr val="0070C0"/>
                                  </a:solidFill>
                                  <a:latin typeface="Cambria Math" panose="02040503050406030204" pitchFamily="18" charset="0"/>
                                </a:rPr>
                                <m:t>𝑥</m:t>
                              </m:r>
                            </m:sub>
                          </m:sSub>
                        </m:num>
                        <m:den>
                          <m:sSub>
                            <m:sSubPr>
                              <m:ctrlPr>
                                <a:rPr lang="en-US" altLang="en-US" sz="2000" i="1">
                                  <a:solidFill>
                                    <a:srgbClr val="00B050"/>
                                  </a:solidFill>
                                  <a:latin typeface="Cambria Math" panose="02040503050406030204" pitchFamily="18" charset="0"/>
                                </a:rPr>
                              </m:ctrlPr>
                            </m:sSubPr>
                            <m:e>
                              <m:r>
                                <a:rPr lang="en-US" altLang="en-US" sz="2000" i="1">
                                  <a:solidFill>
                                    <a:srgbClr val="00B050"/>
                                  </a:solidFill>
                                  <a:latin typeface="Cambria Math" panose="02040503050406030204" pitchFamily="18" charset="0"/>
                                </a:rPr>
                                <m:t>𝑝</m:t>
                              </m:r>
                            </m:e>
                            <m:sub>
                              <m:r>
                                <a:rPr lang="en-US" altLang="en-US" sz="2000" i="1">
                                  <a:solidFill>
                                    <a:srgbClr val="00B050"/>
                                  </a:solidFill>
                                  <a:latin typeface="Cambria Math" panose="02040503050406030204" pitchFamily="18" charset="0"/>
                                </a:rPr>
                                <m:t>𝑥</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altLang="en-US" sz="2000" i="1">
                                  <a:solidFill>
                                    <a:srgbClr val="0070C0"/>
                                  </a:solidFill>
                                  <a:latin typeface="Cambria Math" panose="02040503050406030204" pitchFamily="18" charset="0"/>
                                </a:rPr>
                              </m:ctrlPr>
                            </m:sSubPr>
                            <m:e>
                              <m:r>
                                <a:rPr lang="en-US" altLang="en-US" sz="2000" i="1">
                                  <a:solidFill>
                                    <a:srgbClr val="0070C0"/>
                                  </a:solidFill>
                                  <a:latin typeface="Cambria Math" panose="02040503050406030204" pitchFamily="18" charset="0"/>
                                </a:rPr>
                                <m:t>𝑈</m:t>
                              </m:r>
                            </m:e>
                            <m:sub>
                              <m:r>
                                <a:rPr lang="en-US" altLang="en-US" sz="2000" i="1">
                                  <a:solidFill>
                                    <a:srgbClr val="0070C0"/>
                                  </a:solidFill>
                                  <a:latin typeface="Cambria Math" panose="02040503050406030204" pitchFamily="18" charset="0"/>
                                </a:rPr>
                                <m:t>𝑦</m:t>
                              </m:r>
                            </m:sub>
                          </m:sSub>
                        </m:num>
                        <m:den>
                          <m:sSub>
                            <m:sSubPr>
                              <m:ctrlPr>
                                <a:rPr lang="en-US" altLang="en-US" sz="2000" i="1">
                                  <a:solidFill>
                                    <a:srgbClr val="00B050"/>
                                  </a:solidFill>
                                  <a:latin typeface="Cambria Math" panose="02040503050406030204" pitchFamily="18" charset="0"/>
                                </a:rPr>
                              </m:ctrlPr>
                            </m:sSubPr>
                            <m:e>
                              <m:r>
                                <a:rPr lang="en-US" altLang="en-US" sz="2000" i="1">
                                  <a:solidFill>
                                    <a:srgbClr val="00B050"/>
                                  </a:solidFill>
                                  <a:latin typeface="Cambria Math" panose="02040503050406030204" pitchFamily="18" charset="0"/>
                                </a:rPr>
                                <m:t>𝑝</m:t>
                              </m:r>
                            </m:e>
                            <m:sub>
                              <m:r>
                                <a:rPr lang="en-US" altLang="en-US" sz="2000" i="1">
                                  <a:solidFill>
                                    <a:srgbClr val="00B050"/>
                                  </a:solidFill>
                                  <a:latin typeface="Cambria Math" panose="02040503050406030204" pitchFamily="18" charset="0"/>
                                </a:rPr>
                                <m:t>𝑦</m:t>
                              </m:r>
                            </m:sub>
                          </m:sSub>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695B35EB-38F7-E447-ACEE-B87D315FBA58}"/>
                  </a:ext>
                </a:extLst>
              </p:cNvPr>
              <p:cNvSpPr>
                <a:spLocks noGrp="1" noRot="1" noChangeAspect="1" noMove="1" noResize="1" noEditPoints="1" noAdjustHandles="1" noChangeArrowheads="1" noChangeShapeType="1" noTextEdit="1"/>
              </p:cNvSpPr>
              <p:nvPr>
                <p:ph sz="quarter" idx="13"/>
              </p:nvPr>
            </p:nvSpPr>
            <p:spPr>
              <a:xfrm>
                <a:off x="1061007" y="1898542"/>
                <a:ext cx="10363826" cy="4099302"/>
              </a:xfrm>
              <a:blipFill>
                <a:blip r:embed="rId2"/>
                <a:stretch>
                  <a:fillRect l="-588" r="-52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3ED69D72-ABB3-F043-AB7B-9747B590CAA5}" type="slidenum">
              <a:rPr lang="en-US" smtClean="0"/>
              <a:t>119</a:t>
            </a:fld>
            <a:endParaRPr lang="en-US"/>
          </a:p>
        </p:txBody>
      </p:sp>
      <p:sp>
        <p:nvSpPr>
          <p:cNvPr id="4"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smtClean="0">
                <a:solidFill>
                  <a:srgbClr val="7030A0"/>
                </a:solidFill>
                <a:latin typeface="Arial" panose="020B0604020202020204" pitchFamily="34" charset="0"/>
                <a:cs typeface="Arial" panose="020B0604020202020204" pitchFamily="34" charset="0"/>
              </a:rPr>
              <a:t>Sneak preview</a:t>
            </a:r>
            <a:endParaRPr 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36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All assumptions are wrong</a:t>
            </a:r>
          </a:p>
        </p:txBody>
      </p:sp>
      <p:sp>
        <p:nvSpPr>
          <p:cNvPr id="4" name="Slide Number Placeholder 3"/>
          <p:cNvSpPr>
            <a:spLocks noGrp="1"/>
          </p:cNvSpPr>
          <p:nvPr>
            <p:ph type="sldNum" sz="quarter" idx="12"/>
          </p:nvPr>
        </p:nvSpPr>
        <p:spPr/>
        <p:txBody>
          <a:bodyPr/>
          <a:lstStyle/>
          <a:p>
            <a:fld id="{3ED69D72-ABB3-F043-AB7B-9747B590CAA5}" type="slidenum">
              <a:rPr lang="en-US" smtClean="0"/>
              <a:t>12</a:t>
            </a:fld>
            <a:endParaRPr lang="en-US"/>
          </a:p>
        </p:txBody>
      </p:sp>
      <p:sp>
        <p:nvSpPr>
          <p:cNvPr id="6" name="TextBox 5"/>
          <p:cNvSpPr txBox="1"/>
          <p:nvPr/>
        </p:nvSpPr>
        <p:spPr>
          <a:xfrm>
            <a:off x="1743986" y="2079522"/>
            <a:ext cx="9852454" cy="338554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Well, yes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But </a:t>
            </a:r>
            <a:r>
              <a:rPr lang="en-US" sz="2800" dirty="0" smtClean="0">
                <a:latin typeface="Arial" panose="020B0604020202020204" pitchFamily="34" charset="0"/>
                <a:cs typeface="Arial" panose="020B0604020202020204" pitchFamily="34" charset="0"/>
              </a:rPr>
              <a:t>think of</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Robustness</a:t>
            </a:r>
            <a:r>
              <a:rPr lang="en-US" sz="2800" dirty="0">
                <a:solidFill>
                  <a:srgbClr val="002060"/>
                </a:solidFill>
                <a:latin typeface="Arial" panose="020B0604020202020204" pitchFamily="34" charset="0"/>
                <a:cs typeface="Arial" panose="020B0604020202020204" pitchFamily="34" charset="0"/>
              </a:rPr>
              <a:t> of findings?</a:t>
            </a:r>
          </a:p>
          <a:p>
            <a:pPr marL="457200" indent="-457200">
              <a:buFont typeface="Arial" panose="020B0604020202020204" pitchFamily="34" charset="0"/>
              <a:buChar char="•"/>
            </a:pPr>
            <a:endParaRPr lang="en-US" sz="2800" dirty="0">
              <a:solidFill>
                <a:srgbClr val="00206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Relevance</a:t>
            </a:r>
            <a:r>
              <a:rPr lang="en-US" sz="2800" dirty="0">
                <a:solidFill>
                  <a:srgbClr val="002060"/>
                </a:solidFill>
                <a:latin typeface="Arial" panose="020B0604020202020204" pitchFamily="34" charset="0"/>
                <a:cs typeface="Arial" panose="020B0604020202020204" pitchFamily="34" charset="0"/>
              </a:rPr>
              <a:t> to economic decisions?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299991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a:solidFill>
                  <a:srgbClr val="7030A0"/>
                </a:solidFill>
                <a:latin typeface="Arial" panose="020B0604020202020204" pitchFamily="34" charset="0"/>
                <a:cs typeface="Arial" panose="020B0604020202020204" pitchFamily="34" charset="0"/>
              </a:rPr>
              <a:t>The marginality condition</a:t>
            </a:r>
          </a:p>
        </p:txBody>
      </p:sp>
      <p:sp>
        <p:nvSpPr>
          <p:cNvPr id="3" name="Slide Number Placeholder 2"/>
          <p:cNvSpPr>
            <a:spLocks noGrp="1"/>
          </p:cNvSpPr>
          <p:nvPr>
            <p:ph type="sldNum" sz="quarter" idx="12"/>
          </p:nvPr>
        </p:nvSpPr>
        <p:spPr/>
        <p:txBody>
          <a:bodyPr/>
          <a:lstStyle/>
          <a:p>
            <a:fld id="{3ED69D72-ABB3-F043-AB7B-9747B590CAA5}" type="slidenum">
              <a:rPr lang="en-US" smtClean="0"/>
              <a:t>120</a:t>
            </a:fld>
            <a:endParaRPr lang="en-US"/>
          </a:p>
        </p:txBody>
      </p:sp>
      <p:sp>
        <p:nvSpPr>
          <p:cNvPr id="13" name="Oval 14">
            <a:extLst>
              <a:ext uri="{FF2B5EF4-FFF2-40B4-BE49-F238E27FC236}">
                <a16:creationId xmlns:a16="http://schemas.microsoft.com/office/drawing/2014/main" id="{F8966B8C-85AD-B54B-AEAF-AD564FE64F04}"/>
              </a:ext>
            </a:extLst>
          </p:cNvPr>
          <p:cNvSpPr>
            <a:spLocks noChangeArrowheads="1"/>
          </p:cNvSpPr>
          <p:nvPr/>
        </p:nvSpPr>
        <p:spPr bwMode="auto">
          <a:xfrm>
            <a:off x="3147108" y="3770442"/>
            <a:ext cx="215900" cy="215900"/>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7">
            <a:extLst>
              <a:ext uri="{FF2B5EF4-FFF2-40B4-BE49-F238E27FC236}">
                <a16:creationId xmlns:a16="http://schemas.microsoft.com/office/drawing/2014/main" id="{039C9815-15C5-844F-8FC0-3097B4C5ED79}"/>
              </a:ext>
            </a:extLst>
          </p:cNvPr>
          <p:cNvSpPr>
            <a:spLocks/>
          </p:cNvSpPr>
          <p:nvPr/>
        </p:nvSpPr>
        <p:spPr bwMode="auto">
          <a:xfrm rot="10140000">
            <a:off x="2632825" y="2276380"/>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Box 17">
            <a:extLst>
              <a:ext uri="{FF2B5EF4-FFF2-40B4-BE49-F238E27FC236}">
                <a16:creationId xmlns:a16="http://schemas.microsoft.com/office/drawing/2014/main" id="{10C59412-241D-8F4F-AA8B-0529AC5BE3BF}"/>
              </a:ext>
            </a:extLst>
          </p:cNvPr>
          <p:cNvSpPr txBox="1"/>
          <p:nvPr/>
        </p:nvSpPr>
        <p:spPr>
          <a:xfrm>
            <a:off x="5691739" y="2051914"/>
            <a:ext cx="5436043" cy="2400657"/>
          </a:xfrm>
          <a:prstGeom prst="rect">
            <a:avLst/>
          </a:prstGeom>
          <a:noFill/>
        </p:spPr>
        <p:txBody>
          <a:bodyPr wrap="square" rtlCol="0">
            <a:spAutoFit/>
          </a:bodyPr>
          <a:lstStyle/>
          <a:p>
            <a:pPr>
              <a:lnSpc>
                <a:spcPct val="150000"/>
              </a:lnSpc>
            </a:pPr>
            <a:r>
              <a:rPr lang="en-US" sz="2000" dirty="0" smtClean="0"/>
              <a:t>A basic optimization tool: look for a point with </a:t>
            </a:r>
            <a:r>
              <a:rPr lang="en-US" sz="2000" dirty="0" smtClean="0">
                <a:solidFill>
                  <a:srgbClr val="FF0000"/>
                </a:solidFill>
              </a:rPr>
              <a:t>equal slopes</a:t>
            </a:r>
          </a:p>
          <a:p>
            <a:pPr>
              <a:lnSpc>
                <a:spcPct val="150000"/>
              </a:lnSpc>
            </a:pPr>
            <a:endParaRPr lang="en-US" sz="2000" dirty="0"/>
          </a:p>
          <a:p>
            <a:pPr>
              <a:lnSpc>
                <a:spcPct val="150000"/>
              </a:lnSpc>
            </a:pPr>
            <a:r>
              <a:rPr lang="en-US" sz="2000" dirty="0" smtClean="0"/>
              <a:t>Generally, </a:t>
            </a:r>
            <a:r>
              <a:rPr lang="en-US" sz="2000" dirty="0" smtClean="0">
                <a:solidFill>
                  <a:srgbClr val="0070C0"/>
                </a:solidFill>
              </a:rPr>
              <a:t>neither necessary nor sufficient</a:t>
            </a:r>
            <a:r>
              <a:rPr lang="en-US" sz="2000" dirty="0" smtClean="0"/>
              <a:t>, but let’s see its logic first</a:t>
            </a:r>
            <a:endParaRPr lang="en-US" sz="2000" dirty="0"/>
          </a:p>
        </p:txBody>
      </p:sp>
      <mc:AlternateContent xmlns:mc="http://schemas.openxmlformats.org/markup-compatibility/2006" xmlns:a14="http://schemas.microsoft.com/office/drawing/2010/main">
        <mc:Choice Requires="a14">
          <p:sp>
            <p:nvSpPr>
              <p:cNvPr id="15" name="Rectangle 10">
                <a:extLst>
                  <a:ext uri="{FF2B5EF4-FFF2-40B4-BE49-F238E27FC236}">
                    <a16:creationId xmlns:a16="http://schemas.microsoft.com/office/drawing/2014/main" id="{A3CD84B4-06A3-604B-8461-041D082FCFF3}"/>
                  </a:ext>
                </a:extLst>
              </p:cNvPr>
              <p:cNvSpPr>
                <a:spLocks noChangeArrowheads="1"/>
              </p:cNvSpPr>
              <p:nvPr/>
            </p:nvSpPr>
            <p:spPr bwMode="auto">
              <a:xfrm>
                <a:off x="1021057" y="1904785"/>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smtClean="0">
                          <a:solidFill>
                            <a:srgbClr val="FF3300"/>
                          </a:solidFill>
                          <a:latin typeface="Cambria Math" panose="02040503050406030204" pitchFamily="18" charset="0"/>
                        </a:rPr>
                        <m:t>𝑦</m:t>
                      </m:r>
                    </m:oMath>
                  </m:oMathPara>
                </a14:m>
                <a:endParaRPr lang="en-US" altLang="en-US" sz="2000" dirty="0">
                  <a:solidFill>
                    <a:srgbClr val="FF3300"/>
                  </a:solidFill>
                </a:endParaRPr>
              </a:p>
            </p:txBody>
          </p:sp>
        </mc:Choice>
        <mc:Fallback xmlns="">
          <p:sp>
            <p:nvSpPr>
              <p:cNvPr id="15"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1021057" y="1904785"/>
                <a:ext cx="405111" cy="400752"/>
              </a:xfrm>
              <a:prstGeom prst="rect">
                <a:avLst/>
              </a:prstGeom>
              <a:blipFill>
                <a:blip r:embed="rId2"/>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6" name="Group 15"/>
          <p:cNvGrpSpPr/>
          <p:nvPr/>
        </p:nvGrpSpPr>
        <p:grpSpPr>
          <a:xfrm>
            <a:off x="906974" y="2054664"/>
            <a:ext cx="4616790" cy="3505586"/>
            <a:chOff x="1003129" y="1747838"/>
            <a:chExt cx="4616790" cy="3826748"/>
          </a:xfrm>
        </p:grpSpPr>
        <p:sp>
          <p:nvSpPr>
            <p:cNvPr id="17" name="Line 4">
              <a:extLst>
                <a:ext uri="{FF2B5EF4-FFF2-40B4-BE49-F238E27FC236}">
                  <a16:creationId xmlns:a16="http://schemas.microsoft.com/office/drawing/2014/main" id="{F9C8E3B7-7989-EE48-8B67-AF333AE2B86E}"/>
                </a:ext>
              </a:extLst>
            </p:cNvPr>
            <p:cNvSpPr>
              <a:spLocks noChangeShapeType="1"/>
            </p:cNvSpPr>
            <p:nvPr/>
          </p:nvSpPr>
          <p:spPr bwMode="auto">
            <a:xfrm>
              <a:off x="1538288" y="1747838"/>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219425" y="5173834"/>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20"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219425" y="5173834"/>
                  <a:ext cx="400494" cy="40075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5A74D2-F992-EC40-8514-9CE52BFAC5E3}"/>
                    </a:ext>
                  </a:extLst>
                </p:cNvPr>
                <p:cNvSpPr txBox="1"/>
                <p:nvPr/>
              </p:nvSpPr>
              <p:spPr>
                <a:xfrm>
                  <a:off x="1003129" y="2141171"/>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21" name="TextBox 20">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1003129" y="2141171"/>
                  <a:ext cx="337015" cy="662489"/>
                </a:xfrm>
                <a:prstGeom prst="rect">
                  <a:avLst/>
                </a:prstGeom>
                <a:blipFill>
                  <a:blip r:embed="rId4"/>
                  <a:stretch>
                    <a:fillRect b="-9000"/>
                  </a:stretch>
                </a:blipFill>
              </p:spPr>
              <p:txBody>
                <a:bodyPr/>
                <a:lstStyle/>
                <a:p>
                  <a:r>
                    <a:rPr lang="en-US">
                      <a:noFill/>
                    </a:rPr>
                    <a:t> </a:t>
                  </a:r>
                </a:p>
              </p:txBody>
            </p:sp>
          </mc:Fallback>
        </mc:AlternateContent>
        <p:sp>
          <p:nvSpPr>
            <p:cNvPr id="23" name="Isosceles Triangle 22"/>
            <p:cNvSpPr/>
            <p:nvPr/>
          </p:nvSpPr>
          <p:spPr>
            <a:xfrm>
              <a:off x="1538288" y="2438400"/>
              <a:ext cx="3625850" cy="2814638"/>
            </a:xfrm>
            <a:prstGeom prst="triangle">
              <a:avLst>
                <a:gd name="adj" fmla="val 4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Line 4">
            <a:extLst>
              <a:ext uri="{FF2B5EF4-FFF2-40B4-BE49-F238E27FC236}">
                <a16:creationId xmlns:a16="http://schemas.microsoft.com/office/drawing/2014/main" id="{F9C8E3B7-7989-EE48-8B67-AF333AE2B86E}"/>
              </a:ext>
            </a:extLst>
          </p:cNvPr>
          <p:cNvSpPr>
            <a:spLocks noChangeShapeType="1"/>
          </p:cNvSpPr>
          <p:nvPr/>
        </p:nvSpPr>
        <p:spPr bwMode="auto">
          <a:xfrm flipH="1">
            <a:off x="1426168" y="5269497"/>
            <a:ext cx="408163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ABFB825-0146-9F4A-8FA6-C58898BA9100}"/>
                  </a:ext>
                </a:extLst>
              </p:cNvPr>
              <p:cNvSpPr txBox="1"/>
              <p:nvPr/>
            </p:nvSpPr>
            <p:spPr>
              <a:xfrm>
                <a:off x="4838466" y="5407869"/>
                <a:ext cx="329449"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25" name="TextBox 24">
                <a:extLst>
                  <a:ext uri="{FF2B5EF4-FFF2-40B4-BE49-F238E27FC236}">
                    <a16:creationId xmlns:a16="http://schemas.microsoft.com/office/drawing/2014/main" id="{4ABFB825-0146-9F4A-8FA6-C58898BA9100}"/>
                  </a:ext>
                </a:extLst>
              </p:cNvPr>
              <p:cNvSpPr txBox="1">
                <a:spLocks noRot="1" noChangeAspect="1" noMove="1" noResize="1" noEditPoints="1" noAdjustHandles="1" noChangeArrowheads="1" noChangeShapeType="1" noTextEdit="1"/>
              </p:cNvSpPr>
              <p:nvPr/>
            </p:nvSpPr>
            <p:spPr>
              <a:xfrm>
                <a:off x="4838466" y="5407869"/>
                <a:ext cx="329449" cy="62812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596781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smtClean="0">
                <a:solidFill>
                  <a:srgbClr val="7030A0"/>
                </a:solidFill>
                <a:latin typeface="Arial" panose="020B0604020202020204" pitchFamily="34" charset="0"/>
                <a:cs typeface="Arial" panose="020B0604020202020204" pitchFamily="34" charset="0"/>
              </a:rPr>
              <a:t>Why equate slopes?</a:t>
            </a:r>
            <a:endParaRPr lang="en-US" dirty="0">
              <a:solidFill>
                <a:srgbClr val="7030A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121</a:t>
            </a:fld>
            <a:endParaRPr lang="en-US"/>
          </a:p>
        </p:txBody>
      </p:sp>
      <p:sp>
        <p:nvSpPr>
          <p:cNvPr id="18" name="TextBox 17">
            <a:extLst>
              <a:ext uri="{FF2B5EF4-FFF2-40B4-BE49-F238E27FC236}">
                <a16:creationId xmlns:a16="http://schemas.microsoft.com/office/drawing/2014/main" id="{10C59412-241D-8F4F-AA8B-0529AC5BE3BF}"/>
              </a:ext>
            </a:extLst>
          </p:cNvPr>
          <p:cNvSpPr txBox="1"/>
          <p:nvPr/>
        </p:nvSpPr>
        <p:spPr>
          <a:xfrm>
            <a:off x="5691739" y="2051914"/>
            <a:ext cx="5436043" cy="958660"/>
          </a:xfrm>
          <a:prstGeom prst="rect">
            <a:avLst/>
          </a:prstGeom>
          <a:noFill/>
        </p:spPr>
        <p:txBody>
          <a:bodyPr wrap="square" rtlCol="0">
            <a:spAutoFit/>
          </a:bodyPr>
          <a:lstStyle/>
          <a:p>
            <a:pPr>
              <a:lnSpc>
                <a:spcPct val="150000"/>
              </a:lnSpc>
            </a:pPr>
            <a:r>
              <a:rPr lang="en-US" sz="2000" dirty="0" smtClean="0"/>
              <a:t>If the budget line is steeper than the indifference curve…</a:t>
            </a:r>
            <a:endParaRPr lang="en-US" sz="2000" dirty="0"/>
          </a:p>
        </p:txBody>
      </p:sp>
      <mc:AlternateContent xmlns:mc="http://schemas.openxmlformats.org/markup-compatibility/2006" xmlns:a14="http://schemas.microsoft.com/office/drawing/2010/main">
        <mc:Choice Requires="a14">
          <p:sp>
            <p:nvSpPr>
              <p:cNvPr id="15" name="Rectangle 10">
                <a:extLst>
                  <a:ext uri="{FF2B5EF4-FFF2-40B4-BE49-F238E27FC236}">
                    <a16:creationId xmlns:a16="http://schemas.microsoft.com/office/drawing/2014/main" id="{A3CD84B4-06A3-604B-8461-041D082FCFF3}"/>
                  </a:ext>
                </a:extLst>
              </p:cNvPr>
              <p:cNvSpPr>
                <a:spLocks noChangeArrowheads="1"/>
              </p:cNvSpPr>
              <p:nvPr/>
            </p:nvSpPr>
            <p:spPr bwMode="auto">
              <a:xfrm>
                <a:off x="1021057" y="1904785"/>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smtClean="0">
                          <a:solidFill>
                            <a:srgbClr val="FF3300"/>
                          </a:solidFill>
                          <a:latin typeface="Cambria Math" panose="02040503050406030204" pitchFamily="18" charset="0"/>
                        </a:rPr>
                        <m:t>𝑦</m:t>
                      </m:r>
                    </m:oMath>
                  </m:oMathPara>
                </a14:m>
                <a:endParaRPr lang="en-US" altLang="en-US" sz="2000" dirty="0">
                  <a:solidFill>
                    <a:srgbClr val="FF3300"/>
                  </a:solidFill>
                </a:endParaRPr>
              </a:p>
            </p:txBody>
          </p:sp>
        </mc:Choice>
        <mc:Fallback xmlns="">
          <p:sp>
            <p:nvSpPr>
              <p:cNvPr id="15"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1021057" y="1904785"/>
                <a:ext cx="405111" cy="400752"/>
              </a:xfrm>
              <a:prstGeom prst="rect">
                <a:avLst/>
              </a:prstGeom>
              <a:blipFill>
                <a:blip r:embed="rId2"/>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6" name="Group 15"/>
          <p:cNvGrpSpPr/>
          <p:nvPr/>
        </p:nvGrpSpPr>
        <p:grpSpPr>
          <a:xfrm>
            <a:off x="906974" y="2054664"/>
            <a:ext cx="4616790" cy="3505586"/>
            <a:chOff x="1003129" y="1747838"/>
            <a:chExt cx="4616790" cy="3826748"/>
          </a:xfrm>
        </p:grpSpPr>
        <p:sp>
          <p:nvSpPr>
            <p:cNvPr id="17" name="Line 4">
              <a:extLst>
                <a:ext uri="{FF2B5EF4-FFF2-40B4-BE49-F238E27FC236}">
                  <a16:creationId xmlns:a16="http://schemas.microsoft.com/office/drawing/2014/main" id="{F9C8E3B7-7989-EE48-8B67-AF333AE2B86E}"/>
                </a:ext>
              </a:extLst>
            </p:cNvPr>
            <p:cNvSpPr>
              <a:spLocks noChangeShapeType="1"/>
            </p:cNvSpPr>
            <p:nvPr/>
          </p:nvSpPr>
          <p:spPr bwMode="auto">
            <a:xfrm>
              <a:off x="1538288" y="1747838"/>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219425" y="5173834"/>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20"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219425" y="5173834"/>
                  <a:ext cx="400494" cy="40075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5A74D2-F992-EC40-8514-9CE52BFAC5E3}"/>
                    </a:ext>
                  </a:extLst>
                </p:cNvPr>
                <p:cNvSpPr txBox="1"/>
                <p:nvPr/>
              </p:nvSpPr>
              <p:spPr>
                <a:xfrm>
                  <a:off x="1003129" y="2141171"/>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21" name="TextBox 20">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1003129" y="2141171"/>
                  <a:ext cx="337015" cy="662489"/>
                </a:xfrm>
                <a:prstGeom prst="rect">
                  <a:avLst/>
                </a:prstGeom>
                <a:blipFill>
                  <a:blip r:embed="rId4"/>
                  <a:stretch>
                    <a:fillRect b="-9000"/>
                  </a:stretch>
                </a:blipFill>
              </p:spPr>
              <p:txBody>
                <a:bodyPr/>
                <a:lstStyle/>
                <a:p>
                  <a:r>
                    <a:rPr lang="en-US">
                      <a:noFill/>
                    </a:rPr>
                    <a:t> </a:t>
                  </a:r>
                </a:p>
              </p:txBody>
            </p:sp>
          </mc:Fallback>
        </mc:AlternateContent>
        <p:sp>
          <p:nvSpPr>
            <p:cNvPr id="23" name="Isosceles Triangle 22"/>
            <p:cNvSpPr/>
            <p:nvPr/>
          </p:nvSpPr>
          <p:spPr>
            <a:xfrm>
              <a:off x="1538288" y="2438400"/>
              <a:ext cx="3625850" cy="2814638"/>
            </a:xfrm>
            <a:prstGeom prst="triangle">
              <a:avLst>
                <a:gd name="adj" fmla="val 4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Line 4">
            <a:extLst>
              <a:ext uri="{FF2B5EF4-FFF2-40B4-BE49-F238E27FC236}">
                <a16:creationId xmlns:a16="http://schemas.microsoft.com/office/drawing/2014/main" id="{F9C8E3B7-7989-EE48-8B67-AF333AE2B86E}"/>
              </a:ext>
            </a:extLst>
          </p:cNvPr>
          <p:cNvSpPr>
            <a:spLocks noChangeShapeType="1"/>
          </p:cNvSpPr>
          <p:nvPr/>
        </p:nvSpPr>
        <p:spPr bwMode="auto">
          <a:xfrm flipH="1">
            <a:off x="1426168" y="5269497"/>
            <a:ext cx="408163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7">
            <a:extLst>
              <a:ext uri="{FF2B5EF4-FFF2-40B4-BE49-F238E27FC236}">
                <a16:creationId xmlns:a16="http://schemas.microsoft.com/office/drawing/2014/main" id="{039C9815-15C5-844F-8FC0-3097B4C5ED79}"/>
              </a:ext>
            </a:extLst>
          </p:cNvPr>
          <p:cNvSpPr>
            <a:spLocks/>
          </p:cNvSpPr>
          <p:nvPr/>
        </p:nvSpPr>
        <p:spPr bwMode="auto">
          <a:xfrm rot="9800642">
            <a:off x="2705667" y="2664717"/>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4">
            <a:extLst>
              <a:ext uri="{FF2B5EF4-FFF2-40B4-BE49-F238E27FC236}">
                <a16:creationId xmlns:a16="http://schemas.microsoft.com/office/drawing/2014/main" id="{F8966B8C-85AD-B54B-AEAF-AD564FE64F04}"/>
              </a:ext>
            </a:extLst>
          </p:cNvPr>
          <p:cNvSpPr>
            <a:spLocks noChangeArrowheads="1"/>
          </p:cNvSpPr>
          <p:nvPr/>
        </p:nvSpPr>
        <p:spPr bwMode="auto">
          <a:xfrm>
            <a:off x="4302577" y="4654648"/>
            <a:ext cx="215900" cy="215900"/>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098541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0A14-BDE3-394E-8C55-CA76E776AEC8}"/>
              </a:ext>
            </a:extLst>
          </p:cNvPr>
          <p:cNvSpPr>
            <a:spLocks noGrp="1"/>
          </p:cNvSpPr>
          <p:nvPr>
            <p:ph type="title"/>
          </p:nvPr>
        </p:nvSpPr>
        <p:spPr>
          <a:xfrm>
            <a:off x="991529" y="365125"/>
            <a:ext cx="10515600" cy="1325563"/>
          </a:xfrm>
        </p:spPr>
        <p:txBody>
          <a:bodyPr/>
          <a:lstStyle/>
          <a:p>
            <a:pPr algn="ctr"/>
            <a:r>
              <a:rPr lang="en-US" dirty="0" smtClean="0">
                <a:solidFill>
                  <a:srgbClr val="7030A0"/>
                </a:solidFill>
                <a:latin typeface="Arial" panose="020B0604020202020204" pitchFamily="34" charset="0"/>
                <a:cs typeface="Arial" panose="020B0604020202020204" pitchFamily="34" charset="0"/>
              </a:rPr>
              <a:t>Why equate slopes?</a:t>
            </a:r>
            <a:endParaRPr lang="en-US" dirty="0">
              <a:solidFill>
                <a:srgbClr val="7030A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122</a:t>
            </a:fld>
            <a:endParaRPr lang="en-US"/>
          </a:p>
        </p:txBody>
      </p:sp>
      <p:sp>
        <p:nvSpPr>
          <p:cNvPr id="18" name="TextBox 17">
            <a:extLst>
              <a:ext uri="{FF2B5EF4-FFF2-40B4-BE49-F238E27FC236}">
                <a16:creationId xmlns:a16="http://schemas.microsoft.com/office/drawing/2014/main" id="{10C59412-241D-8F4F-AA8B-0529AC5BE3BF}"/>
              </a:ext>
            </a:extLst>
          </p:cNvPr>
          <p:cNvSpPr txBox="1"/>
          <p:nvPr/>
        </p:nvSpPr>
        <p:spPr>
          <a:xfrm>
            <a:off x="5691739" y="2051914"/>
            <a:ext cx="5436043" cy="958660"/>
          </a:xfrm>
          <a:prstGeom prst="rect">
            <a:avLst/>
          </a:prstGeom>
          <a:noFill/>
        </p:spPr>
        <p:txBody>
          <a:bodyPr wrap="square" rtlCol="0">
            <a:spAutoFit/>
          </a:bodyPr>
          <a:lstStyle/>
          <a:p>
            <a:pPr>
              <a:lnSpc>
                <a:spcPct val="150000"/>
              </a:lnSpc>
            </a:pPr>
            <a:r>
              <a:rPr lang="en-US" sz="2000" dirty="0" smtClean="0"/>
              <a:t>If the indifference curve is steeper than the budget line…</a:t>
            </a:r>
            <a:endParaRPr lang="en-US" sz="2000" dirty="0"/>
          </a:p>
        </p:txBody>
      </p:sp>
      <mc:AlternateContent xmlns:mc="http://schemas.openxmlformats.org/markup-compatibility/2006" xmlns:a14="http://schemas.microsoft.com/office/drawing/2010/main">
        <mc:Choice Requires="a14">
          <p:sp>
            <p:nvSpPr>
              <p:cNvPr id="15" name="Rectangle 10">
                <a:extLst>
                  <a:ext uri="{FF2B5EF4-FFF2-40B4-BE49-F238E27FC236}">
                    <a16:creationId xmlns:a16="http://schemas.microsoft.com/office/drawing/2014/main" id="{A3CD84B4-06A3-604B-8461-041D082FCFF3}"/>
                  </a:ext>
                </a:extLst>
              </p:cNvPr>
              <p:cNvSpPr>
                <a:spLocks noChangeArrowheads="1"/>
              </p:cNvSpPr>
              <p:nvPr/>
            </p:nvSpPr>
            <p:spPr bwMode="auto">
              <a:xfrm>
                <a:off x="1021057" y="1904785"/>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smtClean="0">
                          <a:solidFill>
                            <a:srgbClr val="FF3300"/>
                          </a:solidFill>
                          <a:latin typeface="Cambria Math" panose="02040503050406030204" pitchFamily="18" charset="0"/>
                        </a:rPr>
                        <m:t>𝑦</m:t>
                      </m:r>
                    </m:oMath>
                  </m:oMathPara>
                </a14:m>
                <a:endParaRPr lang="en-US" altLang="en-US" sz="2000" dirty="0">
                  <a:solidFill>
                    <a:srgbClr val="FF3300"/>
                  </a:solidFill>
                </a:endParaRPr>
              </a:p>
            </p:txBody>
          </p:sp>
        </mc:Choice>
        <mc:Fallback xmlns="">
          <p:sp>
            <p:nvSpPr>
              <p:cNvPr id="15"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1021057" y="1904785"/>
                <a:ext cx="405111" cy="400752"/>
              </a:xfrm>
              <a:prstGeom prst="rect">
                <a:avLst/>
              </a:prstGeom>
              <a:blipFill>
                <a:blip r:embed="rId2"/>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6" name="Group 15"/>
          <p:cNvGrpSpPr/>
          <p:nvPr/>
        </p:nvGrpSpPr>
        <p:grpSpPr>
          <a:xfrm>
            <a:off x="906974" y="2054664"/>
            <a:ext cx="4616790" cy="3505586"/>
            <a:chOff x="1003129" y="1747838"/>
            <a:chExt cx="4616790" cy="3826748"/>
          </a:xfrm>
        </p:grpSpPr>
        <p:sp>
          <p:nvSpPr>
            <p:cNvPr id="17" name="Line 4">
              <a:extLst>
                <a:ext uri="{FF2B5EF4-FFF2-40B4-BE49-F238E27FC236}">
                  <a16:creationId xmlns:a16="http://schemas.microsoft.com/office/drawing/2014/main" id="{F9C8E3B7-7989-EE48-8B67-AF333AE2B86E}"/>
                </a:ext>
              </a:extLst>
            </p:cNvPr>
            <p:cNvSpPr>
              <a:spLocks noChangeShapeType="1"/>
            </p:cNvSpPr>
            <p:nvPr/>
          </p:nvSpPr>
          <p:spPr bwMode="auto">
            <a:xfrm>
              <a:off x="1538288" y="1747838"/>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219425" y="5173834"/>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20"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219425" y="5173834"/>
                  <a:ext cx="400494" cy="40075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5A74D2-F992-EC40-8514-9CE52BFAC5E3}"/>
                    </a:ext>
                  </a:extLst>
                </p:cNvPr>
                <p:cNvSpPr txBox="1"/>
                <p:nvPr/>
              </p:nvSpPr>
              <p:spPr>
                <a:xfrm>
                  <a:off x="1003129" y="2141171"/>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21" name="TextBox 20">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1003129" y="2141171"/>
                  <a:ext cx="337015" cy="662489"/>
                </a:xfrm>
                <a:prstGeom prst="rect">
                  <a:avLst/>
                </a:prstGeom>
                <a:blipFill>
                  <a:blip r:embed="rId4"/>
                  <a:stretch>
                    <a:fillRect b="-9000"/>
                  </a:stretch>
                </a:blipFill>
              </p:spPr>
              <p:txBody>
                <a:bodyPr/>
                <a:lstStyle/>
                <a:p>
                  <a:r>
                    <a:rPr lang="en-US">
                      <a:noFill/>
                    </a:rPr>
                    <a:t> </a:t>
                  </a:r>
                </a:p>
              </p:txBody>
            </p:sp>
          </mc:Fallback>
        </mc:AlternateContent>
        <p:sp>
          <p:nvSpPr>
            <p:cNvPr id="23" name="Isosceles Triangle 22"/>
            <p:cNvSpPr/>
            <p:nvPr/>
          </p:nvSpPr>
          <p:spPr>
            <a:xfrm>
              <a:off x="1538288" y="2438400"/>
              <a:ext cx="3625850" cy="2814638"/>
            </a:xfrm>
            <a:prstGeom prst="triangle">
              <a:avLst>
                <a:gd name="adj" fmla="val 4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Line 4">
            <a:extLst>
              <a:ext uri="{FF2B5EF4-FFF2-40B4-BE49-F238E27FC236}">
                <a16:creationId xmlns:a16="http://schemas.microsoft.com/office/drawing/2014/main" id="{F9C8E3B7-7989-EE48-8B67-AF333AE2B86E}"/>
              </a:ext>
            </a:extLst>
          </p:cNvPr>
          <p:cNvSpPr>
            <a:spLocks noChangeShapeType="1"/>
          </p:cNvSpPr>
          <p:nvPr/>
        </p:nvSpPr>
        <p:spPr bwMode="auto">
          <a:xfrm flipH="1">
            <a:off x="1426168" y="5269497"/>
            <a:ext cx="408163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7">
            <a:extLst>
              <a:ext uri="{FF2B5EF4-FFF2-40B4-BE49-F238E27FC236}">
                <a16:creationId xmlns:a16="http://schemas.microsoft.com/office/drawing/2014/main" id="{039C9815-15C5-844F-8FC0-3097B4C5ED79}"/>
              </a:ext>
            </a:extLst>
          </p:cNvPr>
          <p:cNvSpPr>
            <a:spLocks/>
          </p:cNvSpPr>
          <p:nvPr/>
        </p:nvSpPr>
        <p:spPr bwMode="auto">
          <a:xfrm rot="9800642">
            <a:off x="2705667" y="2664717"/>
            <a:ext cx="2871049" cy="2245601"/>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4">
            <a:extLst>
              <a:ext uri="{FF2B5EF4-FFF2-40B4-BE49-F238E27FC236}">
                <a16:creationId xmlns:a16="http://schemas.microsoft.com/office/drawing/2014/main" id="{F8966B8C-85AD-B54B-AEAF-AD564FE64F04}"/>
              </a:ext>
            </a:extLst>
          </p:cNvPr>
          <p:cNvSpPr>
            <a:spLocks noChangeArrowheads="1"/>
          </p:cNvSpPr>
          <p:nvPr/>
        </p:nvSpPr>
        <p:spPr bwMode="auto">
          <a:xfrm>
            <a:off x="2444075" y="3354051"/>
            <a:ext cx="215900" cy="215900"/>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4975942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ECAE-581D-A541-B862-DB8D5B496DDC}"/>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The slope of the budget constraint</a:t>
            </a:r>
          </a:p>
        </p:txBody>
      </p:sp>
      <p:sp>
        <p:nvSpPr>
          <p:cNvPr id="12" name="Slide Number Placeholder 11"/>
          <p:cNvSpPr>
            <a:spLocks noGrp="1"/>
          </p:cNvSpPr>
          <p:nvPr>
            <p:ph type="sldNum" sz="quarter" idx="12"/>
          </p:nvPr>
        </p:nvSpPr>
        <p:spPr/>
        <p:txBody>
          <a:bodyPr/>
          <a:lstStyle/>
          <a:p>
            <a:fld id="{3ED69D72-ABB3-F043-AB7B-9747B590CAA5}" type="slidenum">
              <a:rPr lang="en-US" smtClean="0"/>
              <a:t>123</a:t>
            </a:fld>
            <a:endParaRPr lang="en-US"/>
          </a:p>
        </p:txBody>
      </p:sp>
      <p:sp>
        <p:nvSpPr>
          <p:cNvPr id="4" name="Line 3">
            <a:extLst>
              <a:ext uri="{FF2B5EF4-FFF2-40B4-BE49-F238E27FC236}">
                <a16:creationId xmlns:a16="http://schemas.microsoft.com/office/drawing/2014/main" id="{39272982-39BA-F24D-8E62-F35C0FAB68E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F462143D-4690-8F4A-81C9-CCAE6F30D5B8}"/>
              </a:ext>
            </a:extLst>
          </p:cNvPr>
          <p:cNvSpPr>
            <a:spLocks noChangeShapeType="1"/>
          </p:cNvSpPr>
          <p:nvPr/>
        </p:nvSpPr>
        <p:spPr bwMode="auto">
          <a:xfrm>
            <a:off x="1547813" y="5548313"/>
            <a:ext cx="45720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5">
            <a:extLst>
              <a:ext uri="{FF2B5EF4-FFF2-40B4-BE49-F238E27FC236}">
                <a16:creationId xmlns:a16="http://schemas.microsoft.com/office/drawing/2014/main" id="{A70B95F6-05D7-5848-AD00-92A1DCD89C0C}"/>
              </a:ext>
            </a:extLst>
          </p:cNvPr>
          <p:cNvSpPr>
            <a:spLocks noChangeShapeType="1"/>
          </p:cNvSpPr>
          <p:nvPr/>
        </p:nvSpPr>
        <p:spPr bwMode="auto">
          <a:xfrm>
            <a:off x="1541463" y="2289175"/>
            <a:ext cx="1703387" cy="3260725"/>
          </a:xfrm>
          <a:prstGeom prst="line">
            <a:avLst/>
          </a:prstGeom>
          <a:noFill/>
          <a:ln w="25400">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a:extLst>
              <a:ext uri="{FF2B5EF4-FFF2-40B4-BE49-F238E27FC236}">
                <a16:creationId xmlns:a16="http://schemas.microsoft.com/office/drawing/2014/main" id="{BAA2F82C-F7F5-CD4E-ACD1-756481FE0E44}"/>
              </a:ext>
            </a:extLst>
          </p:cNvPr>
          <p:cNvSpPr>
            <a:spLocks noChangeShapeType="1"/>
          </p:cNvSpPr>
          <p:nvPr/>
        </p:nvSpPr>
        <p:spPr bwMode="auto">
          <a:xfrm>
            <a:off x="2378075" y="3933825"/>
            <a:ext cx="0" cy="61167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7">
            <a:extLst>
              <a:ext uri="{FF2B5EF4-FFF2-40B4-BE49-F238E27FC236}">
                <a16:creationId xmlns:a16="http://schemas.microsoft.com/office/drawing/2014/main" id="{9152D491-C500-8B4B-9ECD-954D93EF7DD5}"/>
              </a:ext>
            </a:extLst>
          </p:cNvPr>
          <p:cNvSpPr>
            <a:spLocks noChangeShapeType="1"/>
          </p:cNvSpPr>
          <p:nvPr/>
        </p:nvSpPr>
        <p:spPr bwMode="auto">
          <a:xfrm flipH="1" flipV="1">
            <a:off x="2356752" y="4545495"/>
            <a:ext cx="348989"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a:extLst>
              <a:ext uri="{FF2B5EF4-FFF2-40B4-BE49-F238E27FC236}">
                <a16:creationId xmlns:a16="http://schemas.microsoft.com/office/drawing/2014/main" id="{B9AD6260-9D84-CB43-9F12-8E4D2E7D1A96}"/>
              </a:ext>
            </a:extLst>
          </p:cNvPr>
          <p:cNvSpPr>
            <a:spLocks noChangeArrowheads="1"/>
          </p:cNvSpPr>
          <p:nvPr/>
        </p:nvSpPr>
        <p:spPr bwMode="auto">
          <a:xfrm>
            <a:off x="2276475" y="3819525"/>
            <a:ext cx="215900" cy="215900"/>
          </a:xfrm>
          <a:prstGeom prst="ellipse">
            <a:avLst/>
          </a:prstGeom>
          <a:solidFill>
            <a:srgbClr val="00B050"/>
          </a:solidFill>
          <a:ln w="9525">
            <a:solidFill>
              <a:srgbClr val="00B050"/>
            </a:solidFill>
            <a:round/>
            <a:headEnd/>
            <a:tailEnd/>
          </a:ln>
          <a:effectLst/>
          <a:extLst/>
        </p:spPr>
        <p:txBody>
          <a:bodyPr wrap="none" anchor="ctr"/>
          <a:lstStyle/>
          <a:p>
            <a:endParaRPr lang="en-US"/>
          </a:p>
        </p:txBody>
      </p:sp>
      <p:sp>
        <p:nvSpPr>
          <p:cNvPr id="10" name="Oval 11">
            <a:extLst>
              <a:ext uri="{FF2B5EF4-FFF2-40B4-BE49-F238E27FC236}">
                <a16:creationId xmlns:a16="http://schemas.microsoft.com/office/drawing/2014/main" id="{3347B46B-2FC0-BF4F-A30D-548140515D9F}"/>
              </a:ext>
            </a:extLst>
          </p:cNvPr>
          <p:cNvSpPr>
            <a:spLocks noChangeArrowheads="1"/>
          </p:cNvSpPr>
          <p:nvPr/>
        </p:nvSpPr>
        <p:spPr bwMode="auto">
          <a:xfrm>
            <a:off x="1476375" y="3868738"/>
            <a:ext cx="130175" cy="1301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3">
            <a:extLst>
              <a:ext uri="{FF2B5EF4-FFF2-40B4-BE49-F238E27FC236}">
                <a16:creationId xmlns:a16="http://schemas.microsoft.com/office/drawing/2014/main" id="{5285818C-6B2E-B14C-9F3A-88FE26F8F62E}"/>
              </a:ext>
            </a:extLst>
          </p:cNvPr>
          <p:cNvSpPr>
            <a:spLocks noChangeArrowheads="1"/>
          </p:cNvSpPr>
          <p:nvPr/>
        </p:nvSpPr>
        <p:spPr bwMode="auto">
          <a:xfrm>
            <a:off x="2312988" y="5484813"/>
            <a:ext cx="130175" cy="1301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66C5598-D137-5D4B-AE55-010FF4FAB232}"/>
                  </a:ext>
                </a:extLst>
              </p:cNvPr>
              <p:cNvSpPr txBox="1"/>
              <p:nvPr/>
            </p:nvSpPr>
            <p:spPr>
              <a:xfrm>
                <a:off x="6774338" y="1768486"/>
                <a:ext cx="3554820" cy="3201069"/>
              </a:xfrm>
              <a:prstGeom prst="rect">
                <a:avLst/>
              </a:prstGeom>
              <a:noFill/>
            </p:spPr>
            <p:txBody>
              <a:bodyPr wrap="none" lIns="0" tIns="0" rIns="0" bIns="0" rtlCol="0">
                <a:spAutoFit/>
              </a:bodyPr>
              <a:lstStyle/>
              <a:p>
                <a:pPr algn="ctr">
                  <a:lnSpc>
                    <a:spcPct val="150000"/>
                  </a:lnSpc>
                </a:pPr>
                <a14:m>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r>
                      <a:rPr lang="en-US" sz="2400" b="0" i="1" smtClean="0">
                        <a:solidFill>
                          <a:schemeClr val="tx1"/>
                        </a:solidFill>
                        <a:latin typeface="Cambria Math" panose="02040503050406030204" pitchFamily="18" charset="0"/>
                      </a:rPr>
                      <m:t>𝑥</m:t>
                    </m:r>
                    <m:r>
                      <a:rPr lang="en-US" sz="2400" b="0" i="1" smtClean="0">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𝑦</m:t>
                        </m:r>
                      </m:sub>
                    </m:sSub>
                    <m:r>
                      <a:rPr lang="en-US" sz="2400" b="0" i="1" smtClean="0">
                        <a:solidFill>
                          <a:schemeClr val="tx1"/>
                        </a:solidFill>
                        <a:latin typeface="Cambria Math" panose="02040503050406030204" pitchFamily="18" charset="0"/>
                      </a:rPr>
                      <m:t>𝑦</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𝐼</m:t>
                    </m:r>
                  </m:oMath>
                </a14:m>
                <a:r>
                  <a:rPr lang="en-US" sz="2400" dirty="0">
                    <a:solidFill>
                      <a:srgbClr val="00B050"/>
                    </a:solidFill>
                  </a:rPr>
                  <a:t> </a:t>
                </a:r>
                <a:endParaRPr lang="en-US" sz="2400" dirty="0"/>
              </a:p>
              <a:p>
                <a:pPr algn="ctr">
                  <a:lnSpc>
                    <a:spcPct val="150000"/>
                  </a:lnSpc>
                </a:pPr>
                <a14:m>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d>
                      <m:dPr>
                        <m:ctrlPr>
                          <a:rPr lang="en-US" sz="2400" b="0" i="1" smtClean="0">
                            <a:solidFill>
                              <a:srgbClr val="00B050"/>
                            </a:solidFill>
                            <a:latin typeface="Cambria Math" panose="02040503050406030204" pitchFamily="18" charset="0"/>
                          </a:rPr>
                        </m:ctrlPr>
                      </m:dPr>
                      <m:e>
                        <m:r>
                          <a:rPr lang="en-US" sz="2400" b="0" i="1" smtClean="0">
                            <a:solidFill>
                              <a:schemeClr val="tx1"/>
                            </a:solidFill>
                            <a:latin typeface="Cambria Math" panose="02040503050406030204" pitchFamily="18" charset="0"/>
                          </a:rPr>
                          <m:t>𝑥</m:t>
                        </m:r>
                        <m:r>
                          <a:rPr lang="en-US" sz="2400" b="0" i="1" smtClean="0">
                            <a:solidFill>
                              <a:srgbClr val="00B050"/>
                            </a:solidFill>
                            <a:latin typeface="Cambria Math" panose="02040503050406030204" pitchFamily="18" charset="0"/>
                          </a:rPr>
                          <m:t>+</m:t>
                        </m:r>
                        <m:r>
                          <a:rPr lang="en-US" sz="2400" b="0" i="1" smtClean="0">
                            <a:solidFill>
                              <a:srgbClr val="FF0000"/>
                            </a:solidFill>
                            <a:latin typeface="Cambria Math" panose="02040503050406030204" pitchFamily="18" charset="0"/>
                          </a:rPr>
                          <m:t>𝑎</m:t>
                        </m:r>
                      </m:e>
                    </m:d>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d>
                      <m:dPr>
                        <m:ctrlPr>
                          <a:rPr lang="en-US" sz="2400" b="0" i="1" smtClean="0">
                            <a:solidFill>
                              <a:srgbClr val="00B050"/>
                            </a:solidFill>
                            <a:latin typeface="Cambria Math" panose="02040503050406030204" pitchFamily="18" charset="0"/>
                          </a:rPr>
                        </m:ctrlPr>
                      </m:dPr>
                      <m:e>
                        <m:r>
                          <a:rPr lang="en-US" sz="2400" b="0" i="1" smtClean="0">
                            <a:solidFill>
                              <a:schemeClr val="tx1"/>
                            </a:solidFill>
                            <a:latin typeface="Cambria Math" panose="02040503050406030204" pitchFamily="18" charset="0"/>
                          </a:rPr>
                          <m:t>𝑦</m:t>
                        </m:r>
                        <m:r>
                          <a:rPr lang="en-US" sz="2400" b="0" i="1" smtClean="0">
                            <a:solidFill>
                              <a:srgbClr val="00B050"/>
                            </a:solidFill>
                            <a:latin typeface="Cambria Math" panose="02040503050406030204" pitchFamily="18" charset="0"/>
                          </a:rPr>
                          <m:t>−</m:t>
                        </m:r>
                        <m:r>
                          <a:rPr lang="en-US" sz="2400" b="0" i="1" smtClean="0">
                            <a:solidFill>
                              <a:srgbClr val="FF0000"/>
                            </a:solidFill>
                            <a:latin typeface="Cambria Math" panose="02040503050406030204" pitchFamily="18" charset="0"/>
                          </a:rPr>
                          <m:t>𝑏</m:t>
                        </m:r>
                      </m:e>
                    </m:d>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𝐼</m:t>
                    </m:r>
                  </m:oMath>
                </a14:m>
                <a:r>
                  <a:rPr lang="en-US" sz="2400" dirty="0">
                    <a:solidFill>
                      <a:srgbClr val="00B050"/>
                    </a:solidFill>
                  </a:rPr>
                  <a:t> </a:t>
                </a:r>
              </a:p>
              <a:p>
                <a:pPr algn="ctr">
                  <a:lnSpc>
                    <a:spcPct val="150000"/>
                  </a:lnSpc>
                </a:pP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b="0" i="1" smtClean="0">
                        <a:solidFill>
                          <a:srgbClr val="FF0000"/>
                        </a:solidFill>
                        <a:latin typeface="Cambria Math" panose="02040503050406030204" pitchFamily="18" charset="0"/>
                      </a:rPr>
                      <m:t>𝑎</m:t>
                    </m:r>
                    <m:r>
                      <a:rPr lang="en-US" sz="2400" b="0" i="1" smtClean="0">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b="0" i="1" smtClean="0">
                        <a:solidFill>
                          <a:srgbClr val="FF0000"/>
                        </a:solidFill>
                        <a:latin typeface="Cambria Math" panose="02040503050406030204" pitchFamily="18" charset="0"/>
                      </a:rPr>
                      <m:t>𝑏</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0</m:t>
                    </m:r>
                  </m:oMath>
                </a14:m>
                <a:r>
                  <a:rPr lang="en-US" sz="2400" dirty="0">
                    <a:solidFill>
                      <a:srgbClr val="00B050"/>
                    </a:solidFill>
                  </a:rPr>
                  <a:t> </a:t>
                </a:r>
              </a:p>
              <a:p>
                <a:pPr algn="ctr">
                  <a:lnSpc>
                    <a:spcPct val="150000"/>
                  </a:lnSpc>
                </a:pPr>
                <a14:m>
                  <m:oMath xmlns:m="http://schemas.openxmlformats.org/officeDocument/2006/math">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𝑏</m:t>
                        </m:r>
                      </m:num>
                      <m:den>
                        <m:r>
                          <a:rPr lang="en-US" sz="2400" b="0" i="1" smtClean="0">
                            <a:solidFill>
                              <a:srgbClr val="FF0000"/>
                            </a:solidFill>
                            <a:latin typeface="Cambria Math" panose="02040503050406030204" pitchFamily="18" charset="0"/>
                          </a:rPr>
                          <m:t>𝑎</m:t>
                        </m:r>
                      </m:den>
                    </m:f>
                    <m:r>
                      <a:rPr lang="en-US" sz="2400" b="0" i="1" smtClean="0">
                        <a:solidFill>
                          <a:srgbClr val="00B050"/>
                        </a:solidFill>
                        <a:latin typeface="Cambria Math" panose="02040503050406030204" pitchFamily="18" charset="0"/>
                      </a:rPr>
                      <m:t>= </m:t>
                    </m:r>
                    <m:f>
                      <m:fPr>
                        <m:ctrlPr>
                          <a:rPr lang="en-US" sz="2400" b="0" i="1" smtClean="0">
                            <a:solidFill>
                              <a:srgbClr val="00B050"/>
                            </a:solidFill>
                            <a:latin typeface="Cambria Math" panose="02040503050406030204" pitchFamily="18" charset="0"/>
                          </a:rPr>
                        </m:ctrlPr>
                      </m:fPr>
                      <m:num>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num>
                      <m:den>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𝑦</m:t>
                            </m:r>
                          </m:sub>
                        </m:sSub>
                      </m:den>
                    </m:f>
                  </m:oMath>
                </a14:m>
                <a:r>
                  <a:rPr lang="en-US" sz="2400" dirty="0">
                    <a:solidFill>
                      <a:srgbClr val="00B050"/>
                    </a:solidFill>
                  </a:rPr>
                  <a:t> </a:t>
                </a:r>
              </a:p>
              <a:p>
                <a:pPr>
                  <a:lnSpc>
                    <a:spcPct val="150000"/>
                  </a:lnSpc>
                </a:pPr>
                <a:endParaRPr lang="en-US" sz="2400" dirty="0"/>
              </a:p>
            </p:txBody>
          </p:sp>
        </mc:Choice>
        <mc:Fallback xmlns="">
          <p:sp>
            <p:nvSpPr>
              <p:cNvPr id="3" name="TextBox 2">
                <a:extLst>
                  <a:ext uri="{FF2B5EF4-FFF2-40B4-BE49-F238E27FC236}">
                    <a16:creationId xmlns:a16="http://schemas.microsoft.com/office/drawing/2014/main" id="{C66C5598-D137-5D4B-AE55-010FF4FAB232}"/>
                  </a:ext>
                </a:extLst>
              </p:cNvPr>
              <p:cNvSpPr txBox="1">
                <a:spLocks noRot="1" noChangeAspect="1" noMove="1" noResize="1" noEditPoints="1" noAdjustHandles="1" noChangeArrowheads="1" noChangeShapeType="1" noTextEdit="1"/>
              </p:cNvSpPr>
              <p:nvPr/>
            </p:nvSpPr>
            <p:spPr>
              <a:xfrm>
                <a:off x="6774338" y="1768486"/>
                <a:ext cx="3554820" cy="3201069"/>
              </a:xfrm>
              <a:prstGeom prst="rect">
                <a:avLst/>
              </a:prstGeom>
              <a:blipFill>
                <a:blip r:embed="rId2"/>
                <a:stretch>
                  <a:fillRect l="-2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35F6422-4534-8048-98A7-FAECEFE9C56B}"/>
                  </a:ext>
                </a:extLst>
              </p:cNvPr>
              <p:cNvSpPr/>
              <p:nvPr/>
            </p:nvSpPr>
            <p:spPr>
              <a:xfrm>
                <a:off x="1033463" y="3715651"/>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chemeClr val="tx1"/>
                          </a:solidFill>
                          <a:latin typeface="Cambria Math" panose="02040503050406030204" pitchFamily="18" charset="0"/>
                        </a:rPr>
                        <m:t>𝑦</m:t>
                      </m:r>
                    </m:oMath>
                  </m:oMathPara>
                </a14:m>
                <a:endParaRPr lang="en-US" altLang="en-US" dirty="0">
                  <a:solidFill>
                    <a:schemeClr val="tx1"/>
                  </a:solidFill>
                </a:endParaRPr>
              </a:p>
            </p:txBody>
          </p:sp>
        </mc:Choice>
        <mc:Fallback xmlns="">
          <p:sp>
            <p:nvSpPr>
              <p:cNvPr id="18" name="Rectangle 17">
                <a:extLst>
                  <a:ext uri="{FF2B5EF4-FFF2-40B4-BE49-F238E27FC236}">
                    <a16:creationId xmlns:a16="http://schemas.microsoft.com/office/drawing/2014/main" id="{235F6422-4534-8048-98A7-FAECEFE9C56B}"/>
                  </a:ext>
                </a:extLst>
              </p:cNvPr>
              <p:cNvSpPr>
                <a:spLocks noRot="1" noChangeAspect="1" noMove="1" noResize="1" noEditPoints="1" noAdjustHandles="1" noChangeArrowheads="1" noChangeShapeType="1" noTextEdit="1"/>
              </p:cNvSpPr>
              <p:nvPr/>
            </p:nvSpPr>
            <p:spPr>
              <a:xfrm>
                <a:off x="1033463" y="3715651"/>
                <a:ext cx="379206" cy="369332"/>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A224753-2D67-B14A-9F88-D013E1FF0D51}"/>
                  </a:ext>
                </a:extLst>
              </p:cNvPr>
              <p:cNvSpPr/>
              <p:nvPr/>
            </p:nvSpPr>
            <p:spPr>
              <a:xfrm>
                <a:off x="2216009" y="5737417"/>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rPr>
                        <m:t>𝑥</m:t>
                      </m:r>
                    </m:oMath>
                  </m:oMathPara>
                </a14:m>
                <a:endParaRPr lang="en-US" altLang="en-US" dirty="0">
                  <a:solidFill>
                    <a:schemeClr val="tx1"/>
                  </a:solidFill>
                </a:endParaRPr>
              </a:p>
            </p:txBody>
          </p:sp>
        </mc:Choice>
        <mc:Fallback xmlns="">
          <p:sp>
            <p:nvSpPr>
              <p:cNvPr id="19" name="Rectangle 18">
                <a:extLst>
                  <a:ext uri="{FF2B5EF4-FFF2-40B4-BE49-F238E27FC236}">
                    <a16:creationId xmlns:a16="http://schemas.microsoft.com/office/drawing/2014/main" id="{1A224753-2D67-B14A-9F88-D013E1FF0D51}"/>
                  </a:ext>
                </a:extLst>
              </p:cNvPr>
              <p:cNvSpPr>
                <a:spLocks noRot="1" noChangeAspect="1" noMove="1" noResize="1" noEditPoints="1" noAdjustHandles="1" noChangeArrowheads="1" noChangeShapeType="1" noTextEdit="1"/>
              </p:cNvSpPr>
              <p:nvPr/>
            </p:nvSpPr>
            <p:spPr>
              <a:xfrm>
                <a:off x="2216009" y="5737417"/>
                <a:ext cx="37920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5373F26-365C-CF4B-841D-626FA94FCFAD}"/>
                  </a:ext>
                </a:extLst>
              </p:cNvPr>
              <p:cNvSpPr/>
              <p:nvPr/>
            </p:nvSpPr>
            <p:spPr>
              <a:xfrm>
                <a:off x="2010090" y="4085256"/>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rgbClr val="FF3300"/>
                          </a:solidFill>
                          <a:latin typeface="Cambria Math" panose="02040503050406030204" pitchFamily="18" charset="0"/>
                        </a:rPr>
                        <m:t>𝑏</m:t>
                      </m:r>
                    </m:oMath>
                  </m:oMathPara>
                </a14:m>
                <a:endParaRPr lang="en-US" altLang="en-US" dirty="0">
                  <a:solidFill>
                    <a:srgbClr val="FF3300"/>
                  </a:solidFill>
                </a:endParaRPr>
              </a:p>
            </p:txBody>
          </p:sp>
        </mc:Choice>
        <mc:Fallback xmlns="">
          <p:sp>
            <p:nvSpPr>
              <p:cNvPr id="20" name="Rectangle 19">
                <a:extLst>
                  <a:ext uri="{FF2B5EF4-FFF2-40B4-BE49-F238E27FC236}">
                    <a16:creationId xmlns:a16="http://schemas.microsoft.com/office/drawing/2014/main" id="{A5373F26-365C-CF4B-841D-626FA94FCFAD}"/>
                  </a:ext>
                </a:extLst>
              </p:cNvPr>
              <p:cNvSpPr>
                <a:spLocks noRot="1" noChangeAspect="1" noMove="1" noResize="1" noEditPoints="1" noAdjustHandles="1" noChangeArrowheads="1" noChangeShapeType="1" noTextEdit="1"/>
              </p:cNvSpPr>
              <p:nvPr/>
            </p:nvSpPr>
            <p:spPr>
              <a:xfrm>
                <a:off x="2010090" y="4085256"/>
                <a:ext cx="36798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290C595-F036-B345-A17E-2055412CFAAF}"/>
                  </a:ext>
                </a:extLst>
              </p:cNvPr>
              <p:cNvSpPr/>
              <p:nvPr/>
            </p:nvSpPr>
            <p:spPr>
              <a:xfrm>
                <a:off x="2384425" y="460036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smtClean="0">
                          <a:solidFill>
                            <a:srgbClr val="FF3300"/>
                          </a:solidFill>
                          <a:latin typeface="Cambria Math" panose="02040503050406030204" pitchFamily="18" charset="0"/>
                        </a:rPr>
                        <m:t>𝑎</m:t>
                      </m:r>
                    </m:oMath>
                  </m:oMathPara>
                </a14:m>
                <a:endParaRPr lang="en-US" altLang="en-US" dirty="0">
                  <a:solidFill>
                    <a:srgbClr val="FF3300"/>
                  </a:solidFill>
                </a:endParaRPr>
              </a:p>
            </p:txBody>
          </p:sp>
        </mc:Choice>
        <mc:Fallback xmlns="">
          <p:sp>
            <p:nvSpPr>
              <p:cNvPr id="21" name="Rectangle 20">
                <a:extLst>
                  <a:ext uri="{FF2B5EF4-FFF2-40B4-BE49-F238E27FC236}">
                    <a16:creationId xmlns:a16="http://schemas.microsoft.com/office/drawing/2014/main" id="{D290C595-F036-B345-A17E-2055412CFAAF}"/>
                  </a:ext>
                </a:extLst>
              </p:cNvPr>
              <p:cNvSpPr>
                <a:spLocks noRot="1" noChangeAspect="1" noMove="1" noResize="1" noEditPoints="1" noAdjustHandles="1" noChangeArrowheads="1" noChangeShapeType="1" noTextEdit="1"/>
              </p:cNvSpPr>
              <p:nvPr/>
            </p:nvSpPr>
            <p:spPr>
              <a:xfrm>
                <a:off x="2384425" y="4600369"/>
                <a:ext cx="367985"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02950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ECAE-581D-A541-B862-DB8D5B496DDC}"/>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The slope of the indifference curve</a:t>
            </a:r>
          </a:p>
        </p:txBody>
      </p:sp>
      <p:sp>
        <p:nvSpPr>
          <p:cNvPr id="3" name="Slide Number Placeholder 2"/>
          <p:cNvSpPr>
            <a:spLocks noGrp="1"/>
          </p:cNvSpPr>
          <p:nvPr>
            <p:ph type="sldNum" sz="quarter" idx="12"/>
          </p:nvPr>
        </p:nvSpPr>
        <p:spPr/>
        <p:txBody>
          <a:bodyPr/>
          <a:lstStyle/>
          <a:p>
            <a:fld id="{3ED69D72-ABB3-F043-AB7B-9747B590CAA5}" type="slidenum">
              <a:rPr lang="en-US" smtClean="0"/>
              <a:t>124</a:t>
            </a:fld>
            <a:endParaRPr lang="en-US"/>
          </a:p>
        </p:txBody>
      </p:sp>
      <p:sp>
        <p:nvSpPr>
          <p:cNvPr id="4" name="Line 3">
            <a:extLst>
              <a:ext uri="{FF2B5EF4-FFF2-40B4-BE49-F238E27FC236}">
                <a16:creationId xmlns:a16="http://schemas.microsoft.com/office/drawing/2014/main" id="{39272982-39BA-F24D-8E62-F35C0FAB68E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F462143D-4690-8F4A-81C9-CCAE6F30D5B8}"/>
              </a:ext>
            </a:extLst>
          </p:cNvPr>
          <p:cNvSpPr>
            <a:spLocks noChangeShapeType="1"/>
          </p:cNvSpPr>
          <p:nvPr/>
        </p:nvSpPr>
        <p:spPr bwMode="auto">
          <a:xfrm>
            <a:off x="1547813" y="5548313"/>
            <a:ext cx="45720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a:extLst>
              <a:ext uri="{FF2B5EF4-FFF2-40B4-BE49-F238E27FC236}">
                <a16:creationId xmlns:a16="http://schemas.microsoft.com/office/drawing/2014/main" id="{BAA2F82C-F7F5-CD4E-ACD1-756481FE0E44}"/>
              </a:ext>
            </a:extLst>
          </p:cNvPr>
          <p:cNvSpPr>
            <a:spLocks noChangeShapeType="1"/>
          </p:cNvSpPr>
          <p:nvPr/>
        </p:nvSpPr>
        <p:spPr bwMode="auto">
          <a:xfrm>
            <a:off x="2378075" y="3933825"/>
            <a:ext cx="0" cy="61167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7">
            <a:extLst>
              <a:ext uri="{FF2B5EF4-FFF2-40B4-BE49-F238E27FC236}">
                <a16:creationId xmlns:a16="http://schemas.microsoft.com/office/drawing/2014/main" id="{9152D491-C500-8B4B-9ECD-954D93EF7DD5}"/>
              </a:ext>
            </a:extLst>
          </p:cNvPr>
          <p:cNvSpPr>
            <a:spLocks noChangeShapeType="1"/>
          </p:cNvSpPr>
          <p:nvPr/>
        </p:nvSpPr>
        <p:spPr bwMode="auto">
          <a:xfrm flipH="1" flipV="1">
            <a:off x="2356751" y="4545495"/>
            <a:ext cx="571978"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1">
            <a:extLst>
              <a:ext uri="{FF2B5EF4-FFF2-40B4-BE49-F238E27FC236}">
                <a16:creationId xmlns:a16="http://schemas.microsoft.com/office/drawing/2014/main" id="{3347B46B-2FC0-BF4F-A30D-548140515D9F}"/>
              </a:ext>
            </a:extLst>
          </p:cNvPr>
          <p:cNvSpPr>
            <a:spLocks noChangeArrowheads="1"/>
          </p:cNvSpPr>
          <p:nvPr/>
        </p:nvSpPr>
        <p:spPr bwMode="auto">
          <a:xfrm>
            <a:off x="1476375" y="3868738"/>
            <a:ext cx="130175" cy="1301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3">
            <a:extLst>
              <a:ext uri="{FF2B5EF4-FFF2-40B4-BE49-F238E27FC236}">
                <a16:creationId xmlns:a16="http://schemas.microsoft.com/office/drawing/2014/main" id="{5285818C-6B2E-B14C-9F3A-88FE26F8F62E}"/>
              </a:ext>
            </a:extLst>
          </p:cNvPr>
          <p:cNvSpPr>
            <a:spLocks noChangeArrowheads="1"/>
          </p:cNvSpPr>
          <p:nvPr/>
        </p:nvSpPr>
        <p:spPr bwMode="auto">
          <a:xfrm>
            <a:off x="2312988" y="5484813"/>
            <a:ext cx="130175" cy="1301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rc 7">
            <a:extLst>
              <a:ext uri="{FF2B5EF4-FFF2-40B4-BE49-F238E27FC236}">
                <a16:creationId xmlns:a16="http://schemas.microsoft.com/office/drawing/2014/main" id="{32DDBE80-24F7-FB48-9BDD-FE681AE10016}"/>
              </a:ext>
            </a:extLst>
          </p:cNvPr>
          <p:cNvSpPr>
            <a:spLocks/>
          </p:cNvSpPr>
          <p:nvPr/>
        </p:nvSpPr>
        <p:spPr bwMode="auto">
          <a:xfrm rot="10140000">
            <a:off x="2328536" y="2944411"/>
            <a:ext cx="2255143" cy="2004837"/>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0070C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70C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F989AB-8512-6F47-A21A-5D41AA12B453}"/>
                  </a:ext>
                </a:extLst>
              </p:cNvPr>
              <p:cNvSpPr txBox="1"/>
              <p:nvPr/>
            </p:nvSpPr>
            <p:spPr>
              <a:xfrm>
                <a:off x="2928729" y="3528625"/>
                <a:ext cx="1184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𝑈</m:t>
                      </m:r>
                      <m:d>
                        <m:dPr>
                          <m:ctrlPr>
                            <a:rPr lang="en-US" b="0" i="1" smtClean="0">
                              <a:solidFill>
                                <a:srgbClr val="0070C0"/>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𝑐</m:t>
                      </m:r>
                    </m:oMath>
                  </m:oMathPara>
                </a14:m>
                <a:endParaRPr lang="en-US" dirty="0">
                  <a:solidFill>
                    <a:srgbClr val="0070C0"/>
                  </a:solidFill>
                </a:endParaRPr>
              </a:p>
            </p:txBody>
          </p:sp>
        </mc:Choice>
        <mc:Fallback xmlns="">
          <p:sp>
            <p:nvSpPr>
              <p:cNvPr id="6" name="TextBox 5">
                <a:extLst>
                  <a:ext uri="{FF2B5EF4-FFF2-40B4-BE49-F238E27FC236}">
                    <a16:creationId xmlns:a16="http://schemas.microsoft.com/office/drawing/2014/main" id="{D8F989AB-8512-6F47-A21A-5D41AA12B453}"/>
                  </a:ext>
                </a:extLst>
              </p:cNvPr>
              <p:cNvSpPr txBox="1">
                <a:spLocks noRot="1" noChangeAspect="1" noMove="1" noResize="1" noEditPoints="1" noAdjustHandles="1" noChangeArrowheads="1" noChangeShapeType="1" noTextEdit="1"/>
              </p:cNvSpPr>
              <p:nvPr/>
            </p:nvSpPr>
            <p:spPr>
              <a:xfrm>
                <a:off x="2928729" y="3528625"/>
                <a:ext cx="1184170" cy="276999"/>
              </a:xfrm>
              <a:prstGeom prst="rect">
                <a:avLst/>
              </a:prstGeom>
              <a:blipFill>
                <a:blip r:embed="rId2"/>
                <a:stretch>
                  <a:fillRect l="-3590" r="-1026"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C9686CC-40DC-ED4E-93AD-FFC61BA64417}"/>
                  </a:ext>
                </a:extLst>
              </p:cNvPr>
              <p:cNvSpPr txBox="1"/>
              <p:nvPr/>
            </p:nvSpPr>
            <p:spPr>
              <a:xfrm>
                <a:off x="7059695" y="1912430"/>
                <a:ext cx="2739917" cy="2913170"/>
              </a:xfrm>
              <a:prstGeom prst="rect">
                <a:avLst/>
              </a:prstGeom>
              <a:noFill/>
              <a:ln>
                <a:noFill/>
              </a:ln>
            </p:spPr>
            <p:txBody>
              <a:bodyPr wrap="none" lIns="0" tIns="0" rIns="0" bIns="0" rtlCol="0">
                <a:spAutoFit/>
              </a:bodyPr>
              <a:lstStyle/>
              <a:p>
                <a:pPr algn="ctr">
                  <a:lnSpc>
                    <a:spcPct val="150000"/>
                  </a:lnSpc>
                </a:pPr>
                <a14:m>
                  <m:oMathPara xmlns:m="http://schemas.openxmlformats.org/officeDocument/2006/math">
                    <m:oMathParaPr>
                      <m:jc m:val="center"/>
                    </m:oMathParaPr>
                    <m:oMath xmlns:m="http://schemas.openxmlformats.org/officeDocument/2006/math">
                      <m:r>
                        <a:rPr lang="en-US" sz="2400" b="0" i="1" smtClean="0">
                          <a:solidFill>
                            <a:srgbClr val="0070C0"/>
                          </a:solidFill>
                          <a:latin typeface="Cambria Math" panose="02040503050406030204" pitchFamily="18" charset="0"/>
                        </a:rPr>
                        <m:t>𝑈</m:t>
                      </m:r>
                      <m:d>
                        <m:dPr>
                          <m:ctrlPr>
                            <a:rPr lang="en-US" sz="2400" b="0" i="1" smtClean="0">
                              <a:solidFill>
                                <a:srgbClr val="0070C0"/>
                              </a:solidFill>
                              <a:latin typeface="Cambria Math" panose="02040503050406030204" pitchFamily="18" charset="0"/>
                            </a:rPr>
                          </m:ctrlPr>
                        </m:dPr>
                        <m:e>
                          <m:r>
                            <a:rPr lang="en-US" sz="2400" b="0" i="1" smtClean="0">
                              <a:solidFill>
                                <a:schemeClr val="tx1"/>
                              </a:solidFill>
                              <a:latin typeface="Cambria Math" panose="02040503050406030204" pitchFamily="18" charset="0"/>
                            </a:rPr>
                            <m:t>𝑥</m:t>
                          </m:r>
                          <m:r>
                            <a:rPr lang="en-US" sz="2400" b="0" i="1" smtClean="0">
                              <a:solidFill>
                                <a:srgbClr val="0070C0"/>
                              </a:solidFill>
                              <a:latin typeface="Cambria Math" panose="02040503050406030204" pitchFamily="18" charset="0"/>
                            </a:rPr>
                            <m:t>,</m:t>
                          </m:r>
                          <m:r>
                            <a:rPr lang="en-US" sz="2400" b="0" i="1" smtClean="0">
                              <a:solidFill>
                                <a:schemeClr val="tx1"/>
                              </a:solidFill>
                              <a:latin typeface="Cambria Math" panose="02040503050406030204" pitchFamily="18" charset="0"/>
                            </a:rPr>
                            <m:t>𝑦</m:t>
                          </m:r>
                        </m:e>
                      </m:d>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𝑐</m:t>
                      </m:r>
                      <m:r>
                        <a:rPr lang="en-US" sz="2400" b="0" i="1" smtClean="0">
                          <a:solidFill>
                            <a:srgbClr val="0070C0"/>
                          </a:solidFill>
                          <a:latin typeface="Cambria Math" panose="02040503050406030204" pitchFamily="18" charset="0"/>
                        </a:rPr>
                        <m:t> </m:t>
                      </m:r>
                    </m:oMath>
                  </m:oMathPara>
                </a14:m>
                <a:endParaRPr lang="en-US" sz="2400" b="0" i="1" dirty="0">
                  <a:solidFill>
                    <a:srgbClr val="0070C0"/>
                  </a:solidFill>
                  <a:latin typeface="Cambria Math" panose="02040503050406030204" pitchFamily="18" charset="0"/>
                </a:endParaRPr>
              </a:p>
              <a:p>
                <a:pPr algn="ctr">
                  <a:lnSpc>
                    <a:spcPct val="150000"/>
                  </a:lnSpc>
                </a:pPr>
                <a14:m>
                  <m:oMathPara xmlns:m="http://schemas.openxmlformats.org/officeDocument/2006/math">
                    <m:oMathParaPr>
                      <m:jc m:val="center"/>
                    </m:oMathParaPr>
                    <m:oMath xmlns:m="http://schemas.openxmlformats.org/officeDocument/2006/math">
                      <m:r>
                        <a:rPr lang="en-US" sz="2400" i="1">
                          <a:solidFill>
                            <a:srgbClr val="0070C0"/>
                          </a:solidFill>
                          <a:latin typeface="Cambria Math" panose="02040503050406030204" pitchFamily="18" charset="0"/>
                        </a:rPr>
                        <m:t>𝑈</m:t>
                      </m:r>
                      <m:d>
                        <m:dPr>
                          <m:ctrlPr>
                            <a:rPr lang="en-US" sz="2400" i="1">
                              <a:solidFill>
                                <a:srgbClr val="0070C0"/>
                              </a:solidFill>
                              <a:latin typeface="Cambria Math" panose="02040503050406030204" pitchFamily="18" charset="0"/>
                            </a:rPr>
                          </m:ctrlPr>
                        </m:dPr>
                        <m:e>
                          <m:r>
                            <a:rPr lang="en-US" sz="2400" i="1" smtClean="0">
                              <a:solidFill>
                                <a:schemeClr val="tx1"/>
                              </a:solidFill>
                              <a:latin typeface="Cambria Math" panose="02040503050406030204" pitchFamily="18" charset="0"/>
                            </a:rPr>
                            <m:t>𝑥</m:t>
                          </m:r>
                          <m:r>
                            <a:rPr lang="en-US" sz="2400" b="0" i="1" smtClean="0">
                              <a:solidFill>
                                <a:srgbClr val="0070C0"/>
                              </a:solidFill>
                              <a:latin typeface="Cambria Math" panose="02040503050406030204" pitchFamily="18" charset="0"/>
                            </a:rPr>
                            <m:t>+</m:t>
                          </m:r>
                          <m:r>
                            <a:rPr lang="en-US" sz="2400" b="0" i="1" smtClean="0">
                              <a:solidFill>
                                <a:srgbClr val="FF0000"/>
                              </a:solidFill>
                              <a:latin typeface="Cambria Math" panose="02040503050406030204" pitchFamily="18" charset="0"/>
                            </a:rPr>
                            <m:t>𝑎</m:t>
                          </m:r>
                          <m:r>
                            <a:rPr lang="en-US" sz="2400" i="1">
                              <a:solidFill>
                                <a:srgbClr val="0070C0"/>
                              </a:solidFill>
                              <a:latin typeface="Cambria Math" panose="02040503050406030204" pitchFamily="18" charset="0"/>
                            </a:rPr>
                            <m:t>,</m:t>
                          </m:r>
                          <m:r>
                            <a:rPr lang="en-US" sz="2400" i="1" smtClean="0">
                              <a:solidFill>
                                <a:schemeClr val="tx1"/>
                              </a:solidFill>
                              <a:latin typeface="Cambria Math" panose="02040503050406030204" pitchFamily="18" charset="0"/>
                            </a:rPr>
                            <m:t>𝑦</m:t>
                          </m:r>
                          <m:r>
                            <a:rPr lang="en-US" sz="2400" b="0" i="1" smtClean="0">
                              <a:solidFill>
                                <a:srgbClr val="0070C0"/>
                              </a:solidFill>
                              <a:latin typeface="Cambria Math" panose="02040503050406030204" pitchFamily="18" charset="0"/>
                            </a:rPr>
                            <m:t>−</m:t>
                          </m:r>
                          <m:r>
                            <a:rPr lang="en-US" sz="2400" b="0" i="1" smtClean="0">
                              <a:solidFill>
                                <a:srgbClr val="FF0000"/>
                              </a:solidFill>
                              <a:latin typeface="Cambria Math" panose="02040503050406030204" pitchFamily="18" charset="0"/>
                            </a:rPr>
                            <m:t>𝑏</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𝑐</m:t>
                      </m:r>
                    </m:oMath>
                  </m:oMathPara>
                </a14:m>
                <a:endParaRPr lang="en-US" sz="2400" dirty="0">
                  <a:solidFill>
                    <a:srgbClr val="0070C0"/>
                  </a:solidFill>
                </a:endParaRPr>
              </a:p>
              <a:p>
                <a:pPr algn="ctr">
                  <a:lnSpc>
                    <a:spcPct val="150000"/>
                  </a:lnSpc>
                </a:pPr>
                <a14:m>
                  <m:oMathPara xmlns:m="http://schemas.openxmlformats.org/officeDocument/2006/math">
                    <m:oMathParaPr>
                      <m:jc m:val="center"/>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𝑈</m:t>
                          </m:r>
                        </m:e>
                        <m:sub>
                          <m:r>
                            <a:rPr lang="en-US" sz="2400" b="0" i="1" smtClean="0">
                              <a:solidFill>
                                <a:srgbClr val="0070C0"/>
                              </a:solidFill>
                              <a:latin typeface="Cambria Math" panose="02040503050406030204" pitchFamily="18" charset="0"/>
                            </a:rPr>
                            <m:t>𝑥</m:t>
                          </m:r>
                        </m:sub>
                      </m:sSub>
                      <m:r>
                        <a:rPr lang="en-US" sz="2400" b="0" i="1" smtClean="0">
                          <a:solidFill>
                            <a:srgbClr val="FF0000"/>
                          </a:solidFill>
                          <a:latin typeface="Cambria Math" panose="02040503050406030204" pitchFamily="18" charset="0"/>
                        </a:rPr>
                        <m:t>𝑎</m:t>
                      </m:r>
                      <m:r>
                        <a:rPr lang="en-US" sz="2400" b="0" i="1" smtClean="0">
                          <a:solidFill>
                            <a:srgbClr val="0070C0"/>
                          </a:solidFill>
                          <a:latin typeface="Cambria Math" panose="02040503050406030204" pitchFamily="18" charset="0"/>
                        </a:rPr>
                        <m:t> − </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𝑈</m:t>
                          </m:r>
                        </m:e>
                        <m:sub>
                          <m:r>
                            <a:rPr lang="en-US" sz="2400" b="0" i="1" smtClean="0">
                              <a:solidFill>
                                <a:srgbClr val="0070C0"/>
                              </a:solidFill>
                              <a:latin typeface="Cambria Math" panose="02040503050406030204" pitchFamily="18" charset="0"/>
                            </a:rPr>
                            <m:t>𝑦</m:t>
                          </m:r>
                        </m:sub>
                      </m:sSub>
                      <m:r>
                        <a:rPr lang="en-US" sz="2400" b="0" i="1" smtClean="0">
                          <a:solidFill>
                            <a:srgbClr val="FF0000"/>
                          </a:solidFill>
                          <a:latin typeface="Cambria Math" panose="02040503050406030204" pitchFamily="18" charset="0"/>
                        </a:rPr>
                        <m:t>𝑏</m:t>
                      </m:r>
                      <m:r>
                        <a:rPr lang="en-US" sz="2400" b="0" i="1" smtClean="0">
                          <a:solidFill>
                            <a:srgbClr val="0070C0"/>
                          </a:solidFill>
                          <a:latin typeface="Cambria Math" panose="02040503050406030204" pitchFamily="18" charset="0"/>
                        </a:rPr>
                        <m:t> ≅</m:t>
                      </m:r>
                      <m:r>
                        <a:rPr lang="en-US" sz="2400" b="0" i="1" smtClean="0">
                          <a:solidFill>
                            <a:srgbClr val="0070C0"/>
                          </a:solidFill>
                          <a:latin typeface="Cambria Math" panose="02040503050406030204" pitchFamily="18" charset="0"/>
                        </a:rPr>
                        <m:t>0</m:t>
                      </m:r>
                    </m:oMath>
                  </m:oMathPara>
                </a14:m>
                <a:endParaRPr lang="en-US" sz="2400" dirty="0">
                  <a:solidFill>
                    <a:srgbClr val="0070C0"/>
                  </a:solidFill>
                </a:endParaRPr>
              </a:p>
              <a:p>
                <a:pPr algn="ctr">
                  <a:lnSpc>
                    <a:spcPct val="150000"/>
                  </a:lnSpc>
                </a:pPr>
                <a14:m>
                  <m:oMathPara xmlns:m="http://schemas.openxmlformats.org/officeDocument/2006/math">
                    <m:oMathParaPr>
                      <m:jc m:val="center"/>
                    </m:oMathParaPr>
                    <m:oMath xmlns:m="http://schemas.openxmlformats.org/officeDocument/2006/math">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𝑏</m:t>
                          </m:r>
                        </m:num>
                        <m:den>
                          <m:r>
                            <a:rPr lang="en-US" sz="2400" b="0" i="1" smtClean="0">
                              <a:solidFill>
                                <a:srgbClr val="FF0000"/>
                              </a:solidFill>
                              <a:latin typeface="Cambria Math" panose="02040503050406030204" pitchFamily="18" charset="0"/>
                            </a:rPr>
                            <m:t>𝑎</m:t>
                          </m:r>
                        </m:den>
                      </m:f>
                      <m:r>
                        <a:rPr lang="en-US" sz="2400" b="0" i="1" smtClean="0">
                          <a:solidFill>
                            <a:srgbClr val="0070C0"/>
                          </a:solidFill>
                          <a:latin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 </m:t>
                      </m:r>
                      <m:f>
                        <m:fPr>
                          <m:ctrlPr>
                            <a:rPr lang="en-US" sz="2400" b="0" i="1" smtClean="0">
                              <a:solidFill>
                                <a:srgbClr val="0070C0"/>
                              </a:solidFill>
                              <a:latin typeface="Cambria Math" panose="02040503050406030204" pitchFamily="18" charset="0"/>
                              <a:ea typeface="Cambria Math" panose="02040503050406030204" pitchFamily="18" charset="0"/>
                            </a:rPr>
                          </m:ctrlPr>
                        </m:fPr>
                        <m:num>
                          <m:sSub>
                            <m:sSubPr>
                              <m:ctrlPr>
                                <a:rPr lang="en-US" sz="2400" b="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𝑈</m:t>
                              </m:r>
                            </m:e>
                            <m:sub>
                              <m:r>
                                <a:rPr lang="en-US" sz="2400" b="0" i="1" smtClean="0">
                                  <a:solidFill>
                                    <a:srgbClr val="0070C0"/>
                                  </a:solidFill>
                                  <a:latin typeface="Cambria Math" panose="02040503050406030204" pitchFamily="18" charset="0"/>
                                  <a:ea typeface="Cambria Math" panose="02040503050406030204" pitchFamily="18" charset="0"/>
                                </a:rPr>
                                <m:t>𝑥</m:t>
                              </m:r>
                            </m:sub>
                          </m:sSub>
                        </m:num>
                        <m:den>
                          <m:sSub>
                            <m:sSubPr>
                              <m:ctrlPr>
                                <a:rPr lang="en-US" sz="2400" b="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𝑈</m:t>
                              </m:r>
                            </m:e>
                            <m:sub>
                              <m:r>
                                <a:rPr lang="en-US" sz="2400" b="0" i="1" smtClean="0">
                                  <a:solidFill>
                                    <a:srgbClr val="0070C0"/>
                                  </a:solidFill>
                                  <a:latin typeface="Cambria Math" panose="02040503050406030204" pitchFamily="18" charset="0"/>
                                  <a:ea typeface="Cambria Math" panose="02040503050406030204" pitchFamily="18" charset="0"/>
                                </a:rPr>
                                <m:t>𝑦</m:t>
                              </m:r>
                            </m:sub>
                          </m:sSub>
                        </m:den>
                      </m:f>
                    </m:oMath>
                  </m:oMathPara>
                </a14:m>
                <a:endParaRPr lang="en-US" sz="2400" dirty="0"/>
              </a:p>
            </p:txBody>
          </p:sp>
        </mc:Choice>
        <mc:Fallback xmlns="">
          <p:sp>
            <p:nvSpPr>
              <p:cNvPr id="21" name="TextBox 20">
                <a:extLst>
                  <a:ext uri="{FF2B5EF4-FFF2-40B4-BE49-F238E27FC236}">
                    <a16:creationId xmlns:a16="http://schemas.microsoft.com/office/drawing/2014/main" id="{CC9686CC-40DC-ED4E-93AD-FFC61BA64417}"/>
                  </a:ext>
                </a:extLst>
              </p:cNvPr>
              <p:cNvSpPr txBox="1">
                <a:spLocks noRot="1" noChangeAspect="1" noMove="1" noResize="1" noEditPoints="1" noAdjustHandles="1" noChangeArrowheads="1" noChangeShapeType="1" noTextEdit="1"/>
              </p:cNvSpPr>
              <p:nvPr/>
            </p:nvSpPr>
            <p:spPr>
              <a:xfrm>
                <a:off x="7059695" y="1912430"/>
                <a:ext cx="2739917" cy="291317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74575C5-A7B0-0243-A182-208375C2BCDF}"/>
                  </a:ext>
                </a:extLst>
              </p:cNvPr>
              <p:cNvSpPr/>
              <p:nvPr/>
            </p:nvSpPr>
            <p:spPr>
              <a:xfrm>
                <a:off x="980023" y="3749158"/>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chemeClr val="tx1"/>
                          </a:solidFill>
                          <a:latin typeface="Cambria Math" panose="02040503050406030204" pitchFamily="18" charset="0"/>
                        </a:rPr>
                        <m:t>𝑦</m:t>
                      </m:r>
                    </m:oMath>
                  </m:oMathPara>
                </a14:m>
                <a:endParaRPr lang="en-US" altLang="en-US" dirty="0">
                  <a:solidFill>
                    <a:schemeClr val="tx1"/>
                  </a:solidFill>
                </a:endParaRPr>
              </a:p>
            </p:txBody>
          </p:sp>
        </mc:Choice>
        <mc:Fallback xmlns="">
          <p:sp>
            <p:nvSpPr>
              <p:cNvPr id="17" name="Rectangle 16">
                <a:extLst>
                  <a:ext uri="{FF2B5EF4-FFF2-40B4-BE49-F238E27FC236}">
                    <a16:creationId xmlns:a16="http://schemas.microsoft.com/office/drawing/2014/main" id="{D74575C5-A7B0-0243-A182-208375C2BCDF}"/>
                  </a:ext>
                </a:extLst>
              </p:cNvPr>
              <p:cNvSpPr>
                <a:spLocks noRot="1" noChangeAspect="1" noMove="1" noResize="1" noEditPoints="1" noAdjustHandles="1" noChangeArrowheads="1" noChangeShapeType="1" noTextEdit="1"/>
              </p:cNvSpPr>
              <p:nvPr/>
            </p:nvSpPr>
            <p:spPr>
              <a:xfrm>
                <a:off x="980023" y="3749158"/>
                <a:ext cx="379206"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1261994-0FED-284E-A45B-E5AD485FD6EE}"/>
                  </a:ext>
                </a:extLst>
              </p:cNvPr>
              <p:cNvSpPr/>
              <p:nvPr/>
            </p:nvSpPr>
            <p:spPr>
              <a:xfrm>
                <a:off x="2200459" y="5701187"/>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chemeClr val="tx1"/>
                          </a:solidFill>
                          <a:latin typeface="Cambria Math" panose="02040503050406030204" pitchFamily="18" charset="0"/>
                        </a:rPr>
                        <m:t>𝑥</m:t>
                      </m:r>
                    </m:oMath>
                  </m:oMathPara>
                </a14:m>
                <a:endParaRPr lang="en-US" altLang="en-US" dirty="0">
                  <a:solidFill>
                    <a:schemeClr val="tx1"/>
                  </a:solidFill>
                </a:endParaRPr>
              </a:p>
            </p:txBody>
          </p:sp>
        </mc:Choice>
        <mc:Fallback xmlns="">
          <p:sp>
            <p:nvSpPr>
              <p:cNvPr id="18" name="Rectangle 17">
                <a:extLst>
                  <a:ext uri="{FF2B5EF4-FFF2-40B4-BE49-F238E27FC236}">
                    <a16:creationId xmlns:a16="http://schemas.microsoft.com/office/drawing/2014/main" id="{91261994-0FED-284E-A45B-E5AD485FD6EE}"/>
                  </a:ext>
                </a:extLst>
              </p:cNvPr>
              <p:cNvSpPr>
                <a:spLocks noRot="1" noChangeAspect="1" noMove="1" noResize="1" noEditPoints="1" noAdjustHandles="1" noChangeArrowheads="1" noChangeShapeType="1" noTextEdit="1"/>
              </p:cNvSpPr>
              <p:nvPr/>
            </p:nvSpPr>
            <p:spPr>
              <a:xfrm>
                <a:off x="2200459" y="5701187"/>
                <a:ext cx="37920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8A36618-2F8F-284F-9CFE-0134472B43E6}"/>
                  </a:ext>
                </a:extLst>
              </p:cNvPr>
              <p:cNvSpPr/>
              <p:nvPr/>
            </p:nvSpPr>
            <p:spPr>
              <a:xfrm>
                <a:off x="1977545" y="4076242"/>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FF3300"/>
                          </a:solidFill>
                          <a:latin typeface="Cambria Math" panose="02040503050406030204" pitchFamily="18" charset="0"/>
                        </a:rPr>
                        <m:t>𝑏</m:t>
                      </m:r>
                    </m:oMath>
                  </m:oMathPara>
                </a14:m>
                <a:endParaRPr lang="en-US" altLang="en-US" dirty="0">
                  <a:solidFill>
                    <a:srgbClr val="FF3300"/>
                  </a:solidFill>
                </a:endParaRPr>
              </a:p>
            </p:txBody>
          </p:sp>
        </mc:Choice>
        <mc:Fallback xmlns="">
          <p:sp>
            <p:nvSpPr>
              <p:cNvPr id="19" name="Rectangle 18">
                <a:extLst>
                  <a:ext uri="{FF2B5EF4-FFF2-40B4-BE49-F238E27FC236}">
                    <a16:creationId xmlns:a16="http://schemas.microsoft.com/office/drawing/2014/main" id="{08A36618-2F8F-284F-9CFE-0134472B43E6}"/>
                  </a:ext>
                </a:extLst>
              </p:cNvPr>
              <p:cNvSpPr>
                <a:spLocks noRot="1" noChangeAspect="1" noMove="1" noResize="1" noEditPoints="1" noAdjustHandles="1" noChangeArrowheads="1" noChangeShapeType="1" noTextEdit="1"/>
              </p:cNvSpPr>
              <p:nvPr/>
            </p:nvSpPr>
            <p:spPr>
              <a:xfrm>
                <a:off x="1977545" y="4076242"/>
                <a:ext cx="37920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7ACCD38-CF34-424C-B6CC-3051EB69F41D}"/>
                  </a:ext>
                </a:extLst>
              </p:cNvPr>
              <p:cNvSpPr/>
              <p:nvPr/>
            </p:nvSpPr>
            <p:spPr>
              <a:xfrm>
                <a:off x="2399142" y="4595746"/>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FF3300"/>
                          </a:solidFill>
                          <a:latin typeface="Cambria Math" panose="02040503050406030204" pitchFamily="18" charset="0"/>
                        </a:rPr>
                        <m:t>𝑎</m:t>
                      </m:r>
                    </m:oMath>
                  </m:oMathPara>
                </a14:m>
                <a:endParaRPr lang="en-US" altLang="en-US" dirty="0">
                  <a:solidFill>
                    <a:srgbClr val="FF3300"/>
                  </a:solidFill>
                </a:endParaRPr>
              </a:p>
            </p:txBody>
          </p:sp>
        </mc:Choice>
        <mc:Fallback xmlns="">
          <p:sp>
            <p:nvSpPr>
              <p:cNvPr id="20" name="Rectangle 19">
                <a:extLst>
                  <a:ext uri="{FF2B5EF4-FFF2-40B4-BE49-F238E27FC236}">
                    <a16:creationId xmlns:a16="http://schemas.microsoft.com/office/drawing/2014/main" id="{57ACCD38-CF34-424C-B6CC-3051EB69F41D}"/>
                  </a:ext>
                </a:extLst>
              </p:cNvPr>
              <p:cNvSpPr>
                <a:spLocks noRot="1" noChangeAspect="1" noMove="1" noResize="1" noEditPoints="1" noAdjustHandles="1" noChangeArrowheads="1" noChangeShapeType="1" noTextEdit="1"/>
              </p:cNvSpPr>
              <p:nvPr/>
            </p:nvSpPr>
            <p:spPr>
              <a:xfrm>
                <a:off x="2399142" y="4595746"/>
                <a:ext cx="379206"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468874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 So, we want equality of slopes:</a:t>
            </a:r>
          </a:p>
        </p:txBody>
      </p:sp>
      <p:sp>
        <p:nvSpPr>
          <p:cNvPr id="4" name="Slide Number Placeholder 3"/>
          <p:cNvSpPr>
            <a:spLocks noGrp="1"/>
          </p:cNvSpPr>
          <p:nvPr>
            <p:ph type="sldNum" sz="quarter" idx="12"/>
          </p:nvPr>
        </p:nvSpPr>
        <p:spPr/>
        <p:txBody>
          <a:bodyPr/>
          <a:lstStyle/>
          <a:p>
            <a:fld id="{3ED69D72-ABB3-F043-AB7B-9747B590CAA5}" type="slidenum">
              <a:rPr lang="en-US" smtClean="0"/>
              <a:t>125</a:t>
            </a:fld>
            <a:endParaRPr lang="en-US"/>
          </a:p>
        </p:txBody>
      </p:sp>
      <p:sp>
        <p:nvSpPr>
          <p:cNvPr id="12" name="TextBox 11">
            <a:extLst>
              <a:ext uri="{FF2B5EF4-FFF2-40B4-BE49-F238E27FC236}">
                <a16:creationId xmlns:a16="http://schemas.microsoft.com/office/drawing/2014/main" id="{115C3B06-80B5-F64D-8518-45FC4CE6C74E}"/>
              </a:ext>
            </a:extLst>
          </p:cNvPr>
          <p:cNvSpPr txBox="1"/>
          <p:nvPr/>
        </p:nvSpPr>
        <p:spPr>
          <a:xfrm>
            <a:off x="5814512" y="3024351"/>
            <a:ext cx="562975" cy="523220"/>
          </a:xfrm>
          <a:prstGeom prst="rect">
            <a:avLst/>
          </a:prstGeom>
          <a:noFill/>
        </p:spPr>
        <p:txBody>
          <a:bodyPr wrap="none" rtlCol="0">
            <a:spAutoFit/>
          </a:bodyPr>
          <a:lstStyle/>
          <a:p>
            <a:r>
              <a:rPr lang="en-US" sz="2800" dirty="0"/>
              <a:t>or: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E944BEB-4FDC-8F43-9DD5-1C1404E97EED}"/>
                  </a:ext>
                </a:extLst>
              </p:cNvPr>
              <p:cNvSpPr/>
              <p:nvPr/>
            </p:nvSpPr>
            <p:spPr>
              <a:xfrm>
                <a:off x="7703735" y="2822744"/>
                <a:ext cx="1368131" cy="89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𝑥</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𝑦</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𝑦</m:t>
                              </m:r>
                            </m:sub>
                          </m:sSub>
                        </m:den>
                      </m:f>
                    </m:oMath>
                  </m:oMathPara>
                </a14:m>
                <a:endParaRPr lang="en-US" sz="2400" dirty="0"/>
              </a:p>
            </p:txBody>
          </p:sp>
        </mc:Choice>
        <mc:Fallback xmlns="">
          <p:sp>
            <p:nvSpPr>
              <p:cNvPr id="3" name="Rectangle 2">
                <a:extLst>
                  <a:ext uri="{FF2B5EF4-FFF2-40B4-BE49-F238E27FC236}">
                    <a16:creationId xmlns:a16="http://schemas.microsoft.com/office/drawing/2014/main" id="{4E944BEB-4FDC-8F43-9DD5-1C1404E97EED}"/>
                  </a:ext>
                </a:extLst>
              </p:cNvPr>
              <p:cNvSpPr>
                <a:spLocks noRot="1" noChangeAspect="1" noMove="1" noResize="1" noEditPoints="1" noAdjustHandles="1" noChangeArrowheads="1" noChangeShapeType="1" noTextEdit="1"/>
              </p:cNvSpPr>
              <p:nvPr/>
            </p:nvSpPr>
            <p:spPr>
              <a:xfrm>
                <a:off x="7703735" y="2822744"/>
                <a:ext cx="1368131" cy="89749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29C8D19-85FD-5D4D-B4A8-9D52E2C14E8A}"/>
                  </a:ext>
                </a:extLst>
              </p:cNvPr>
              <p:cNvSpPr/>
              <p:nvPr/>
            </p:nvSpPr>
            <p:spPr>
              <a:xfrm>
                <a:off x="3016689" y="2842250"/>
                <a:ext cx="1343894" cy="887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70C0"/>
                              </a:solidFill>
                              <a:latin typeface="Cambria Math" panose="02040503050406030204" pitchFamily="18" charset="0"/>
                            </a:rPr>
                          </m:ctrlPr>
                        </m:fPr>
                        <m:num>
                          <m:sSub>
                            <m:sSubPr>
                              <m:ctrlPr>
                                <a:rPr lang="en-US" altLang="en-US" sz="2400" i="1">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𝑥</m:t>
                              </m:r>
                            </m:sub>
                          </m:sSub>
                        </m:num>
                        <m:den>
                          <m:sSub>
                            <m:sSubPr>
                              <m:ctrlPr>
                                <a:rPr lang="en-US" altLang="en-US" sz="2400" i="1">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𝑦</m:t>
                              </m:r>
                            </m:sub>
                          </m:sSub>
                        </m:den>
                      </m:f>
                      <m:r>
                        <a:rPr lang="en-US" sz="2400" i="1">
                          <a:latin typeface="Cambria Math" panose="02040503050406030204" pitchFamily="18" charset="0"/>
                        </a:rPr>
                        <m:t>=</m:t>
                      </m:r>
                      <m:f>
                        <m:fPr>
                          <m:ctrlPr>
                            <a:rPr lang="en-US" sz="2400" i="1" smtClean="0">
                              <a:solidFill>
                                <a:srgbClr val="00B050"/>
                              </a:solidFill>
                              <a:latin typeface="Cambria Math" panose="02040503050406030204" pitchFamily="18" charset="0"/>
                            </a:rPr>
                          </m:ctrlPr>
                        </m:fPr>
                        <m:num>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num>
                        <m:den>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𝑦</m:t>
                              </m:r>
                            </m:sub>
                          </m:sSub>
                        </m:den>
                      </m:f>
                    </m:oMath>
                  </m:oMathPara>
                </a14:m>
                <a:endParaRPr lang="en-US" sz="2400" dirty="0"/>
              </a:p>
            </p:txBody>
          </p:sp>
        </mc:Choice>
        <mc:Fallback xmlns="">
          <p:sp>
            <p:nvSpPr>
              <p:cNvPr id="13" name="Rectangle 12">
                <a:extLst>
                  <a:ext uri="{FF2B5EF4-FFF2-40B4-BE49-F238E27FC236}">
                    <a16:creationId xmlns:a16="http://schemas.microsoft.com/office/drawing/2014/main" id="{829C8D19-85FD-5D4D-B4A8-9D52E2C14E8A}"/>
                  </a:ext>
                </a:extLst>
              </p:cNvPr>
              <p:cNvSpPr>
                <a:spLocks noRot="1" noChangeAspect="1" noMove="1" noResize="1" noEditPoints="1" noAdjustHandles="1" noChangeArrowheads="1" noChangeShapeType="1" noTextEdit="1"/>
              </p:cNvSpPr>
              <p:nvPr/>
            </p:nvSpPr>
            <p:spPr>
              <a:xfrm>
                <a:off x="3016689" y="2842250"/>
                <a:ext cx="1343894" cy="887422"/>
              </a:xfrm>
              <a:prstGeom prst="rect">
                <a:avLst/>
              </a:prstGeom>
              <a:blipFill>
                <a:blip r:embed="rId3"/>
                <a:stretch>
                  <a:fillRect b="-1408"/>
                </a:stretch>
              </a:blipFill>
            </p:spPr>
            <p:txBody>
              <a:bodyPr/>
              <a:lstStyle/>
              <a:p>
                <a:r>
                  <a:rPr lang="en-US">
                    <a:noFill/>
                  </a:rPr>
                  <a:t> </a:t>
                </a:r>
              </a:p>
            </p:txBody>
          </p:sp>
        </mc:Fallback>
      </mc:AlternateContent>
    </p:spTree>
    <p:extLst>
      <p:ext uri="{BB962C8B-B14F-4D97-AF65-F5344CB8AC3E}">
        <p14:creationId xmlns:p14="http://schemas.microsoft.com/office/powerpoint/2010/main" val="9822516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DB8A-9EB1-6B4D-B2DE-B6056E385DE5}"/>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The economic meaning of </a:t>
            </a:r>
            <a:r>
              <a:rPr lang="en-US" dirty="0" smtClean="0">
                <a:solidFill>
                  <a:srgbClr val="7030A0"/>
                </a:solidFill>
                <a:latin typeface="Arial" panose="020B0604020202020204" pitchFamily="34" charset="0"/>
                <a:cs typeface="Arial" panose="020B0604020202020204" pitchFamily="34" charset="0"/>
              </a:rPr>
              <a:t/>
            </a:r>
            <a:br>
              <a:rPr lang="en-US" dirty="0" smtClean="0">
                <a:solidFill>
                  <a:srgbClr val="7030A0"/>
                </a:solidFill>
                <a:latin typeface="Arial" panose="020B0604020202020204" pitchFamily="34" charset="0"/>
                <a:cs typeface="Arial" panose="020B0604020202020204" pitchFamily="34" charset="0"/>
              </a:rPr>
            </a:br>
            <a:r>
              <a:rPr lang="en-US" dirty="0" smtClean="0">
                <a:solidFill>
                  <a:srgbClr val="7030A0"/>
                </a:solidFill>
                <a:latin typeface="Arial" panose="020B0604020202020204" pitchFamily="34" charset="0"/>
                <a:cs typeface="Arial" panose="020B0604020202020204" pitchFamily="34" charset="0"/>
              </a:rPr>
              <a:t>the </a:t>
            </a:r>
            <a:r>
              <a:rPr lang="en-US" dirty="0">
                <a:solidFill>
                  <a:srgbClr val="7030A0"/>
                </a:solidFill>
                <a:latin typeface="Arial" panose="020B0604020202020204" pitchFamily="34" charset="0"/>
                <a:cs typeface="Arial" panose="020B0604020202020204" pitchFamily="34" charset="0"/>
              </a:rPr>
              <a:t>marginality 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F67162-E7CD-A24C-9595-B9785999D3EA}"/>
                  </a:ext>
                </a:extLst>
              </p:cNvPr>
              <p:cNvSpPr>
                <a:spLocks noGrp="1"/>
              </p:cNvSpPr>
              <p:nvPr>
                <p:ph sz="quarter" idx="13"/>
              </p:nvPr>
            </p:nvSpPr>
            <p:spPr>
              <a:xfrm>
                <a:off x="914400" y="2304630"/>
                <a:ext cx="10363826" cy="2127886"/>
              </a:xfrm>
            </p:spPr>
            <p:txBody>
              <a:bodyPr>
                <a:normAutofit fontScale="85000" lnSpcReduction="10000"/>
              </a:bodyPr>
              <a:lstStyle/>
              <a:p>
                <a:pPr marL="0" indent="0" algn="ctr">
                  <a:lnSpc>
                    <a:spcPct val="150000"/>
                  </a:lnSpc>
                  <a:buNone/>
                </a:pPr>
                <a14:m>
                  <m:oMath xmlns:m="http://schemas.openxmlformats.org/officeDocument/2006/math">
                    <m:r>
                      <a:rPr lang="en-US" sz="3200" dirty="0">
                        <a:latin typeface="Cambria Math" panose="02040503050406030204" pitchFamily="18" charset="0"/>
                        <a:ea typeface="Cambria Math" panose="02040503050406030204" pitchFamily="18" charset="0"/>
                      </a:rPr>
                      <m:t>$</m:t>
                    </m:r>
                    <m:r>
                      <a:rPr lang="en-US" sz="3200" b="0" i="0" cap="none" dirty="0" smtClean="0">
                        <a:latin typeface="Cambria Math" panose="02040503050406030204" pitchFamily="18" charset="0"/>
                        <a:ea typeface="Cambria Math" panose="02040503050406030204" pitchFamily="18" charset="0"/>
                      </a:rPr>
                      <m:t>1</m:t>
                    </m:r>
                    <m:r>
                      <a:rPr lang="en-US" sz="3200" i="1" cap="none" dirty="0">
                        <a:latin typeface="Cambria Math" panose="02040503050406030204" pitchFamily="18" charset="0"/>
                        <a:ea typeface="Cambria Math" panose="02040503050406030204" pitchFamily="18" charset="0"/>
                      </a:rPr>
                      <m:t>≅</m:t>
                    </m:r>
                    <m:r>
                      <a:rPr lang="en-US" sz="3200" b="0" i="1" cap="none" dirty="0" smtClean="0">
                        <a:latin typeface="Cambria Math" panose="02040503050406030204" pitchFamily="18" charset="0"/>
                        <a:ea typeface="Cambria Math" panose="02040503050406030204" pitchFamily="18" charset="0"/>
                      </a:rPr>
                      <m:t> </m:t>
                    </m:r>
                    <m:f>
                      <m:fPr>
                        <m:ctrlPr>
                          <a:rPr lang="en-US" sz="3200" b="0" i="1" cap="none" dirty="0" smtClean="0">
                            <a:latin typeface="Cambria Math" panose="02040503050406030204" pitchFamily="18" charset="0"/>
                            <a:ea typeface="Cambria Math" panose="02040503050406030204" pitchFamily="18" charset="0"/>
                          </a:rPr>
                        </m:ctrlPr>
                      </m:fPr>
                      <m:num>
                        <m:r>
                          <a:rPr lang="en-US" sz="3200" b="0" i="1" cap="none" dirty="0" smtClean="0">
                            <a:latin typeface="Cambria Math" panose="02040503050406030204" pitchFamily="18" charset="0"/>
                            <a:ea typeface="Cambria Math" panose="02040503050406030204" pitchFamily="18" charset="0"/>
                          </a:rPr>
                          <m:t>1</m:t>
                        </m:r>
                      </m:num>
                      <m:den>
                        <m:sSub>
                          <m:sSubPr>
                            <m:ctrlPr>
                              <a:rPr lang="en-US" sz="3200" b="0" i="1" cap="none" dirty="0" smtClean="0">
                                <a:solidFill>
                                  <a:srgbClr val="00B050"/>
                                </a:solidFill>
                                <a:latin typeface="Cambria Math" panose="02040503050406030204" pitchFamily="18" charset="0"/>
                                <a:ea typeface="Cambria Math" panose="02040503050406030204" pitchFamily="18" charset="0"/>
                              </a:rPr>
                            </m:ctrlPr>
                          </m:sSubPr>
                          <m:e>
                            <m:r>
                              <a:rPr lang="en-US" sz="3200" b="0" i="1" cap="none" dirty="0" smtClean="0">
                                <a:solidFill>
                                  <a:srgbClr val="00B050"/>
                                </a:solidFill>
                                <a:latin typeface="Cambria Math" panose="02040503050406030204" pitchFamily="18" charset="0"/>
                                <a:ea typeface="Cambria Math" panose="02040503050406030204" pitchFamily="18" charset="0"/>
                              </a:rPr>
                              <m:t>𝑝</m:t>
                            </m:r>
                          </m:e>
                          <m:sub>
                            <m:r>
                              <a:rPr lang="en-US" sz="3200" b="0" i="1" cap="none" dirty="0" smtClean="0">
                                <a:solidFill>
                                  <a:srgbClr val="00B050"/>
                                </a:solidFill>
                                <a:latin typeface="Cambria Math" panose="02040503050406030204" pitchFamily="18" charset="0"/>
                                <a:ea typeface="Cambria Math" panose="02040503050406030204" pitchFamily="18" charset="0"/>
                              </a:rPr>
                              <m:t>𝑥</m:t>
                            </m:r>
                          </m:sub>
                        </m:sSub>
                      </m:den>
                    </m:f>
                  </m:oMath>
                </a14:m>
                <a:r>
                  <a:rPr lang="en-US" sz="3200" cap="none" dirty="0"/>
                  <a:t> units of </a:t>
                </a:r>
                <a14:m>
                  <m:oMath xmlns:m="http://schemas.openxmlformats.org/officeDocument/2006/math">
                    <m:r>
                      <a:rPr lang="en-US" sz="3200" b="0" i="1" cap="none" dirty="0" smtClean="0">
                        <a:latin typeface="Cambria Math" panose="02040503050406030204" pitchFamily="18" charset="0"/>
                        <a:ea typeface="Cambria Math" panose="02040503050406030204" pitchFamily="18" charset="0"/>
                      </a:rPr>
                      <m:t>𝑥</m:t>
                    </m:r>
                    <m:r>
                      <a:rPr lang="en-US" sz="3200" b="0" i="1" cap="none" dirty="0" smtClean="0">
                        <a:latin typeface="Cambria Math" panose="02040503050406030204" pitchFamily="18" charset="0"/>
                        <a:ea typeface="Cambria Math" panose="02040503050406030204" pitchFamily="18" charset="0"/>
                      </a:rPr>
                      <m:t> ≅</m:t>
                    </m:r>
                    <m:f>
                      <m:fPr>
                        <m:ctrlPr>
                          <a:rPr lang="en-US" sz="3200" i="1" cap="none">
                            <a:latin typeface="Cambria Math" panose="02040503050406030204" pitchFamily="18" charset="0"/>
                          </a:rPr>
                        </m:ctrlPr>
                      </m:fPr>
                      <m:num>
                        <m:sSub>
                          <m:sSubPr>
                            <m:ctrlPr>
                              <a:rPr lang="en-US" altLang="en-US" sz="3200" i="1" cap="none" smtClean="0">
                                <a:solidFill>
                                  <a:srgbClr val="0070C0"/>
                                </a:solidFill>
                                <a:latin typeface="Cambria Math" panose="02040503050406030204" pitchFamily="18" charset="0"/>
                              </a:rPr>
                            </m:ctrlPr>
                          </m:sSubPr>
                          <m:e>
                            <m:r>
                              <a:rPr lang="en-US" altLang="en-US" sz="3200" i="1" cap="none">
                                <a:solidFill>
                                  <a:srgbClr val="0070C0"/>
                                </a:solidFill>
                                <a:latin typeface="Cambria Math" panose="02040503050406030204" pitchFamily="18" charset="0"/>
                              </a:rPr>
                              <m:t>𝑈</m:t>
                            </m:r>
                          </m:e>
                          <m:sub>
                            <m:r>
                              <a:rPr lang="en-US" altLang="en-US" sz="3200" i="1" cap="none">
                                <a:solidFill>
                                  <a:srgbClr val="0070C0"/>
                                </a:solidFill>
                                <a:latin typeface="Cambria Math" panose="02040503050406030204" pitchFamily="18" charset="0"/>
                              </a:rPr>
                              <m:t>𝑥</m:t>
                            </m:r>
                          </m:sub>
                        </m:sSub>
                      </m:num>
                      <m:den>
                        <m:sSub>
                          <m:sSubPr>
                            <m:ctrlPr>
                              <a:rPr lang="en-US" altLang="en-US" sz="3200" i="1" cap="none" smtClean="0">
                                <a:solidFill>
                                  <a:srgbClr val="00B050"/>
                                </a:solidFill>
                                <a:latin typeface="Cambria Math" panose="02040503050406030204" pitchFamily="18" charset="0"/>
                              </a:rPr>
                            </m:ctrlPr>
                          </m:sSubPr>
                          <m:e>
                            <m:r>
                              <a:rPr lang="en-US" altLang="en-US" sz="3200" i="1" cap="none">
                                <a:solidFill>
                                  <a:srgbClr val="00B050"/>
                                </a:solidFill>
                                <a:latin typeface="Cambria Math" panose="02040503050406030204" pitchFamily="18" charset="0"/>
                              </a:rPr>
                              <m:t>𝑝</m:t>
                            </m:r>
                          </m:e>
                          <m:sub>
                            <m:r>
                              <a:rPr lang="en-US" altLang="en-US" sz="3200" i="1" cap="none">
                                <a:solidFill>
                                  <a:srgbClr val="00B050"/>
                                </a:solidFill>
                                <a:latin typeface="Cambria Math" panose="02040503050406030204" pitchFamily="18" charset="0"/>
                              </a:rPr>
                              <m:t>𝑥</m:t>
                            </m:r>
                          </m:sub>
                        </m:sSub>
                      </m:den>
                    </m:f>
                  </m:oMath>
                </a14:m>
                <a:r>
                  <a:rPr lang="en-US" sz="3200" cap="none" dirty="0"/>
                  <a:t> utility</a:t>
                </a:r>
              </a:p>
              <a:p>
                <a:pPr marL="0" indent="0" algn="ctr">
                  <a:lnSpc>
                    <a:spcPct val="150000"/>
                  </a:lnSpc>
                  <a:buNone/>
                </a:pPr>
                <a14:m>
                  <m:oMath xmlns:m="http://schemas.openxmlformats.org/officeDocument/2006/math">
                    <m:r>
                      <a:rPr lang="en-US" sz="3200" dirty="0">
                        <a:latin typeface="Cambria Math" panose="02040503050406030204" pitchFamily="18" charset="0"/>
                        <a:ea typeface="Cambria Math" panose="02040503050406030204" pitchFamily="18" charset="0"/>
                      </a:rPr>
                      <m:t>$</m:t>
                    </m:r>
                    <m:r>
                      <a:rPr lang="en-US" sz="3200" b="0" i="0" cap="none" dirty="0" smtClean="0">
                        <a:latin typeface="Cambria Math" panose="02040503050406030204" pitchFamily="18" charset="0"/>
                        <a:ea typeface="Cambria Math" panose="02040503050406030204" pitchFamily="18" charset="0"/>
                      </a:rPr>
                      <m:t>1</m:t>
                    </m:r>
                    <m:r>
                      <a:rPr lang="en-US" sz="3200" i="1" cap="none" dirty="0">
                        <a:latin typeface="Cambria Math" panose="02040503050406030204" pitchFamily="18" charset="0"/>
                        <a:ea typeface="Cambria Math" panose="02040503050406030204" pitchFamily="18" charset="0"/>
                      </a:rPr>
                      <m:t>≅</m:t>
                    </m:r>
                    <m:f>
                      <m:fPr>
                        <m:ctrlPr>
                          <a:rPr lang="en-US" sz="3200" i="1" cap="none" dirty="0">
                            <a:latin typeface="Cambria Math" panose="02040503050406030204" pitchFamily="18" charset="0"/>
                            <a:ea typeface="Cambria Math" panose="02040503050406030204" pitchFamily="18" charset="0"/>
                          </a:rPr>
                        </m:ctrlPr>
                      </m:fPr>
                      <m:num>
                        <m:r>
                          <a:rPr lang="en-US" sz="3200" i="1" cap="none" dirty="0">
                            <a:latin typeface="Cambria Math" panose="02040503050406030204" pitchFamily="18" charset="0"/>
                            <a:ea typeface="Cambria Math" panose="02040503050406030204" pitchFamily="18" charset="0"/>
                          </a:rPr>
                          <m:t>1</m:t>
                        </m:r>
                      </m:num>
                      <m:den>
                        <m:sSub>
                          <m:sSubPr>
                            <m:ctrlPr>
                              <a:rPr lang="en-US" sz="3200" i="1" cap="none" dirty="0" smtClean="0">
                                <a:solidFill>
                                  <a:srgbClr val="00B050"/>
                                </a:solidFill>
                                <a:latin typeface="Cambria Math" panose="02040503050406030204" pitchFamily="18" charset="0"/>
                                <a:ea typeface="Cambria Math" panose="02040503050406030204" pitchFamily="18" charset="0"/>
                              </a:rPr>
                            </m:ctrlPr>
                          </m:sSubPr>
                          <m:e>
                            <m:r>
                              <a:rPr lang="en-US" sz="3200" i="1" cap="none" dirty="0">
                                <a:solidFill>
                                  <a:srgbClr val="00B050"/>
                                </a:solidFill>
                                <a:latin typeface="Cambria Math" panose="02040503050406030204" pitchFamily="18" charset="0"/>
                                <a:ea typeface="Cambria Math" panose="02040503050406030204" pitchFamily="18" charset="0"/>
                              </a:rPr>
                              <m:t>𝑝</m:t>
                            </m:r>
                          </m:e>
                          <m:sub>
                            <m:r>
                              <a:rPr lang="en-US" sz="3200" b="0" i="1" cap="none" dirty="0" smtClean="0">
                                <a:solidFill>
                                  <a:srgbClr val="00B050"/>
                                </a:solidFill>
                                <a:latin typeface="Cambria Math" panose="02040503050406030204" pitchFamily="18" charset="0"/>
                                <a:ea typeface="Cambria Math" panose="02040503050406030204" pitchFamily="18" charset="0"/>
                              </a:rPr>
                              <m:t>𝑦</m:t>
                            </m:r>
                          </m:sub>
                        </m:sSub>
                      </m:den>
                    </m:f>
                  </m:oMath>
                </a14:m>
                <a:r>
                  <a:rPr lang="en-US" sz="3200" cap="none" dirty="0"/>
                  <a:t> units of </a:t>
                </a:r>
                <a14:m>
                  <m:oMath xmlns:m="http://schemas.openxmlformats.org/officeDocument/2006/math">
                    <m:r>
                      <a:rPr lang="en-US" sz="3200" b="0" i="1" cap="none" dirty="0" smtClean="0">
                        <a:latin typeface="Cambria Math" panose="02040503050406030204" pitchFamily="18" charset="0"/>
                        <a:ea typeface="Cambria Math" panose="02040503050406030204" pitchFamily="18" charset="0"/>
                      </a:rPr>
                      <m:t>𝑦</m:t>
                    </m:r>
                    <m:r>
                      <a:rPr lang="en-US" sz="3200" i="1" cap="none" dirty="0">
                        <a:latin typeface="Cambria Math" panose="02040503050406030204" pitchFamily="18" charset="0"/>
                        <a:ea typeface="Cambria Math" panose="02040503050406030204" pitchFamily="18" charset="0"/>
                      </a:rPr>
                      <m:t> ≅</m:t>
                    </m:r>
                    <m:f>
                      <m:fPr>
                        <m:ctrlPr>
                          <a:rPr lang="en-US" sz="3200" i="1" cap="none">
                            <a:latin typeface="Cambria Math" panose="02040503050406030204" pitchFamily="18" charset="0"/>
                          </a:rPr>
                        </m:ctrlPr>
                      </m:fPr>
                      <m:num>
                        <m:sSub>
                          <m:sSubPr>
                            <m:ctrlPr>
                              <a:rPr lang="en-US" altLang="en-US" sz="3200" i="1" cap="none" smtClean="0">
                                <a:solidFill>
                                  <a:srgbClr val="0070C0"/>
                                </a:solidFill>
                                <a:latin typeface="Cambria Math" panose="02040503050406030204" pitchFamily="18" charset="0"/>
                              </a:rPr>
                            </m:ctrlPr>
                          </m:sSubPr>
                          <m:e>
                            <m:r>
                              <a:rPr lang="en-US" altLang="en-US" sz="3200" i="1" cap="none">
                                <a:solidFill>
                                  <a:srgbClr val="0070C0"/>
                                </a:solidFill>
                                <a:latin typeface="Cambria Math" panose="02040503050406030204" pitchFamily="18" charset="0"/>
                              </a:rPr>
                              <m:t>𝑈</m:t>
                            </m:r>
                          </m:e>
                          <m:sub>
                            <m:r>
                              <a:rPr lang="en-US" altLang="en-US" sz="3200" b="0" i="1" cap="none" smtClean="0">
                                <a:solidFill>
                                  <a:srgbClr val="0070C0"/>
                                </a:solidFill>
                                <a:latin typeface="Cambria Math" panose="02040503050406030204" pitchFamily="18" charset="0"/>
                              </a:rPr>
                              <m:t>𝑦</m:t>
                            </m:r>
                          </m:sub>
                        </m:sSub>
                      </m:num>
                      <m:den>
                        <m:sSub>
                          <m:sSubPr>
                            <m:ctrlPr>
                              <a:rPr lang="en-US" altLang="en-US" sz="3200" i="1" cap="none" smtClean="0">
                                <a:solidFill>
                                  <a:srgbClr val="00B050"/>
                                </a:solidFill>
                                <a:latin typeface="Cambria Math" panose="02040503050406030204" pitchFamily="18" charset="0"/>
                              </a:rPr>
                            </m:ctrlPr>
                          </m:sSubPr>
                          <m:e>
                            <m:r>
                              <a:rPr lang="en-US" altLang="en-US" sz="3200" i="1" cap="none">
                                <a:solidFill>
                                  <a:srgbClr val="00B050"/>
                                </a:solidFill>
                                <a:latin typeface="Cambria Math" panose="02040503050406030204" pitchFamily="18" charset="0"/>
                              </a:rPr>
                              <m:t>𝑝</m:t>
                            </m:r>
                          </m:e>
                          <m:sub>
                            <m:r>
                              <a:rPr lang="en-US" altLang="en-US" sz="3200" b="0" i="1" cap="none" smtClean="0">
                                <a:solidFill>
                                  <a:srgbClr val="00B050"/>
                                </a:solidFill>
                                <a:latin typeface="Cambria Math" panose="02040503050406030204" pitchFamily="18" charset="0"/>
                              </a:rPr>
                              <m:t>𝑦</m:t>
                            </m:r>
                          </m:sub>
                        </m:sSub>
                      </m:den>
                    </m:f>
                  </m:oMath>
                </a14:m>
                <a:r>
                  <a:rPr lang="en-US" sz="3200" cap="none" dirty="0"/>
                  <a:t>  utility</a:t>
                </a:r>
              </a:p>
              <a:p>
                <a:pPr marL="0" indent="0" algn="ctr">
                  <a:lnSpc>
                    <a:spcPct val="150000"/>
                  </a:lnSpc>
                  <a:buNone/>
                </a:pPr>
                <a:endParaRPr lang="en-US" cap="none" dirty="0"/>
              </a:p>
              <a:p>
                <a:pPr marL="0" indent="0" algn="ctr">
                  <a:buNone/>
                </a:pPr>
                <a:endParaRPr lang="en-US" cap="none" dirty="0"/>
              </a:p>
              <a:p>
                <a:pPr marL="0" indent="0" algn="ctr">
                  <a:buNone/>
                </a:pPr>
                <a:endParaRPr lang="en-US" cap="none" dirty="0"/>
              </a:p>
            </p:txBody>
          </p:sp>
        </mc:Choice>
        <mc:Fallback xmlns="">
          <p:sp>
            <p:nvSpPr>
              <p:cNvPr id="3" name="Content Placeholder 2">
                <a:extLst>
                  <a:ext uri="{FF2B5EF4-FFF2-40B4-BE49-F238E27FC236}">
                    <a16:creationId xmlns:a16="http://schemas.microsoft.com/office/drawing/2014/main" id="{C5F67162-E7CD-A24C-9595-B9785999D3EA}"/>
                  </a:ext>
                </a:extLst>
              </p:cNvPr>
              <p:cNvSpPr>
                <a:spLocks noGrp="1" noRot="1" noChangeAspect="1" noMove="1" noResize="1" noEditPoints="1" noAdjustHandles="1" noChangeArrowheads="1" noChangeShapeType="1" noTextEdit="1"/>
              </p:cNvSpPr>
              <p:nvPr>
                <p:ph sz="quarter" idx="13"/>
              </p:nvPr>
            </p:nvSpPr>
            <p:spPr>
              <a:xfrm>
                <a:off x="914400" y="2304630"/>
                <a:ext cx="10363826" cy="2127886"/>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126</a:t>
            </a:fld>
            <a:endParaRPr lang="en-US"/>
          </a:p>
        </p:txBody>
      </p:sp>
    </p:spTree>
    <p:extLst>
      <p:ext uri="{BB962C8B-B14F-4D97-AF65-F5344CB8AC3E}">
        <p14:creationId xmlns:p14="http://schemas.microsoft.com/office/powerpoint/2010/main" val="10617565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AF93-D75C-3A47-8633-AEA19C660B2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Thus…</a:t>
            </a:r>
          </a:p>
        </p:txBody>
      </p:sp>
      <p:sp>
        <p:nvSpPr>
          <p:cNvPr id="3" name="Slide Number Placeholder 2"/>
          <p:cNvSpPr>
            <a:spLocks noGrp="1"/>
          </p:cNvSpPr>
          <p:nvPr>
            <p:ph type="sldNum" sz="quarter" idx="12"/>
          </p:nvPr>
        </p:nvSpPr>
        <p:spPr/>
        <p:txBody>
          <a:bodyPr/>
          <a:lstStyle/>
          <a:p>
            <a:fld id="{3ED69D72-ABB3-F043-AB7B-9747B590CAA5}" type="slidenum">
              <a:rPr lang="en-US" smtClean="0"/>
              <a:t>127</a:t>
            </a:fld>
            <a:endParaRPr lang="en-US"/>
          </a:p>
        </p:txBody>
      </p:sp>
      <p:sp>
        <p:nvSpPr>
          <p:cNvPr id="10" name="TextBox 9">
            <a:extLst>
              <a:ext uri="{FF2B5EF4-FFF2-40B4-BE49-F238E27FC236}">
                <a16:creationId xmlns:a16="http://schemas.microsoft.com/office/drawing/2014/main" id="{8EA8AAF9-5B60-4B44-B1D4-941B290044C3}"/>
              </a:ext>
            </a:extLst>
          </p:cNvPr>
          <p:cNvSpPr txBox="1"/>
          <p:nvPr/>
        </p:nvSpPr>
        <p:spPr>
          <a:xfrm>
            <a:off x="1004370" y="2337262"/>
            <a:ext cx="396262" cy="400110"/>
          </a:xfrm>
          <a:prstGeom prst="rect">
            <a:avLst/>
          </a:prstGeom>
          <a:noFill/>
        </p:spPr>
        <p:txBody>
          <a:bodyPr wrap="none" rtlCol="0">
            <a:spAutoFit/>
          </a:bodyPr>
          <a:lstStyle/>
          <a:p>
            <a:r>
              <a:rPr lang="en-US" sz="2000" dirty="0"/>
              <a:t>If:</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0B9E13F-1CAB-324F-9FAE-ADC4CF5F3C94}"/>
                  </a:ext>
                </a:extLst>
              </p:cNvPr>
              <p:cNvSpPr txBox="1"/>
              <p:nvPr/>
            </p:nvSpPr>
            <p:spPr>
              <a:xfrm>
                <a:off x="4298125" y="2337262"/>
                <a:ext cx="5557291" cy="461665"/>
              </a:xfrm>
              <a:prstGeom prst="rect">
                <a:avLst/>
              </a:prstGeom>
              <a:noFill/>
            </p:spPr>
            <p:txBody>
              <a:bodyPr wrap="none" rtlCol="0">
                <a:spAutoFit/>
              </a:bodyPr>
              <a:lstStyle/>
              <a:p>
                <a:r>
                  <a:rPr lang="en-US" sz="2400" dirty="0" smtClean="0"/>
                  <a:t>we’ll </a:t>
                </a:r>
                <a:r>
                  <a:rPr lang="en-US" sz="2400" dirty="0"/>
                  <a:t>be better off moving $1 from </a:t>
                </a:r>
                <a14:m>
                  <m:oMath xmlns:m="http://schemas.openxmlformats.org/officeDocument/2006/math">
                    <m:r>
                      <a:rPr lang="en-US" sz="2400" i="1" dirty="0" smtClean="0">
                        <a:latin typeface="Cambria Math" panose="02040503050406030204" pitchFamily="18" charset="0"/>
                      </a:rPr>
                      <m:t>𝑦</m:t>
                    </m:r>
                  </m:oMath>
                </a14:m>
                <a:r>
                  <a:rPr lang="en-US" sz="2400" dirty="0"/>
                  <a:t> </a:t>
                </a:r>
                <a:r>
                  <a:rPr lang="en-US" sz="2400" dirty="0" smtClean="0"/>
                  <a:t>to</a:t>
                </a:r>
                <a14:m>
                  <m:oMath xmlns:m="http://schemas.openxmlformats.org/officeDocument/2006/math">
                    <m:r>
                      <a:rPr lang="en-US" sz="2400" b="0" i="0" dirty="0" smtClean="0">
                        <a:latin typeface="Cambria Math" panose="02040503050406030204" pitchFamily="18" charset="0"/>
                      </a:rPr>
                      <m:t> </m:t>
                    </m:r>
                    <m:r>
                      <a:rPr lang="en-US" sz="2400" b="0" i="1" dirty="0" smtClean="0">
                        <a:latin typeface="Cambria Math" panose="02040503050406030204" pitchFamily="18" charset="0"/>
                      </a:rPr>
                      <m:t>𝑥</m:t>
                    </m:r>
                  </m:oMath>
                </a14:m>
                <a:endParaRPr lang="en-US" sz="2400" dirty="0"/>
              </a:p>
            </p:txBody>
          </p:sp>
        </mc:Choice>
        <mc:Fallback xmlns="">
          <p:sp>
            <p:nvSpPr>
              <p:cNvPr id="11" name="TextBox 10">
                <a:extLst>
                  <a:ext uri="{FF2B5EF4-FFF2-40B4-BE49-F238E27FC236}">
                    <a16:creationId xmlns:a16="http://schemas.microsoft.com/office/drawing/2014/main" id="{D0B9E13F-1CAB-324F-9FAE-ADC4CF5F3C94}"/>
                  </a:ext>
                </a:extLst>
              </p:cNvPr>
              <p:cNvSpPr txBox="1">
                <a:spLocks noRot="1" noChangeAspect="1" noMove="1" noResize="1" noEditPoints="1" noAdjustHandles="1" noChangeArrowheads="1" noChangeShapeType="1" noTextEdit="1"/>
              </p:cNvSpPr>
              <p:nvPr/>
            </p:nvSpPr>
            <p:spPr>
              <a:xfrm>
                <a:off x="4298125" y="2337262"/>
                <a:ext cx="5557291" cy="461665"/>
              </a:xfrm>
              <a:prstGeom prst="rect">
                <a:avLst/>
              </a:prstGeom>
              <a:blipFill>
                <a:blip r:embed="rId2"/>
                <a:stretch>
                  <a:fillRect l="-1645" t="-9211" b="-3026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E1B6AF8-455C-BF4F-B276-542A616E495E}"/>
              </a:ext>
            </a:extLst>
          </p:cNvPr>
          <p:cNvSpPr txBox="1"/>
          <p:nvPr/>
        </p:nvSpPr>
        <p:spPr>
          <a:xfrm>
            <a:off x="1077306" y="3880792"/>
            <a:ext cx="2528256" cy="461665"/>
          </a:xfrm>
          <a:prstGeom prst="rect">
            <a:avLst/>
          </a:prstGeom>
          <a:noFill/>
        </p:spPr>
        <p:txBody>
          <a:bodyPr wrap="none" rtlCol="0">
            <a:spAutoFit/>
          </a:bodyPr>
          <a:lstStyle/>
          <a:p>
            <a:r>
              <a:rPr lang="en-US" sz="2400" dirty="0"/>
              <a:t>And vice versa if </a:t>
            </a:r>
          </a:p>
        </p:txBody>
      </p:sp>
      <p:sp>
        <p:nvSpPr>
          <p:cNvPr id="17" name="TextBox 16">
            <a:extLst>
              <a:ext uri="{FF2B5EF4-FFF2-40B4-BE49-F238E27FC236}">
                <a16:creationId xmlns:a16="http://schemas.microsoft.com/office/drawing/2014/main" id="{C054A6F0-5D13-B74A-83BD-10F2FD3ABBE3}"/>
              </a:ext>
            </a:extLst>
          </p:cNvPr>
          <p:cNvSpPr txBox="1"/>
          <p:nvPr/>
        </p:nvSpPr>
        <p:spPr>
          <a:xfrm>
            <a:off x="1215325" y="5300528"/>
            <a:ext cx="1435008" cy="461665"/>
          </a:xfrm>
          <a:prstGeom prst="rect">
            <a:avLst/>
          </a:prstGeom>
          <a:noFill/>
        </p:spPr>
        <p:txBody>
          <a:bodyPr wrap="none" rtlCol="0">
            <a:spAutoFit/>
          </a:bodyPr>
          <a:lstStyle/>
          <a:p>
            <a:r>
              <a:rPr lang="en-US" sz="2400" dirty="0"/>
              <a:t>Unless…</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A278107-FE0D-9B43-901F-3D940A3C7789}"/>
                  </a:ext>
                </a:extLst>
              </p:cNvPr>
              <p:cNvSpPr/>
              <p:nvPr/>
            </p:nvSpPr>
            <p:spPr>
              <a:xfrm>
                <a:off x="1947031" y="2214207"/>
                <a:ext cx="1368131" cy="89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𝑥</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den>
                      </m:f>
                      <m:r>
                        <a:rPr lang="en-US" sz="2400" i="1" smtClean="0">
                          <a:latin typeface="Cambria Math" panose="02040503050406030204" pitchFamily="18" charset="0"/>
                          <a:ea typeface="Cambria Math" panose="02040503050406030204" pitchFamily="18" charset="0"/>
                        </a:rPr>
                        <m:t>&gt;</m:t>
                      </m:r>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𝑦</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𝑦</m:t>
                              </m:r>
                            </m:sub>
                          </m:sSub>
                        </m:den>
                      </m:f>
                    </m:oMath>
                  </m:oMathPara>
                </a14:m>
                <a:endParaRPr lang="en-US" sz="2400" dirty="0"/>
              </a:p>
            </p:txBody>
          </p:sp>
        </mc:Choice>
        <mc:Fallback xmlns="">
          <p:sp>
            <p:nvSpPr>
              <p:cNvPr id="18" name="Rectangle 17">
                <a:extLst>
                  <a:ext uri="{FF2B5EF4-FFF2-40B4-BE49-F238E27FC236}">
                    <a16:creationId xmlns:a16="http://schemas.microsoft.com/office/drawing/2014/main" id="{AA278107-FE0D-9B43-901F-3D940A3C7789}"/>
                  </a:ext>
                </a:extLst>
              </p:cNvPr>
              <p:cNvSpPr>
                <a:spLocks noRot="1" noChangeAspect="1" noMove="1" noResize="1" noEditPoints="1" noAdjustHandles="1" noChangeArrowheads="1" noChangeShapeType="1" noTextEdit="1"/>
              </p:cNvSpPr>
              <p:nvPr/>
            </p:nvSpPr>
            <p:spPr>
              <a:xfrm>
                <a:off x="1947031" y="2214207"/>
                <a:ext cx="1368131" cy="897490"/>
              </a:xfrm>
              <a:prstGeom prst="rect">
                <a:avLst/>
              </a:prstGeom>
              <a:blipFill>
                <a:blip r:embed="rId3"/>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8FBA9F4-9BB0-2B4F-8C69-46C961E3A7DC}"/>
                  </a:ext>
                </a:extLst>
              </p:cNvPr>
              <p:cNvSpPr/>
              <p:nvPr/>
            </p:nvSpPr>
            <p:spPr>
              <a:xfrm>
                <a:off x="3909570" y="3693657"/>
                <a:ext cx="1368131" cy="89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𝑥</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den>
                      </m:f>
                      <m:r>
                        <a:rPr lang="en-US" sz="2400" i="1" smtClean="0">
                          <a:latin typeface="Cambria Math" panose="02040503050406030204" pitchFamily="18" charset="0"/>
                          <a:ea typeface="Cambria Math" panose="02040503050406030204" pitchFamily="18" charset="0"/>
                        </a:rPr>
                        <m:t>&lt;</m:t>
                      </m:r>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𝑦</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𝑦</m:t>
                              </m:r>
                            </m:sub>
                          </m:sSub>
                        </m:den>
                      </m:f>
                    </m:oMath>
                  </m:oMathPara>
                </a14:m>
                <a:endParaRPr lang="en-US" sz="2400" dirty="0"/>
              </a:p>
            </p:txBody>
          </p:sp>
        </mc:Choice>
        <mc:Fallback xmlns="">
          <p:sp>
            <p:nvSpPr>
              <p:cNvPr id="19" name="Rectangle 18">
                <a:extLst>
                  <a:ext uri="{FF2B5EF4-FFF2-40B4-BE49-F238E27FC236}">
                    <a16:creationId xmlns:a16="http://schemas.microsoft.com/office/drawing/2014/main" id="{48FBA9F4-9BB0-2B4F-8C69-46C961E3A7DC}"/>
                  </a:ext>
                </a:extLst>
              </p:cNvPr>
              <p:cNvSpPr>
                <a:spLocks noRot="1" noChangeAspect="1" noMove="1" noResize="1" noEditPoints="1" noAdjustHandles="1" noChangeArrowheads="1" noChangeShapeType="1" noTextEdit="1"/>
              </p:cNvSpPr>
              <p:nvPr/>
            </p:nvSpPr>
            <p:spPr>
              <a:xfrm>
                <a:off x="3909570" y="3693657"/>
                <a:ext cx="1368131" cy="89749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83070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Unless this is impossible, say</a:t>
            </a:r>
          </a:p>
        </p:txBody>
      </p:sp>
      <p:sp>
        <p:nvSpPr>
          <p:cNvPr id="3" name="Slide Number Placeholder 2"/>
          <p:cNvSpPr>
            <a:spLocks noGrp="1"/>
          </p:cNvSpPr>
          <p:nvPr>
            <p:ph type="sldNum" sz="quarter" idx="12"/>
          </p:nvPr>
        </p:nvSpPr>
        <p:spPr/>
        <p:txBody>
          <a:bodyPr/>
          <a:lstStyle/>
          <a:p>
            <a:fld id="{3ED69D72-ABB3-F043-AB7B-9747B590CAA5}" type="slidenum">
              <a:rPr lang="en-US" smtClean="0"/>
              <a:t>128</a:t>
            </a:fld>
            <a:endParaRPr lang="en-US"/>
          </a:p>
        </p:txBody>
      </p:sp>
      <p:sp>
        <p:nvSpPr>
          <p:cNvPr id="8" name="TextBox 7">
            <a:extLst>
              <a:ext uri="{FF2B5EF4-FFF2-40B4-BE49-F238E27FC236}">
                <a16:creationId xmlns:a16="http://schemas.microsoft.com/office/drawing/2014/main" id="{E42123F9-0F03-1645-B604-1448500B756B}"/>
              </a:ext>
            </a:extLst>
          </p:cNvPr>
          <p:cNvSpPr txBox="1"/>
          <p:nvPr/>
        </p:nvSpPr>
        <p:spPr>
          <a:xfrm>
            <a:off x="5676654" y="2796194"/>
            <a:ext cx="784189" cy="461665"/>
          </a:xfrm>
          <a:prstGeom prst="rect">
            <a:avLst/>
          </a:prstGeom>
          <a:noFill/>
        </p:spPr>
        <p:txBody>
          <a:bodyPr wrap="none" rtlCol="0">
            <a:spAutoFit/>
          </a:bodyPr>
          <a:lstStyle/>
          <a:p>
            <a:r>
              <a:rPr lang="en-US" sz="2400" dirty="0"/>
              <a:t>and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9EB18FB-273C-C541-AC7C-E58DAD046471}"/>
                  </a:ext>
                </a:extLst>
              </p:cNvPr>
              <p:cNvSpPr txBox="1"/>
              <p:nvPr/>
            </p:nvSpPr>
            <p:spPr>
              <a:xfrm>
                <a:off x="8199085" y="2797440"/>
                <a:ext cx="101649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𝑦</m:t>
                      </m:r>
                      <m:r>
                        <a:rPr lang="en-US" sz="2400" b="0" i="1" dirty="0" smtClean="0">
                          <a:latin typeface="Cambria Math" panose="02040503050406030204" pitchFamily="18" charset="0"/>
                        </a:rPr>
                        <m:t>=</m:t>
                      </m:r>
                      <m:r>
                        <a:rPr lang="en-US" sz="2400" b="0" i="1" dirty="0" smtClean="0">
                          <a:latin typeface="Cambria Math" panose="02040503050406030204" pitchFamily="18" charset="0"/>
                        </a:rPr>
                        <m:t>0</m:t>
                      </m:r>
                    </m:oMath>
                  </m:oMathPara>
                </a14:m>
                <a:endParaRPr lang="en-US" sz="2400" dirty="0"/>
              </a:p>
            </p:txBody>
          </p:sp>
        </mc:Choice>
        <mc:Fallback xmlns="">
          <p:sp>
            <p:nvSpPr>
              <p:cNvPr id="9" name="TextBox 8">
                <a:extLst>
                  <a:ext uri="{FF2B5EF4-FFF2-40B4-BE49-F238E27FC236}">
                    <a16:creationId xmlns:a16="http://schemas.microsoft.com/office/drawing/2014/main" id="{99EB18FB-273C-C541-AC7C-E58DAD046471}"/>
                  </a:ext>
                </a:extLst>
              </p:cNvPr>
              <p:cNvSpPr txBox="1">
                <a:spLocks noRot="1" noChangeAspect="1" noMove="1" noResize="1" noEditPoints="1" noAdjustHandles="1" noChangeArrowheads="1" noChangeShapeType="1" noTextEdit="1"/>
              </p:cNvSpPr>
              <p:nvPr/>
            </p:nvSpPr>
            <p:spPr>
              <a:xfrm>
                <a:off x="8199085" y="2797440"/>
                <a:ext cx="1016497" cy="461665"/>
              </a:xfrm>
              <a:prstGeom prst="rect">
                <a:avLst/>
              </a:prstGeom>
              <a:blipFill>
                <a:blip r:embed="rId2"/>
                <a:stretch>
                  <a:fillRect b="-1184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6A2C21D-A83B-F54B-BE7C-694BCE711067}"/>
              </a:ext>
            </a:extLst>
          </p:cNvPr>
          <p:cNvSpPr txBox="1"/>
          <p:nvPr/>
        </p:nvSpPr>
        <p:spPr>
          <a:xfrm>
            <a:off x="1434855" y="4445000"/>
            <a:ext cx="5663730" cy="461665"/>
          </a:xfrm>
          <a:prstGeom prst="rect">
            <a:avLst/>
          </a:prstGeom>
          <a:noFill/>
        </p:spPr>
        <p:txBody>
          <a:bodyPr wrap="none" rtlCol="0">
            <a:spAutoFit/>
          </a:bodyPr>
          <a:lstStyle/>
          <a:p>
            <a:r>
              <a:rPr lang="en-US" sz="2400" dirty="0" smtClean="0"/>
              <a:t>… which can </a:t>
            </a:r>
            <a:r>
              <a:rPr lang="en-US" sz="2400" dirty="0"/>
              <a:t>happen (“corner solution</a:t>
            </a:r>
            <a:r>
              <a:rPr lang="en-US" sz="2400" dirty="0" smtClean="0"/>
              <a:t>”)</a:t>
            </a:r>
            <a:endParaRPr lang="en-US" sz="24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0C8B6B4-6993-8041-BC7D-89504426DC86}"/>
                  </a:ext>
                </a:extLst>
              </p:cNvPr>
              <p:cNvSpPr/>
              <p:nvPr/>
            </p:nvSpPr>
            <p:spPr>
              <a:xfrm>
                <a:off x="2960689" y="2635070"/>
                <a:ext cx="1369734" cy="89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𝑥</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den>
                      </m:f>
                      <m:r>
                        <a:rPr lang="en-US" sz="2400" i="1" smtClean="0">
                          <a:latin typeface="Cambria Math" panose="02040503050406030204" pitchFamily="18" charset="0"/>
                          <a:ea typeface="Cambria Math" panose="02040503050406030204" pitchFamily="18" charset="0"/>
                        </a:rPr>
                        <m:t>&gt;</m:t>
                      </m:r>
                      <m:f>
                        <m:fPr>
                          <m:ctrlPr>
                            <a:rPr lang="en-US" sz="2400" i="1">
                              <a:latin typeface="Cambria Math" panose="02040503050406030204" pitchFamily="18" charset="0"/>
                            </a:rPr>
                          </m:ctrlPr>
                        </m:fPr>
                        <m:num>
                          <m:sSub>
                            <m:sSubPr>
                              <m:ctrlPr>
                                <a:rPr lang="en-US" altLang="en-US" sz="2400" i="1" smtClean="0">
                                  <a:solidFill>
                                    <a:srgbClr val="0070C0"/>
                                  </a:solidFill>
                                  <a:latin typeface="Cambria Math" panose="02040503050406030204" pitchFamily="18" charset="0"/>
                                </a:rPr>
                              </m:ctrlPr>
                            </m:sSubPr>
                            <m:e>
                              <m:r>
                                <a:rPr lang="en-US" altLang="en-US" sz="2400" i="1">
                                  <a:solidFill>
                                    <a:srgbClr val="0070C0"/>
                                  </a:solidFill>
                                  <a:latin typeface="Cambria Math" panose="02040503050406030204" pitchFamily="18" charset="0"/>
                                </a:rPr>
                                <m:t>𝑈</m:t>
                              </m:r>
                            </m:e>
                            <m:sub>
                              <m:r>
                                <a:rPr lang="en-US" altLang="en-US" sz="2400" i="1">
                                  <a:solidFill>
                                    <a:srgbClr val="0070C0"/>
                                  </a:solidFill>
                                  <a:latin typeface="Cambria Math" panose="02040503050406030204" pitchFamily="18" charset="0"/>
                                </a:rPr>
                                <m:t>𝑦</m:t>
                              </m:r>
                            </m:sub>
                          </m:sSub>
                        </m:num>
                        <m:den>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𝑦</m:t>
                              </m:r>
                            </m:sub>
                          </m:sSub>
                        </m:den>
                      </m:f>
                    </m:oMath>
                  </m:oMathPara>
                </a14:m>
                <a:endParaRPr lang="en-US" sz="2400" dirty="0"/>
              </a:p>
            </p:txBody>
          </p:sp>
        </mc:Choice>
        <mc:Fallback xmlns="">
          <p:sp>
            <p:nvSpPr>
              <p:cNvPr id="11" name="Rectangle 10">
                <a:extLst>
                  <a:ext uri="{FF2B5EF4-FFF2-40B4-BE49-F238E27FC236}">
                    <a16:creationId xmlns:a16="http://schemas.microsoft.com/office/drawing/2014/main" id="{60C8B6B4-6993-8041-BC7D-89504426DC86}"/>
                  </a:ext>
                </a:extLst>
              </p:cNvPr>
              <p:cNvSpPr>
                <a:spLocks noRot="1" noChangeAspect="1" noMove="1" noResize="1" noEditPoints="1" noAdjustHandles="1" noChangeArrowheads="1" noChangeShapeType="1" noTextEdit="1"/>
              </p:cNvSpPr>
              <p:nvPr/>
            </p:nvSpPr>
            <p:spPr>
              <a:xfrm>
                <a:off x="2960689" y="2635070"/>
                <a:ext cx="1369734" cy="89749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406455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cs typeface="+mn-cs"/>
              </a:rPr>
              <a:t>Example</a:t>
            </a:r>
            <a:endParaRPr lang="en-US" dirty="0">
              <a:solidFill>
                <a:srgbClr val="7030A0"/>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2311465"/>
                <a:ext cx="10363826" cy="3424107"/>
              </a:xfrm>
            </p:spPr>
            <p:txBody>
              <a:bodyPr/>
              <a:lstStyle/>
              <a:p>
                <a:pPr marL="0" indent="0">
                  <a:lnSpc>
                    <a:spcPct val="150000"/>
                  </a:lnSpc>
                  <a:buNone/>
                </a:pPr>
                <a14:m>
                  <m:oMath xmlns:m="http://schemas.openxmlformats.org/officeDocument/2006/math">
                    <m:r>
                      <a:rPr lang="en-US" sz="2400" b="0" i="1" cap="none" smtClean="0">
                        <a:solidFill>
                          <a:srgbClr val="C00000"/>
                        </a:solidFill>
                        <a:latin typeface="Cambria Math" panose="02040503050406030204" pitchFamily="18" charset="0"/>
                      </a:rPr>
                      <m:t>𝑥</m:t>
                    </m:r>
                    <m:r>
                      <a:rPr lang="he-IL" sz="2400" i="1">
                        <a:latin typeface="Cambria Math" panose="02040503050406030204" pitchFamily="18" charset="0"/>
                      </a:rPr>
                      <m:t>−</m:t>
                    </m:r>
                  </m:oMath>
                </a14:m>
                <a:r>
                  <a:rPr lang="en-US" sz="2400" cap="none" dirty="0"/>
                  <a:t> </a:t>
                </a:r>
                <a:r>
                  <a:rPr lang="en-US" sz="2400" cap="none" dirty="0" smtClean="0"/>
                  <a:t># of six-pack of water bottles</a:t>
                </a:r>
                <a:endParaRPr lang="en-US" sz="2400" cap="none" dirty="0"/>
              </a:p>
              <a:p>
                <a:pPr marL="0" indent="0">
                  <a:lnSpc>
                    <a:spcPct val="150000"/>
                  </a:lnSpc>
                  <a:buNone/>
                </a:pPr>
                <a14:m>
                  <m:oMath xmlns:m="http://schemas.openxmlformats.org/officeDocument/2006/math">
                    <m:r>
                      <a:rPr lang="en-US" sz="2400" b="0" i="1" smtClean="0">
                        <a:solidFill>
                          <a:srgbClr val="C00000"/>
                        </a:solidFill>
                        <a:latin typeface="Cambria Math" panose="02040503050406030204" pitchFamily="18" charset="0"/>
                      </a:rPr>
                      <m:t>𝑦</m:t>
                    </m:r>
                    <m:r>
                      <a:rPr lang="he-IL" sz="2400" i="1">
                        <a:latin typeface="Cambria Math" panose="02040503050406030204" pitchFamily="18" charset="0"/>
                      </a:rPr>
                      <m:t>−</m:t>
                    </m:r>
                  </m:oMath>
                </a14:m>
                <a:r>
                  <a:rPr lang="en-US" sz="2400" dirty="0"/>
                  <a:t> # of </a:t>
                </a:r>
                <a:r>
                  <a:rPr lang="en-US" sz="2400" dirty="0" smtClean="0"/>
                  <a:t>single water </a:t>
                </a:r>
                <a:r>
                  <a:rPr lang="en-US" sz="2400" dirty="0"/>
                  <a:t>bottles</a:t>
                </a:r>
              </a:p>
              <a:p>
                <a:pPr marL="0" indent="0">
                  <a:lnSpc>
                    <a:spcPct val="150000"/>
                  </a:lnSpc>
                  <a:buNone/>
                </a:pPr>
                <a14:m>
                  <m:oMath xmlns:m="http://schemas.openxmlformats.org/officeDocument/2006/math">
                    <m:sSub>
                      <m:sSubPr>
                        <m:ctrlPr>
                          <a:rPr lang="en-US" sz="2400" i="1" cap="none" smtClean="0">
                            <a:solidFill>
                              <a:srgbClr val="00B050"/>
                            </a:solidFill>
                            <a:latin typeface="Cambria Math" panose="02040503050406030204" pitchFamily="18" charset="0"/>
                          </a:rPr>
                        </m:ctrlPr>
                      </m:sSubPr>
                      <m:e>
                        <m:r>
                          <a:rPr lang="en-US" sz="2400" b="0" i="1" cap="none" smtClean="0">
                            <a:solidFill>
                              <a:srgbClr val="00B050"/>
                            </a:solidFill>
                            <a:latin typeface="Cambria Math" panose="02040503050406030204" pitchFamily="18" charset="0"/>
                          </a:rPr>
                          <m:t>𝑝</m:t>
                        </m:r>
                      </m:e>
                      <m:sub>
                        <m:r>
                          <a:rPr lang="en-US" sz="2400" b="0" i="1" cap="none" smtClean="0">
                            <a:solidFill>
                              <a:srgbClr val="00B050"/>
                            </a:solidFill>
                            <a:latin typeface="Cambria Math" panose="02040503050406030204" pitchFamily="18" charset="0"/>
                          </a:rPr>
                          <m:t>𝑥</m:t>
                        </m:r>
                      </m:sub>
                    </m:sSub>
                    <m:r>
                      <a:rPr lang="en-US" sz="2400" b="0" i="1" cap="none" smtClean="0">
                        <a:solidFill>
                          <a:srgbClr val="00B050"/>
                        </a:solidFill>
                        <a:latin typeface="Cambria Math" panose="02040503050406030204" pitchFamily="18" charset="0"/>
                      </a:rPr>
                      <m:t>=</m:t>
                    </m:r>
                    <m:r>
                      <a:rPr lang="en-US" sz="2400" b="0" i="1" cap="none" smtClean="0">
                        <a:solidFill>
                          <a:srgbClr val="00B050"/>
                        </a:solidFill>
                        <a:latin typeface="Cambria Math" panose="02040503050406030204" pitchFamily="18" charset="0"/>
                      </a:rPr>
                      <m:t>15</m:t>
                    </m:r>
                    <m:r>
                      <a:rPr lang="en-US" sz="2400" i="1">
                        <a:latin typeface="Cambria Math" panose="02040503050406030204" pitchFamily="18" charset="0"/>
                      </a:rPr>
                      <m:t>−</m:t>
                    </m:r>
                  </m:oMath>
                </a14:m>
                <a:r>
                  <a:rPr lang="en-US" altLang="en-US" sz="2400" cap="none" baseline="-25000" dirty="0"/>
                  <a:t> </a:t>
                </a:r>
                <a:r>
                  <a:rPr lang="en-US" sz="2400" cap="none" dirty="0" smtClean="0"/>
                  <a:t>price for a six-pack</a:t>
                </a:r>
                <a:endParaRPr lang="en-US" altLang="en-US" sz="2400" cap="none" baseline="-25000" dirty="0"/>
              </a:p>
              <a:p>
                <a:pPr marL="0" indent="0">
                  <a:lnSpc>
                    <a:spcPct val="150000"/>
                  </a:lnSpc>
                  <a:buNone/>
                </a:pPr>
                <a14:m>
                  <m:oMath xmlns:m="http://schemas.openxmlformats.org/officeDocument/2006/math">
                    <m:sSub>
                      <m:sSubPr>
                        <m:ctrlPr>
                          <a:rPr lang="en-US" sz="2400" i="1" cap="none" smtClean="0">
                            <a:solidFill>
                              <a:srgbClr val="00B050"/>
                            </a:solidFill>
                            <a:latin typeface="Cambria Math" panose="02040503050406030204" pitchFamily="18" charset="0"/>
                          </a:rPr>
                        </m:ctrlPr>
                      </m:sSubPr>
                      <m:e>
                        <m:r>
                          <a:rPr lang="he-IL" sz="2400" b="0" i="1" cap="none" smtClean="0">
                            <a:solidFill>
                              <a:srgbClr val="00B050"/>
                            </a:solidFill>
                            <a:latin typeface="Cambria Math"/>
                          </a:rPr>
                          <m:t> </m:t>
                        </m:r>
                        <m:r>
                          <a:rPr lang="en-US" sz="2400" i="1" cap="none">
                            <a:solidFill>
                              <a:srgbClr val="00B050"/>
                            </a:solidFill>
                            <a:latin typeface="Cambria Math" panose="02040503050406030204" pitchFamily="18" charset="0"/>
                          </a:rPr>
                          <m:t>𝑝</m:t>
                        </m:r>
                      </m:e>
                      <m:sub>
                        <m:r>
                          <a:rPr lang="en-US" sz="2400" i="1" cap="none">
                            <a:solidFill>
                              <a:srgbClr val="00B050"/>
                            </a:solidFill>
                            <a:latin typeface="Cambria Math" panose="02040503050406030204" pitchFamily="18" charset="0"/>
                          </a:rPr>
                          <m:t>𝑦</m:t>
                        </m:r>
                      </m:sub>
                    </m:sSub>
                    <m:r>
                      <a:rPr lang="en-US" sz="2400" b="0" i="1" cap="none" smtClean="0">
                        <a:solidFill>
                          <a:srgbClr val="00B050"/>
                        </a:solidFill>
                        <a:latin typeface="Cambria Math" panose="02040503050406030204" pitchFamily="18" charset="0"/>
                      </a:rPr>
                      <m:t>=</m:t>
                    </m:r>
                    <m:r>
                      <a:rPr lang="en-US" sz="2400" b="0" i="1" cap="none" smtClean="0">
                        <a:solidFill>
                          <a:srgbClr val="00B050"/>
                        </a:solidFill>
                        <a:latin typeface="Cambria Math" panose="02040503050406030204" pitchFamily="18" charset="0"/>
                      </a:rPr>
                      <m:t>3</m:t>
                    </m:r>
                    <m:r>
                      <a:rPr lang="he-IL" sz="2400" i="1">
                        <a:latin typeface="Cambria Math" panose="02040503050406030204" pitchFamily="18" charset="0"/>
                      </a:rPr>
                      <m:t>−</m:t>
                    </m:r>
                  </m:oMath>
                </a14:m>
                <a:r>
                  <a:rPr lang="en-US" altLang="en-US" sz="2400" cap="none" baseline="-25000" dirty="0" smtClean="0"/>
                  <a:t> </a:t>
                </a:r>
                <a:r>
                  <a:rPr lang="he-IL" altLang="en-US" sz="2400" cap="none" baseline="-25000" dirty="0" smtClean="0"/>
                  <a:t> </a:t>
                </a:r>
                <a:r>
                  <a:rPr lang="en-US" sz="2400" cap="none" dirty="0" smtClean="0"/>
                  <a:t>price for a single </a:t>
                </a:r>
                <a:endParaRPr lang="he-IL" altLang="en-US" sz="2400" cap="none" baseline="-25000" dirty="0"/>
              </a:p>
              <a:p>
                <a:pPr marL="0" indent="0">
                  <a:lnSpc>
                    <a:spcPct val="150000"/>
                  </a:lnSpc>
                  <a:buNone/>
                </a:pPr>
                <a14:m>
                  <m:oMath xmlns:m="http://schemas.openxmlformats.org/officeDocument/2006/math">
                    <m:r>
                      <a:rPr lang="en-US" sz="2400" b="0" i="1" cap="none" smtClean="0">
                        <a:solidFill>
                          <a:srgbClr val="00B050"/>
                        </a:solidFill>
                        <a:latin typeface="Cambria Math" panose="02040503050406030204" pitchFamily="18" charset="0"/>
                      </a:rPr>
                      <m:t>𝐼</m:t>
                    </m:r>
                    <m:r>
                      <a:rPr lang="he-IL" sz="2400" b="0" i="1" cap="none" smtClean="0">
                        <a:solidFill>
                          <a:srgbClr val="00B050"/>
                        </a:solidFill>
                        <a:latin typeface="Cambria Math" panose="02040503050406030204" pitchFamily="18" charset="0"/>
                      </a:rPr>
                      <m:t>=</m:t>
                    </m:r>
                    <m:r>
                      <a:rPr lang="he-IL" sz="2400" b="0" i="1" cap="none" smtClean="0">
                        <a:solidFill>
                          <a:srgbClr val="00B050"/>
                        </a:solidFill>
                        <a:latin typeface="Cambria Math" panose="02040503050406030204" pitchFamily="18" charset="0"/>
                      </a:rPr>
                      <m:t>60</m:t>
                    </m:r>
                  </m:oMath>
                </a14:m>
                <a:r>
                  <a:rPr lang="he-IL" sz="2400" cap="none" dirty="0"/>
                  <a:t>  </a:t>
                </a:r>
                <a14:m>
                  <m:oMath xmlns:m="http://schemas.openxmlformats.org/officeDocument/2006/math">
                    <m:r>
                      <a:rPr lang="he-IL" sz="2400" i="1">
                        <a:latin typeface="Cambria Math" panose="02040503050406030204" pitchFamily="18" charset="0"/>
                      </a:rPr>
                      <m:t>− </m:t>
                    </m:r>
                  </m:oMath>
                </a14:m>
                <a:r>
                  <a:rPr lang="en-US" sz="2400" dirty="0" smtClean="0"/>
                  <a:t>budget for water</a:t>
                </a:r>
                <a:endParaRPr lang="en-US" sz="2400" cap="none" dirty="0"/>
              </a:p>
              <a:p>
                <a:pPr marL="0" indent="0" algn="r" rtl="1">
                  <a:buNone/>
                </a:pPr>
                <a:endParaRPr lang="en-US" cap="none" dirty="0"/>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838200" y="2311465"/>
                <a:ext cx="10363826" cy="3424107"/>
              </a:xfrm>
              <a:blipFill>
                <a:blip r:embed="rId2"/>
                <a:stretch>
                  <a:fillRect l="-176" b="-10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129</a:t>
            </a:fld>
            <a:endParaRPr lang="en-US"/>
          </a:p>
        </p:txBody>
      </p:sp>
    </p:spTree>
    <p:extLst>
      <p:ext uri="{BB962C8B-B14F-4D97-AF65-F5344CB8AC3E}">
        <p14:creationId xmlns:p14="http://schemas.microsoft.com/office/powerpoint/2010/main" val="3487813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smtClean="0"/>
              <a:pPr algn="l">
                <a:spcBef>
                  <a:spcPct val="0"/>
                </a:spcBef>
                <a:buFontTx/>
                <a:buNone/>
              </a:pPr>
              <a:t>13</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smtClean="0">
                <a:solidFill>
                  <a:srgbClr val="7030A0"/>
                </a:solidFill>
              </a:rPr>
              <a:t>The Ultimatum Game</a:t>
            </a:r>
            <a:endParaRPr lang="en-US" altLang="en-US" dirty="0">
              <a:solidFill>
                <a:srgbClr val="7030A0"/>
              </a:solidFill>
            </a:endParaRPr>
          </a:p>
        </p:txBody>
      </p:sp>
      <mc:AlternateContent xmlns:mc="http://schemas.openxmlformats.org/markup-compatibility/2006" xmlns:a14="http://schemas.microsoft.com/office/drawing/2010/main">
        <mc:Choice Requires="a14">
          <p:sp>
            <p:nvSpPr>
              <p:cNvPr id="146436" name="Rectangle 3"/>
              <p:cNvSpPr>
                <a:spLocks noGrp="1" noChangeArrowheads="1"/>
              </p:cNvSpPr>
              <p:nvPr>
                <p:ph type="body" idx="1"/>
              </p:nvPr>
            </p:nvSpPr>
            <p:spPr/>
            <p:txBody>
              <a:bodyPr>
                <a:normAutofit fontScale="92500" lnSpcReduction="10000"/>
              </a:bodyPr>
              <a:lstStyle/>
              <a:p>
                <a:pPr marL="0" indent="0">
                  <a:lnSpc>
                    <a:spcPct val="150000"/>
                  </a:lnSpc>
                  <a:buNone/>
                </a:pPr>
                <a:r>
                  <a:rPr lang="en-US" altLang="en-US" sz="2400" dirty="0" smtClean="0"/>
                  <a:t>There is a sum of </a:t>
                </a:r>
                <a14:m>
                  <m:oMath xmlns:m="http://schemas.openxmlformats.org/officeDocument/2006/math">
                    <m:r>
                      <a:rPr lang="en-US" altLang="en-US" sz="2400" i="1" dirty="0">
                        <a:solidFill>
                          <a:srgbClr val="7030A0"/>
                        </a:solidFill>
                        <a:latin typeface="Cambria Math" panose="02040503050406030204" pitchFamily="18" charset="0"/>
                      </a:rPr>
                      <m:t>$</m:t>
                    </m:r>
                    <m:r>
                      <a:rPr lang="en-US" altLang="en-US" sz="2400" i="1" dirty="0">
                        <a:solidFill>
                          <a:srgbClr val="7030A0"/>
                        </a:solidFill>
                        <a:latin typeface="Cambria Math" panose="02040503050406030204" pitchFamily="18" charset="0"/>
                      </a:rPr>
                      <m:t>100</m:t>
                    </m:r>
                    <m:r>
                      <a:rPr lang="en-US" altLang="en-US" sz="2400" i="1" dirty="0">
                        <a:solidFill>
                          <a:srgbClr val="7030A0"/>
                        </a:solidFill>
                        <a:latin typeface="Cambria Math" panose="02040503050406030204" pitchFamily="18" charset="0"/>
                      </a:rPr>
                      <m:t> </m:t>
                    </m:r>
                  </m:oMath>
                </a14:m>
                <a:r>
                  <a:rPr lang="en-US" altLang="en-US" sz="2400" dirty="0"/>
                  <a:t>to share between </a:t>
                </a:r>
                <a:r>
                  <a:rPr lang="en-US" altLang="en-US" sz="2400" dirty="0">
                    <a:solidFill>
                      <a:srgbClr val="00B050"/>
                    </a:solidFill>
                  </a:rPr>
                  <a:t>Players I and II</a:t>
                </a:r>
              </a:p>
              <a:p>
                <a:pPr marL="0" indent="0">
                  <a:lnSpc>
                    <a:spcPct val="150000"/>
                  </a:lnSpc>
                  <a:buNone/>
                </a:pPr>
                <a:r>
                  <a:rPr lang="en-US" altLang="en-US" sz="2400" dirty="0">
                    <a:solidFill>
                      <a:srgbClr val="00B050"/>
                    </a:solidFill>
                  </a:rPr>
                  <a:t>Player I</a:t>
                </a:r>
                <a:r>
                  <a:rPr lang="en-US" altLang="en-US" sz="2400" dirty="0"/>
                  <a:t> offers a way to divide the sum (say, integer values)</a:t>
                </a:r>
              </a:p>
              <a:p>
                <a:pPr marL="0" indent="0">
                  <a:lnSpc>
                    <a:spcPct val="150000"/>
                  </a:lnSpc>
                  <a:buNone/>
                </a:pPr>
                <a:r>
                  <a:rPr lang="en-US" altLang="en-US" sz="2400" dirty="0">
                    <a:solidFill>
                      <a:srgbClr val="00B050"/>
                    </a:solidFill>
                  </a:rPr>
                  <a:t>Player II </a:t>
                </a:r>
                <a:r>
                  <a:rPr lang="en-US" altLang="en-US" sz="2400" dirty="0"/>
                  <a:t>can say </a:t>
                </a:r>
                <a:r>
                  <a:rPr lang="en-US" altLang="en-US" sz="2400" dirty="0">
                    <a:solidFill>
                      <a:srgbClr val="FF0000"/>
                    </a:solidFill>
                  </a:rPr>
                  <a:t>Yes</a:t>
                </a:r>
                <a:r>
                  <a:rPr lang="en-US" altLang="en-US" sz="2400" dirty="0"/>
                  <a:t> or </a:t>
                </a:r>
                <a:r>
                  <a:rPr lang="en-US" altLang="en-US" sz="2400" dirty="0">
                    <a:solidFill>
                      <a:srgbClr val="FF0000"/>
                    </a:solidFill>
                  </a:rPr>
                  <a:t>No</a:t>
                </a:r>
              </a:p>
              <a:p>
                <a:pPr marL="0" indent="0">
                  <a:lnSpc>
                    <a:spcPct val="150000"/>
                  </a:lnSpc>
                  <a:buNone/>
                </a:pPr>
                <a:r>
                  <a:rPr lang="en-US" altLang="en-US" sz="2400" dirty="0">
                    <a:solidFill>
                      <a:srgbClr val="FF0000"/>
                    </a:solidFill>
                  </a:rPr>
                  <a:t>	Yes </a:t>
                </a:r>
                <a:r>
                  <a:rPr lang="en-US" altLang="en-US" sz="2400" dirty="0"/>
                  <a:t>– they get the amounts offered</a:t>
                </a:r>
              </a:p>
              <a:p>
                <a:pPr marL="0" indent="0">
                  <a:lnSpc>
                    <a:spcPct val="150000"/>
                  </a:lnSpc>
                  <a:buNone/>
                </a:pPr>
                <a:r>
                  <a:rPr lang="en-US" altLang="en-US" sz="2400" dirty="0">
                    <a:solidFill>
                      <a:srgbClr val="FF0000"/>
                    </a:solidFill>
                  </a:rPr>
                  <a:t>	No </a:t>
                </a:r>
                <a:r>
                  <a:rPr lang="en-US" altLang="en-US" sz="2400" dirty="0"/>
                  <a:t>– they both get nothing</a:t>
                </a:r>
              </a:p>
              <a:p>
                <a:pPr marL="0" indent="0">
                  <a:lnSpc>
                    <a:spcPct val="150000"/>
                  </a:lnSpc>
                  <a:buNone/>
                </a:pPr>
                <a:r>
                  <a:rPr lang="en-US" altLang="en-US" sz="2400" dirty="0"/>
                  <a:t>What will happen?</a:t>
                </a:r>
              </a:p>
              <a:p>
                <a:pPr marL="0" indent="0">
                  <a:lnSpc>
                    <a:spcPct val="150000"/>
                  </a:lnSpc>
                  <a:buNone/>
                </a:pPr>
                <a:r>
                  <a:rPr lang="en-US" altLang="en-US" sz="2400" dirty="0"/>
                  <a:t>What does the theory say?</a:t>
                </a:r>
              </a:p>
            </p:txBody>
          </p:sp>
        </mc:Choice>
        <mc:Fallback xmlns="">
          <p:sp>
            <p:nvSpPr>
              <p:cNvPr id="146436" name="Rectangle 3"/>
              <p:cNvSpPr>
                <a:spLocks noGrp="1" noRot="1" noChangeAspect="1" noMove="1" noResize="1" noEditPoints="1" noAdjustHandles="1" noChangeArrowheads="1" noChangeShapeType="1" noTextEdit="1"/>
              </p:cNvSpPr>
              <p:nvPr>
                <p:ph type="body" idx="1"/>
              </p:nvPr>
            </p:nvSpPr>
            <p:spPr>
              <a:blipFill>
                <a:blip r:embed="rId2"/>
                <a:stretch>
                  <a:fillRect l="-754"/>
                </a:stretch>
              </a:blipFill>
            </p:spPr>
            <p:txBody>
              <a:bodyPr/>
              <a:lstStyle/>
              <a:p>
                <a:r>
                  <a:rPr lang="en-US">
                    <a:noFill/>
                  </a:rPr>
                  <a:t> </a:t>
                </a:r>
              </a:p>
            </p:txBody>
          </p:sp>
        </mc:Fallback>
      </mc:AlternateContent>
    </p:spTree>
    <p:extLst>
      <p:ext uri="{BB962C8B-B14F-4D97-AF65-F5344CB8AC3E}">
        <p14:creationId xmlns:p14="http://schemas.microsoft.com/office/powerpoint/2010/main" val="41731014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7484-AE27-684E-82D8-F4043DE66485}"/>
              </a:ext>
            </a:extLst>
          </p:cNvPr>
          <p:cNvSpPr>
            <a:spLocks noGrp="1"/>
          </p:cNvSpPr>
          <p:nvPr>
            <p:ph type="title"/>
          </p:nvPr>
        </p:nvSpPr>
        <p:spPr/>
        <p:txBody>
          <a:bodyPr/>
          <a:lstStyle/>
          <a:p>
            <a:pPr algn="ctr"/>
            <a:r>
              <a:rPr lang="en-US" dirty="0" smtClean="0">
                <a:solidFill>
                  <a:srgbClr val="7030A0"/>
                </a:solidFill>
                <a:cs typeface="+mn-cs"/>
              </a:rPr>
              <a:t>The budget constraint</a:t>
            </a:r>
            <a:endParaRPr lang="en-US" dirty="0">
              <a:solidFill>
                <a:srgbClr val="7030A0"/>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DBDEFB-2421-DA46-BA0B-99388A062EEF}"/>
                  </a:ext>
                </a:extLst>
              </p:cNvPr>
              <p:cNvSpPr>
                <a:spLocks noGrp="1"/>
              </p:cNvSpPr>
              <p:nvPr>
                <p:ph sz="quarter" idx="13"/>
              </p:nvPr>
            </p:nvSpPr>
            <p:spPr>
              <a:xfrm>
                <a:off x="5809769" y="2021813"/>
                <a:ext cx="5237676" cy="1971861"/>
              </a:xfrm>
            </p:spPr>
            <p:txBody>
              <a:bodyPr/>
              <a:lstStyle/>
              <a:p>
                <a:pPr marL="0" indent="0">
                  <a:buNone/>
                </a:pPr>
                <a14:m>
                  <m:oMathPara xmlns:m="http://schemas.openxmlformats.org/officeDocument/2006/math">
                    <m:oMathParaPr>
                      <m:jc m:val="left"/>
                    </m:oMathParaPr>
                    <m:oMath xmlns:m="http://schemas.openxmlformats.org/officeDocument/2006/math">
                      <m:r>
                        <a:rPr lang="en-US" altLang="en-US" sz="2400" b="0" i="1" smtClean="0">
                          <a:solidFill>
                            <a:srgbClr val="00B050"/>
                          </a:solidFill>
                          <a:latin typeface="Cambria Math" panose="02040503050406030204" pitchFamily="18" charset="0"/>
                        </a:rPr>
                        <m:t>15</m:t>
                      </m:r>
                      <m:r>
                        <a:rPr lang="en-US" altLang="en-US" sz="2400" b="0" i="1" smtClean="0">
                          <a:solidFill>
                            <a:srgbClr val="00B050"/>
                          </a:solidFill>
                          <a:latin typeface="Cambria Math" panose="02040503050406030204" pitchFamily="18" charset="0"/>
                        </a:rPr>
                        <m:t>𝑥</m:t>
                      </m:r>
                      <m:r>
                        <a:rPr lang="en-US" altLang="en-US" sz="2400" b="0" i="1" smtClean="0">
                          <a:solidFill>
                            <a:srgbClr val="00B050"/>
                          </a:solidFill>
                          <a:latin typeface="Cambria Math" panose="02040503050406030204" pitchFamily="18" charset="0"/>
                        </a:rPr>
                        <m:t>+</m:t>
                      </m:r>
                      <m:r>
                        <a:rPr lang="en-US" altLang="en-US" sz="2400" b="0" i="1" smtClean="0">
                          <a:solidFill>
                            <a:srgbClr val="00B050"/>
                          </a:solidFill>
                          <a:latin typeface="Cambria Math" panose="02040503050406030204" pitchFamily="18" charset="0"/>
                        </a:rPr>
                        <m:t>3</m:t>
                      </m:r>
                      <m:r>
                        <a:rPr lang="en-US" altLang="en-US" sz="2400" b="0" i="1" smtClean="0">
                          <a:solidFill>
                            <a:srgbClr val="00B050"/>
                          </a:solidFill>
                          <a:latin typeface="Cambria Math" panose="02040503050406030204" pitchFamily="18" charset="0"/>
                        </a:rPr>
                        <m:t>𝑦</m:t>
                      </m:r>
                      <m:r>
                        <a:rPr lang="en-US" altLang="en-US" sz="2400" b="0" i="1" smtClean="0">
                          <a:solidFill>
                            <a:srgbClr val="00B050"/>
                          </a:solidFill>
                          <a:latin typeface="Cambria Math" panose="02040503050406030204" pitchFamily="18" charset="0"/>
                          <a:ea typeface="Cambria Math" panose="02040503050406030204" pitchFamily="18" charset="0"/>
                        </a:rPr>
                        <m:t>≤</m:t>
                      </m:r>
                      <m:r>
                        <a:rPr lang="en-US" altLang="en-US" sz="2400" b="0" i="1" smtClean="0">
                          <a:solidFill>
                            <a:srgbClr val="00B050"/>
                          </a:solidFill>
                          <a:latin typeface="Cambria Math" panose="02040503050406030204" pitchFamily="18" charset="0"/>
                          <a:ea typeface="Cambria Math" panose="02040503050406030204" pitchFamily="18" charset="0"/>
                        </a:rPr>
                        <m:t>60</m:t>
                      </m:r>
                    </m:oMath>
                  </m:oMathPara>
                </a14:m>
                <a:endParaRPr lang="en-US" altLang="en-US" sz="2400" b="0" dirty="0" smtClean="0">
                  <a:solidFill>
                    <a:srgbClr val="00B050"/>
                  </a:solidFill>
                  <a:ea typeface="Cambria Math" panose="02040503050406030204" pitchFamily="18" charset="0"/>
                </a:endParaRPr>
              </a:p>
              <a:p>
                <a:pPr marL="0" indent="0">
                  <a:buNone/>
                </a:pPr>
                <a:endParaRPr lang="en-US" altLang="en-US" sz="2400" dirty="0" smtClean="0">
                  <a:solidFill>
                    <a:srgbClr val="00B050"/>
                  </a:solidFill>
                </a:endParaRPr>
              </a:p>
              <a:p>
                <a:pPr marL="0" indent="0">
                  <a:buNone/>
                </a:pPr>
                <a:r>
                  <a:rPr lang="en-US" sz="2400" dirty="0"/>
                  <a:t> </a:t>
                </a:r>
                <a14:m>
                  <m:oMath xmlns:m="http://schemas.openxmlformats.org/officeDocument/2006/math">
                    <m:d>
                      <m:dPr>
                        <m:ctrlPr>
                          <a:rPr lang="en-US" sz="2400" i="1" smtClean="0">
                            <a:solidFill>
                              <a:srgbClr val="C00000"/>
                            </a:solidFill>
                            <a:latin typeface="Cambria Math" panose="02040503050406030204" pitchFamily="18" charset="0"/>
                          </a:rPr>
                        </m:ctrlPr>
                      </m:dPr>
                      <m:e>
                        <m:r>
                          <a:rPr lang="en-US" sz="2400" i="1" smtClean="0">
                            <a:solidFill>
                              <a:srgbClr val="C00000"/>
                            </a:solidFill>
                            <a:latin typeface="Cambria Math" panose="02040503050406030204" pitchFamily="18" charset="0"/>
                          </a:rPr>
                          <m:t>𝑥</m:t>
                        </m:r>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𝑦</m:t>
                        </m:r>
                      </m:e>
                    </m:d>
                  </m:oMath>
                </a14:m>
                <a:r>
                  <a:rPr lang="en-US" sz="2400" dirty="0" smtClean="0"/>
                  <a:t> </a:t>
                </a:r>
                <a:r>
                  <a:rPr lang="he-IL" sz="2400" dirty="0" smtClean="0"/>
                  <a:t>–</a:t>
                </a:r>
                <a:r>
                  <a:rPr lang="en-US" sz="2400" dirty="0" smtClean="0"/>
                  <a:t> a bundle</a:t>
                </a:r>
                <a:endParaRPr lang="en-US" sz="2400" dirty="0"/>
              </a:p>
              <a:p>
                <a:pPr marL="0" indent="0">
                  <a:buNone/>
                </a:pPr>
                <a:endParaRPr lang="en-US" altLang="en-US" sz="3200" dirty="0">
                  <a:solidFill>
                    <a:srgbClr val="00B050"/>
                  </a:solidFill>
                </a:endParaRPr>
              </a:p>
            </p:txBody>
          </p:sp>
        </mc:Choice>
        <mc:Fallback xmlns="">
          <p:sp>
            <p:nvSpPr>
              <p:cNvPr id="3" name="Content Placeholder 2">
                <a:extLst>
                  <a:ext uri="{FF2B5EF4-FFF2-40B4-BE49-F238E27FC236}">
                    <a16:creationId xmlns:a16="http://schemas.microsoft.com/office/drawing/2014/main" id="{C1DBDEFB-2421-DA46-BA0B-99388A062EEF}"/>
                  </a:ext>
                </a:extLst>
              </p:cNvPr>
              <p:cNvSpPr>
                <a:spLocks noGrp="1" noRot="1" noChangeAspect="1" noMove="1" noResize="1" noEditPoints="1" noAdjustHandles="1" noChangeArrowheads="1" noChangeShapeType="1" noTextEdit="1"/>
              </p:cNvSpPr>
              <p:nvPr>
                <p:ph sz="quarter" idx="13"/>
              </p:nvPr>
            </p:nvSpPr>
            <p:spPr>
              <a:xfrm>
                <a:off x="5809769" y="2021813"/>
                <a:ext cx="5237676" cy="1971861"/>
              </a:xfrm>
              <a:blipFill>
                <a:blip r:embed="rId2"/>
                <a:stretch>
                  <a:fillRect l="-34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ED69D72-ABB3-F043-AB7B-9747B590CAA5}" type="slidenum">
              <a:rPr lang="en-US" smtClean="0"/>
              <a:t>130</a:t>
            </a:fld>
            <a:endParaRPr lang="en-US"/>
          </a:p>
        </p:txBody>
      </p:sp>
      <p:sp>
        <p:nvSpPr>
          <p:cNvPr id="19" name="Line 8">
            <a:extLst>
              <a:ext uri="{FF2B5EF4-FFF2-40B4-BE49-F238E27FC236}">
                <a16:creationId xmlns:a16="http://schemas.microsoft.com/office/drawing/2014/main" id="{B96FC720-C8BF-1A4A-9769-7198077858B0}"/>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6"/>
          <p:cNvGrpSpPr/>
          <p:nvPr/>
        </p:nvGrpSpPr>
        <p:grpSpPr>
          <a:xfrm>
            <a:off x="591993" y="1725000"/>
            <a:ext cx="5559714" cy="4474446"/>
            <a:chOff x="903467" y="1436044"/>
            <a:chExt cx="5559714" cy="4474446"/>
          </a:xfrm>
        </p:grpSpPr>
        <p:sp>
          <p:nvSpPr>
            <p:cNvPr id="14" name="Line 3">
              <a:extLst>
                <a:ext uri="{FF2B5EF4-FFF2-40B4-BE49-F238E27FC236}">
                  <a16:creationId xmlns:a16="http://schemas.microsoft.com/office/drawing/2014/main" id="{9E420E32-F00D-5A48-AC85-88ABD3D838AA}"/>
                </a:ext>
              </a:extLst>
            </p:cNvPr>
            <p:cNvSpPr>
              <a:spLocks noChangeShapeType="1"/>
            </p:cNvSpPr>
            <p:nvPr/>
          </p:nvSpPr>
          <p:spPr bwMode="auto">
            <a:xfrm>
              <a:off x="2577708" y="2348630"/>
              <a:ext cx="1341150" cy="2904408"/>
            </a:xfrm>
            <a:prstGeom prst="line">
              <a:avLst/>
            </a:prstGeom>
            <a:ln w="38100">
              <a:solidFill>
                <a:srgbClr val="00B050"/>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15" name="Line 4">
              <a:extLst>
                <a:ext uri="{FF2B5EF4-FFF2-40B4-BE49-F238E27FC236}">
                  <a16:creationId xmlns:a16="http://schemas.microsoft.com/office/drawing/2014/main" id="{F9C8E3B7-7989-EE48-8B67-AF333AE2B86E}"/>
                </a:ext>
              </a:extLst>
            </p:cNvPr>
            <p:cNvSpPr>
              <a:spLocks noChangeShapeType="1"/>
            </p:cNvSpPr>
            <p:nvPr/>
          </p:nvSpPr>
          <p:spPr bwMode="auto">
            <a:xfrm>
              <a:off x="2563217" y="1747838"/>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5">
              <a:extLst>
                <a:ext uri="{FF2B5EF4-FFF2-40B4-BE49-F238E27FC236}">
                  <a16:creationId xmlns:a16="http://schemas.microsoft.com/office/drawing/2014/main" id="{B8FC9510-9F89-8344-921A-FC13BF707969}"/>
                </a:ext>
              </a:extLst>
            </p:cNvPr>
            <p:cNvSpPr>
              <a:spLocks noChangeShapeType="1"/>
            </p:cNvSpPr>
            <p:nvPr/>
          </p:nvSpPr>
          <p:spPr bwMode="auto">
            <a:xfrm flipH="1">
              <a:off x="2553169" y="5253038"/>
              <a:ext cx="3910012"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D5552919-9EEF-CA42-A02C-B5BAD85E533E}"/>
                    </a:ext>
                  </a:extLst>
                </p:cNvPr>
                <p:cNvSpPr>
                  <a:spLocks noChangeArrowheads="1"/>
                </p:cNvSpPr>
                <p:nvPr/>
              </p:nvSpPr>
              <p:spPr bwMode="auto">
                <a:xfrm>
                  <a:off x="1571625" y="1436044"/>
                  <a:ext cx="809834" cy="4623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400" b="0" i="1" smtClean="0">
                            <a:solidFill>
                              <a:srgbClr val="C00000"/>
                            </a:solidFill>
                            <a:latin typeface="Cambria Math" panose="02040503050406030204" pitchFamily="18" charset="0"/>
                          </a:rPr>
                          <m:t>𝑦</m:t>
                        </m:r>
                      </m:oMath>
                    </m:oMathPara>
                  </a14:m>
                  <a:endParaRPr lang="en-US" altLang="en-US" sz="2400" i="1" dirty="0">
                    <a:solidFill>
                      <a:srgbClr val="C00000"/>
                    </a:solidFill>
                  </a:endParaRPr>
                </a:p>
              </p:txBody>
            </p:sp>
          </mc:Choice>
          <mc:Fallback xmlns="">
            <p:sp>
              <p:nvSpPr>
                <p:cNvPr id="20" name="Rectangle 10">
                  <a:extLst>
                    <a:ext uri="{FF2B5EF4-FFF2-40B4-BE49-F238E27FC236}">
                      <a16:creationId xmlns:a16="http://schemas.microsoft.com/office/drawing/2014/main" id="{D5552919-9EEF-CA42-A02C-B5BAD85E533E}"/>
                    </a:ext>
                  </a:extLst>
                </p:cNvPr>
                <p:cNvSpPr>
                  <a:spLocks noRot="1" noChangeAspect="1" noMove="1" noResize="1" noEditPoints="1" noAdjustHandles="1" noChangeArrowheads="1" noChangeShapeType="1" noTextEdit="1"/>
                </p:cNvSpPr>
                <p:nvPr/>
              </p:nvSpPr>
              <p:spPr bwMode="auto">
                <a:xfrm>
                  <a:off x="1571625" y="1436044"/>
                  <a:ext cx="809834" cy="462307"/>
                </a:xfrm>
                <a:prstGeom prst="rect">
                  <a:avLst/>
                </a:prstGeom>
                <a:blipFill>
                  <a:blip r:embed="rId3"/>
                  <a:stretch>
                    <a:fillRect b="-131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588373" y="5434521"/>
                  <a:ext cx="561218" cy="4623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400" i="1" smtClean="0">
                            <a:solidFill>
                              <a:srgbClr val="C00000"/>
                            </a:solidFill>
                            <a:latin typeface="Cambria Math" panose="02040503050406030204" pitchFamily="18" charset="0"/>
                          </a:rPr>
                          <m:t>𝑥</m:t>
                        </m:r>
                      </m:oMath>
                    </m:oMathPara>
                  </a14:m>
                  <a:endParaRPr lang="en-US" altLang="en-US" sz="2400" i="1" dirty="0">
                    <a:solidFill>
                      <a:srgbClr val="C00000"/>
                    </a:solidFill>
                  </a:endParaRPr>
                </a:p>
              </p:txBody>
            </p:sp>
          </mc:Choice>
          <mc:Fallback xmlns="">
            <p:sp>
              <p:nvSpPr>
                <p:cNvPr id="22"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588373" y="5434521"/>
                  <a:ext cx="561218" cy="462307"/>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5A74D2-F992-EC40-8514-9CE52BFAC5E3}"/>
                    </a:ext>
                  </a:extLst>
                </p:cNvPr>
                <p:cNvSpPr txBox="1"/>
                <p:nvPr/>
              </p:nvSpPr>
              <p:spPr>
                <a:xfrm>
                  <a:off x="903467" y="2044098"/>
                  <a:ext cx="1674241" cy="9059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𝐼</m:t>
                            </m:r>
                          </m:num>
                          <m:den>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𝑦</m:t>
                                </m:r>
                              </m:sub>
                            </m:sSub>
                          </m:den>
                        </m:f>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60</m:t>
                            </m:r>
                          </m:num>
                          <m:den>
                            <m:r>
                              <a:rPr lang="en-US" b="0" i="1" smtClean="0">
                                <a:solidFill>
                                  <a:srgbClr val="00B050"/>
                                </a:solidFill>
                                <a:latin typeface="Cambria Math" panose="02040503050406030204" pitchFamily="18" charset="0"/>
                              </a:rPr>
                              <m:t>3</m:t>
                            </m:r>
                          </m:den>
                        </m:f>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20</m:t>
                        </m:r>
                      </m:oMath>
                    </m:oMathPara>
                  </a14:m>
                  <a:endParaRPr lang="en-US" dirty="0"/>
                </a:p>
                <a:p>
                  <a:endParaRPr lang="en-US" sz="2000" dirty="0">
                    <a:solidFill>
                      <a:srgbClr val="00B050"/>
                    </a:solidFill>
                  </a:endParaRPr>
                </a:p>
              </p:txBody>
            </p:sp>
          </mc:Choice>
          <mc:Fallback xmlns="">
            <p:sp>
              <p:nvSpPr>
                <p:cNvPr id="4" name="TextBox 3">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903467" y="2044098"/>
                  <a:ext cx="1674241" cy="9059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BFB825-0146-9F4A-8FA6-C58898BA9100}"/>
                    </a:ext>
                  </a:extLst>
                </p:cNvPr>
                <p:cNvSpPr txBox="1"/>
                <p:nvPr/>
              </p:nvSpPr>
              <p:spPr>
                <a:xfrm>
                  <a:off x="3083320" y="5343283"/>
                  <a:ext cx="1520211" cy="5672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𝐼</m:t>
                            </m:r>
                          </m:num>
                          <m:den>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𝑥</m:t>
                                </m:r>
                              </m:sub>
                            </m:sSub>
                          </m:den>
                        </m:f>
                        <m:r>
                          <a:rPr lang="en-US" b="0" i="1" smtClean="0">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60</m:t>
                            </m:r>
                          </m:num>
                          <m:den>
                            <m:r>
                              <a:rPr lang="en-US" b="0" i="1" smtClean="0">
                                <a:solidFill>
                                  <a:srgbClr val="00B050"/>
                                </a:solidFill>
                                <a:latin typeface="Cambria Math" panose="02040503050406030204" pitchFamily="18" charset="0"/>
                              </a:rPr>
                              <m:t>15</m:t>
                            </m:r>
                          </m:den>
                        </m:f>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4</m:t>
                        </m:r>
                      </m:oMath>
                    </m:oMathPara>
                  </a14:m>
                  <a:endParaRPr lang="en-US" dirty="0"/>
                </a:p>
              </p:txBody>
            </p:sp>
          </mc:Choice>
          <mc:Fallback xmlns="">
            <p:sp>
              <p:nvSpPr>
                <p:cNvPr id="13" name="TextBox 12">
                  <a:extLst>
                    <a:ext uri="{FF2B5EF4-FFF2-40B4-BE49-F238E27FC236}">
                      <a16:creationId xmlns:a16="http://schemas.microsoft.com/office/drawing/2014/main" id="{4ABFB825-0146-9F4A-8FA6-C58898BA9100}"/>
                    </a:ext>
                  </a:extLst>
                </p:cNvPr>
                <p:cNvSpPr txBox="1">
                  <a:spLocks noRot="1" noChangeAspect="1" noMove="1" noResize="1" noEditPoints="1" noAdjustHandles="1" noChangeArrowheads="1" noChangeShapeType="1" noTextEdit="1"/>
                </p:cNvSpPr>
                <p:nvPr/>
              </p:nvSpPr>
              <p:spPr>
                <a:xfrm>
                  <a:off x="3083320" y="5343283"/>
                  <a:ext cx="1520211" cy="567207"/>
                </a:xfrm>
                <a:prstGeom prst="rect">
                  <a:avLst/>
                </a:prstGeom>
                <a:blipFill>
                  <a:blip r:embed="rId6"/>
                  <a:stretch>
                    <a:fillRect/>
                  </a:stretch>
                </a:blipFill>
              </p:spPr>
              <p:txBody>
                <a:bodyPr/>
                <a:lstStyle/>
                <a:p>
                  <a:r>
                    <a:rPr lang="en-US">
                      <a:noFill/>
                    </a:rPr>
                    <a:t> </a:t>
                  </a:r>
                </a:p>
              </p:txBody>
            </p:sp>
          </mc:Fallback>
        </mc:AlternateContent>
        <p:sp>
          <p:nvSpPr>
            <p:cNvPr id="6" name="Isosceles Triangle 5"/>
            <p:cNvSpPr/>
            <p:nvPr/>
          </p:nvSpPr>
          <p:spPr>
            <a:xfrm>
              <a:off x="2563217" y="2348630"/>
              <a:ext cx="1355641" cy="2904408"/>
            </a:xfrm>
            <a:prstGeom prst="triangle">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889839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1842-EEDF-D445-A5A5-FC11FA9EE59C}"/>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Example: linear utility</a:t>
            </a:r>
            <a:endParaRPr lang="en-US" dirty="0">
              <a:solidFill>
                <a:srgbClr val="7030A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131</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133D82-A4B5-1F4A-846D-3F5A6E89CDE9}"/>
                  </a:ext>
                </a:extLst>
              </p:cNvPr>
              <p:cNvSpPr txBox="1"/>
              <p:nvPr/>
            </p:nvSpPr>
            <p:spPr>
              <a:xfrm>
                <a:off x="1368156" y="1952356"/>
                <a:ext cx="8419024" cy="3347840"/>
              </a:xfrm>
              <a:prstGeom prst="rect">
                <a:avLst/>
              </a:prstGeom>
              <a:noFill/>
            </p:spPr>
            <p:txBody>
              <a:bodyPr wrap="square" rtlCol="0">
                <a:spAutoFit/>
              </a:bodyPr>
              <a:lstStyle/>
              <a:p>
                <a:pPr>
                  <a:lnSpc>
                    <a:spcPct val="150000"/>
                  </a:lnSpc>
                </a:pPr>
                <a:r>
                  <a:rPr lang="en-US" sz="2400" dirty="0" smtClean="0"/>
                  <a:t>For example</a:t>
                </a:r>
              </a:p>
              <a:p>
                <a:pPr>
                  <a:lnSpc>
                    <a:spcPct val="150000"/>
                  </a:lnSpc>
                </a:pPr>
                <a14:m>
                  <m:oMathPara xmlns:m="http://schemas.openxmlformats.org/officeDocument/2006/math">
                    <m:oMathParaPr>
                      <m:jc m:val="centerGroup"/>
                    </m:oMathParaPr>
                    <m:oMath xmlns:m="http://schemas.openxmlformats.org/officeDocument/2006/math">
                      <m:r>
                        <a:rPr lang="en-US" sz="2400" b="0" i="1" dirty="0" smtClean="0">
                          <a:solidFill>
                            <a:srgbClr val="0070C0"/>
                          </a:solidFill>
                          <a:latin typeface="Cambria Math" panose="02040503050406030204" pitchFamily="18" charset="0"/>
                        </a:rPr>
                        <m:t>𝑈</m:t>
                      </m:r>
                      <m:r>
                        <a:rPr lang="en-US" sz="2400" i="1" dirty="0" smtClean="0">
                          <a:solidFill>
                            <a:srgbClr val="0070C0"/>
                          </a:solidFill>
                          <a:latin typeface="Cambria Math" panose="02040503050406030204" pitchFamily="18" charset="0"/>
                        </a:rPr>
                        <m:t>(</m:t>
                      </m:r>
                      <m:r>
                        <a:rPr lang="en-US" sz="2400" i="1" dirty="0" err="1">
                          <a:solidFill>
                            <a:srgbClr val="0070C0"/>
                          </a:solidFill>
                          <a:latin typeface="Cambria Math" panose="02040503050406030204" pitchFamily="18" charset="0"/>
                        </a:rPr>
                        <m:t>𝑥</m:t>
                      </m:r>
                      <m:r>
                        <a:rPr lang="en-US" sz="2400" i="1" dirty="0" err="1">
                          <a:solidFill>
                            <a:srgbClr val="0070C0"/>
                          </a:solidFill>
                          <a:latin typeface="Cambria Math" panose="02040503050406030204" pitchFamily="18" charset="0"/>
                        </a:rPr>
                        <m:t>,</m:t>
                      </m:r>
                      <m:r>
                        <a:rPr lang="en-US" sz="2400" i="1" dirty="0" err="1">
                          <a:solidFill>
                            <a:srgbClr val="0070C0"/>
                          </a:solidFill>
                          <a:latin typeface="Cambria Math" panose="02040503050406030204" pitchFamily="18" charset="0"/>
                        </a:rPr>
                        <m:t>𝑦</m:t>
                      </m:r>
                      <m:r>
                        <a:rPr lang="en-US" sz="2400" i="1" dirty="0">
                          <a:solidFill>
                            <a:srgbClr val="0070C0"/>
                          </a:solidFill>
                          <a:latin typeface="Cambria Math" panose="02040503050406030204" pitchFamily="18" charset="0"/>
                        </a:rPr>
                        <m:t>) =</m:t>
                      </m:r>
                      <m:r>
                        <a:rPr lang="en-US" sz="2400" b="0" i="1" dirty="0" smtClean="0">
                          <a:solidFill>
                            <a:srgbClr val="0070C0"/>
                          </a:solidFill>
                          <a:latin typeface="Cambria Math" panose="02040503050406030204" pitchFamily="18" charset="0"/>
                        </a:rPr>
                        <m:t>6</m:t>
                      </m:r>
                      <m:r>
                        <a:rPr lang="en-US" sz="2400" i="1" dirty="0">
                          <a:solidFill>
                            <a:srgbClr val="0070C0"/>
                          </a:solidFill>
                          <a:latin typeface="Cambria Math" panose="02040503050406030204" pitchFamily="18" charset="0"/>
                        </a:rPr>
                        <m:t>𝑥</m:t>
                      </m:r>
                      <m:r>
                        <a:rPr lang="en-US" sz="2400" i="1" dirty="0">
                          <a:solidFill>
                            <a:srgbClr val="0070C0"/>
                          </a:solidFill>
                          <a:latin typeface="Cambria Math" panose="02040503050406030204" pitchFamily="18" charset="0"/>
                        </a:rPr>
                        <m:t> +</m:t>
                      </m:r>
                      <m:r>
                        <a:rPr lang="en-US" sz="2400" i="1" dirty="0">
                          <a:solidFill>
                            <a:srgbClr val="0070C0"/>
                          </a:solidFill>
                          <a:latin typeface="Cambria Math" panose="02040503050406030204" pitchFamily="18" charset="0"/>
                        </a:rPr>
                        <m:t>𝑦</m:t>
                      </m:r>
                    </m:oMath>
                  </m:oMathPara>
                </a14:m>
                <a:endParaRPr lang="en-US" sz="2400" dirty="0" smtClean="0"/>
              </a:p>
              <a:p>
                <a:pPr>
                  <a:lnSpc>
                    <a:spcPct val="150000"/>
                  </a:lnSpc>
                </a:pPr>
                <a:r>
                  <a:rPr lang="en-US" sz="2400" dirty="0" smtClean="0"/>
                  <a:t>Which can happen:</a:t>
                </a:r>
                <a:endParaRPr lang="en-US" sz="2400" dirty="0"/>
              </a:p>
              <a:p>
                <a:pPr>
                  <a:lnSpc>
                    <a:spcPct val="150000"/>
                  </a:lnSpc>
                </a:pPr>
                <a:r>
                  <a:rPr lang="en-US" sz="2400" dirty="0"/>
                  <a:t>	</a:t>
                </a:r>
                <a14:m>
                  <m:oMath xmlns:m="http://schemas.openxmlformats.org/officeDocument/2006/math">
                    <m:r>
                      <a:rPr lang="en-US" sz="2400" i="1" dirty="0" smtClean="0">
                        <a:latin typeface="Cambria Math" panose="02040503050406030204" pitchFamily="18" charset="0"/>
                      </a:rPr>
                      <m:t>𝑥</m:t>
                    </m:r>
                  </m:oMath>
                </a14:m>
                <a:r>
                  <a:rPr lang="en-US" sz="2400" dirty="0"/>
                  <a:t> = six-packs of bottles</a:t>
                </a:r>
              </a:p>
              <a:p>
                <a:pPr>
                  <a:lnSpc>
                    <a:spcPct val="150000"/>
                  </a:lnSpc>
                </a:pPr>
                <a:r>
                  <a:rPr lang="en-US" sz="2400" dirty="0"/>
                  <a:t>	</a:t>
                </a:r>
                <a14:m>
                  <m:oMath xmlns:m="http://schemas.openxmlformats.org/officeDocument/2006/math">
                    <m:r>
                      <a:rPr lang="en-US" sz="2400" i="1" dirty="0" smtClean="0">
                        <a:latin typeface="Cambria Math" panose="02040503050406030204" pitchFamily="18" charset="0"/>
                      </a:rPr>
                      <m:t>𝑦</m:t>
                    </m:r>
                  </m:oMath>
                </a14:m>
                <a:r>
                  <a:rPr lang="en-US" sz="2400" dirty="0"/>
                  <a:t> = single </a:t>
                </a:r>
                <a:r>
                  <a:rPr lang="en-US" sz="2400" dirty="0" smtClean="0"/>
                  <a:t>bottles</a:t>
                </a:r>
                <a:endParaRPr lang="en-US" sz="2400" dirty="0"/>
              </a:p>
              <a:p>
                <a:pPr>
                  <a:lnSpc>
                    <a:spcPct val="150000"/>
                  </a:lnSpc>
                </a:pPr>
                <a:r>
                  <a:rPr lang="en-US" sz="2400" dirty="0" smtClean="0"/>
                  <a:t>For such a function corner </a:t>
                </a:r>
                <a:r>
                  <a:rPr lang="en-US" sz="2400" dirty="0"/>
                  <a:t>solutions will not be exceptional</a:t>
                </a:r>
              </a:p>
            </p:txBody>
          </p:sp>
        </mc:Choice>
        <mc:Fallback xmlns="">
          <p:sp>
            <p:nvSpPr>
              <p:cNvPr id="4" name="TextBox 3">
                <a:extLst>
                  <a:ext uri="{FF2B5EF4-FFF2-40B4-BE49-F238E27FC236}">
                    <a16:creationId xmlns:a16="http://schemas.microsoft.com/office/drawing/2014/main" id="{31133D82-A4B5-1F4A-846D-3F5A6E89CDE9}"/>
                  </a:ext>
                </a:extLst>
              </p:cNvPr>
              <p:cNvSpPr txBox="1">
                <a:spLocks noRot="1" noChangeAspect="1" noMove="1" noResize="1" noEditPoints="1" noAdjustHandles="1" noChangeArrowheads="1" noChangeShapeType="1" noTextEdit="1"/>
              </p:cNvSpPr>
              <p:nvPr/>
            </p:nvSpPr>
            <p:spPr>
              <a:xfrm>
                <a:off x="1368156" y="1952356"/>
                <a:ext cx="8419024" cy="3347840"/>
              </a:xfrm>
              <a:prstGeom prst="rect">
                <a:avLst/>
              </a:prstGeom>
              <a:blipFill>
                <a:blip r:embed="rId2"/>
                <a:stretch>
                  <a:fillRect l="-1085" b="-3461"/>
                </a:stretch>
              </a:blipFill>
            </p:spPr>
            <p:txBody>
              <a:bodyPr/>
              <a:lstStyle/>
              <a:p>
                <a:r>
                  <a:rPr lang="en-US">
                    <a:noFill/>
                  </a:rPr>
                  <a:t> </a:t>
                </a:r>
              </a:p>
            </p:txBody>
          </p:sp>
        </mc:Fallback>
      </mc:AlternateContent>
    </p:spTree>
    <p:extLst>
      <p:ext uri="{BB962C8B-B14F-4D97-AF65-F5344CB8AC3E}">
        <p14:creationId xmlns:p14="http://schemas.microsoft.com/office/powerpoint/2010/main" val="16864368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1639119" y="3289300"/>
            <a:ext cx="1257570" cy="2036212"/>
          </a:xfrm>
          <a:prstGeom prst="triangle">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6AC0874-2642-C64E-96F9-CEFD62B9DDAA}"/>
                  </a:ext>
                </a:extLst>
              </p:cNvPr>
              <p:cNvSpPr txBox="1"/>
              <p:nvPr/>
            </p:nvSpPr>
            <p:spPr>
              <a:xfrm>
                <a:off x="2603500" y="1520591"/>
                <a:ext cx="309725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chemeClr val="accent1"/>
                          </a:solidFill>
                          <a:latin typeface="Cambria Math" panose="02040503050406030204" pitchFamily="18" charset="0"/>
                        </a:rPr>
                        <m:t>𝑈</m:t>
                      </m:r>
                      <m:r>
                        <a:rPr lang="en-US" sz="2800" i="1" dirty="0" smtClean="0">
                          <a:solidFill>
                            <a:schemeClr val="accent1"/>
                          </a:solidFill>
                          <a:latin typeface="Cambria Math" panose="02040503050406030204" pitchFamily="18" charset="0"/>
                        </a:rPr>
                        <m:t>(</m:t>
                      </m:r>
                      <m:r>
                        <a:rPr lang="en-US" sz="2800" i="1" dirty="0" err="1">
                          <a:solidFill>
                            <a:schemeClr val="accent1"/>
                          </a:solidFill>
                          <a:latin typeface="Cambria Math" panose="02040503050406030204" pitchFamily="18" charset="0"/>
                        </a:rPr>
                        <m:t>𝑥</m:t>
                      </m:r>
                      <m:r>
                        <a:rPr lang="en-US" sz="2800" i="1" dirty="0" err="1">
                          <a:solidFill>
                            <a:schemeClr val="accent1"/>
                          </a:solidFill>
                          <a:latin typeface="Cambria Math" panose="02040503050406030204" pitchFamily="18" charset="0"/>
                        </a:rPr>
                        <m:t>,</m:t>
                      </m:r>
                      <m:r>
                        <a:rPr lang="en-US" sz="2800" i="1" dirty="0" err="1">
                          <a:solidFill>
                            <a:schemeClr val="accent1"/>
                          </a:solidFill>
                          <a:latin typeface="Cambria Math" panose="02040503050406030204" pitchFamily="18" charset="0"/>
                        </a:rPr>
                        <m:t>𝑦</m:t>
                      </m:r>
                      <m:r>
                        <a:rPr lang="en-US" sz="2800" i="1" dirty="0">
                          <a:solidFill>
                            <a:schemeClr val="accent1"/>
                          </a:solidFill>
                          <a:latin typeface="Cambria Math" panose="02040503050406030204" pitchFamily="18" charset="0"/>
                        </a:rPr>
                        <m:t>) =</m:t>
                      </m:r>
                      <m:r>
                        <a:rPr lang="en-US" sz="2800" b="0" i="1" dirty="0" smtClean="0">
                          <a:solidFill>
                            <a:schemeClr val="accent1"/>
                          </a:solidFill>
                          <a:latin typeface="Cambria Math" panose="02040503050406030204" pitchFamily="18" charset="0"/>
                        </a:rPr>
                        <m:t>6</m:t>
                      </m:r>
                      <m:r>
                        <a:rPr lang="en-US" sz="2800" i="1" dirty="0">
                          <a:solidFill>
                            <a:schemeClr val="accent1"/>
                          </a:solidFill>
                          <a:latin typeface="Cambria Math" panose="02040503050406030204" pitchFamily="18" charset="0"/>
                        </a:rPr>
                        <m:t>𝑥</m:t>
                      </m:r>
                      <m:r>
                        <a:rPr lang="en-US" sz="2800" i="1" dirty="0">
                          <a:solidFill>
                            <a:schemeClr val="accent1"/>
                          </a:solidFill>
                          <a:latin typeface="Cambria Math" panose="02040503050406030204" pitchFamily="18" charset="0"/>
                        </a:rPr>
                        <m:t> +</m:t>
                      </m:r>
                      <m:r>
                        <a:rPr lang="en-US" sz="2800" i="1" dirty="0">
                          <a:solidFill>
                            <a:schemeClr val="accent1"/>
                          </a:solidFill>
                          <a:latin typeface="Cambria Math" panose="02040503050406030204" pitchFamily="18" charset="0"/>
                        </a:rPr>
                        <m:t>𝑦</m:t>
                      </m:r>
                      <m:r>
                        <a:rPr lang="en-US" sz="2800" i="1" dirty="0">
                          <a:solidFill>
                            <a:schemeClr val="accent1"/>
                          </a:solidFill>
                          <a:latin typeface="Cambria Math" panose="02040503050406030204" pitchFamily="18" charset="0"/>
                        </a:rPr>
                        <m:t> </m:t>
                      </m:r>
                    </m:oMath>
                  </m:oMathPara>
                </a14:m>
                <a:endParaRPr lang="en-US" sz="2800" dirty="0">
                  <a:solidFill>
                    <a:schemeClr val="accent1"/>
                  </a:solidFill>
                </a:endParaRPr>
              </a:p>
            </p:txBody>
          </p:sp>
        </mc:Choice>
        <mc:Fallback xmlns="">
          <p:sp>
            <p:nvSpPr>
              <p:cNvPr id="4" name="TextBox 3">
                <a:extLst>
                  <a:ext uri="{FF2B5EF4-FFF2-40B4-BE49-F238E27FC236}">
                    <a16:creationId xmlns:a16="http://schemas.microsoft.com/office/drawing/2014/main" id="{D6AC0874-2642-C64E-96F9-CEFD62B9DDAA}"/>
                  </a:ext>
                </a:extLst>
              </p:cNvPr>
              <p:cNvSpPr txBox="1">
                <a:spLocks noRot="1" noChangeAspect="1" noMove="1" noResize="1" noEditPoints="1" noAdjustHandles="1" noChangeArrowheads="1" noChangeShapeType="1" noTextEdit="1"/>
              </p:cNvSpPr>
              <p:nvPr/>
            </p:nvSpPr>
            <p:spPr>
              <a:xfrm>
                <a:off x="2603500" y="1520591"/>
                <a:ext cx="3097258" cy="523220"/>
              </a:xfrm>
              <a:prstGeom prst="rect">
                <a:avLst/>
              </a:prstGeom>
              <a:blipFill>
                <a:blip r:embed="rId2"/>
                <a:stretch>
                  <a:fillRect/>
                </a:stretch>
              </a:blipFill>
            </p:spPr>
            <p:txBody>
              <a:bodyPr/>
              <a:lstStyle/>
              <a:p>
                <a:r>
                  <a:rPr lang="he-IL">
                    <a:noFill/>
                  </a:rPr>
                  <a:t> </a:t>
                </a:r>
              </a:p>
            </p:txBody>
          </p:sp>
        </mc:Fallback>
      </mc:AlternateContent>
      <p:sp>
        <p:nvSpPr>
          <p:cNvPr id="5" name="Line 3">
            <a:extLst>
              <a:ext uri="{FF2B5EF4-FFF2-40B4-BE49-F238E27FC236}">
                <a16:creationId xmlns:a16="http://schemas.microsoft.com/office/drawing/2014/main" id="{608B225E-592A-554B-ACDF-2740FAC1196A}"/>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E50E8B9-4A13-9B4F-B147-486AE3110A80}"/>
                  </a:ext>
                </a:extLst>
              </p:cNvPr>
              <p:cNvSpPr>
                <a:spLocks noChangeArrowheads="1"/>
              </p:cNvSpPr>
              <p:nvPr/>
            </p:nvSpPr>
            <p:spPr bwMode="auto">
              <a:xfrm>
                <a:off x="4715586" y="5440490"/>
                <a:ext cx="369268"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i="1">
                          <a:solidFill>
                            <a:srgbClr val="C00000"/>
                          </a:solidFill>
                          <a:latin typeface="Cambria Math" panose="02040503050406030204" pitchFamily="18" charset="0"/>
                        </a:rPr>
                        <m:t>𝑥</m:t>
                      </m:r>
                    </m:oMath>
                  </m:oMathPara>
                </a14:m>
                <a:endParaRPr lang="en-US" altLang="en-US" i="1" dirty="0">
                  <a:solidFill>
                    <a:srgbClr val="C00000"/>
                  </a:solidFill>
                </a:endParaRPr>
              </a:p>
            </p:txBody>
          </p:sp>
        </mc:Choice>
        <mc:Fallback xmlns="">
          <p:sp>
            <p:nvSpPr>
              <p:cNvPr id="6" name="Rectangle 5">
                <a:extLst>
                  <a:ext uri="{FF2B5EF4-FFF2-40B4-BE49-F238E27FC236}">
                    <a16:creationId xmlns:a16="http://schemas.microsoft.com/office/drawing/2014/main" id="{4E50E8B9-4A13-9B4F-B147-486AE3110A80}"/>
                  </a:ext>
                </a:extLst>
              </p:cNvPr>
              <p:cNvSpPr>
                <a:spLocks noRot="1" noChangeAspect="1" noMove="1" noResize="1" noEditPoints="1" noAdjustHandles="1" noChangeArrowheads="1" noChangeShapeType="1" noTextEdit="1"/>
              </p:cNvSpPr>
              <p:nvPr/>
            </p:nvSpPr>
            <p:spPr bwMode="auto">
              <a:xfrm>
                <a:off x="4715586" y="5440490"/>
                <a:ext cx="369268" cy="36997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Line 8">
            <a:extLst>
              <a:ext uri="{FF2B5EF4-FFF2-40B4-BE49-F238E27FC236}">
                <a16:creationId xmlns:a16="http://schemas.microsoft.com/office/drawing/2014/main" id="{EB8ED399-40AD-0D45-83E5-1B3B52F101F7}"/>
              </a:ext>
            </a:extLst>
          </p:cNvPr>
          <p:cNvSpPr>
            <a:spLocks noChangeShapeType="1"/>
          </p:cNvSpPr>
          <p:nvPr/>
        </p:nvSpPr>
        <p:spPr bwMode="auto">
          <a:xfrm>
            <a:off x="1630969" y="3289300"/>
            <a:ext cx="1226531" cy="2022833"/>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B0CCFC9-F013-7B40-B40F-012BFF859413}"/>
                  </a:ext>
                </a:extLst>
              </p:cNvPr>
              <p:cNvSpPr>
                <a:spLocks noChangeArrowheads="1"/>
              </p:cNvSpPr>
              <p:nvPr/>
            </p:nvSpPr>
            <p:spPr bwMode="auto">
              <a:xfrm>
                <a:off x="1155642" y="1805920"/>
                <a:ext cx="372666"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b="0" i="1" smtClean="0">
                          <a:solidFill>
                            <a:srgbClr val="C00000"/>
                          </a:solidFill>
                          <a:latin typeface="Cambria Math" panose="02040503050406030204" pitchFamily="18" charset="0"/>
                        </a:rPr>
                        <m:t>𝑦</m:t>
                      </m:r>
                    </m:oMath>
                  </m:oMathPara>
                </a14:m>
                <a:endParaRPr lang="en-US" altLang="en-US" i="1" dirty="0">
                  <a:solidFill>
                    <a:srgbClr val="C00000"/>
                  </a:solidFill>
                </a:endParaRPr>
              </a:p>
            </p:txBody>
          </p:sp>
        </mc:Choice>
        <mc:Fallback xmlns="">
          <p:sp>
            <p:nvSpPr>
              <p:cNvPr id="10" name="Rectangle 9">
                <a:extLst>
                  <a:ext uri="{FF2B5EF4-FFF2-40B4-BE49-F238E27FC236}">
                    <a16:creationId xmlns:a16="http://schemas.microsoft.com/office/drawing/2014/main" id="{CB0CCFC9-F013-7B40-B40F-012BFF859413}"/>
                  </a:ext>
                </a:extLst>
              </p:cNvPr>
              <p:cNvSpPr>
                <a:spLocks noRot="1" noChangeAspect="1" noMove="1" noResize="1" noEditPoints="1" noAdjustHandles="1" noChangeArrowheads="1" noChangeShapeType="1" noTextEdit="1"/>
              </p:cNvSpPr>
              <p:nvPr/>
            </p:nvSpPr>
            <p:spPr bwMode="auto">
              <a:xfrm>
                <a:off x="1155642" y="1805920"/>
                <a:ext cx="372666" cy="369974"/>
              </a:xfrm>
              <a:prstGeom prst="rect">
                <a:avLst/>
              </a:prstGeom>
              <a:blipFill>
                <a:blip r:embed="rId4"/>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Line 3">
            <a:extLst>
              <a:ext uri="{FF2B5EF4-FFF2-40B4-BE49-F238E27FC236}">
                <a16:creationId xmlns:a16="http://schemas.microsoft.com/office/drawing/2014/main" id="{FED667CC-AF1D-7B4A-91D8-A43B7C00035F}"/>
              </a:ext>
            </a:extLst>
          </p:cNvPr>
          <p:cNvSpPr>
            <a:spLocks noChangeShapeType="1"/>
          </p:cNvSpPr>
          <p:nvPr/>
        </p:nvSpPr>
        <p:spPr bwMode="auto">
          <a:xfrm flipH="1">
            <a:off x="1599930"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8">
            <a:extLst>
              <a:ext uri="{FF2B5EF4-FFF2-40B4-BE49-F238E27FC236}">
                <a16:creationId xmlns:a16="http://schemas.microsoft.com/office/drawing/2014/main" id="{A39AE69C-8935-0A44-A172-BBD10E289D86}"/>
              </a:ext>
            </a:extLst>
          </p:cNvPr>
          <p:cNvSpPr>
            <a:spLocks noChangeShapeType="1"/>
          </p:cNvSpPr>
          <p:nvPr/>
        </p:nvSpPr>
        <p:spPr bwMode="auto">
          <a:xfrm>
            <a:off x="2466619" y="2642959"/>
            <a:ext cx="406400" cy="2695933"/>
          </a:xfrm>
          <a:prstGeom prst="line">
            <a:avLst/>
          </a:prstGeom>
          <a:ln w="19050">
            <a:headEnd type="none" w="sm" len="sm"/>
            <a:tailEnd type="none" w="sm" len="sm"/>
          </a:ln>
          <a:extLst/>
        </p:spPr>
        <p:style>
          <a:lnRef idx="1">
            <a:schemeClr val="accent1"/>
          </a:lnRef>
          <a:fillRef idx="0">
            <a:schemeClr val="accent1"/>
          </a:fillRef>
          <a:effectRef idx="0">
            <a:schemeClr val="accent1"/>
          </a:effectRef>
          <a:fontRef idx="minor">
            <a:schemeClr val="tx1"/>
          </a:fontRef>
        </p:style>
        <p:txBody>
          <a:bodyPr wrap="none" anchor="ctr"/>
          <a:lstStyle/>
          <a:p>
            <a:endParaRPr lang="en-US"/>
          </a:p>
        </p:txBody>
      </p:sp>
      <p:sp>
        <p:nvSpPr>
          <p:cNvPr id="8" name="Oval 14">
            <a:extLst>
              <a:ext uri="{FF2B5EF4-FFF2-40B4-BE49-F238E27FC236}">
                <a16:creationId xmlns:a16="http://schemas.microsoft.com/office/drawing/2014/main" id="{D681DA58-6A8A-EF49-A1E9-601F84DB8C93}"/>
              </a:ext>
            </a:extLst>
          </p:cNvPr>
          <p:cNvSpPr>
            <a:spLocks noChangeArrowheads="1"/>
          </p:cNvSpPr>
          <p:nvPr/>
        </p:nvSpPr>
        <p:spPr bwMode="auto">
          <a:xfrm>
            <a:off x="2749550" y="5204183"/>
            <a:ext cx="215900" cy="215900"/>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DB5E20-C785-AB4A-B5ED-C6BFCD2B9154}"/>
                  </a:ext>
                </a:extLst>
              </p:cNvPr>
              <p:cNvSpPr txBox="1"/>
              <p:nvPr/>
            </p:nvSpPr>
            <p:spPr>
              <a:xfrm>
                <a:off x="6544905" y="2004001"/>
                <a:ext cx="4071433" cy="1587229"/>
              </a:xfrm>
              <a:prstGeom prst="rect">
                <a:avLst/>
              </a:prstGeom>
              <a:noFill/>
            </p:spPr>
            <p:txBody>
              <a:bodyPr wrap="square" rtlCol="0">
                <a:spAutoFit/>
              </a:bodyPr>
              <a:lstStyle/>
              <a:p>
                <a:pPr algn="l"/>
                <a:r>
                  <a:rPr lang="en-US" dirty="0" smtClean="0"/>
                  <a:t>The six-packs are a better deal:</a:t>
                </a:r>
                <a:endParaRPr lang="he-IL" dirty="0" smtClean="0"/>
              </a:p>
              <a:p>
                <a:pPr algn="ctr"/>
                <a:r>
                  <a:rPr lang="he-IL" sz="2000" dirty="0" smtClean="0">
                    <a:solidFill>
                      <a:srgbClr val="00B050"/>
                    </a:solidFill>
                  </a:rPr>
                  <a:t>  </a:t>
                </a:r>
                <a14:m>
                  <m:oMath xmlns:m="http://schemas.openxmlformats.org/officeDocument/2006/math">
                    <m:sSub>
                      <m:sSubPr>
                        <m:ctrlPr>
                          <a:rPr lang="en-US" sz="2000" i="1" dirty="0">
                            <a:solidFill>
                              <a:srgbClr val="00B050"/>
                            </a:solidFill>
                            <a:latin typeface="Cambria Math" panose="02040503050406030204" pitchFamily="18" charset="0"/>
                          </a:rPr>
                        </m:ctrlPr>
                      </m:sSubPr>
                      <m:e>
                        <m:r>
                          <a:rPr lang="en-US" sz="2000" i="1" dirty="0">
                            <a:solidFill>
                              <a:srgbClr val="00B050"/>
                            </a:solidFill>
                            <a:latin typeface="Cambria Math" panose="02040503050406030204" pitchFamily="18" charset="0"/>
                          </a:rPr>
                          <m:t>𝑝</m:t>
                        </m:r>
                      </m:e>
                      <m:sub>
                        <m:r>
                          <a:rPr lang="en-US" sz="2000" i="1" dirty="0">
                            <a:solidFill>
                              <a:srgbClr val="00B050"/>
                            </a:solidFill>
                            <a:latin typeface="Cambria Math" panose="02040503050406030204" pitchFamily="18" charset="0"/>
                          </a:rPr>
                          <m:t>𝑥</m:t>
                        </m:r>
                      </m:sub>
                    </m:sSub>
                    <m:r>
                      <a:rPr lang="en-US" sz="2000" i="1" dirty="0">
                        <a:solidFill>
                          <a:srgbClr val="00B050"/>
                        </a:solidFill>
                        <a:latin typeface="Cambria Math" panose="02040503050406030204" pitchFamily="18" charset="0"/>
                      </a:rPr>
                      <m:t>=</m:t>
                    </m:r>
                    <m:r>
                      <a:rPr lang="en-US" sz="2000" i="1" dirty="0">
                        <a:solidFill>
                          <a:srgbClr val="00B050"/>
                        </a:solidFill>
                        <a:latin typeface="Cambria Math" panose="02040503050406030204" pitchFamily="18" charset="0"/>
                      </a:rPr>
                      <m:t>15</m:t>
                    </m:r>
                    <m:r>
                      <a:rPr lang="en-US" sz="2000" i="1" dirty="0">
                        <a:solidFill>
                          <a:srgbClr val="00B050"/>
                        </a:solidFill>
                        <a:latin typeface="Cambria Math" panose="02040503050406030204" pitchFamily="18" charset="0"/>
                        <a:ea typeface="Cambria Math" panose="02040503050406030204" pitchFamily="18" charset="0"/>
                      </a:rPr>
                      <m:t>&lt;</m:t>
                    </m:r>
                    <m:r>
                      <a:rPr lang="en-US" sz="2000" i="1" dirty="0" smtClean="0">
                        <a:solidFill>
                          <a:schemeClr val="tx1"/>
                        </a:solidFill>
                        <a:latin typeface="Cambria Math" panose="02040503050406030204" pitchFamily="18" charset="0"/>
                        <a:ea typeface="Cambria Math" panose="02040503050406030204" pitchFamily="18" charset="0"/>
                      </a:rPr>
                      <m:t>6</m:t>
                    </m:r>
                    <m:r>
                      <a:rPr lang="en-US" sz="2000" i="1" dirty="0" smtClean="0">
                        <a:solidFill>
                          <a:schemeClr val="tx1"/>
                        </a:solidFill>
                        <a:latin typeface="Cambria Math"/>
                        <a:ea typeface="Cambria Math" panose="02040503050406030204" pitchFamily="18" charset="0"/>
                      </a:rPr>
                      <m:t>∗</m:t>
                    </m:r>
                    <m:r>
                      <a:rPr lang="en-US" sz="2000" i="1" dirty="0">
                        <a:solidFill>
                          <a:srgbClr val="00B050"/>
                        </a:solidFill>
                        <a:latin typeface="Cambria Math"/>
                        <a:ea typeface="Cambria Math" panose="02040503050406030204" pitchFamily="18" charset="0"/>
                      </a:rPr>
                      <m:t>3</m:t>
                    </m:r>
                    <m:r>
                      <a:rPr lang="en-US" sz="2000" i="1" dirty="0">
                        <a:solidFill>
                          <a:srgbClr val="00B050"/>
                        </a:solidFill>
                        <a:latin typeface="Cambria Math"/>
                        <a:ea typeface="Cambria Math" panose="02040503050406030204" pitchFamily="18" charset="0"/>
                      </a:rPr>
                      <m:t>=</m:t>
                    </m:r>
                    <m:r>
                      <a:rPr lang="en-US" sz="2000" i="1" dirty="0">
                        <a:solidFill>
                          <a:srgbClr val="00B050"/>
                        </a:solidFill>
                        <a:latin typeface="Cambria Math" panose="02040503050406030204" pitchFamily="18" charset="0"/>
                        <a:ea typeface="Cambria Math" panose="02040503050406030204" pitchFamily="18" charset="0"/>
                      </a:rPr>
                      <m:t>6</m:t>
                    </m:r>
                    <m:sSub>
                      <m:sSubPr>
                        <m:ctrlPr>
                          <a:rPr lang="en-US" sz="2000" i="1" dirty="0">
                            <a:solidFill>
                              <a:srgbClr val="00B050"/>
                            </a:solidFill>
                            <a:latin typeface="Cambria Math" panose="02040503050406030204" pitchFamily="18" charset="0"/>
                            <a:ea typeface="Cambria Math" panose="02040503050406030204" pitchFamily="18" charset="0"/>
                          </a:rPr>
                        </m:ctrlPr>
                      </m:sSubPr>
                      <m:e>
                        <m:r>
                          <a:rPr lang="en-US" sz="2000" i="1" dirty="0">
                            <a:solidFill>
                              <a:srgbClr val="00B050"/>
                            </a:solidFill>
                            <a:latin typeface="Cambria Math" panose="02040503050406030204" pitchFamily="18" charset="0"/>
                            <a:ea typeface="Cambria Math" panose="02040503050406030204" pitchFamily="18" charset="0"/>
                          </a:rPr>
                          <m:t>𝑝</m:t>
                        </m:r>
                      </m:e>
                      <m:sub>
                        <m:r>
                          <a:rPr lang="en-US" sz="2000" i="1" dirty="0">
                            <a:solidFill>
                              <a:srgbClr val="00B050"/>
                            </a:solidFill>
                            <a:latin typeface="Cambria Math" panose="02040503050406030204" pitchFamily="18" charset="0"/>
                            <a:ea typeface="Cambria Math" panose="02040503050406030204" pitchFamily="18" charset="0"/>
                          </a:rPr>
                          <m:t>𝑦</m:t>
                        </m:r>
                      </m:sub>
                    </m:sSub>
                  </m:oMath>
                </a14:m>
                <a:endParaRPr lang="he-IL" sz="2000" dirty="0" smtClean="0">
                  <a:solidFill>
                    <a:srgbClr val="00B050"/>
                  </a:solidFill>
                </a:endParaRPr>
              </a:p>
              <a:p>
                <a:pPr algn="r" rtl="1"/>
                <a:r>
                  <a:rPr lang="he-IL" dirty="0" smtClean="0">
                    <a:solidFill>
                      <a:srgbClr val="00B050"/>
                    </a:solidFill>
                  </a:rPr>
                  <a:t> </a:t>
                </a:r>
              </a:p>
              <a:p>
                <a:pPr algn="l"/>
                <a:r>
                  <a:rPr lang="en-US" dirty="0" smtClean="0"/>
                  <a:t>Comparing the slopes:</a:t>
                </a:r>
                <a:endParaRPr lang="en-US" dirty="0"/>
              </a:p>
              <a:p>
                <a:pPr algn="ctr"/>
                <a14:m>
                  <m:oMath xmlns:m="http://schemas.openxmlformats.org/officeDocument/2006/math">
                    <m:sSub>
                      <m:sSubPr>
                        <m:ctrlPr>
                          <a:rPr lang="en-US" sz="2000" i="1" dirty="0" smtClean="0">
                            <a:solidFill>
                              <a:schemeClr val="accent1"/>
                            </a:solidFill>
                            <a:latin typeface="Cambria Math" panose="02040503050406030204" pitchFamily="18" charset="0"/>
                          </a:rPr>
                        </m:ctrlPr>
                      </m:sSubPr>
                      <m:e>
                        <m:r>
                          <a:rPr lang="en-US" sz="2000" b="0" i="1" dirty="0" smtClean="0">
                            <a:solidFill>
                              <a:schemeClr val="accent1"/>
                            </a:solidFill>
                            <a:latin typeface="Cambria Math" panose="02040503050406030204" pitchFamily="18" charset="0"/>
                          </a:rPr>
                          <m:t>𝑈</m:t>
                        </m:r>
                      </m:e>
                      <m:sub>
                        <m:r>
                          <a:rPr lang="en-US" sz="2000" i="1" dirty="0">
                            <a:solidFill>
                              <a:schemeClr val="accent1"/>
                            </a:solidFill>
                            <a:latin typeface="Cambria Math" panose="02040503050406030204" pitchFamily="18" charset="0"/>
                          </a:rPr>
                          <m:t>𝑥</m:t>
                        </m:r>
                      </m:sub>
                    </m:sSub>
                    <m:r>
                      <a:rPr lang="en-US" sz="2000" b="0" i="1" dirty="0" smtClean="0">
                        <a:solidFill>
                          <a:schemeClr val="accent1"/>
                        </a:solidFill>
                        <a:latin typeface="Cambria Math" panose="02040503050406030204" pitchFamily="18" charset="0"/>
                      </a:rPr>
                      <m:t>=</m:t>
                    </m:r>
                    <m:r>
                      <a:rPr lang="en-US" sz="2000" b="0" i="1" dirty="0" smtClean="0">
                        <a:solidFill>
                          <a:schemeClr val="accent1"/>
                        </a:solidFill>
                        <a:latin typeface="Cambria Math" panose="02040503050406030204" pitchFamily="18" charset="0"/>
                      </a:rPr>
                      <m:t>6</m:t>
                    </m:r>
                    <m:r>
                      <a:rPr lang="en-US" sz="2000" b="0" i="1" dirty="0" smtClean="0">
                        <a:solidFill>
                          <a:schemeClr val="accent1"/>
                        </a:solidFill>
                        <a:latin typeface="Cambria Math" panose="02040503050406030204" pitchFamily="18" charset="0"/>
                      </a:rPr>
                      <m:t>,</m:t>
                    </m:r>
                    <m:sSub>
                      <m:sSubPr>
                        <m:ctrlPr>
                          <a:rPr lang="en-US" sz="2000" i="1" dirty="0">
                            <a:solidFill>
                              <a:schemeClr val="accent1"/>
                            </a:solidFill>
                            <a:latin typeface="Cambria Math" panose="02040503050406030204" pitchFamily="18" charset="0"/>
                          </a:rPr>
                        </m:ctrlPr>
                      </m:sSubPr>
                      <m:e>
                        <m:r>
                          <a:rPr lang="en-US" sz="2000" i="1" dirty="0">
                            <a:solidFill>
                              <a:schemeClr val="accent1"/>
                            </a:solidFill>
                            <a:latin typeface="Cambria Math" panose="02040503050406030204" pitchFamily="18" charset="0"/>
                          </a:rPr>
                          <m:t>𝑈</m:t>
                        </m:r>
                      </m:e>
                      <m:sub>
                        <m:r>
                          <a:rPr lang="en-US" sz="2000" b="0" i="1" dirty="0" smtClean="0">
                            <a:solidFill>
                              <a:schemeClr val="accent1"/>
                            </a:solidFill>
                            <a:latin typeface="Cambria Math" panose="02040503050406030204" pitchFamily="18" charset="0"/>
                          </a:rPr>
                          <m:t>𝑦</m:t>
                        </m:r>
                      </m:sub>
                    </m:sSub>
                    <m:r>
                      <a:rPr lang="en-US" sz="2000" i="1" dirty="0">
                        <a:solidFill>
                          <a:schemeClr val="accent1"/>
                        </a:solidFill>
                        <a:latin typeface="Cambria Math" panose="02040503050406030204" pitchFamily="18" charset="0"/>
                      </a:rPr>
                      <m:t>=</m:t>
                    </m:r>
                    <m:r>
                      <a:rPr lang="en-US" sz="2000" b="0" i="1" dirty="0" smtClean="0">
                        <a:solidFill>
                          <a:schemeClr val="accent1"/>
                        </a:solidFill>
                        <a:latin typeface="Cambria Math" panose="02040503050406030204" pitchFamily="18" charset="0"/>
                      </a:rPr>
                      <m:t>1</m:t>
                    </m:r>
                  </m:oMath>
                </a14:m>
                <a:r>
                  <a:rPr lang="en-US" sz="2000" dirty="0">
                    <a:solidFill>
                      <a:schemeClr val="accent1"/>
                    </a:solidFill>
                  </a:rPr>
                  <a:t> </a:t>
                </a:r>
                <a:endParaRPr lang="he-IL" sz="2000" dirty="0" smtClean="0">
                  <a:solidFill>
                    <a:schemeClr val="accent1"/>
                  </a:solidFill>
                </a:endParaRPr>
              </a:p>
            </p:txBody>
          </p:sp>
        </mc:Choice>
        <mc:Fallback xmlns="">
          <p:sp>
            <p:nvSpPr>
              <p:cNvPr id="15" name="TextBox 14">
                <a:extLst>
                  <a:ext uri="{FF2B5EF4-FFF2-40B4-BE49-F238E27FC236}">
                    <a16:creationId xmlns:a16="http://schemas.microsoft.com/office/drawing/2014/main" id="{10DB5E20-C785-AB4A-B5ED-C6BFCD2B9154}"/>
                  </a:ext>
                </a:extLst>
              </p:cNvPr>
              <p:cNvSpPr txBox="1">
                <a:spLocks noRot="1" noChangeAspect="1" noMove="1" noResize="1" noEditPoints="1" noAdjustHandles="1" noChangeArrowheads="1" noChangeShapeType="1" noTextEdit="1"/>
              </p:cNvSpPr>
              <p:nvPr/>
            </p:nvSpPr>
            <p:spPr>
              <a:xfrm>
                <a:off x="6544905" y="2004001"/>
                <a:ext cx="4071433" cy="1587229"/>
              </a:xfrm>
              <a:prstGeom prst="rect">
                <a:avLst/>
              </a:prstGeom>
              <a:blipFill>
                <a:blip r:embed="rId5"/>
                <a:stretch>
                  <a:fillRect l="-1347" t="-2308" r="-1198" b="-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76406A0-D238-2B47-B3F5-A81D42888B30}"/>
                  </a:ext>
                </a:extLst>
              </p:cNvPr>
              <p:cNvSpPr txBox="1"/>
              <p:nvPr/>
            </p:nvSpPr>
            <p:spPr>
              <a:xfrm>
                <a:off x="564704" y="2856625"/>
                <a:ext cx="944361"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20</m:t>
                      </m:r>
                    </m:oMath>
                  </m:oMathPara>
                </a14:m>
                <a:endParaRPr lang="en-US" sz="2000" dirty="0">
                  <a:solidFill>
                    <a:srgbClr val="00B050"/>
                  </a:solidFill>
                </a:endParaRPr>
              </a:p>
            </p:txBody>
          </p:sp>
        </mc:Choice>
        <mc:Fallback xmlns="">
          <p:sp>
            <p:nvSpPr>
              <p:cNvPr id="25" name="TextBox 24">
                <a:extLst>
                  <a:ext uri="{FF2B5EF4-FFF2-40B4-BE49-F238E27FC236}">
                    <a16:creationId xmlns:a16="http://schemas.microsoft.com/office/drawing/2014/main" id="{376406A0-D238-2B47-B3F5-A81D42888B30}"/>
                  </a:ext>
                </a:extLst>
              </p:cNvPr>
              <p:cNvSpPr txBox="1">
                <a:spLocks noRot="1" noChangeAspect="1" noMove="1" noResize="1" noEditPoints="1" noAdjustHandles="1" noChangeArrowheads="1" noChangeShapeType="1" noTextEdit="1"/>
              </p:cNvSpPr>
              <p:nvPr/>
            </p:nvSpPr>
            <p:spPr>
              <a:xfrm>
                <a:off x="564704" y="2856625"/>
                <a:ext cx="944361" cy="662489"/>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C5A9602-7773-DA42-8A98-F13D56F364E5}"/>
                  </a:ext>
                </a:extLst>
              </p:cNvPr>
              <p:cNvSpPr txBox="1"/>
              <p:nvPr/>
            </p:nvSpPr>
            <p:spPr>
              <a:xfrm>
                <a:off x="2708294" y="5549926"/>
                <a:ext cx="794128"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4</m:t>
                      </m:r>
                    </m:oMath>
                  </m:oMathPara>
                </a14:m>
                <a:endParaRPr lang="en-US" sz="2000" dirty="0">
                  <a:solidFill>
                    <a:srgbClr val="00B050"/>
                  </a:solidFill>
                </a:endParaRPr>
              </a:p>
            </p:txBody>
          </p:sp>
        </mc:Choice>
        <mc:Fallback xmlns="">
          <p:sp>
            <p:nvSpPr>
              <p:cNvPr id="26" name="TextBox 25">
                <a:extLst>
                  <a:ext uri="{FF2B5EF4-FFF2-40B4-BE49-F238E27FC236}">
                    <a16:creationId xmlns:a16="http://schemas.microsoft.com/office/drawing/2014/main" id="{2C5A9602-7773-DA42-8A98-F13D56F364E5}"/>
                  </a:ext>
                </a:extLst>
              </p:cNvPr>
              <p:cNvSpPr txBox="1">
                <a:spLocks noRot="1" noChangeAspect="1" noMove="1" noResize="1" noEditPoints="1" noAdjustHandles="1" noChangeArrowheads="1" noChangeShapeType="1" noTextEdit="1"/>
              </p:cNvSpPr>
              <p:nvPr/>
            </p:nvSpPr>
            <p:spPr>
              <a:xfrm>
                <a:off x="2708294" y="5549926"/>
                <a:ext cx="794128" cy="628121"/>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A8D64C6-A943-1B4C-9E07-548945D9D5FC}"/>
                  </a:ext>
                </a:extLst>
              </p:cNvPr>
              <p:cNvSpPr/>
              <p:nvPr/>
            </p:nvSpPr>
            <p:spPr>
              <a:xfrm>
                <a:off x="6893617" y="3731567"/>
                <a:ext cx="276947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sSub>
                            <m:sSubPr>
                              <m:ctrlPr>
                                <a:rPr lang="en-US" altLang="en-US" sz="2000" i="1">
                                  <a:solidFill>
                                    <a:srgbClr val="00B050"/>
                                  </a:solidFill>
                                  <a:latin typeface="Cambria Math" panose="02040503050406030204" pitchFamily="18" charset="0"/>
                                </a:rPr>
                              </m:ctrlPr>
                            </m:sSubPr>
                            <m:e>
                              <m:r>
                                <a:rPr lang="en-US" altLang="en-US" sz="2000" i="1">
                                  <a:solidFill>
                                    <a:srgbClr val="00B050"/>
                                  </a:solidFill>
                                  <a:latin typeface="Cambria Math" panose="02040503050406030204" pitchFamily="18" charset="0"/>
                                </a:rPr>
                                <m:t>𝑝</m:t>
                              </m:r>
                            </m:e>
                            <m:sub>
                              <m:r>
                                <a:rPr lang="en-US" altLang="en-US" sz="2000" i="1">
                                  <a:solidFill>
                                    <a:srgbClr val="00B050"/>
                                  </a:solidFill>
                                  <a:latin typeface="Cambria Math" panose="02040503050406030204" pitchFamily="18" charset="0"/>
                                </a:rPr>
                                <m:t>𝑥</m:t>
                              </m:r>
                            </m:sub>
                          </m:sSub>
                        </m:num>
                        <m:den>
                          <m:sSub>
                            <m:sSubPr>
                              <m:ctrlPr>
                                <a:rPr lang="en-US" altLang="en-US" sz="2000" i="1">
                                  <a:solidFill>
                                    <a:srgbClr val="00B050"/>
                                  </a:solidFill>
                                  <a:latin typeface="Cambria Math" panose="02040503050406030204" pitchFamily="18" charset="0"/>
                                </a:rPr>
                              </m:ctrlPr>
                            </m:sSubPr>
                            <m:e>
                              <m:r>
                                <a:rPr lang="en-US" altLang="en-US" sz="2000" i="1">
                                  <a:solidFill>
                                    <a:srgbClr val="00B050"/>
                                  </a:solidFill>
                                  <a:latin typeface="Cambria Math" panose="02040503050406030204" pitchFamily="18" charset="0"/>
                                </a:rPr>
                                <m:t>𝑝</m:t>
                              </m:r>
                            </m:e>
                            <m:sub>
                              <m:r>
                                <a:rPr lang="en-US" altLang="en-US" sz="2000" i="1">
                                  <a:solidFill>
                                    <a:srgbClr val="00B050"/>
                                  </a:solidFill>
                                  <a:latin typeface="Cambria Math" panose="02040503050406030204" pitchFamily="18" charset="0"/>
                                </a:rPr>
                                <m:t>𝑦</m:t>
                              </m:r>
                            </m:sub>
                          </m:sSub>
                        </m:den>
                      </m:f>
                      <m:r>
                        <a:rPr lang="en-US" altLang="en-US" sz="2000" b="0" i="1" smtClean="0">
                          <a:solidFill>
                            <a:srgbClr val="00B050"/>
                          </a:solidFill>
                          <a:latin typeface="Cambria Math" panose="02040503050406030204" pitchFamily="18" charset="0"/>
                        </a:rPr>
                        <m:t>=</m:t>
                      </m:r>
                      <m:f>
                        <m:fPr>
                          <m:ctrlPr>
                            <a:rPr lang="en-US" sz="2000" i="1">
                              <a:solidFill>
                                <a:srgbClr val="00B050"/>
                              </a:solidFill>
                              <a:latin typeface="Cambria Math" panose="02040503050406030204" pitchFamily="18" charset="0"/>
                            </a:rPr>
                          </m:ctrlPr>
                        </m:fPr>
                        <m:num>
                          <m:r>
                            <a:rPr lang="en-US" altLang="en-US" sz="2000" b="0" i="1" smtClean="0">
                              <a:solidFill>
                                <a:srgbClr val="00B050"/>
                              </a:solidFill>
                              <a:latin typeface="Cambria Math" panose="02040503050406030204" pitchFamily="18" charset="0"/>
                            </a:rPr>
                            <m:t>15</m:t>
                          </m:r>
                        </m:num>
                        <m:den>
                          <m:r>
                            <a:rPr lang="en-US" altLang="en-US" sz="2000" b="0" i="1" smtClean="0">
                              <a:solidFill>
                                <a:srgbClr val="00B050"/>
                              </a:solidFill>
                              <a:latin typeface="Cambria Math" panose="02040503050406030204" pitchFamily="18" charset="0"/>
                            </a:rPr>
                            <m:t>3</m:t>
                          </m:r>
                        </m:den>
                      </m:f>
                      <m:r>
                        <a:rPr lang="en-US" altLang="en-US" sz="2000" b="0" i="1" smtClean="0">
                          <a:solidFill>
                            <a:srgbClr val="00B050"/>
                          </a:solidFill>
                          <a:latin typeface="Cambria Math" panose="02040503050406030204" pitchFamily="18" charset="0"/>
                        </a:rPr>
                        <m:t>=</m:t>
                      </m:r>
                      <m:r>
                        <a:rPr lang="en-US" altLang="en-US" sz="2000" b="0" i="1" smtClean="0">
                          <a:solidFill>
                            <a:srgbClr val="00B050"/>
                          </a:solidFill>
                          <a:latin typeface="Cambria Math" panose="02040503050406030204" pitchFamily="18" charset="0"/>
                        </a:rPr>
                        <m:t>5</m:t>
                      </m:r>
                      <m:r>
                        <a:rPr lang="en-US" altLang="en-US" sz="2000" b="0" i="1" smtClean="0">
                          <a:latin typeface="Cambria Math" panose="02040503050406030204" pitchFamily="18" charset="0"/>
                        </a:rPr>
                        <m:t>&lt;</m:t>
                      </m:r>
                      <m:r>
                        <a:rPr lang="en-US" altLang="en-US" sz="2000" b="0" i="1" smtClean="0">
                          <a:solidFill>
                            <a:schemeClr val="accent1"/>
                          </a:solidFill>
                          <a:latin typeface="Cambria Math" panose="02040503050406030204" pitchFamily="18" charset="0"/>
                        </a:rPr>
                        <m:t>6</m:t>
                      </m:r>
                      <m:r>
                        <a:rPr lang="en-US" altLang="en-US" sz="2000" b="0" i="1" smtClean="0">
                          <a:solidFill>
                            <a:schemeClr val="accent1"/>
                          </a:solidFill>
                          <a:latin typeface="Cambria Math" panose="02040503050406030204" pitchFamily="18" charset="0"/>
                        </a:rPr>
                        <m:t>= </m:t>
                      </m:r>
                      <m:f>
                        <m:fPr>
                          <m:ctrlPr>
                            <a:rPr lang="en-US" altLang="en-US" sz="2000" b="0" i="1" smtClean="0">
                              <a:solidFill>
                                <a:schemeClr val="accent1"/>
                              </a:solidFill>
                              <a:latin typeface="Cambria Math" panose="02040503050406030204" pitchFamily="18" charset="0"/>
                            </a:rPr>
                          </m:ctrlPr>
                        </m:fPr>
                        <m:num>
                          <m:sSub>
                            <m:sSubPr>
                              <m:ctrlPr>
                                <a:rPr lang="en-US" altLang="en-US" sz="2000" b="0" i="1" smtClean="0">
                                  <a:solidFill>
                                    <a:schemeClr val="accent1"/>
                                  </a:solidFill>
                                  <a:latin typeface="Cambria Math" panose="02040503050406030204" pitchFamily="18" charset="0"/>
                                </a:rPr>
                              </m:ctrlPr>
                            </m:sSubPr>
                            <m:e>
                              <m:r>
                                <a:rPr lang="en-US" altLang="en-US" sz="2000" b="0" i="1" smtClean="0">
                                  <a:solidFill>
                                    <a:schemeClr val="accent1"/>
                                  </a:solidFill>
                                  <a:latin typeface="Cambria Math" panose="02040503050406030204" pitchFamily="18" charset="0"/>
                                </a:rPr>
                                <m:t>𝑈</m:t>
                              </m:r>
                            </m:e>
                            <m:sub>
                              <m:r>
                                <a:rPr lang="en-US" altLang="en-US" sz="2000" b="0" i="1" smtClean="0">
                                  <a:solidFill>
                                    <a:schemeClr val="accent1"/>
                                  </a:solidFill>
                                  <a:latin typeface="Cambria Math" panose="02040503050406030204" pitchFamily="18" charset="0"/>
                                </a:rPr>
                                <m:t>𝑥</m:t>
                              </m:r>
                            </m:sub>
                          </m:sSub>
                        </m:num>
                        <m:den>
                          <m:sSub>
                            <m:sSubPr>
                              <m:ctrlPr>
                                <a:rPr lang="en-US" altLang="en-US" sz="2000" b="0" i="1" smtClean="0">
                                  <a:solidFill>
                                    <a:schemeClr val="accent1"/>
                                  </a:solidFill>
                                  <a:latin typeface="Cambria Math" panose="02040503050406030204" pitchFamily="18" charset="0"/>
                                </a:rPr>
                              </m:ctrlPr>
                            </m:sSubPr>
                            <m:e>
                              <m:r>
                                <a:rPr lang="en-US" altLang="en-US" sz="2000" b="0" i="1" smtClean="0">
                                  <a:solidFill>
                                    <a:schemeClr val="accent1"/>
                                  </a:solidFill>
                                  <a:latin typeface="Cambria Math" panose="02040503050406030204" pitchFamily="18" charset="0"/>
                                </a:rPr>
                                <m:t>𝑈</m:t>
                              </m:r>
                            </m:e>
                            <m:sub>
                              <m:r>
                                <a:rPr lang="en-US" altLang="en-US" sz="2000" b="0" i="1" smtClean="0">
                                  <a:solidFill>
                                    <a:schemeClr val="accent1"/>
                                  </a:solidFill>
                                  <a:latin typeface="Cambria Math" panose="02040503050406030204" pitchFamily="18" charset="0"/>
                                </a:rPr>
                                <m:t>𝑦</m:t>
                              </m:r>
                            </m:sub>
                          </m:sSub>
                        </m:den>
                      </m:f>
                    </m:oMath>
                  </m:oMathPara>
                </a14:m>
                <a:endParaRPr lang="en-US" sz="2000" dirty="0"/>
              </a:p>
            </p:txBody>
          </p:sp>
        </mc:Choice>
        <mc:Fallback xmlns="">
          <p:sp>
            <p:nvSpPr>
              <p:cNvPr id="27" name="Rectangle 26">
                <a:extLst>
                  <a:ext uri="{FF2B5EF4-FFF2-40B4-BE49-F238E27FC236}">
                    <a16:creationId xmlns:a16="http://schemas.microsoft.com/office/drawing/2014/main" id="{7A8D64C6-A943-1B4C-9E07-548945D9D5FC}"/>
                  </a:ext>
                </a:extLst>
              </p:cNvPr>
              <p:cNvSpPr>
                <a:spLocks noRot="1" noChangeAspect="1" noMove="1" noResize="1" noEditPoints="1" noAdjustHandles="1" noChangeArrowheads="1" noChangeShapeType="1" noTextEdit="1"/>
              </p:cNvSpPr>
              <p:nvPr/>
            </p:nvSpPr>
            <p:spPr>
              <a:xfrm>
                <a:off x="6893617" y="3731567"/>
                <a:ext cx="2769476" cy="76309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99264B6E-5BC8-9745-BD8C-F4233B65A81F}"/>
                  </a:ext>
                </a:extLst>
              </p:cNvPr>
              <p:cNvSpPr/>
              <p:nvPr/>
            </p:nvSpPr>
            <p:spPr>
              <a:xfrm>
                <a:off x="7482438" y="4677268"/>
                <a:ext cx="2256323" cy="763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sSub>
                            <m:sSubPr>
                              <m:ctrlPr>
                                <a:rPr lang="en-US" altLang="en-US" sz="2000" i="1" smtClean="0">
                                  <a:solidFill>
                                    <a:schemeClr val="accent1"/>
                                  </a:solidFill>
                                  <a:latin typeface="Cambria Math" panose="02040503050406030204" pitchFamily="18" charset="0"/>
                                </a:rPr>
                              </m:ctrlPr>
                            </m:sSubPr>
                            <m:e>
                              <m:r>
                                <a:rPr lang="en-US" altLang="en-US" sz="2000" b="0" i="1" smtClean="0">
                                  <a:solidFill>
                                    <a:schemeClr val="accent1"/>
                                  </a:solidFill>
                                  <a:latin typeface="Cambria Math" panose="02040503050406030204" pitchFamily="18" charset="0"/>
                                </a:rPr>
                                <m:t>𝑈</m:t>
                              </m:r>
                            </m:e>
                            <m:sub>
                              <m:r>
                                <a:rPr lang="en-US" altLang="en-US" sz="2000" b="0" i="1" smtClean="0">
                                  <a:solidFill>
                                    <a:schemeClr val="accent1"/>
                                  </a:solidFill>
                                  <a:latin typeface="Cambria Math" panose="02040503050406030204" pitchFamily="18" charset="0"/>
                                </a:rPr>
                                <m:t>𝑦</m:t>
                              </m:r>
                            </m:sub>
                          </m:sSub>
                        </m:num>
                        <m:den>
                          <m:sSub>
                            <m:sSubPr>
                              <m:ctrlPr>
                                <a:rPr lang="en-US" altLang="en-US" sz="2000" i="1" smtClean="0">
                                  <a:solidFill>
                                    <a:srgbClr val="00B050"/>
                                  </a:solidFill>
                                  <a:latin typeface="Cambria Math" panose="02040503050406030204" pitchFamily="18" charset="0"/>
                                </a:rPr>
                              </m:ctrlPr>
                            </m:sSubPr>
                            <m:e>
                              <m:r>
                                <a:rPr lang="en-US" altLang="en-US" sz="2000" i="1">
                                  <a:solidFill>
                                    <a:srgbClr val="00B050"/>
                                  </a:solidFill>
                                  <a:latin typeface="Cambria Math" panose="02040503050406030204" pitchFamily="18" charset="0"/>
                                </a:rPr>
                                <m:t>𝑝</m:t>
                              </m:r>
                            </m:e>
                            <m:sub>
                              <m:r>
                                <a:rPr lang="en-US" altLang="en-US" sz="2000" i="1">
                                  <a:solidFill>
                                    <a:srgbClr val="00B050"/>
                                  </a:solidFill>
                                  <a:latin typeface="Cambria Math" panose="02040503050406030204" pitchFamily="18" charset="0"/>
                                </a:rPr>
                                <m:t>𝑦</m:t>
                              </m:r>
                            </m:sub>
                          </m:sSub>
                        </m:den>
                      </m:f>
                      <m:r>
                        <a:rPr lang="en-US" alt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altLang="en-US" sz="2000" b="0" i="1" smtClean="0">
                              <a:latin typeface="Cambria Math" panose="02040503050406030204" pitchFamily="18" charset="0"/>
                            </a:rPr>
                            <m:t>1</m:t>
                          </m:r>
                        </m:num>
                        <m:den>
                          <m:r>
                            <a:rPr lang="en-US" altLang="en-US" sz="2000" b="0" i="1" smtClean="0">
                              <a:latin typeface="Cambria Math" panose="02040503050406030204" pitchFamily="18" charset="0"/>
                            </a:rPr>
                            <m:t>3</m:t>
                          </m:r>
                        </m:den>
                      </m:f>
                      <m:r>
                        <a:rPr lang="en-US" altLang="en-US" sz="2000" b="0" i="1" smtClean="0">
                          <a:latin typeface="Cambria Math" panose="02040503050406030204" pitchFamily="18" charset="0"/>
                        </a:rPr>
                        <m:t>&lt;</m:t>
                      </m:r>
                      <m:f>
                        <m:fPr>
                          <m:ctrlPr>
                            <a:rPr lang="en-US" altLang="en-US" sz="2000" i="1">
                              <a:latin typeface="Cambria Math" panose="02040503050406030204" pitchFamily="18" charset="0"/>
                            </a:rPr>
                          </m:ctrlPr>
                        </m:fPr>
                        <m:num>
                          <m:r>
                            <a:rPr lang="en-US" altLang="en-US" sz="2000" b="0" i="1" smtClean="0">
                              <a:latin typeface="Cambria Math" panose="02040503050406030204" pitchFamily="18" charset="0"/>
                            </a:rPr>
                            <m:t>6</m:t>
                          </m:r>
                        </m:num>
                        <m:den>
                          <m:r>
                            <a:rPr lang="en-US" altLang="en-US" sz="2000" b="0" i="1" smtClean="0">
                              <a:latin typeface="Cambria Math" panose="02040503050406030204" pitchFamily="18" charset="0"/>
                            </a:rPr>
                            <m:t>15</m:t>
                          </m:r>
                        </m:den>
                      </m:f>
                      <m:r>
                        <a:rPr lang="en-US" altLang="en-US" sz="2000" b="0" i="1" smtClean="0">
                          <a:latin typeface="Cambria Math" panose="02040503050406030204" pitchFamily="18" charset="0"/>
                        </a:rPr>
                        <m:t>=</m:t>
                      </m:r>
                      <m:f>
                        <m:fPr>
                          <m:ctrlPr>
                            <a:rPr lang="en-US" altLang="en-US" sz="2000" b="0" i="1" smtClean="0">
                              <a:latin typeface="Cambria Math" panose="02040503050406030204" pitchFamily="18" charset="0"/>
                            </a:rPr>
                          </m:ctrlPr>
                        </m:fPr>
                        <m:num>
                          <m:sSub>
                            <m:sSubPr>
                              <m:ctrlPr>
                                <a:rPr lang="en-US" altLang="en-US" sz="2000" b="0" i="1" smtClean="0">
                                  <a:solidFill>
                                    <a:schemeClr val="accent1"/>
                                  </a:solidFill>
                                  <a:latin typeface="Cambria Math" panose="02040503050406030204" pitchFamily="18" charset="0"/>
                                </a:rPr>
                              </m:ctrlPr>
                            </m:sSubPr>
                            <m:e>
                              <m:r>
                                <a:rPr lang="en-US" altLang="en-US" sz="2000" b="0" i="1" smtClean="0">
                                  <a:solidFill>
                                    <a:schemeClr val="accent1"/>
                                  </a:solidFill>
                                  <a:latin typeface="Cambria Math" panose="02040503050406030204" pitchFamily="18" charset="0"/>
                                </a:rPr>
                                <m:t>𝑈</m:t>
                              </m:r>
                            </m:e>
                            <m:sub>
                              <m:r>
                                <a:rPr lang="en-US" altLang="en-US" sz="2000" b="0" i="1" smtClean="0">
                                  <a:solidFill>
                                    <a:schemeClr val="accent1"/>
                                  </a:solidFill>
                                  <a:latin typeface="Cambria Math" panose="02040503050406030204" pitchFamily="18" charset="0"/>
                                </a:rPr>
                                <m:t>𝑥</m:t>
                              </m:r>
                            </m:sub>
                          </m:sSub>
                        </m:num>
                        <m:den>
                          <m:sSub>
                            <m:sSubPr>
                              <m:ctrlPr>
                                <a:rPr lang="en-US" altLang="en-US" sz="2000" b="0" i="1" smtClean="0">
                                  <a:solidFill>
                                    <a:srgbClr val="00B050"/>
                                  </a:solidFill>
                                  <a:latin typeface="Cambria Math" panose="02040503050406030204" pitchFamily="18" charset="0"/>
                                </a:rPr>
                              </m:ctrlPr>
                            </m:sSubPr>
                            <m:e>
                              <m:r>
                                <a:rPr lang="en-US" altLang="en-US" sz="2000" b="0" i="1" smtClean="0">
                                  <a:solidFill>
                                    <a:srgbClr val="00B050"/>
                                  </a:solidFill>
                                  <a:latin typeface="Cambria Math" panose="02040503050406030204" pitchFamily="18" charset="0"/>
                                </a:rPr>
                                <m:t>𝑝</m:t>
                              </m:r>
                            </m:e>
                            <m:sub>
                              <m:r>
                                <a:rPr lang="en-US" altLang="en-US" sz="2000" b="0" i="1" smtClean="0">
                                  <a:solidFill>
                                    <a:srgbClr val="00B050"/>
                                  </a:solidFill>
                                  <a:latin typeface="Cambria Math" panose="02040503050406030204" pitchFamily="18" charset="0"/>
                                </a:rPr>
                                <m:t>𝑥</m:t>
                              </m:r>
                            </m:sub>
                          </m:sSub>
                        </m:den>
                      </m:f>
                    </m:oMath>
                  </m:oMathPara>
                </a14:m>
                <a:endParaRPr lang="en-US" sz="2000" dirty="0"/>
              </a:p>
            </p:txBody>
          </p:sp>
        </mc:Choice>
        <mc:Fallback xmlns="">
          <p:sp>
            <p:nvSpPr>
              <p:cNvPr id="28" name="Rectangle 27">
                <a:extLst>
                  <a:ext uri="{FF2B5EF4-FFF2-40B4-BE49-F238E27FC236}">
                    <a16:creationId xmlns:a16="http://schemas.microsoft.com/office/drawing/2014/main" id="{99264B6E-5BC8-9745-BD8C-F4233B65A81F}"/>
                  </a:ext>
                </a:extLst>
              </p:cNvPr>
              <p:cNvSpPr>
                <a:spLocks noRot="1" noChangeAspect="1" noMove="1" noResize="1" noEditPoints="1" noAdjustHandles="1" noChangeArrowheads="1" noChangeShapeType="1" noTextEdit="1"/>
              </p:cNvSpPr>
              <p:nvPr/>
            </p:nvSpPr>
            <p:spPr>
              <a:xfrm>
                <a:off x="7482438" y="4677268"/>
                <a:ext cx="2256323" cy="763222"/>
              </a:xfrm>
              <a:prstGeom prst="rect">
                <a:avLst/>
              </a:prstGeom>
              <a:blipFill>
                <a:blip r:embed="rId9"/>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3ED69D72-ABB3-F043-AB7B-9747B590CAA5}" type="slidenum">
              <a:rPr lang="en-US" smtClean="0"/>
              <a:t>132</a:t>
            </a:fld>
            <a:endParaRPr lang="en-US"/>
          </a:p>
        </p:txBody>
      </p:sp>
      <p:sp>
        <p:nvSpPr>
          <p:cNvPr id="9" name="TextBox 8"/>
          <p:cNvSpPr txBox="1"/>
          <p:nvPr/>
        </p:nvSpPr>
        <p:spPr>
          <a:xfrm>
            <a:off x="1155642" y="550127"/>
            <a:ext cx="10129392" cy="769441"/>
          </a:xfrm>
          <a:prstGeom prst="rect">
            <a:avLst/>
          </a:prstGeom>
          <a:noFill/>
        </p:spPr>
        <p:txBody>
          <a:bodyPr wrap="square" rtlCol="0">
            <a:spAutoFit/>
          </a:bodyPr>
          <a:lstStyle/>
          <a:p>
            <a:pPr algn="ctr"/>
            <a:r>
              <a:rPr lang="en-US" sz="4400" dirty="0" smtClean="0">
                <a:solidFill>
                  <a:srgbClr val="7030A0"/>
                </a:solidFill>
              </a:rPr>
              <a:t>Graphically</a:t>
            </a:r>
            <a:endParaRPr lang="en-US" sz="4400" dirty="0"/>
          </a:p>
        </p:txBody>
      </p:sp>
    </p:spTree>
    <p:extLst>
      <p:ext uri="{BB962C8B-B14F-4D97-AF65-F5344CB8AC3E}">
        <p14:creationId xmlns:p14="http://schemas.microsoft.com/office/powerpoint/2010/main" val="16959607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6C67B08E-31A7-4E47-B99D-470E0B96AB69}"/>
                  </a:ext>
                </a:extLst>
              </p:cNvPr>
              <p:cNvSpPr>
                <a:spLocks noGrp="1"/>
              </p:cNvSpPr>
              <p:nvPr>
                <p:ph type="title"/>
              </p:nvPr>
            </p:nvSpPr>
            <p:spPr>
              <a:xfrm>
                <a:off x="838199" y="365125"/>
                <a:ext cx="10685745" cy="1325563"/>
              </a:xfrm>
            </p:spPr>
            <p:txBody>
              <a:bodyPr>
                <a:normAutofit/>
              </a:bodyPr>
              <a:lstStyle/>
              <a:p>
                <a:pPr algn="ctr"/>
                <a:r>
                  <a:rPr lang="en-US" dirty="0" smtClean="0">
                    <a:solidFill>
                      <a:srgbClr val="7030A0"/>
                    </a:solidFill>
                    <a:cs typeface="+mn-cs"/>
                  </a:rPr>
                  <a:t>What is exactly meant by</a:t>
                </a:r>
                <a14:m>
                  <m:oMath xmlns:m="http://schemas.openxmlformats.org/officeDocument/2006/math">
                    <m:sSub>
                      <m:sSubPr>
                        <m:ctrlPr>
                          <a:rPr lang="en-US" i="1" dirty="0" smtClean="0">
                            <a:solidFill>
                              <a:schemeClr val="accent1"/>
                            </a:solidFill>
                            <a:latin typeface="Cambria Math" panose="02040503050406030204" pitchFamily="18" charset="0"/>
                          </a:rPr>
                        </m:ctrlPr>
                      </m:sSubPr>
                      <m:e>
                        <m:r>
                          <a:rPr lang="he-IL" b="0" i="1" dirty="0" smtClean="0">
                            <a:solidFill>
                              <a:schemeClr val="accent1"/>
                            </a:solidFill>
                            <a:latin typeface="Cambria Math" panose="02040503050406030204" pitchFamily="18" charset="0"/>
                            <a:cs typeface="+mn-cs"/>
                          </a:rPr>
                          <m:t> </m:t>
                        </m:r>
                        <m:r>
                          <a:rPr lang="en-US" i="1" dirty="0">
                            <a:solidFill>
                              <a:schemeClr val="accent1"/>
                            </a:solidFill>
                            <a:latin typeface="Cambria Math" panose="02040503050406030204" pitchFamily="18" charset="0"/>
                          </a:rPr>
                          <m:t>𝑈</m:t>
                        </m:r>
                      </m:e>
                      <m:sub>
                        <m:r>
                          <a:rPr lang="en-US" i="1" dirty="0">
                            <a:solidFill>
                              <a:schemeClr val="accent1"/>
                            </a:solidFill>
                            <a:latin typeface="Cambria Math" panose="02040503050406030204" pitchFamily="18" charset="0"/>
                          </a:rPr>
                          <m:t>𝑥</m:t>
                        </m:r>
                      </m:sub>
                    </m:sSub>
                    <m:r>
                      <a:rPr lang="en-US"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6</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𝑈</m:t>
                        </m:r>
                      </m:e>
                      <m:sub>
                        <m:r>
                          <a:rPr lang="en-US" i="1" dirty="0">
                            <a:solidFill>
                              <a:schemeClr val="accent1"/>
                            </a:solidFill>
                            <a:latin typeface="Cambria Math" panose="02040503050406030204" pitchFamily="18" charset="0"/>
                          </a:rPr>
                          <m:t>𝑦</m:t>
                        </m:r>
                      </m:sub>
                    </m:sSub>
                    <m:r>
                      <a:rPr lang="en-US"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1</m:t>
                    </m:r>
                    <m:r>
                      <a:rPr lang="he-IL" b="0" i="1" dirty="0" smtClean="0">
                        <a:latin typeface="Cambria Math" panose="02040503050406030204" pitchFamily="18" charset="0"/>
                      </a:rPr>
                      <m:t>  </m:t>
                    </m:r>
                  </m:oMath>
                </a14:m>
                <a:r>
                  <a:rPr lang="en-US" dirty="0" smtClean="0">
                    <a:solidFill>
                      <a:srgbClr val="7030A0"/>
                    </a:solidFill>
                  </a:rPr>
                  <a:t>?</a:t>
                </a:r>
                <a:r>
                  <a:rPr lang="he-IL" dirty="0" smtClean="0"/>
                  <a:t> </a:t>
                </a:r>
                <a:endParaRPr lang="en-US" sz="3200" dirty="0">
                  <a:solidFill>
                    <a:srgbClr val="7030A0"/>
                  </a:solidFill>
                  <a:cs typeface="+mn-cs"/>
                </a:endParaRPr>
              </a:p>
            </p:txBody>
          </p:sp>
        </mc:Choice>
        <mc:Fallback xmlns="">
          <p:sp>
            <p:nvSpPr>
              <p:cNvPr id="9" name="Title 8">
                <a:extLst>
                  <a:ext uri="{FF2B5EF4-FFF2-40B4-BE49-F238E27FC236}">
                    <a16:creationId xmlns:a16="http://schemas.microsoft.com/office/drawing/2014/main" id="{6C67B08E-31A7-4E47-B99D-470E0B96AB69}"/>
                  </a:ext>
                </a:extLst>
              </p:cNvPr>
              <p:cNvSpPr>
                <a:spLocks noGrp="1" noRot="1" noChangeAspect="1" noMove="1" noResize="1" noEditPoints="1" noAdjustHandles="1" noChangeArrowheads="1" noChangeShapeType="1" noTextEdit="1"/>
              </p:cNvSpPr>
              <p:nvPr>
                <p:ph type="title"/>
              </p:nvPr>
            </p:nvSpPr>
            <p:spPr>
              <a:xfrm>
                <a:off x="838199" y="365125"/>
                <a:ext cx="10685745" cy="1325563"/>
              </a:xfrm>
              <a:blipFill>
                <a:blip r:embed="rId2"/>
                <a:stretch>
                  <a:fillRect l="-2054" r="-19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36AD4F2-DD94-B343-AFC6-2114F784D867}"/>
                  </a:ext>
                </a:extLst>
              </p:cNvPr>
              <p:cNvSpPr txBox="1"/>
              <p:nvPr/>
            </p:nvSpPr>
            <p:spPr>
              <a:xfrm>
                <a:off x="1565569" y="1676275"/>
                <a:ext cx="8825948" cy="4091633"/>
              </a:xfrm>
              <a:prstGeom prst="rect">
                <a:avLst/>
              </a:prstGeom>
              <a:noFill/>
            </p:spPr>
            <p:txBody>
              <a:bodyPr wrap="square" rtlCol="0">
                <a:spAutoFit/>
              </a:bodyPr>
              <a:lstStyle/>
              <a:p>
                <a:pPr algn="l" defTabSz="914400" eaLnBrk="1" latinLnBrk="0" hangingPunct="1">
                  <a:lnSpc>
                    <a:spcPct val="150000"/>
                  </a:lnSpc>
                </a:pPr>
                <a:r>
                  <a:rPr lang="en-US" sz="2000" dirty="0" smtClean="0"/>
                  <a:t>A </a:t>
                </a:r>
                <a:r>
                  <a:rPr lang="en-US" sz="2000" dirty="0" smtClean="0">
                    <a:solidFill>
                      <a:srgbClr val="FF0000"/>
                    </a:solidFill>
                  </a:rPr>
                  <a:t>partial derivative </a:t>
                </a:r>
                <a:r>
                  <a:rPr lang="en-US" sz="2000" dirty="0" smtClean="0"/>
                  <a:t>of a function is the derivative relative to one variable while the others are held fixed</a:t>
                </a:r>
                <a:endParaRPr lang="he-IL" sz="2000" dirty="0" smtClean="0"/>
              </a:p>
              <a:p>
                <a:pPr algn="r" defTabSz="914400" rtl="1" eaLnBrk="1" latinLnBrk="0" hangingPunct="1">
                  <a:lnSpc>
                    <a:spcPct val="150000"/>
                  </a:lnSpc>
                </a:pPr>
                <a:endParaRPr lang="he-IL" sz="2000" dirty="0"/>
              </a:p>
              <a:p>
                <a:pPr algn="l">
                  <a:lnSpc>
                    <a:spcPct val="150000"/>
                  </a:lnSpc>
                </a:pPr>
                <a:r>
                  <a:rPr lang="en-US" sz="2000" dirty="0" smtClean="0"/>
                  <a:t>The partial derivative of </a:t>
                </a:r>
                <a14:m>
                  <m:oMath xmlns:m="http://schemas.openxmlformats.org/officeDocument/2006/math">
                    <m:r>
                      <a:rPr lang="en-US" sz="2000" i="1" dirty="0">
                        <a:solidFill>
                          <a:schemeClr val="accent1"/>
                        </a:solidFill>
                        <a:latin typeface="Cambria Math" panose="02040503050406030204" pitchFamily="18" charset="0"/>
                      </a:rPr>
                      <m:t>𝑈</m:t>
                    </m:r>
                    <m:r>
                      <a:rPr lang="en-US" sz="2000" i="1" dirty="0">
                        <a:solidFill>
                          <a:schemeClr val="accent1"/>
                        </a:solidFill>
                        <a:latin typeface="Cambria Math" panose="02040503050406030204" pitchFamily="18" charset="0"/>
                      </a:rPr>
                      <m:t>(</m:t>
                    </m:r>
                    <m:r>
                      <a:rPr lang="en-US" sz="2000" i="1" dirty="0" err="1">
                        <a:solidFill>
                          <a:schemeClr val="accent1"/>
                        </a:solidFill>
                        <a:latin typeface="Cambria Math" panose="02040503050406030204" pitchFamily="18" charset="0"/>
                      </a:rPr>
                      <m:t>𝑥</m:t>
                    </m:r>
                    <m:r>
                      <a:rPr lang="en-US" sz="2000" i="1" dirty="0" err="1">
                        <a:solidFill>
                          <a:schemeClr val="accent1"/>
                        </a:solidFill>
                        <a:latin typeface="Cambria Math" panose="02040503050406030204" pitchFamily="18" charset="0"/>
                      </a:rPr>
                      <m:t>,</m:t>
                    </m:r>
                    <m:r>
                      <a:rPr lang="en-US" sz="2000" i="1" dirty="0" err="1">
                        <a:solidFill>
                          <a:schemeClr val="accent1"/>
                        </a:solidFill>
                        <a:latin typeface="Cambria Math" panose="02040503050406030204" pitchFamily="18" charset="0"/>
                      </a:rPr>
                      <m:t>𝑦</m:t>
                    </m:r>
                    <m:r>
                      <a:rPr lang="en-US" sz="2000" i="1" dirty="0">
                        <a:solidFill>
                          <a:schemeClr val="accent1"/>
                        </a:solidFill>
                        <a:latin typeface="Cambria Math" panose="02040503050406030204" pitchFamily="18" charset="0"/>
                      </a:rPr>
                      <m:t>) </m:t>
                    </m:r>
                  </m:oMath>
                </a14:m>
                <a:r>
                  <a:rPr lang="he-IL" sz="2000" dirty="0" smtClean="0"/>
                  <a:t> </a:t>
                </a:r>
                <a:r>
                  <a:rPr lang="en-US" sz="2000" dirty="0" smtClean="0"/>
                  <a:t>relative to</a:t>
                </a:r>
                <a:r>
                  <a:rPr lang="he-IL" sz="2000" dirty="0" smtClean="0"/>
                  <a:t> </a:t>
                </a:r>
                <a14:m>
                  <m:oMath xmlns:m="http://schemas.openxmlformats.org/officeDocument/2006/math">
                    <m:r>
                      <a:rPr lang="en-US" sz="2000" i="1" dirty="0">
                        <a:solidFill>
                          <a:schemeClr val="accent1"/>
                        </a:solidFill>
                        <a:latin typeface="Cambria Math" panose="02040503050406030204" pitchFamily="18" charset="0"/>
                      </a:rPr>
                      <m:t>𝑥</m:t>
                    </m:r>
                  </m:oMath>
                </a14:m>
                <a:r>
                  <a:rPr lang="he-IL" sz="2000" dirty="0" smtClean="0"/>
                  <a:t> :</a:t>
                </a:r>
              </a:p>
              <a:p>
                <a:pPr algn="ctr">
                  <a:lnSpc>
                    <a:spcPct val="150000"/>
                  </a:lnSpc>
                </a:pPr>
                <a14:m>
                  <m:oMath xmlns:m="http://schemas.openxmlformats.org/officeDocument/2006/math">
                    <m:f>
                      <m:fPr>
                        <m:ctrlPr>
                          <a:rPr lang="en-US" altLang="en-US" sz="2400" i="1">
                            <a:solidFill>
                              <a:schemeClr val="accent1"/>
                            </a:solidFill>
                            <a:latin typeface="Cambria Math" panose="02040503050406030204" pitchFamily="18" charset="0"/>
                          </a:rPr>
                        </m:ctrlPr>
                      </m:fPr>
                      <m:num>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𝑈</m:t>
                        </m:r>
                      </m:num>
                      <m:den>
                        <m:r>
                          <a:rPr lang="en-US" altLang="en-US" sz="2400" i="1">
                            <a:solidFill>
                              <a:schemeClr val="accent1"/>
                            </a:solidFill>
                            <a:latin typeface="Cambria Math" panose="02040503050406030204" pitchFamily="18" charset="0"/>
                          </a:rPr>
                          <m:t>𝜕</m:t>
                        </m:r>
                        <m:r>
                          <a:rPr lang="en-US" altLang="en-US" sz="2400" b="0" i="1" smtClean="0">
                            <a:solidFill>
                              <a:schemeClr val="accent1"/>
                            </a:solidFill>
                            <a:latin typeface="Cambria Math" panose="02040503050406030204" pitchFamily="18" charset="0"/>
                          </a:rPr>
                          <m:t>𝑥</m:t>
                        </m:r>
                      </m:den>
                    </m:f>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𝑥</m:t>
                    </m:r>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𝑦</m:t>
                    </m:r>
                    <m:r>
                      <a:rPr lang="en-US" altLang="en-US" sz="2400" i="1">
                        <a:solidFill>
                          <a:schemeClr val="accent1"/>
                        </a:solidFill>
                        <a:latin typeface="Cambria Math" panose="02040503050406030204" pitchFamily="18" charset="0"/>
                      </a:rPr>
                      <m:t>) </m:t>
                    </m:r>
                  </m:oMath>
                </a14:m>
                <a:r>
                  <a:rPr lang="en-US" sz="2400" dirty="0" smtClean="0">
                    <a:solidFill>
                      <a:schemeClr val="accent1"/>
                    </a:solidFill>
                  </a:rPr>
                  <a:t>= </a:t>
                </a:r>
                <a14:m>
                  <m:oMath xmlns:m="http://schemas.openxmlformats.org/officeDocument/2006/math">
                    <m:sSub>
                      <m:sSubPr>
                        <m:ctrlPr>
                          <a:rPr lang="en-US" altLang="en-US" sz="2400" i="1">
                            <a:solidFill>
                              <a:schemeClr val="accent1"/>
                            </a:solidFill>
                            <a:latin typeface="Cambria Math" panose="02040503050406030204" pitchFamily="18" charset="0"/>
                          </a:rPr>
                        </m:ctrlPr>
                      </m:sSubPr>
                      <m:e>
                        <m:f>
                          <m:fPr>
                            <m:ctrlPr>
                              <a:rPr lang="en-US" altLang="en-US" sz="2400" i="1">
                                <a:solidFill>
                                  <a:schemeClr val="accent1"/>
                                </a:solidFill>
                                <a:latin typeface="Cambria Math" panose="02040503050406030204" pitchFamily="18" charset="0"/>
                              </a:rPr>
                            </m:ctrlPr>
                          </m:fPr>
                          <m:num>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𝑈</m:t>
                            </m:r>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𝑥</m:t>
                            </m:r>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𝑦</m:t>
                            </m:r>
                            <m:r>
                              <a:rPr lang="en-US" altLang="en-US" sz="2400" i="1">
                                <a:solidFill>
                                  <a:schemeClr val="accent1"/>
                                </a:solidFill>
                                <a:latin typeface="Cambria Math" panose="02040503050406030204" pitchFamily="18" charset="0"/>
                              </a:rPr>
                              <m:t>)</m:t>
                            </m:r>
                          </m:num>
                          <m:den>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𝑥</m:t>
                            </m:r>
                          </m:den>
                        </m:f>
                        <m:r>
                          <m:rPr>
                            <m:nor/>
                          </m:rPr>
                          <a:rPr lang="en-US" sz="2400" dirty="0">
                            <a:solidFill>
                              <a:schemeClr val="accent1"/>
                            </a:solidFill>
                          </a:rPr>
                          <m:t> =</m:t>
                        </m:r>
                        <m:r>
                          <m:rPr>
                            <m:nor/>
                          </m:rPr>
                          <a:rPr lang="en-US" sz="2400" b="0" i="0" dirty="0" smtClean="0">
                            <a:solidFill>
                              <a:schemeClr val="accent1"/>
                            </a:solidFill>
                          </a:rPr>
                          <m:t> </m:t>
                        </m:r>
                        <m:r>
                          <a:rPr lang="en-US" altLang="en-US" sz="2400" i="1">
                            <a:solidFill>
                              <a:schemeClr val="accent1"/>
                            </a:solidFill>
                            <a:latin typeface="Cambria Math" panose="02040503050406030204" pitchFamily="18" charset="0"/>
                          </a:rPr>
                          <m:t>𝑈</m:t>
                        </m:r>
                      </m:e>
                      <m:sub>
                        <m:r>
                          <a:rPr lang="en-US" altLang="en-US" sz="2400" i="1">
                            <a:solidFill>
                              <a:schemeClr val="accent1"/>
                            </a:solidFill>
                            <a:latin typeface="Cambria Math" panose="02040503050406030204" pitchFamily="18" charset="0"/>
                          </a:rPr>
                          <m:t>𝑥</m:t>
                        </m:r>
                      </m:sub>
                    </m:sSub>
                    <m:r>
                      <a:rPr lang="en-US" altLang="en-US" sz="2400" b="0" i="1" smtClean="0">
                        <a:solidFill>
                          <a:schemeClr val="accent1"/>
                        </a:solidFill>
                        <a:latin typeface="Cambria Math" panose="02040503050406030204" pitchFamily="18" charset="0"/>
                      </a:rPr>
                      <m:t>(</m:t>
                    </m:r>
                    <m:r>
                      <a:rPr lang="en-US" altLang="en-US" sz="2400" b="0" i="1" smtClean="0">
                        <a:solidFill>
                          <a:schemeClr val="accent1"/>
                        </a:solidFill>
                        <a:latin typeface="Cambria Math" panose="02040503050406030204" pitchFamily="18" charset="0"/>
                      </a:rPr>
                      <m:t>𝑥</m:t>
                    </m:r>
                    <m:r>
                      <a:rPr lang="en-US" altLang="en-US" sz="2400" b="0" i="1" smtClean="0">
                        <a:solidFill>
                          <a:schemeClr val="accent1"/>
                        </a:solidFill>
                        <a:latin typeface="Cambria Math" panose="02040503050406030204" pitchFamily="18" charset="0"/>
                      </a:rPr>
                      <m:t>,</m:t>
                    </m:r>
                    <m:r>
                      <a:rPr lang="en-US" altLang="en-US" sz="2400" b="0" i="1" smtClean="0">
                        <a:solidFill>
                          <a:schemeClr val="accent1"/>
                        </a:solidFill>
                        <a:latin typeface="Cambria Math" panose="02040503050406030204" pitchFamily="18" charset="0"/>
                      </a:rPr>
                      <m:t>𝑦</m:t>
                    </m:r>
                    <m:r>
                      <a:rPr lang="en-US" altLang="en-US" sz="2400" b="0" i="1" smtClean="0">
                        <a:solidFill>
                          <a:schemeClr val="accent1"/>
                        </a:solidFill>
                        <a:latin typeface="Cambria Math" panose="02040503050406030204" pitchFamily="18" charset="0"/>
                      </a:rPr>
                      <m:t>)</m:t>
                    </m:r>
                  </m:oMath>
                </a14:m>
                <a:endParaRPr lang="en-US" sz="2400" dirty="0" smtClean="0"/>
              </a:p>
              <a:p>
                <a:pPr algn="l">
                  <a:lnSpc>
                    <a:spcPct val="150000"/>
                  </a:lnSpc>
                </a:pPr>
                <a:r>
                  <a:rPr lang="en-US" sz="2000" dirty="0" smtClean="0"/>
                  <a:t>and relative to</a:t>
                </a:r>
                <a:r>
                  <a:rPr lang="he-IL" sz="2000" dirty="0" smtClean="0"/>
                  <a:t> </a:t>
                </a:r>
                <a14:m>
                  <m:oMath xmlns:m="http://schemas.openxmlformats.org/officeDocument/2006/math">
                    <m:r>
                      <a:rPr lang="en-US" sz="2000" b="0" i="1" dirty="0" smtClean="0">
                        <a:solidFill>
                          <a:schemeClr val="accent1"/>
                        </a:solidFill>
                        <a:latin typeface="Cambria Math" panose="02040503050406030204" pitchFamily="18" charset="0"/>
                      </a:rPr>
                      <m:t>𝑦</m:t>
                    </m:r>
                  </m:oMath>
                </a14:m>
                <a:r>
                  <a:rPr lang="he-IL" sz="2000" dirty="0"/>
                  <a:t> </a:t>
                </a:r>
                <a:r>
                  <a:rPr lang="he-IL" sz="2000" dirty="0" smtClean="0"/>
                  <a:t>:</a:t>
                </a:r>
                <a:endParaRPr lang="he-IL" sz="2000" dirty="0"/>
              </a:p>
              <a:p>
                <a:pPr algn="ctr">
                  <a:lnSpc>
                    <a:spcPct val="150000"/>
                  </a:lnSpc>
                </a:pPr>
                <a14:m>
                  <m:oMath xmlns:m="http://schemas.openxmlformats.org/officeDocument/2006/math">
                    <m:f>
                      <m:fPr>
                        <m:ctrlPr>
                          <a:rPr lang="en-US" altLang="en-US" sz="2400" i="1">
                            <a:solidFill>
                              <a:schemeClr val="accent1"/>
                            </a:solidFill>
                            <a:latin typeface="Cambria Math" panose="02040503050406030204" pitchFamily="18" charset="0"/>
                          </a:rPr>
                        </m:ctrlPr>
                      </m:fPr>
                      <m:num>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𝑈</m:t>
                        </m:r>
                      </m:num>
                      <m:den>
                        <m:r>
                          <a:rPr lang="en-US" altLang="en-US" sz="2400" i="1">
                            <a:solidFill>
                              <a:schemeClr val="accent1"/>
                            </a:solidFill>
                            <a:latin typeface="Cambria Math" panose="02040503050406030204" pitchFamily="18" charset="0"/>
                          </a:rPr>
                          <m:t>𝜕</m:t>
                        </m:r>
                        <m:r>
                          <a:rPr lang="en-US" altLang="en-US" sz="2400" b="0" i="1" smtClean="0">
                            <a:solidFill>
                              <a:schemeClr val="accent1"/>
                            </a:solidFill>
                            <a:latin typeface="Cambria Math" panose="02040503050406030204" pitchFamily="18" charset="0"/>
                          </a:rPr>
                          <m:t>𝑦</m:t>
                        </m:r>
                      </m:den>
                    </m:f>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𝑥</m:t>
                    </m:r>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𝑦</m:t>
                    </m:r>
                    <m:r>
                      <a:rPr lang="en-US" altLang="en-US" sz="2400" i="1">
                        <a:solidFill>
                          <a:schemeClr val="accent1"/>
                        </a:solidFill>
                        <a:latin typeface="Cambria Math" panose="02040503050406030204" pitchFamily="18" charset="0"/>
                      </a:rPr>
                      <m:t>) </m:t>
                    </m:r>
                  </m:oMath>
                </a14:m>
                <a:r>
                  <a:rPr lang="en-US" sz="2400" dirty="0">
                    <a:solidFill>
                      <a:schemeClr val="accent1"/>
                    </a:solidFill>
                  </a:rPr>
                  <a:t>= </a:t>
                </a:r>
                <a14:m>
                  <m:oMath xmlns:m="http://schemas.openxmlformats.org/officeDocument/2006/math">
                    <m:sSub>
                      <m:sSubPr>
                        <m:ctrlPr>
                          <a:rPr lang="en-US" altLang="en-US" sz="2400" i="1">
                            <a:solidFill>
                              <a:schemeClr val="accent1"/>
                            </a:solidFill>
                            <a:latin typeface="Cambria Math" panose="02040503050406030204" pitchFamily="18" charset="0"/>
                          </a:rPr>
                        </m:ctrlPr>
                      </m:sSubPr>
                      <m:e>
                        <m:f>
                          <m:fPr>
                            <m:ctrlPr>
                              <a:rPr lang="en-US" altLang="en-US" sz="2400" i="1">
                                <a:solidFill>
                                  <a:schemeClr val="accent1"/>
                                </a:solidFill>
                                <a:latin typeface="Cambria Math" panose="02040503050406030204" pitchFamily="18" charset="0"/>
                              </a:rPr>
                            </m:ctrlPr>
                          </m:fPr>
                          <m:num>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𝑈</m:t>
                            </m:r>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𝑥</m:t>
                            </m:r>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𝑦</m:t>
                            </m:r>
                            <m:r>
                              <a:rPr lang="en-US" altLang="en-US" sz="2400" i="1">
                                <a:solidFill>
                                  <a:schemeClr val="accent1"/>
                                </a:solidFill>
                                <a:latin typeface="Cambria Math" panose="02040503050406030204" pitchFamily="18" charset="0"/>
                              </a:rPr>
                              <m:t>)</m:t>
                            </m:r>
                          </m:num>
                          <m:den>
                            <m:r>
                              <a:rPr lang="en-US" altLang="en-US" sz="2400" i="1">
                                <a:solidFill>
                                  <a:schemeClr val="accent1"/>
                                </a:solidFill>
                                <a:latin typeface="Cambria Math" panose="02040503050406030204" pitchFamily="18" charset="0"/>
                              </a:rPr>
                              <m:t>𝜕</m:t>
                            </m:r>
                            <m:r>
                              <a:rPr lang="en-US" altLang="en-US" sz="2400" b="0" i="1" smtClean="0">
                                <a:solidFill>
                                  <a:schemeClr val="accent1"/>
                                </a:solidFill>
                                <a:latin typeface="Cambria Math" panose="02040503050406030204" pitchFamily="18" charset="0"/>
                              </a:rPr>
                              <m:t>𝑦</m:t>
                            </m:r>
                          </m:den>
                        </m:f>
                        <m:r>
                          <m:rPr>
                            <m:nor/>
                          </m:rPr>
                          <a:rPr lang="en-US" sz="2400" dirty="0">
                            <a:solidFill>
                              <a:schemeClr val="accent1"/>
                            </a:solidFill>
                          </a:rPr>
                          <m:t> = </m:t>
                        </m:r>
                        <m:r>
                          <a:rPr lang="en-US" altLang="en-US" sz="2400" i="1">
                            <a:solidFill>
                              <a:schemeClr val="accent1"/>
                            </a:solidFill>
                            <a:latin typeface="Cambria Math" panose="02040503050406030204" pitchFamily="18" charset="0"/>
                          </a:rPr>
                          <m:t>𝑈</m:t>
                        </m:r>
                      </m:e>
                      <m:sub>
                        <m:r>
                          <a:rPr lang="en-US" altLang="en-US" sz="2400" b="0" i="1" smtClean="0">
                            <a:solidFill>
                              <a:schemeClr val="accent1"/>
                            </a:solidFill>
                            <a:latin typeface="Cambria Math" panose="02040503050406030204" pitchFamily="18" charset="0"/>
                          </a:rPr>
                          <m:t>𝑦</m:t>
                        </m:r>
                      </m:sub>
                    </m:sSub>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𝑥</m:t>
                    </m:r>
                    <m:r>
                      <a:rPr lang="en-US" altLang="en-US" sz="2400" i="1">
                        <a:solidFill>
                          <a:schemeClr val="accent1"/>
                        </a:solidFill>
                        <a:latin typeface="Cambria Math" panose="02040503050406030204" pitchFamily="18" charset="0"/>
                      </a:rPr>
                      <m:t>,</m:t>
                    </m:r>
                    <m:r>
                      <a:rPr lang="en-US" altLang="en-US" sz="2400" i="1">
                        <a:solidFill>
                          <a:schemeClr val="accent1"/>
                        </a:solidFill>
                        <a:latin typeface="Cambria Math" panose="02040503050406030204" pitchFamily="18" charset="0"/>
                      </a:rPr>
                      <m:t>𝑦</m:t>
                    </m:r>
                    <m:r>
                      <a:rPr lang="en-US" altLang="en-US" sz="2400" i="1">
                        <a:solidFill>
                          <a:schemeClr val="accent1"/>
                        </a:solidFill>
                        <a:latin typeface="Cambria Math" panose="02040503050406030204" pitchFamily="18" charset="0"/>
                      </a:rPr>
                      <m:t>)</m:t>
                    </m:r>
                  </m:oMath>
                </a14:m>
                <a:endParaRPr lang="en-US" sz="2400" dirty="0"/>
              </a:p>
            </p:txBody>
          </p:sp>
        </mc:Choice>
        <mc:Fallback xmlns="">
          <p:sp>
            <p:nvSpPr>
              <p:cNvPr id="10" name="TextBox 9">
                <a:extLst>
                  <a:ext uri="{FF2B5EF4-FFF2-40B4-BE49-F238E27FC236}">
                    <a16:creationId xmlns:a16="http://schemas.microsoft.com/office/drawing/2014/main" id="{936AD4F2-DD94-B343-AFC6-2114F784D867}"/>
                  </a:ext>
                </a:extLst>
              </p:cNvPr>
              <p:cNvSpPr txBox="1">
                <a:spLocks noRot="1" noChangeAspect="1" noMove="1" noResize="1" noEditPoints="1" noAdjustHandles="1" noChangeArrowheads="1" noChangeShapeType="1" noTextEdit="1"/>
              </p:cNvSpPr>
              <p:nvPr/>
            </p:nvSpPr>
            <p:spPr>
              <a:xfrm>
                <a:off x="1565569" y="1676275"/>
                <a:ext cx="8825948" cy="4091633"/>
              </a:xfrm>
              <a:prstGeom prst="rect">
                <a:avLst/>
              </a:prstGeom>
              <a:blipFill>
                <a:blip r:embed="rId3"/>
                <a:stretch>
                  <a:fillRect l="-760" r="-1381"/>
                </a:stretch>
              </a:blipFill>
            </p:spPr>
            <p:txBody>
              <a:bodyPr/>
              <a:lstStyle/>
              <a:p>
                <a:r>
                  <a:rPr lang="en-US">
                    <a:noFill/>
                  </a:rPr>
                  <a:t> </a:t>
                </a:r>
              </a:p>
            </p:txBody>
          </p:sp>
        </mc:Fallback>
      </mc:AlternateContent>
    </p:spTree>
    <p:extLst>
      <p:ext uri="{BB962C8B-B14F-4D97-AF65-F5344CB8AC3E}">
        <p14:creationId xmlns:p14="http://schemas.microsoft.com/office/powerpoint/2010/main" val="37396855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67B08E-31A7-4E47-B99D-470E0B96AB69}"/>
              </a:ext>
            </a:extLst>
          </p:cNvPr>
          <p:cNvSpPr>
            <a:spLocks noGrp="1"/>
          </p:cNvSpPr>
          <p:nvPr>
            <p:ph type="title"/>
          </p:nvPr>
        </p:nvSpPr>
        <p:spPr>
          <a:xfrm>
            <a:off x="838199" y="365125"/>
            <a:ext cx="10685745" cy="1325563"/>
          </a:xfrm>
        </p:spPr>
        <p:txBody>
          <a:bodyPr>
            <a:normAutofit/>
          </a:bodyPr>
          <a:lstStyle/>
          <a:p>
            <a:pPr algn="ctr" rtl="1"/>
            <a:r>
              <a:rPr lang="en-US" dirty="0" smtClean="0">
                <a:solidFill>
                  <a:srgbClr val="7030A0"/>
                </a:solidFill>
                <a:cs typeface="+mn-cs"/>
              </a:rPr>
              <a:t>Partial derivatives graphically</a:t>
            </a:r>
            <a:endParaRPr lang="en-US" sz="3200" dirty="0">
              <a:solidFill>
                <a:srgbClr val="7030A0"/>
              </a:solidFill>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618" y="1923392"/>
            <a:ext cx="6750763" cy="4032565"/>
          </a:xfrm>
          <a:prstGeom prst="rect">
            <a:avLst/>
          </a:prstGeom>
        </p:spPr>
      </p:pic>
    </p:spTree>
    <p:extLst>
      <p:ext uri="{BB962C8B-B14F-4D97-AF65-F5344CB8AC3E}">
        <p14:creationId xmlns:p14="http://schemas.microsoft.com/office/powerpoint/2010/main" val="331324303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67B08E-31A7-4E47-B99D-470E0B96AB69}"/>
              </a:ext>
            </a:extLst>
          </p:cNvPr>
          <p:cNvSpPr>
            <a:spLocks noGrp="1"/>
          </p:cNvSpPr>
          <p:nvPr>
            <p:ph type="title"/>
          </p:nvPr>
        </p:nvSpPr>
        <p:spPr>
          <a:xfrm>
            <a:off x="838199" y="365125"/>
            <a:ext cx="10685745" cy="1325563"/>
          </a:xfrm>
        </p:spPr>
        <p:txBody>
          <a:bodyPr>
            <a:normAutofit/>
          </a:bodyPr>
          <a:lstStyle/>
          <a:p>
            <a:pPr algn="ctr" rtl="1"/>
            <a:r>
              <a:rPr lang="en-US" dirty="0" smtClean="0">
                <a:solidFill>
                  <a:srgbClr val="7030A0"/>
                </a:solidFill>
                <a:cs typeface="+mn-cs"/>
              </a:rPr>
              <a:t>Examples of partial derivatives</a:t>
            </a:r>
            <a:endParaRPr lang="en-US" sz="3200" dirty="0">
              <a:solidFill>
                <a:srgbClr val="7030A0"/>
              </a:solidFill>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36AD4F2-DD94-B343-AFC6-2114F784D867}"/>
                  </a:ext>
                </a:extLst>
              </p:cNvPr>
              <p:cNvSpPr txBox="1"/>
              <p:nvPr/>
            </p:nvSpPr>
            <p:spPr>
              <a:xfrm>
                <a:off x="1378952" y="1841509"/>
                <a:ext cx="8825948" cy="3833998"/>
              </a:xfrm>
              <a:prstGeom prst="rect">
                <a:avLst/>
              </a:prstGeom>
              <a:noFill/>
            </p:spPr>
            <p:txBody>
              <a:bodyPr wrap="square" rtlCol="0">
                <a:spAutoFit/>
              </a:bodyPr>
              <a:lstStyle/>
              <a:p>
                <a:pPr algn="l"/>
                <a:r>
                  <a:rPr lang="en-US" sz="2000" dirty="0" smtClean="0"/>
                  <a:t>For</a:t>
                </a:r>
              </a:p>
              <a:p>
                <a:pPr algn="r" rtl="1"/>
                <a14:m>
                  <m:oMathPara xmlns:m="http://schemas.openxmlformats.org/officeDocument/2006/math">
                    <m:oMathParaPr>
                      <m:jc m:val="centerGroup"/>
                    </m:oMathParaPr>
                    <m:oMath xmlns:m="http://schemas.openxmlformats.org/officeDocument/2006/math">
                      <m:r>
                        <a:rPr lang="en-US" sz="2000" i="1" dirty="0" smtClean="0">
                          <a:solidFill>
                            <a:schemeClr val="accent1"/>
                          </a:solidFill>
                          <a:latin typeface="Cambria Math" panose="02040503050406030204" pitchFamily="18" charset="0"/>
                        </a:rPr>
                        <m:t>𝑈</m:t>
                      </m:r>
                      <m:d>
                        <m:dPr>
                          <m:ctrlPr>
                            <a:rPr lang="en-US" sz="2000" i="1" dirty="0">
                              <a:solidFill>
                                <a:schemeClr val="accent1"/>
                              </a:solidFill>
                              <a:latin typeface="Cambria Math" panose="02040503050406030204" pitchFamily="18" charset="0"/>
                            </a:rPr>
                          </m:ctrlPr>
                        </m:dPr>
                        <m:e>
                          <m:r>
                            <a:rPr lang="en-US" sz="2000" i="1" dirty="0" err="1">
                              <a:solidFill>
                                <a:schemeClr val="accent1"/>
                              </a:solidFill>
                              <a:latin typeface="Cambria Math" panose="02040503050406030204" pitchFamily="18" charset="0"/>
                            </a:rPr>
                            <m:t>𝑥</m:t>
                          </m:r>
                          <m:r>
                            <a:rPr lang="en-US" sz="2000" i="1" dirty="0" err="1">
                              <a:solidFill>
                                <a:schemeClr val="accent1"/>
                              </a:solidFill>
                              <a:latin typeface="Cambria Math" panose="02040503050406030204" pitchFamily="18" charset="0"/>
                            </a:rPr>
                            <m:t>,</m:t>
                          </m:r>
                          <m:r>
                            <a:rPr lang="en-US" sz="2000" i="1" dirty="0" err="1">
                              <a:solidFill>
                                <a:schemeClr val="accent1"/>
                              </a:solidFill>
                              <a:latin typeface="Cambria Math" panose="02040503050406030204" pitchFamily="18" charset="0"/>
                            </a:rPr>
                            <m:t>𝑦</m:t>
                          </m:r>
                        </m:e>
                      </m:d>
                      <m:r>
                        <a:rPr lang="en-US" sz="2000" b="0" i="1" dirty="0" smtClean="0">
                          <a:solidFill>
                            <a:schemeClr val="accent1"/>
                          </a:solidFill>
                          <a:latin typeface="Cambria Math" panose="02040503050406030204" pitchFamily="18" charset="0"/>
                        </a:rPr>
                        <m:t>=</m:t>
                      </m:r>
                      <m:r>
                        <a:rPr lang="en-US" sz="2000" b="0" i="1" dirty="0" smtClean="0">
                          <a:solidFill>
                            <a:schemeClr val="accent1"/>
                          </a:solidFill>
                          <a:latin typeface="Cambria Math" panose="02040503050406030204" pitchFamily="18" charset="0"/>
                        </a:rPr>
                        <m:t>𝑎𝑥</m:t>
                      </m:r>
                      <m:r>
                        <a:rPr lang="en-US" sz="2000" b="0" i="1" dirty="0" smtClean="0">
                          <a:solidFill>
                            <a:schemeClr val="accent1"/>
                          </a:solidFill>
                          <a:latin typeface="Cambria Math" panose="02040503050406030204" pitchFamily="18" charset="0"/>
                        </a:rPr>
                        <m:t>+</m:t>
                      </m:r>
                      <m:r>
                        <a:rPr lang="en-US" sz="2000" b="0" i="1" dirty="0" smtClean="0">
                          <a:solidFill>
                            <a:schemeClr val="accent1"/>
                          </a:solidFill>
                          <a:latin typeface="Cambria Math" panose="02040503050406030204" pitchFamily="18" charset="0"/>
                        </a:rPr>
                        <m:t>𝑏𝑦</m:t>
                      </m:r>
                    </m:oMath>
                  </m:oMathPara>
                </a14:m>
                <a:endParaRPr lang="he-IL" sz="2000" dirty="0" smtClean="0"/>
              </a:p>
              <a:p>
                <a:pPr algn="l"/>
                <a:r>
                  <a:rPr lang="en-US" sz="2000" dirty="0" smtClean="0"/>
                  <a:t>The partial derivatives are</a:t>
                </a:r>
                <a:endParaRPr lang="he-IL" sz="2000" dirty="0"/>
              </a:p>
              <a:p>
                <a:pPr algn="ctr"/>
                <a14:m>
                  <m:oMathPara xmlns:m="http://schemas.openxmlformats.org/officeDocument/2006/math">
                    <m:oMathParaPr>
                      <m:jc m:val="centerGroup"/>
                    </m:oMathParaPr>
                    <m:oMath xmlns:m="http://schemas.openxmlformats.org/officeDocument/2006/math">
                      <m:sSub>
                        <m:sSubPr>
                          <m:ctrlPr>
                            <a:rPr lang="en-US" altLang="en-US" sz="2000" i="1">
                              <a:solidFill>
                                <a:schemeClr val="accent1"/>
                              </a:solidFill>
                              <a:latin typeface="Cambria Math" panose="02040503050406030204" pitchFamily="18" charset="0"/>
                            </a:rPr>
                          </m:ctrlPr>
                        </m:sSubPr>
                        <m:e>
                          <m:r>
                            <a:rPr lang="en-US" sz="2000" i="1" dirty="0" smtClean="0">
                              <a:solidFill>
                                <a:schemeClr val="accent1"/>
                              </a:solidFill>
                              <a:latin typeface="Cambria Math" panose="02040503050406030204" pitchFamily="18" charset="0"/>
                            </a:rPr>
                            <m:t> </m:t>
                          </m:r>
                          <m:r>
                            <a:rPr lang="en-US" altLang="en-US" sz="2000" i="1">
                              <a:solidFill>
                                <a:schemeClr val="accent1"/>
                              </a:solidFill>
                              <a:latin typeface="Cambria Math" panose="02040503050406030204" pitchFamily="18" charset="0"/>
                            </a:rPr>
                            <m:t>𝑈</m:t>
                          </m:r>
                        </m:e>
                        <m:sub>
                          <m:r>
                            <a:rPr lang="en-US" altLang="en-US" sz="2000" i="1">
                              <a:solidFill>
                                <a:schemeClr val="accent1"/>
                              </a:solidFill>
                              <a:latin typeface="Cambria Math" panose="02040503050406030204" pitchFamily="18" charset="0"/>
                            </a:rPr>
                            <m:t>𝑥</m:t>
                          </m:r>
                        </m:sub>
                      </m:sSub>
                      <m:d>
                        <m:dPr>
                          <m:ctrlPr>
                            <a:rPr lang="en-US" altLang="en-US" sz="2000" i="1">
                              <a:solidFill>
                                <a:schemeClr val="accent1"/>
                              </a:solidFill>
                              <a:latin typeface="Cambria Math" panose="02040503050406030204" pitchFamily="18" charset="0"/>
                            </a:rPr>
                          </m:ctrlPr>
                        </m:dPr>
                        <m:e>
                          <m:r>
                            <a:rPr lang="en-US" altLang="en-US" sz="2000" i="1">
                              <a:solidFill>
                                <a:schemeClr val="accent1"/>
                              </a:solidFill>
                              <a:latin typeface="Cambria Math" panose="02040503050406030204" pitchFamily="18" charset="0"/>
                            </a:rPr>
                            <m:t>𝑥</m:t>
                          </m:r>
                          <m:r>
                            <a:rPr lang="en-US" altLang="en-US" sz="2000" i="1">
                              <a:solidFill>
                                <a:schemeClr val="accent1"/>
                              </a:solidFill>
                              <a:latin typeface="Cambria Math" panose="02040503050406030204" pitchFamily="18" charset="0"/>
                            </a:rPr>
                            <m:t>,</m:t>
                          </m:r>
                          <m:r>
                            <a:rPr lang="en-US" altLang="en-US" sz="2000" i="1">
                              <a:solidFill>
                                <a:schemeClr val="accent1"/>
                              </a:solidFill>
                              <a:latin typeface="Cambria Math" panose="02040503050406030204" pitchFamily="18" charset="0"/>
                            </a:rPr>
                            <m:t>𝑦</m:t>
                          </m:r>
                        </m:e>
                      </m:d>
                      <m:r>
                        <a:rPr lang="en-US" altLang="en-US" sz="2000" b="0" i="1" smtClean="0">
                          <a:solidFill>
                            <a:schemeClr val="accent1"/>
                          </a:solidFill>
                          <a:latin typeface="Cambria Math" panose="02040503050406030204" pitchFamily="18" charset="0"/>
                        </a:rPr>
                        <m:t>=</m:t>
                      </m:r>
                      <m:r>
                        <a:rPr lang="en-US" altLang="en-US" sz="2000" b="0" i="1" smtClean="0">
                          <a:solidFill>
                            <a:schemeClr val="accent1"/>
                          </a:solidFill>
                          <a:latin typeface="Cambria Math" panose="02040503050406030204" pitchFamily="18" charset="0"/>
                        </a:rPr>
                        <m:t>𝑎</m:t>
                      </m:r>
                    </m:oMath>
                  </m:oMathPara>
                </a14:m>
                <a:endParaRPr lang="en-US" altLang="en-US" sz="2000" b="0" dirty="0" smtClean="0">
                  <a:solidFill>
                    <a:schemeClr val="accent1"/>
                  </a:solidFill>
                </a:endParaRPr>
              </a:p>
              <a:p>
                <a:pPr algn="ctr"/>
                <a14:m>
                  <m:oMathPara xmlns:m="http://schemas.openxmlformats.org/officeDocument/2006/math">
                    <m:oMathParaPr>
                      <m:jc m:val="centerGroup"/>
                    </m:oMathParaPr>
                    <m:oMath xmlns:m="http://schemas.openxmlformats.org/officeDocument/2006/math">
                      <m:sSub>
                        <m:sSubPr>
                          <m:ctrlPr>
                            <a:rPr lang="en-US" altLang="en-US" sz="2000" i="1">
                              <a:solidFill>
                                <a:schemeClr val="accent1"/>
                              </a:solidFill>
                              <a:latin typeface="Cambria Math" panose="02040503050406030204" pitchFamily="18" charset="0"/>
                            </a:rPr>
                          </m:ctrlPr>
                        </m:sSubPr>
                        <m:e>
                          <m:r>
                            <a:rPr lang="en-US" sz="2000" i="1" dirty="0">
                              <a:solidFill>
                                <a:schemeClr val="accent1"/>
                              </a:solidFill>
                              <a:latin typeface="Cambria Math" panose="02040503050406030204" pitchFamily="18" charset="0"/>
                            </a:rPr>
                            <m:t> </m:t>
                          </m:r>
                          <m:r>
                            <a:rPr lang="en-US" altLang="en-US" sz="2000" i="1">
                              <a:solidFill>
                                <a:schemeClr val="accent1"/>
                              </a:solidFill>
                              <a:latin typeface="Cambria Math" panose="02040503050406030204" pitchFamily="18" charset="0"/>
                            </a:rPr>
                            <m:t>𝑈</m:t>
                          </m:r>
                        </m:e>
                        <m:sub>
                          <m:r>
                            <a:rPr lang="en-US" altLang="en-US" sz="2000" b="0" i="1" smtClean="0">
                              <a:solidFill>
                                <a:schemeClr val="accent1"/>
                              </a:solidFill>
                              <a:latin typeface="Cambria Math" panose="02040503050406030204" pitchFamily="18" charset="0"/>
                            </a:rPr>
                            <m:t>𝑦</m:t>
                          </m:r>
                        </m:sub>
                      </m:sSub>
                      <m:d>
                        <m:dPr>
                          <m:ctrlPr>
                            <a:rPr lang="en-US" altLang="en-US" sz="2000" i="1">
                              <a:solidFill>
                                <a:schemeClr val="accent1"/>
                              </a:solidFill>
                              <a:latin typeface="Cambria Math" panose="02040503050406030204" pitchFamily="18" charset="0"/>
                            </a:rPr>
                          </m:ctrlPr>
                        </m:dPr>
                        <m:e>
                          <m:r>
                            <a:rPr lang="en-US" altLang="en-US" sz="2000" i="1">
                              <a:solidFill>
                                <a:schemeClr val="accent1"/>
                              </a:solidFill>
                              <a:latin typeface="Cambria Math" panose="02040503050406030204" pitchFamily="18" charset="0"/>
                            </a:rPr>
                            <m:t>𝑥</m:t>
                          </m:r>
                          <m:r>
                            <a:rPr lang="en-US" altLang="en-US" sz="2000" i="1">
                              <a:solidFill>
                                <a:schemeClr val="accent1"/>
                              </a:solidFill>
                              <a:latin typeface="Cambria Math" panose="02040503050406030204" pitchFamily="18" charset="0"/>
                            </a:rPr>
                            <m:t>,</m:t>
                          </m:r>
                          <m:r>
                            <a:rPr lang="en-US" altLang="en-US" sz="2000" i="1">
                              <a:solidFill>
                                <a:schemeClr val="accent1"/>
                              </a:solidFill>
                              <a:latin typeface="Cambria Math" panose="02040503050406030204" pitchFamily="18" charset="0"/>
                            </a:rPr>
                            <m:t>𝑦</m:t>
                          </m:r>
                        </m:e>
                      </m:d>
                      <m:r>
                        <a:rPr lang="en-US" altLang="en-US" sz="2000" i="1">
                          <a:solidFill>
                            <a:schemeClr val="accent1"/>
                          </a:solidFill>
                          <a:latin typeface="Cambria Math" panose="02040503050406030204" pitchFamily="18" charset="0"/>
                        </a:rPr>
                        <m:t>=</m:t>
                      </m:r>
                      <m:r>
                        <a:rPr lang="en-US" altLang="en-US" sz="2000" b="0" i="1" smtClean="0">
                          <a:solidFill>
                            <a:schemeClr val="accent1"/>
                          </a:solidFill>
                          <a:latin typeface="Cambria Math" panose="02040503050406030204" pitchFamily="18" charset="0"/>
                        </a:rPr>
                        <m:t>𝑏</m:t>
                      </m:r>
                    </m:oMath>
                  </m:oMathPara>
                </a14:m>
                <a:endParaRPr lang="en-US" sz="2000" dirty="0"/>
              </a:p>
              <a:p>
                <a:pPr algn="r" rtl="1"/>
                <a:endParaRPr lang="en-US" sz="2000" dirty="0" smtClean="0"/>
              </a:p>
              <a:p>
                <a:pPr algn="l"/>
                <a:r>
                  <a:rPr lang="en-US" sz="2000" dirty="0" smtClean="0"/>
                  <a:t>And for</a:t>
                </a:r>
              </a:p>
              <a:p>
                <a:pPr algn="r" rtl="1"/>
                <a14:m>
                  <m:oMathPara xmlns:m="http://schemas.openxmlformats.org/officeDocument/2006/math">
                    <m:oMathParaPr>
                      <m:jc m:val="centerGroup"/>
                    </m:oMathParaPr>
                    <m:oMath xmlns:m="http://schemas.openxmlformats.org/officeDocument/2006/math">
                      <m:r>
                        <a:rPr lang="en-US" sz="2000" i="1" dirty="0">
                          <a:solidFill>
                            <a:schemeClr val="accent1"/>
                          </a:solidFill>
                          <a:latin typeface="Cambria Math" panose="02040503050406030204" pitchFamily="18" charset="0"/>
                        </a:rPr>
                        <m:t>𝑈</m:t>
                      </m:r>
                      <m:d>
                        <m:dPr>
                          <m:ctrlPr>
                            <a:rPr lang="en-US" sz="2000" i="1" dirty="0">
                              <a:solidFill>
                                <a:schemeClr val="accent1"/>
                              </a:solidFill>
                              <a:latin typeface="Cambria Math" panose="02040503050406030204" pitchFamily="18" charset="0"/>
                            </a:rPr>
                          </m:ctrlPr>
                        </m:dPr>
                        <m:e>
                          <m:r>
                            <a:rPr lang="en-US" sz="2000" i="1" dirty="0" err="1">
                              <a:solidFill>
                                <a:schemeClr val="accent1"/>
                              </a:solidFill>
                              <a:latin typeface="Cambria Math" panose="02040503050406030204" pitchFamily="18" charset="0"/>
                            </a:rPr>
                            <m:t>𝑥</m:t>
                          </m:r>
                          <m:r>
                            <a:rPr lang="en-US" sz="2000" i="1" dirty="0" err="1">
                              <a:solidFill>
                                <a:schemeClr val="accent1"/>
                              </a:solidFill>
                              <a:latin typeface="Cambria Math" panose="02040503050406030204" pitchFamily="18" charset="0"/>
                            </a:rPr>
                            <m:t>,</m:t>
                          </m:r>
                          <m:r>
                            <a:rPr lang="en-US" sz="2000" i="1" dirty="0" err="1">
                              <a:solidFill>
                                <a:schemeClr val="accent1"/>
                              </a:solidFill>
                              <a:latin typeface="Cambria Math" panose="02040503050406030204" pitchFamily="18" charset="0"/>
                            </a:rPr>
                            <m:t>𝑦</m:t>
                          </m:r>
                        </m:e>
                      </m:d>
                      <m:r>
                        <a:rPr lang="en-US" sz="2000" i="1" dirty="0">
                          <a:solidFill>
                            <a:schemeClr val="accent1"/>
                          </a:solidFill>
                          <a:latin typeface="Cambria Math" panose="02040503050406030204" pitchFamily="18" charset="0"/>
                        </a:rPr>
                        <m:t>=</m:t>
                      </m:r>
                      <m:r>
                        <a:rPr lang="en-US" sz="2000" i="1" dirty="0">
                          <a:solidFill>
                            <a:schemeClr val="accent1"/>
                          </a:solidFill>
                          <a:latin typeface="Cambria Math" panose="02040503050406030204" pitchFamily="18" charset="0"/>
                        </a:rPr>
                        <m:t>𝑎𝑥𝑦</m:t>
                      </m:r>
                    </m:oMath>
                  </m:oMathPara>
                </a14:m>
                <a:endParaRPr lang="he-IL" sz="2000" dirty="0" smtClean="0"/>
              </a:p>
              <a:p>
                <a:pPr algn="l"/>
                <a:r>
                  <a:rPr lang="en-US" sz="2000" dirty="0" smtClean="0"/>
                  <a:t>We get</a:t>
                </a:r>
                <a:endParaRPr lang="he-IL" sz="2000" dirty="0"/>
              </a:p>
              <a:p>
                <a:pPr algn="ctr"/>
                <a14:m>
                  <m:oMathPara xmlns:m="http://schemas.openxmlformats.org/officeDocument/2006/math">
                    <m:oMathParaPr>
                      <m:jc m:val="centerGroup"/>
                    </m:oMathParaPr>
                    <m:oMath xmlns:m="http://schemas.openxmlformats.org/officeDocument/2006/math">
                      <m:sSub>
                        <m:sSubPr>
                          <m:ctrlPr>
                            <a:rPr lang="en-US" altLang="en-US" sz="2000" i="1">
                              <a:solidFill>
                                <a:schemeClr val="accent1"/>
                              </a:solidFill>
                              <a:latin typeface="Cambria Math" panose="02040503050406030204" pitchFamily="18" charset="0"/>
                            </a:rPr>
                          </m:ctrlPr>
                        </m:sSubPr>
                        <m:e>
                          <m:r>
                            <a:rPr lang="en-US" sz="2000" i="1" dirty="0">
                              <a:solidFill>
                                <a:schemeClr val="accent1"/>
                              </a:solidFill>
                              <a:latin typeface="Cambria Math" panose="02040503050406030204" pitchFamily="18" charset="0"/>
                            </a:rPr>
                            <m:t> </m:t>
                          </m:r>
                          <m:r>
                            <a:rPr lang="en-US" altLang="en-US" sz="2000" i="1">
                              <a:solidFill>
                                <a:schemeClr val="accent1"/>
                              </a:solidFill>
                              <a:latin typeface="Cambria Math" panose="02040503050406030204" pitchFamily="18" charset="0"/>
                            </a:rPr>
                            <m:t>𝑈</m:t>
                          </m:r>
                        </m:e>
                        <m:sub>
                          <m:r>
                            <a:rPr lang="en-US" altLang="en-US" sz="2000" i="1">
                              <a:solidFill>
                                <a:schemeClr val="accent1"/>
                              </a:solidFill>
                              <a:latin typeface="Cambria Math" panose="02040503050406030204" pitchFamily="18" charset="0"/>
                            </a:rPr>
                            <m:t>𝑥</m:t>
                          </m:r>
                        </m:sub>
                      </m:sSub>
                      <m:d>
                        <m:dPr>
                          <m:ctrlPr>
                            <a:rPr lang="en-US" altLang="en-US" sz="2000" i="1">
                              <a:solidFill>
                                <a:schemeClr val="accent1"/>
                              </a:solidFill>
                              <a:latin typeface="Cambria Math" panose="02040503050406030204" pitchFamily="18" charset="0"/>
                            </a:rPr>
                          </m:ctrlPr>
                        </m:dPr>
                        <m:e>
                          <m:r>
                            <a:rPr lang="en-US" altLang="en-US" sz="2000" i="1">
                              <a:solidFill>
                                <a:schemeClr val="accent1"/>
                              </a:solidFill>
                              <a:latin typeface="Cambria Math" panose="02040503050406030204" pitchFamily="18" charset="0"/>
                            </a:rPr>
                            <m:t>𝑥</m:t>
                          </m:r>
                          <m:r>
                            <a:rPr lang="en-US" altLang="en-US" sz="2000" i="1">
                              <a:solidFill>
                                <a:schemeClr val="accent1"/>
                              </a:solidFill>
                              <a:latin typeface="Cambria Math" panose="02040503050406030204" pitchFamily="18" charset="0"/>
                            </a:rPr>
                            <m:t>,</m:t>
                          </m:r>
                          <m:r>
                            <a:rPr lang="en-US" altLang="en-US" sz="2000" i="1">
                              <a:solidFill>
                                <a:schemeClr val="accent1"/>
                              </a:solidFill>
                              <a:latin typeface="Cambria Math" panose="02040503050406030204" pitchFamily="18" charset="0"/>
                            </a:rPr>
                            <m:t>𝑦</m:t>
                          </m:r>
                        </m:e>
                      </m:d>
                      <m:r>
                        <a:rPr lang="en-US" altLang="en-US" sz="2000" i="1">
                          <a:solidFill>
                            <a:schemeClr val="accent1"/>
                          </a:solidFill>
                          <a:latin typeface="Cambria Math" panose="02040503050406030204" pitchFamily="18" charset="0"/>
                        </a:rPr>
                        <m:t>=</m:t>
                      </m:r>
                      <m:r>
                        <a:rPr lang="en-US" altLang="en-US" sz="2000" i="1">
                          <a:solidFill>
                            <a:schemeClr val="accent1"/>
                          </a:solidFill>
                          <a:latin typeface="Cambria Math" panose="02040503050406030204" pitchFamily="18" charset="0"/>
                        </a:rPr>
                        <m:t>𝑎𝑦</m:t>
                      </m:r>
                    </m:oMath>
                  </m:oMathPara>
                </a14:m>
                <a:endParaRPr lang="en-US" altLang="en-US" sz="2000" dirty="0">
                  <a:solidFill>
                    <a:schemeClr val="accent1"/>
                  </a:solidFill>
                </a:endParaRPr>
              </a:p>
              <a:p>
                <a:pPr algn="ctr"/>
                <a14:m>
                  <m:oMathPara xmlns:m="http://schemas.openxmlformats.org/officeDocument/2006/math">
                    <m:oMathParaPr>
                      <m:jc m:val="centerGroup"/>
                    </m:oMathParaPr>
                    <m:oMath xmlns:m="http://schemas.openxmlformats.org/officeDocument/2006/math">
                      <m:sSub>
                        <m:sSubPr>
                          <m:ctrlPr>
                            <a:rPr lang="en-US" altLang="en-US" sz="2000" i="1">
                              <a:solidFill>
                                <a:schemeClr val="accent1"/>
                              </a:solidFill>
                              <a:latin typeface="Cambria Math" panose="02040503050406030204" pitchFamily="18" charset="0"/>
                            </a:rPr>
                          </m:ctrlPr>
                        </m:sSubPr>
                        <m:e>
                          <m:r>
                            <a:rPr lang="en-US" sz="2000" i="1" dirty="0">
                              <a:solidFill>
                                <a:schemeClr val="accent1"/>
                              </a:solidFill>
                              <a:latin typeface="Cambria Math" panose="02040503050406030204" pitchFamily="18" charset="0"/>
                            </a:rPr>
                            <m:t> </m:t>
                          </m:r>
                          <m:r>
                            <a:rPr lang="en-US" altLang="en-US" sz="2000" i="1">
                              <a:solidFill>
                                <a:schemeClr val="accent1"/>
                              </a:solidFill>
                              <a:latin typeface="Cambria Math" panose="02040503050406030204" pitchFamily="18" charset="0"/>
                            </a:rPr>
                            <m:t>𝑈</m:t>
                          </m:r>
                        </m:e>
                        <m:sub>
                          <m:r>
                            <a:rPr lang="en-US" altLang="en-US" sz="2000" i="1">
                              <a:solidFill>
                                <a:schemeClr val="accent1"/>
                              </a:solidFill>
                              <a:latin typeface="Cambria Math" panose="02040503050406030204" pitchFamily="18" charset="0"/>
                            </a:rPr>
                            <m:t>𝑦</m:t>
                          </m:r>
                        </m:sub>
                      </m:sSub>
                      <m:d>
                        <m:dPr>
                          <m:ctrlPr>
                            <a:rPr lang="en-US" altLang="en-US" sz="2000" i="1">
                              <a:solidFill>
                                <a:schemeClr val="accent1"/>
                              </a:solidFill>
                              <a:latin typeface="Cambria Math" panose="02040503050406030204" pitchFamily="18" charset="0"/>
                            </a:rPr>
                          </m:ctrlPr>
                        </m:dPr>
                        <m:e>
                          <m:r>
                            <a:rPr lang="en-US" altLang="en-US" sz="2000" i="1">
                              <a:solidFill>
                                <a:schemeClr val="accent1"/>
                              </a:solidFill>
                              <a:latin typeface="Cambria Math" panose="02040503050406030204" pitchFamily="18" charset="0"/>
                            </a:rPr>
                            <m:t>𝑥</m:t>
                          </m:r>
                          <m:r>
                            <a:rPr lang="en-US" altLang="en-US" sz="2000" i="1">
                              <a:solidFill>
                                <a:schemeClr val="accent1"/>
                              </a:solidFill>
                              <a:latin typeface="Cambria Math" panose="02040503050406030204" pitchFamily="18" charset="0"/>
                            </a:rPr>
                            <m:t>,</m:t>
                          </m:r>
                          <m:r>
                            <a:rPr lang="en-US" altLang="en-US" sz="2000" i="1">
                              <a:solidFill>
                                <a:schemeClr val="accent1"/>
                              </a:solidFill>
                              <a:latin typeface="Cambria Math" panose="02040503050406030204" pitchFamily="18" charset="0"/>
                            </a:rPr>
                            <m:t>𝑦</m:t>
                          </m:r>
                        </m:e>
                      </m:d>
                      <m:r>
                        <a:rPr lang="en-US" altLang="en-US" sz="2000" i="1">
                          <a:solidFill>
                            <a:schemeClr val="accent1"/>
                          </a:solidFill>
                          <a:latin typeface="Cambria Math" panose="02040503050406030204" pitchFamily="18" charset="0"/>
                        </a:rPr>
                        <m:t>=</m:t>
                      </m:r>
                      <m:r>
                        <a:rPr lang="en-US" altLang="en-US" sz="2000" b="0" i="1" smtClean="0">
                          <a:solidFill>
                            <a:schemeClr val="accent1"/>
                          </a:solidFill>
                          <a:latin typeface="Cambria Math" panose="02040503050406030204" pitchFamily="18" charset="0"/>
                        </a:rPr>
                        <m:t>𝑎𝑥</m:t>
                      </m:r>
                    </m:oMath>
                  </m:oMathPara>
                </a14:m>
                <a:endParaRPr lang="en-US" sz="2000" dirty="0"/>
              </a:p>
              <a:p>
                <a:pPr algn="r" rtl="1"/>
                <a:endParaRPr lang="en-US" sz="2000" dirty="0" smtClean="0"/>
              </a:p>
            </p:txBody>
          </p:sp>
        </mc:Choice>
        <mc:Fallback xmlns="">
          <p:sp>
            <p:nvSpPr>
              <p:cNvPr id="10" name="TextBox 9">
                <a:extLst>
                  <a:ext uri="{FF2B5EF4-FFF2-40B4-BE49-F238E27FC236}">
                    <a16:creationId xmlns:a16="http://schemas.microsoft.com/office/drawing/2014/main" id="{936AD4F2-DD94-B343-AFC6-2114F784D867}"/>
                  </a:ext>
                </a:extLst>
              </p:cNvPr>
              <p:cNvSpPr txBox="1">
                <a:spLocks noRot="1" noChangeAspect="1" noMove="1" noResize="1" noEditPoints="1" noAdjustHandles="1" noChangeArrowheads="1" noChangeShapeType="1" noTextEdit="1"/>
              </p:cNvSpPr>
              <p:nvPr/>
            </p:nvSpPr>
            <p:spPr>
              <a:xfrm>
                <a:off x="1378952" y="1841509"/>
                <a:ext cx="8825948" cy="3833998"/>
              </a:xfrm>
              <a:prstGeom prst="rect">
                <a:avLst/>
              </a:prstGeom>
              <a:blipFill>
                <a:blip r:embed="rId2"/>
                <a:stretch>
                  <a:fillRect l="-691" t="-636"/>
                </a:stretch>
              </a:blipFill>
            </p:spPr>
            <p:txBody>
              <a:bodyPr/>
              <a:lstStyle/>
              <a:p>
                <a:r>
                  <a:rPr lang="en-US">
                    <a:noFill/>
                  </a:rPr>
                  <a:t> </a:t>
                </a:r>
              </a:p>
            </p:txBody>
          </p:sp>
        </mc:Fallback>
      </mc:AlternateContent>
    </p:spTree>
    <p:extLst>
      <p:ext uri="{BB962C8B-B14F-4D97-AF65-F5344CB8AC3E}">
        <p14:creationId xmlns:p14="http://schemas.microsoft.com/office/powerpoint/2010/main" val="21575698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DB8A-9EB1-6B4D-B2DE-B6056E385DE5}"/>
              </a:ext>
            </a:extLst>
          </p:cNvPr>
          <p:cNvSpPr>
            <a:spLocks noGrp="1"/>
          </p:cNvSpPr>
          <p:nvPr>
            <p:ph type="title"/>
          </p:nvPr>
        </p:nvSpPr>
        <p:spPr/>
        <p:txBody>
          <a:bodyPr/>
          <a:lstStyle/>
          <a:p>
            <a:pPr algn="ctr" rtl="1"/>
            <a:r>
              <a:rPr lang="en-US" dirty="0" smtClean="0">
                <a:solidFill>
                  <a:srgbClr val="7030A0"/>
                </a:solidFill>
                <a:cs typeface="+mn-cs"/>
              </a:rPr>
              <a:t>The economic meaning of</a:t>
            </a:r>
            <a:endParaRPr lang="en-US" dirty="0">
              <a:solidFill>
                <a:srgbClr val="7030A0"/>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F67162-E7CD-A24C-9595-B9785999D3EA}"/>
                  </a:ext>
                </a:extLst>
              </p:cNvPr>
              <p:cNvSpPr>
                <a:spLocks noGrp="1"/>
              </p:cNvSpPr>
              <p:nvPr>
                <p:ph sz="quarter" idx="13"/>
              </p:nvPr>
            </p:nvSpPr>
            <p:spPr>
              <a:xfrm>
                <a:off x="914400" y="1919236"/>
                <a:ext cx="10363826" cy="1304411"/>
              </a:xfrm>
            </p:spPr>
            <p:txBody>
              <a:bodyPr>
                <a:normAutofit/>
              </a:bodyPr>
              <a:lstStyle/>
              <a:p>
                <a:pPr marL="0" indent="0" algn="ctr" rtl="1">
                  <a:buNone/>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sSub>
                            <m:sSubPr>
                              <m:ctrlPr>
                                <a:rPr lang="en-US" altLang="en-US" i="1" smtClean="0">
                                  <a:solidFill>
                                    <a:schemeClr val="accent1"/>
                                  </a:solidFill>
                                  <a:latin typeface="Cambria Math" panose="02040503050406030204" pitchFamily="18" charset="0"/>
                                </a:rPr>
                              </m:ctrlPr>
                            </m:sSubPr>
                            <m:e>
                              <m:r>
                                <a:rPr lang="en-US" altLang="en-US" i="1">
                                  <a:solidFill>
                                    <a:schemeClr val="accent1"/>
                                  </a:solidFill>
                                  <a:latin typeface="Cambria Math" panose="02040503050406030204" pitchFamily="18" charset="0"/>
                                </a:rPr>
                                <m:t>𝑈</m:t>
                              </m:r>
                            </m:e>
                            <m:sub>
                              <m:r>
                                <a:rPr lang="en-US" altLang="en-US" b="0" i="1" smtClean="0">
                                  <a:solidFill>
                                    <a:schemeClr val="accent1"/>
                                  </a:solidFill>
                                  <a:latin typeface="Cambria Math"/>
                                </a:rPr>
                                <m:t>𝑦</m:t>
                              </m:r>
                            </m:sub>
                          </m:sSub>
                        </m:num>
                        <m:den>
                          <m:sSub>
                            <m:sSubPr>
                              <m:ctrlPr>
                                <a:rPr lang="en-US" altLang="en-US" i="1" smtClean="0">
                                  <a:solidFill>
                                    <a:srgbClr val="00B050"/>
                                  </a:solidFill>
                                  <a:latin typeface="Cambria Math" panose="02040503050406030204" pitchFamily="18" charset="0"/>
                                </a:rPr>
                              </m:ctrlPr>
                            </m:sSubPr>
                            <m:e>
                              <m:r>
                                <a:rPr lang="en-US" altLang="en-US" i="1">
                                  <a:solidFill>
                                    <a:srgbClr val="00B050"/>
                                  </a:solidFill>
                                  <a:latin typeface="Cambria Math" panose="02040503050406030204" pitchFamily="18" charset="0"/>
                                </a:rPr>
                                <m:t>𝑝</m:t>
                              </m:r>
                            </m:e>
                            <m:sub>
                              <m:r>
                                <a:rPr lang="en-US" altLang="en-US" i="1">
                                  <a:solidFill>
                                    <a:srgbClr val="00B050"/>
                                  </a:solidFill>
                                  <a:latin typeface="Cambria Math" panose="02040503050406030204" pitchFamily="18" charset="0"/>
                                </a:rPr>
                                <m:t>𝑦</m:t>
                              </m:r>
                            </m:sub>
                          </m:sSub>
                        </m:den>
                      </m:f>
                      <m:r>
                        <a:rPr lang="en-US" altLang="en-US" i="1">
                          <a:solidFill>
                            <a:schemeClr val="tx1"/>
                          </a:solidFill>
                          <a:latin typeface="Cambria Math" panose="02040503050406030204" pitchFamily="18" charset="0"/>
                        </a:rPr>
                        <m:t>&lt; </m:t>
                      </m:r>
                      <m:f>
                        <m:fPr>
                          <m:ctrlPr>
                            <a:rPr lang="en-US" altLang="en-US" i="1">
                              <a:solidFill>
                                <a:schemeClr val="tx1"/>
                              </a:solidFill>
                              <a:latin typeface="Cambria Math" panose="02040503050406030204" pitchFamily="18" charset="0"/>
                            </a:rPr>
                          </m:ctrlPr>
                        </m:fPr>
                        <m:num>
                          <m:sSub>
                            <m:sSubPr>
                              <m:ctrlPr>
                                <a:rPr lang="en-US" altLang="en-US" i="1" smtClean="0">
                                  <a:solidFill>
                                    <a:schemeClr val="accent1"/>
                                  </a:solidFill>
                                  <a:latin typeface="Cambria Math" panose="02040503050406030204" pitchFamily="18" charset="0"/>
                                </a:rPr>
                              </m:ctrlPr>
                            </m:sSubPr>
                            <m:e>
                              <m:r>
                                <a:rPr lang="en-US" altLang="en-US" i="1">
                                  <a:solidFill>
                                    <a:schemeClr val="accent1"/>
                                  </a:solidFill>
                                  <a:latin typeface="Cambria Math" panose="02040503050406030204" pitchFamily="18" charset="0"/>
                                </a:rPr>
                                <m:t>𝑈</m:t>
                              </m:r>
                            </m:e>
                            <m:sub>
                              <m:r>
                                <a:rPr lang="en-US" altLang="en-US" i="1">
                                  <a:solidFill>
                                    <a:schemeClr val="accent1"/>
                                  </a:solidFill>
                                  <a:latin typeface="Cambria Math" panose="02040503050406030204" pitchFamily="18" charset="0"/>
                                </a:rPr>
                                <m:t>𝑥</m:t>
                              </m:r>
                            </m:sub>
                          </m:sSub>
                        </m:num>
                        <m:den>
                          <m:sSub>
                            <m:sSubPr>
                              <m:ctrlPr>
                                <a:rPr lang="en-US" altLang="en-US" i="1" smtClean="0">
                                  <a:solidFill>
                                    <a:srgbClr val="00B050"/>
                                  </a:solidFill>
                                  <a:latin typeface="Cambria Math" panose="02040503050406030204" pitchFamily="18" charset="0"/>
                                </a:rPr>
                              </m:ctrlPr>
                            </m:sSubPr>
                            <m:e>
                              <m:r>
                                <a:rPr lang="en-US" altLang="en-US" i="1">
                                  <a:solidFill>
                                    <a:srgbClr val="00B050"/>
                                  </a:solidFill>
                                  <a:latin typeface="Cambria Math" panose="02040503050406030204" pitchFamily="18" charset="0"/>
                                </a:rPr>
                                <m:t>𝑝</m:t>
                              </m:r>
                            </m:e>
                            <m:sub>
                              <m:r>
                                <a:rPr lang="en-US" altLang="en-US" b="0" i="1" smtClean="0">
                                  <a:solidFill>
                                    <a:srgbClr val="00B050"/>
                                  </a:solidFill>
                                  <a:latin typeface="Cambria Math"/>
                                </a:rPr>
                                <m:t>𝑥</m:t>
                              </m:r>
                            </m:sub>
                          </m:sSub>
                        </m:den>
                      </m:f>
                    </m:oMath>
                  </m:oMathPara>
                </a14:m>
                <a:endParaRPr lang="he-IL" b="1" i="1" cap="none" dirty="0" smtClean="0">
                  <a:solidFill>
                    <a:schemeClr val="tx1"/>
                  </a:solidFill>
                  <a:latin typeface="Cambria Math"/>
                  <a:ea typeface="Cambria Math" panose="02040503050406030204" pitchFamily="18" charset="0"/>
                </a:endParaRPr>
              </a:p>
              <a:p>
                <a:pPr marL="0" indent="0" algn="ctr" rtl="1">
                  <a:buNone/>
                </a:pPr>
                <a:endParaRPr lang="he-IL" sz="3200" i="1" dirty="0">
                  <a:solidFill>
                    <a:srgbClr val="00B050"/>
                  </a:solidFill>
                  <a:latin typeface="Cambria Math"/>
                  <a:ea typeface="Cambria Math" panose="02040503050406030204" pitchFamily="18" charset="0"/>
                </a:endParaRPr>
              </a:p>
              <a:p>
                <a:pPr marL="0" indent="0" algn="r" rtl="1">
                  <a:buNone/>
                </a:pPr>
                <a:endParaRPr lang="he-IL" sz="3200" cap="none" dirty="0">
                  <a:latin typeface="Cambria Math" panose="02040503050406030204" pitchFamily="18" charset="0"/>
                  <a:ea typeface="Cambria Math" panose="02040503050406030204" pitchFamily="18" charset="0"/>
                </a:endParaRPr>
              </a:p>
              <a:p>
                <a:pPr marL="0" indent="0" algn="ctr">
                  <a:buNone/>
                </a:pPr>
                <a:endParaRPr lang="en-US" cap="none" dirty="0"/>
              </a:p>
              <a:p>
                <a:pPr marL="0" indent="0" algn="ctr">
                  <a:buNone/>
                </a:pPr>
                <a:endParaRPr lang="en-US" cap="none" dirty="0"/>
              </a:p>
            </p:txBody>
          </p:sp>
        </mc:Choice>
        <mc:Fallback xmlns="">
          <p:sp>
            <p:nvSpPr>
              <p:cNvPr id="3" name="Content Placeholder 2">
                <a:extLst>
                  <a:ext uri="{FF2B5EF4-FFF2-40B4-BE49-F238E27FC236}">
                    <a16:creationId xmlns:a16="http://schemas.microsoft.com/office/drawing/2014/main" id="{C5F67162-E7CD-A24C-9595-B9785999D3EA}"/>
                  </a:ext>
                </a:extLst>
              </p:cNvPr>
              <p:cNvSpPr>
                <a:spLocks noGrp="1" noRot="1" noChangeAspect="1" noMove="1" noResize="1" noEditPoints="1" noAdjustHandles="1" noChangeArrowheads="1" noChangeShapeType="1" noTextEdit="1"/>
              </p:cNvSpPr>
              <p:nvPr>
                <p:ph sz="quarter" idx="13"/>
              </p:nvPr>
            </p:nvSpPr>
            <p:spPr>
              <a:xfrm>
                <a:off x="914400" y="1919236"/>
                <a:ext cx="10363826" cy="1304411"/>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136</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5F67162-E7CD-A24C-9595-B9785999D3EA}"/>
                  </a:ext>
                </a:extLst>
              </p:cNvPr>
              <p:cNvSpPr txBox="1">
                <a:spLocks/>
              </p:cNvSpPr>
              <p:nvPr/>
            </p:nvSpPr>
            <p:spPr>
              <a:xfrm>
                <a:off x="914400" y="3314978"/>
                <a:ext cx="10363826" cy="212788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14:m>
                  <m:oMath xmlns:m="http://schemas.openxmlformats.org/officeDocument/2006/math">
                    <m:r>
                      <a:rPr lang="en-US" sz="3200" dirty="0" smtClean="0">
                        <a:latin typeface="Cambria Math" panose="02040503050406030204" pitchFamily="18" charset="0"/>
                        <a:ea typeface="Cambria Math" panose="02040503050406030204" pitchFamily="18" charset="0"/>
                      </a:rPr>
                      <m:t>$</m:t>
                    </m:r>
                    <m:r>
                      <a:rPr lang="en-US" sz="3200" dirty="0" smtClean="0">
                        <a:latin typeface="Cambria Math" panose="02040503050406030204" pitchFamily="18" charset="0"/>
                        <a:ea typeface="Cambria Math" panose="02040503050406030204" pitchFamily="18" charset="0"/>
                      </a:rPr>
                      <m:t>1</m:t>
                    </m:r>
                    <m:r>
                      <a:rPr lang="en-US" sz="3200" i="1" dirty="0">
                        <a:latin typeface="Cambria Math" panose="02040503050406030204" pitchFamily="18" charset="0"/>
                        <a:ea typeface="Cambria Math" panose="02040503050406030204" pitchFamily="18" charset="0"/>
                      </a:rPr>
                      <m:t>≅</m:t>
                    </m:r>
                    <m:r>
                      <a:rPr lang="en-US" sz="3200" i="1" dirty="0" smtClean="0">
                        <a:latin typeface="Cambria Math" panose="02040503050406030204" pitchFamily="18" charset="0"/>
                        <a:ea typeface="Cambria Math" panose="02040503050406030204" pitchFamily="18" charset="0"/>
                      </a:rPr>
                      <m:t> </m:t>
                    </m:r>
                    <m:f>
                      <m:fPr>
                        <m:ctrlPr>
                          <a:rPr lang="en-US" sz="3200" i="1" dirty="0" smtClean="0">
                            <a:latin typeface="Cambria Math" panose="02040503050406030204" pitchFamily="18" charset="0"/>
                            <a:ea typeface="Cambria Math" panose="02040503050406030204" pitchFamily="18" charset="0"/>
                          </a:rPr>
                        </m:ctrlPr>
                      </m:fPr>
                      <m:num>
                        <m:r>
                          <a:rPr lang="en-US" sz="3200" i="1" dirty="0" smtClean="0">
                            <a:latin typeface="Cambria Math" panose="02040503050406030204" pitchFamily="18" charset="0"/>
                            <a:ea typeface="Cambria Math" panose="02040503050406030204" pitchFamily="18" charset="0"/>
                          </a:rPr>
                          <m:t>1</m:t>
                        </m:r>
                      </m:num>
                      <m:den>
                        <m:sSub>
                          <m:sSubPr>
                            <m:ctrlPr>
                              <a:rPr lang="en-US" sz="3200" i="1" dirty="0" smtClean="0">
                                <a:solidFill>
                                  <a:srgbClr val="00B050"/>
                                </a:solidFill>
                                <a:latin typeface="Cambria Math" panose="02040503050406030204" pitchFamily="18" charset="0"/>
                                <a:ea typeface="Cambria Math" panose="02040503050406030204" pitchFamily="18" charset="0"/>
                              </a:rPr>
                            </m:ctrlPr>
                          </m:sSubPr>
                          <m:e>
                            <m:r>
                              <a:rPr lang="en-US" sz="3200" i="1" dirty="0" smtClean="0">
                                <a:solidFill>
                                  <a:srgbClr val="00B050"/>
                                </a:solidFill>
                                <a:latin typeface="Cambria Math" panose="02040503050406030204" pitchFamily="18" charset="0"/>
                                <a:ea typeface="Cambria Math" panose="02040503050406030204" pitchFamily="18" charset="0"/>
                              </a:rPr>
                              <m:t>𝑝</m:t>
                            </m:r>
                          </m:e>
                          <m:sub>
                            <m:r>
                              <a:rPr lang="en-US" sz="3200" i="1" dirty="0" smtClean="0">
                                <a:solidFill>
                                  <a:srgbClr val="00B050"/>
                                </a:solidFill>
                                <a:latin typeface="Cambria Math" panose="02040503050406030204" pitchFamily="18" charset="0"/>
                                <a:ea typeface="Cambria Math" panose="02040503050406030204" pitchFamily="18" charset="0"/>
                              </a:rPr>
                              <m:t>𝑥</m:t>
                            </m:r>
                          </m:sub>
                        </m:sSub>
                      </m:den>
                    </m:f>
                  </m:oMath>
                </a14:m>
                <a:r>
                  <a:rPr lang="en-US" sz="3200" dirty="0"/>
                  <a:t> units of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𝑥</m:t>
                    </m:r>
                    <m:r>
                      <a:rPr lang="en-US" sz="3200" i="1" dirty="0" smtClean="0">
                        <a:latin typeface="Cambria Math" panose="02040503050406030204" pitchFamily="18" charset="0"/>
                        <a:ea typeface="Cambria Math" panose="02040503050406030204" pitchFamily="18" charset="0"/>
                      </a:rPr>
                      <m:t> ≅</m:t>
                    </m:r>
                    <m:f>
                      <m:fPr>
                        <m:ctrlPr>
                          <a:rPr lang="en-US" sz="3200" i="1">
                            <a:latin typeface="Cambria Math" panose="02040503050406030204" pitchFamily="18" charset="0"/>
                          </a:rPr>
                        </m:ctrlPr>
                      </m:fPr>
                      <m:num>
                        <m:sSub>
                          <m:sSubPr>
                            <m:ctrlPr>
                              <a:rPr lang="en-US" altLang="en-US" sz="3200" i="1" smtClean="0">
                                <a:solidFill>
                                  <a:srgbClr val="0070C0"/>
                                </a:solidFill>
                                <a:latin typeface="Cambria Math" panose="02040503050406030204" pitchFamily="18" charset="0"/>
                              </a:rPr>
                            </m:ctrlPr>
                          </m:sSubPr>
                          <m:e>
                            <m:r>
                              <a:rPr lang="en-US" altLang="en-US" sz="3200" i="1">
                                <a:solidFill>
                                  <a:srgbClr val="0070C0"/>
                                </a:solidFill>
                                <a:latin typeface="Cambria Math" panose="02040503050406030204" pitchFamily="18" charset="0"/>
                              </a:rPr>
                              <m:t>𝑈</m:t>
                            </m:r>
                          </m:e>
                          <m:sub>
                            <m:r>
                              <a:rPr lang="en-US" altLang="en-US" sz="3200" i="1">
                                <a:solidFill>
                                  <a:srgbClr val="0070C0"/>
                                </a:solidFill>
                                <a:latin typeface="Cambria Math" panose="02040503050406030204" pitchFamily="18" charset="0"/>
                              </a:rPr>
                              <m:t>𝑥</m:t>
                            </m:r>
                          </m:sub>
                        </m:sSub>
                      </m:num>
                      <m:den>
                        <m:sSub>
                          <m:sSubPr>
                            <m:ctrlPr>
                              <a:rPr lang="en-US" altLang="en-US" sz="3200" i="1" smtClean="0">
                                <a:solidFill>
                                  <a:srgbClr val="00B050"/>
                                </a:solidFill>
                                <a:latin typeface="Cambria Math" panose="02040503050406030204" pitchFamily="18" charset="0"/>
                              </a:rPr>
                            </m:ctrlPr>
                          </m:sSubPr>
                          <m:e>
                            <m:r>
                              <a:rPr lang="en-US" altLang="en-US" sz="3200" i="1">
                                <a:solidFill>
                                  <a:srgbClr val="00B050"/>
                                </a:solidFill>
                                <a:latin typeface="Cambria Math" panose="02040503050406030204" pitchFamily="18" charset="0"/>
                              </a:rPr>
                              <m:t>𝑝</m:t>
                            </m:r>
                          </m:e>
                          <m:sub>
                            <m:r>
                              <a:rPr lang="en-US" altLang="en-US" sz="3200" i="1">
                                <a:solidFill>
                                  <a:srgbClr val="00B050"/>
                                </a:solidFill>
                                <a:latin typeface="Cambria Math" panose="02040503050406030204" pitchFamily="18" charset="0"/>
                              </a:rPr>
                              <m:t>𝑥</m:t>
                            </m:r>
                          </m:sub>
                        </m:sSub>
                      </m:den>
                    </m:f>
                  </m:oMath>
                </a14:m>
                <a:r>
                  <a:rPr lang="en-US" sz="3200" dirty="0"/>
                  <a:t> utility</a:t>
                </a:r>
              </a:p>
              <a:p>
                <a:pPr marL="0" indent="0" algn="ctr">
                  <a:lnSpc>
                    <a:spcPct val="150000"/>
                  </a:lnSpc>
                  <a:buFont typeface="Arial" panose="020B0604020202020204" pitchFamily="34" charset="0"/>
                  <a:buNone/>
                </a:pPr>
                <a14:m>
                  <m:oMath xmlns:m="http://schemas.openxmlformats.org/officeDocument/2006/math">
                    <m:r>
                      <a:rPr lang="en-US" sz="3200" dirty="0">
                        <a:latin typeface="Cambria Math" panose="02040503050406030204" pitchFamily="18" charset="0"/>
                        <a:ea typeface="Cambria Math" panose="02040503050406030204" pitchFamily="18" charset="0"/>
                      </a:rPr>
                      <m:t>$</m:t>
                    </m:r>
                    <m:r>
                      <a:rPr lang="en-US" sz="3200" dirty="0" smtClean="0">
                        <a:latin typeface="Cambria Math" panose="02040503050406030204" pitchFamily="18" charset="0"/>
                        <a:ea typeface="Cambria Math" panose="02040503050406030204" pitchFamily="18" charset="0"/>
                      </a:rPr>
                      <m:t>1</m:t>
                    </m:r>
                    <m:r>
                      <a:rPr lang="en-US" sz="3200" i="1" dirty="0">
                        <a:latin typeface="Cambria Math" panose="02040503050406030204" pitchFamily="18" charset="0"/>
                        <a:ea typeface="Cambria Math" panose="02040503050406030204" pitchFamily="18" charset="0"/>
                      </a:rPr>
                      <m:t>≅</m:t>
                    </m:r>
                    <m:f>
                      <m:fPr>
                        <m:ctrlPr>
                          <a:rPr lang="en-US" sz="3200" i="1" dirty="0">
                            <a:latin typeface="Cambria Math" panose="02040503050406030204" pitchFamily="18" charset="0"/>
                            <a:ea typeface="Cambria Math" panose="02040503050406030204" pitchFamily="18" charset="0"/>
                          </a:rPr>
                        </m:ctrlPr>
                      </m:fPr>
                      <m:num>
                        <m:r>
                          <a:rPr lang="en-US" sz="3200" i="1" dirty="0">
                            <a:latin typeface="Cambria Math" panose="02040503050406030204" pitchFamily="18" charset="0"/>
                            <a:ea typeface="Cambria Math" panose="02040503050406030204" pitchFamily="18" charset="0"/>
                          </a:rPr>
                          <m:t>1</m:t>
                        </m:r>
                      </m:num>
                      <m:den>
                        <m:sSub>
                          <m:sSubPr>
                            <m:ctrlPr>
                              <a:rPr lang="en-US" sz="3200" i="1" dirty="0" smtClean="0">
                                <a:solidFill>
                                  <a:srgbClr val="00B050"/>
                                </a:solidFill>
                                <a:latin typeface="Cambria Math" panose="02040503050406030204" pitchFamily="18" charset="0"/>
                                <a:ea typeface="Cambria Math" panose="02040503050406030204" pitchFamily="18" charset="0"/>
                              </a:rPr>
                            </m:ctrlPr>
                          </m:sSubPr>
                          <m:e>
                            <m:r>
                              <a:rPr lang="en-US" sz="3200" i="1" dirty="0">
                                <a:solidFill>
                                  <a:srgbClr val="00B050"/>
                                </a:solidFill>
                                <a:latin typeface="Cambria Math" panose="02040503050406030204" pitchFamily="18" charset="0"/>
                                <a:ea typeface="Cambria Math" panose="02040503050406030204" pitchFamily="18" charset="0"/>
                              </a:rPr>
                              <m:t>𝑝</m:t>
                            </m:r>
                          </m:e>
                          <m:sub>
                            <m:r>
                              <a:rPr lang="en-US" sz="3200" i="1" dirty="0" smtClean="0">
                                <a:solidFill>
                                  <a:srgbClr val="00B050"/>
                                </a:solidFill>
                                <a:latin typeface="Cambria Math" panose="02040503050406030204" pitchFamily="18" charset="0"/>
                                <a:ea typeface="Cambria Math" panose="02040503050406030204" pitchFamily="18" charset="0"/>
                              </a:rPr>
                              <m:t>𝑦</m:t>
                            </m:r>
                          </m:sub>
                        </m:sSub>
                      </m:den>
                    </m:f>
                  </m:oMath>
                </a14:m>
                <a:r>
                  <a:rPr lang="en-US" sz="3200" dirty="0"/>
                  <a:t> units of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𝑦</m:t>
                    </m:r>
                    <m:r>
                      <a:rPr lang="en-US" sz="3200" i="1" dirty="0">
                        <a:latin typeface="Cambria Math" panose="02040503050406030204" pitchFamily="18" charset="0"/>
                        <a:ea typeface="Cambria Math" panose="02040503050406030204" pitchFamily="18" charset="0"/>
                      </a:rPr>
                      <m:t> ≅</m:t>
                    </m:r>
                    <m:f>
                      <m:fPr>
                        <m:ctrlPr>
                          <a:rPr lang="en-US" sz="3200" i="1">
                            <a:latin typeface="Cambria Math" panose="02040503050406030204" pitchFamily="18" charset="0"/>
                          </a:rPr>
                        </m:ctrlPr>
                      </m:fPr>
                      <m:num>
                        <m:sSub>
                          <m:sSubPr>
                            <m:ctrlPr>
                              <a:rPr lang="en-US" altLang="en-US" sz="3200" i="1" smtClean="0">
                                <a:solidFill>
                                  <a:srgbClr val="0070C0"/>
                                </a:solidFill>
                                <a:latin typeface="Cambria Math" panose="02040503050406030204" pitchFamily="18" charset="0"/>
                              </a:rPr>
                            </m:ctrlPr>
                          </m:sSubPr>
                          <m:e>
                            <m:r>
                              <a:rPr lang="en-US" altLang="en-US" sz="3200" i="1">
                                <a:solidFill>
                                  <a:srgbClr val="0070C0"/>
                                </a:solidFill>
                                <a:latin typeface="Cambria Math" panose="02040503050406030204" pitchFamily="18" charset="0"/>
                              </a:rPr>
                              <m:t>𝑈</m:t>
                            </m:r>
                          </m:e>
                          <m:sub>
                            <m:r>
                              <a:rPr lang="en-US" altLang="en-US" sz="3200" i="1" smtClean="0">
                                <a:solidFill>
                                  <a:srgbClr val="0070C0"/>
                                </a:solidFill>
                                <a:latin typeface="Cambria Math" panose="02040503050406030204" pitchFamily="18" charset="0"/>
                              </a:rPr>
                              <m:t>𝑦</m:t>
                            </m:r>
                          </m:sub>
                        </m:sSub>
                      </m:num>
                      <m:den>
                        <m:sSub>
                          <m:sSubPr>
                            <m:ctrlPr>
                              <a:rPr lang="en-US" altLang="en-US" sz="3200" i="1" smtClean="0">
                                <a:solidFill>
                                  <a:srgbClr val="00B050"/>
                                </a:solidFill>
                                <a:latin typeface="Cambria Math" panose="02040503050406030204" pitchFamily="18" charset="0"/>
                              </a:rPr>
                            </m:ctrlPr>
                          </m:sSubPr>
                          <m:e>
                            <m:r>
                              <a:rPr lang="en-US" altLang="en-US" sz="3200" i="1">
                                <a:solidFill>
                                  <a:srgbClr val="00B050"/>
                                </a:solidFill>
                                <a:latin typeface="Cambria Math" panose="02040503050406030204" pitchFamily="18" charset="0"/>
                              </a:rPr>
                              <m:t>𝑝</m:t>
                            </m:r>
                          </m:e>
                          <m:sub>
                            <m:r>
                              <a:rPr lang="en-US" altLang="en-US" sz="3200" i="1" smtClean="0">
                                <a:solidFill>
                                  <a:srgbClr val="00B050"/>
                                </a:solidFill>
                                <a:latin typeface="Cambria Math" panose="02040503050406030204" pitchFamily="18" charset="0"/>
                              </a:rPr>
                              <m:t>𝑦</m:t>
                            </m:r>
                          </m:sub>
                        </m:sSub>
                      </m:den>
                    </m:f>
                  </m:oMath>
                </a14:m>
                <a:r>
                  <a:rPr lang="en-US" sz="3200" dirty="0"/>
                  <a:t>  utility</a:t>
                </a:r>
              </a:p>
              <a:p>
                <a:pPr marL="0" indent="0" algn="ctr">
                  <a:lnSpc>
                    <a:spcPct val="150000"/>
                  </a:lnSpc>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mc:Choice>
        <mc:Fallback xmlns="">
          <p:sp>
            <p:nvSpPr>
              <p:cNvPr id="5" name="Content Placeholder 2">
                <a:extLst>
                  <a:ext uri="{FF2B5EF4-FFF2-40B4-BE49-F238E27FC236}">
                    <a16:creationId xmlns:a16="http://schemas.microsoft.com/office/drawing/2014/main" id="{C5F67162-E7CD-A24C-9595-B9785999D3EA}"/>
                  </a:ext>
                </a:extLst>
              </p:cNvPr>
              <p:cNvSpPr txBox="1">
                <a:spLocks noRot="1" noChangeAspect="1" noMove="1" noResize="1" noEditPoints="1" noAdjustHandles="1" noChangeArrowheads="1" noChangeShapeType="1" noTextEdit="1"/>
              </p:cNvSpPr>
              <p:nvPr/>
            </p:nvSpPr>
            <p:spPr>
              <a:xfrm>
                <a:off x="914400" y="3314978"/>
                <a:ext cx="10363826" cy="21278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47217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630969" y="3312858"/>
            <a:ext cx="1226530" cy="2012654"/>
          </a:xfrm>
          <a:prstGeom prst="triangle">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3">
            <a:extLst>
              <a:ext uri="{FF2B5EF4-FFF2-40B4-BE49-F238E27FC236}">
                <a16:creationId xmlns:a16="http://schemas.microsoft.com/office/drawing/2014/main" id="{608B225E-592A-554B-ACDF-2740FAC1196A}"/>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8">
            <a:extLst>
              <a:ext uri="{FF2B5EF4-FFF2-40B4-BE49-F238E27FC236}">
                <a16:creationId xmlns:a16="http://schemas.microsoft.com/office/drawing/2014/main" id="{EB8ED399-40AD-0D45-83E5-1B3B52F101F7}"/>
              </a:ext>
            </a:extLst>
          </p:cNvPr>
          <p:cNvSpPr>
            <a:spLocks noChangeShapeType="1"/>
          </p:cNvSpPr>
          <p:nvPr/>
        </p:nvSpPr>
        <p:spPr bwMode="auto">
          <a:xfrm>
            <a:off x="1630969" y="3289300"/>
            <a:ext cx="1226531" cy="2022833"/>
          </a:xfrm>
          <a:prstGeom prst="line">
            <a:avLst/>
          </a:prstGeom>
          <a:noFill/>
          <a:ln w="25400">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4">
            <a:extLst>
              <a:ext uri="{FF2B5EF4-FFF2-40B4-BE49-F238E27FC236}">
                <a16:creationId xmlns:a16="http://schemas.microsoft.com/office/drawing/2014/main" id="{D681DA58-6A8A-EF49-A1E9-601F84DB8C93}"/>
              </a:ext>
            </a:extLst>
          </p:cNvPr>
          <p:cNvSpPr>
            <a:spLocks noChangeArrowheads="1"/>
          </p:cNvSpPr>
          <p:nvPr/>
        </p:nvSpPr>
        <p:spPr bwMode="auto">
          <a:xfrm>
            <a:off x="1518079" y="3212108"/>
            <a:ext cx="215900" cy="215900"/>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3">
            <a:extLst>
              <a:ext uri="{FF2B5EF4-FFF2-40B4-BE49-F238E27FC236}">
                <a16:creationId xmlns:a16="http://schemas.microsoft.com/office/drawing/2014/main" id="{FED667CC-AF1D-7B4A-91D8-A43B7C00035F}"/>
              </a:ext>
            </a:extLst>
          </p:cNvPr>
          <p:cNvSpPr>
            <a:spLocks noChangeShapeType="1"/>
          </p:cNvSpPr>
          <p:nvPr/>
        </p:nvSpPr>
        <p:spPr bwMode="auto">
          <a:xfrm flipH="1">
            <a:off x="1599930"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8">
            <a:extLst>
              <a:ext uri="{FF2B5EF4-FFF2-40B4-BE49-F238E27FC236}">
                <a16:creationId xmlns:a16="http://schemas.microsoft.com/office/drawing/2014/main" id="{A39AE69C-8935-0A44-A172-BBD10E289D86}"/>
              </a:ext>
            </a:extLst>
          </p:cNvPr>
          <p:cNvSpPr>
            <a:spLocks noChangeShapeType="1"/>
          </p:cNvSpPr>
          <p:nvPr/>
        </p:nvSpPr>
        <p:spPr bwMode="auto">
          <a:xfrm>
            <a:off x="1615449" y="3272075"/>
            <a:ext cx="2969251" cy="1452325"/>
          </a:xfrm>
          <a:prstGeom prst="line">
            <a:avLst/>
          </a:prstGeom>
          <a:noFill/>
          <a:ln w="25400">
            <a:solidFill>
              <a:srgbClr val="007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52ADFC-5DB6-BC48-AE49-A26F23CDE84F}"/>
                  </a:ext>
                </a:extLst>
              </p:cNvPr>
              <p:cNvSpPr txBox="1"/>
              <p:nvPr/>
            </p:nvSpPr>
            <p:spPr>
              <a:xfrm>
                <a:off x="6276595" y="4535494"/>
                <a:ext cx="3752566" cy="490840"/>
              </a:xfrm>
              <a:prstGeom prst="rect">
                <a:avLst/>
              </a:prstGeom>
              <a:noFill/>
            </p:spPr>
            <p:txBody>
              <a:bodyPr wrap="none" rtlCol="0">
                <a:spAutoFit/>
              </a:bodyPr>
              <a:lstStyle/>
              <a:p>
                <a:r>
                  <a:rPr lang="en-US" sz="2400" dirty="0"/>
                  <a:t>Can </a:t>
                </a:r>
                <a14:m>
                  <m:oMath xmlns:m="http://schemas.openxmlformats.org/officeDocument/2006/math">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r>
                      <a:rPr lang="en-US" altLang="en-US" sz="2400" b="0" i="1" smtClean="0">
                        <a:latin typeface="Cambria Math" panose="02040503050406030204" pitchFamily="18" charset="0"/>
                      </a:rPr>
                      <m:t>&gt;</m:t>
                    </m:r>
                    <m:r>
                      <a:rPr lang="en-US" altLang="en-US" sz="2400" b="0" i="1" smtClean="0">
                        <a:latin typeface="Cambria Math" panose="02040503050406030204" pitchFamily="18" charset="0"/>
                      </a:rPr>
                      <m:t>6</m:t>
                    </m:r>
                    <m:sSub>
                      <m:sSubPr>
                        <m:ctrlPr>
                          <a:rPr lang="en-US" altLang="en-US" sz="2400" i="1" smtClean="0">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b="0" i="1" smtClean="0">
                            <a:solidFill>
                              <a:srgbClr val="00B050"/>
                            </a:solidFill>
                            <a:latin typeface="Cambria Math" panose="02040503050406030204" pitchFamily="18" charset="0"/>
                          </a:rPr>
                          <m:t>𝑦</m:t>
                        </m:r>
                      </m:sub>
                    </m:sSub>
                  </m:oMath>
                </a14:m>
                <a:r>
                  <a:rPr lang="en-US" sz="2400" dirty="0"/>
                  <a:t> happen??? </a:t>
                </a:r>
              </a:p>
            </p:txBody>
          </p:sp>
        </mc:Choice>
        <mc:Fallback xmlns="">
          <p:sp>
            <p:nvSpPr>
              <p:cNvPr id="2" name="TextBox 1">
                <a:extLst>
                  <a:ext uri="{FF2B5EF4-FFF2-40B4-BE49-F238E27FC236}">
                    <a16:creationId xmlns:a16="http://schemas.microsoft.com/office/drawing/2014/main" id="{7852ADFC-5DB6-BC48-AE49-A26F23CDE84F}"/>
                  </a:ext>
                </a:extLst>
              </p:cNvPr>
              <p:cNvSpPr txBox="1">
                <a:spLocks noRot="1" noChangeAspect="1" noMove="1" noResize="1" noEditPoints="1" noAdjustHandles="1" noChangeArrowheads="1" noChangeShapeType="1" noTextEdit="1"/>
              </p:cNvSpPr>
              <p:nvPr/>
            </p:nvSpPr>
            <p:spPr>
              <a:xfrm>
                <a:off x="6276595" y="4535494"/>
                <a:ext cx="3752566" cy="490840"/>
              </a:xfrm>
              <a:prstGeom prst="rect">
                <a:avLst/>
              </a:prstGeom>
              <a:blipFill>
                <a:blip r:embed="rId2"/>
                <a:stretch>
                  <a:fillRect l="-2602" t="-9877" r="-1626" b="-20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DFD9B89-CF97-ED44-8300-59007E3288E9}"/>
                  </a:ext>
                </a:extLst>
              </p:cNvPr>
              <p:cNvSpPr txBox="1"/>
              <p:nvPr/>
            </p:nvSpPr>
            <p:spPr>
              <a:xfrm>
                <a:off x="2708294" y="1530602"/>
                <a:ext cx="31148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70C0"/>
                          </a:solidFill>
                          <a:latin typeface="Cambria Math" panose="02040503050406030204" pitchFamily="18" charset="0"/>
                        </a:rPr>
                        <m:t>𝑈</m:t>
                      </m:r>
                      <m:r>
                        <a:rPr lang="en-US" sz="2800" i="1" dirty="0" smtClean="0">
                          <a:solidFill>
                            <a:srgbClr val="0070C0"/>
                          </a:solidFill>
                          <a:latin typeface="Cambria Math" panose="02040503050406030204" pitchFamily="18" charset="0"/>
                        </a:rPr>
                        <m:t>(</m:t>
                      </m:r>
                      <m:r>
                        <a:rPr lang="en-US" sz="2800" i="1" dirty="0" err="1">
                          <a:solidFill>
                            <a:srgbClr val="0070C0"/>
                          </a:solidFill>
                          <a:latin typeface="Cambria Math" panose="02040503050406030204" pitchFamily="18" charset="0"/>
                        </a:rPr>
                        <m:t>𝑥</m:t>
                      </m:r>
                      <m:r>
                        <a:rPr lang="en-US" sz="2800" i="1" dirty="0" err="1">
                          <a:solidFill>
                            <a:srgbClr val="0070C0"/>
                          </a:solidFill>
                          <a:latin typeface="Cambria Math" panose="02040503050406030204" pitchFamily="18" charset="0"/>
                        </a:rPr>
                        <m:t>,</m:t>
                      </m:r>
                      <m:r>
                        <a:rPr lang="en-US" sz="2800" i="1" dirty="0" err="1">
                          <a:solidFill>
                            <a:srgbClr val="0070C0"/>
                          </a:solidFill>
                          <a:latin typeface="Cambria Math" panose="02040503050406030204" pitchFamily="18" charset="0"/>
                        </a:rPr>
                        <m:t>𝑦</m:t>
                      </m:r>
                      <m:r>
                        <a:rPr lang="en-US" sz="2800" i="1" dirty="0">
                          <a:solidFill>
                            <a:srgbClr val="0070C0"/>
                          </a:solidFill>
                          <a:latin typeface="Cambria Math" panose="02040503050406030204" pitchFamily="18" charset="0"/>
                        </a:rPr>
                        <m:t>) =</m:t>
                      </m:r>
                      <m:r>
                        <a:rPr lang="en-US" sz="2800" b="0" i="1" dirty="0" smtClean="0">
                          <a:solidFill>
                            <a:srgbClr val="0070C0"/>
                          </a:solidFill>
                          <a:latin typeface="Cambria Math" panose="02040503050406030204" pitchFamily="18" charset="0"/>
                        </a:rPr>
                        <m:t>6</m:t>
                      </m:r>
                      <m:r>
                        <a:rPr lang="en-US" sz="2800" i="1" dirty="0">
                          <a:solidFill>
                            <a:srgbClr val="0070C0"/>
                          </a:solidFill>
                          <a:latin typeface="Cambria Math" panose="02040503050406030204" pitchFamily="18" charset="0"/>
                        </a:rPr>
                        <m:t>𝑥</m:t>
                      </m:r>
                      <m:r>
                        <a:rPr lang="en-US" sz="2800" i="1" dirty="0">
                          <a:solidFill>
                            <a:srgbClr val="0070C0"/>
                          </a:solidFill>
                          <a:latin typeface="Cambria Math" panose="02040503050406030204" pitchFamily="18" charset="0"/>
                        </a:rPr>
                        <m:t> +</m:t>
                      </m:r>
                      <m:r>
                        <a:rPr lang="en-US" sz="2800" i="1" dirty="0">
                          <a:solidFill>
                            <a:srgbClr val="0070C0"/>
                          </a:solidFill>
                          <a:latin typeface="Cambria Math" panose="02040503050406030204" pitchFamily="18" charset="0"/>
                        </a:rPr>
                        <m:t>𝑦</m:t>
                      </m:r>
                      <m:r>
                        <a:rPr lang="en-US" sz="2800" i="1" dirty="0">
                          <a:solidFill>
                            <a:srgbClr val="0070C0"/>
                          </a:solidFill>
                          <a:latin typeface="Cambria Math" panose="02040503050406030204" pitchFamily="18" charset="0"/>
                        </a:rPr>
                        <m:t> </m:t>
                      </m:r>
                    </m:oMath>
                  </m:oMathPara>
                </a14:m>
                <a:endParaRPr lang="en-US" sz="2800" dirty="0">
                  <a:solidFill>
                    <a:srgbClr val="0070C0"/>
                  </a:solidFill>
                </a:endParaRPr>
              </a:p>
            </p:txBody>
          </p:sp>
        </mc:Choice>
        <mc:Fallback xmlns="">
          <p:sp>
            <p:nvSpPr>
              <p:cNvPr id="23" name="TextBox 22">
                <a:extLst>
                  <a:ext uri="{FF2B5EF4-FFF2-40B4-BE49-F238E27FC236}">
                    <a16:creationId xmlns:a16="http://schemas.microsoft.com/office/drawing/2014/main" id="{7DFD9B89-CF97-ED44-8300-59007E3288E9}"/>
                  </a:ext>
                </a:extLst>
              </p:cNvPr>
              <p:cNvSpPr txBox="1">
                <a:spLocks noRot="1" noChangeAspect="1" noMove="1" noResize="1" noEditPoints="1" noAdjustHandles="1" noChangeArrowheads="1" noChangeShapeType="1" noTextEdit="1"/>
              </p:cNvSpPr>
              <p:nvPr/>
            </p:nvSpPr>
            <p:spPr>
              <a:xfrm>
                <a:off x="2708294" y="1530602"/>
                <a:ext cx="3114891"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D00C334-8259-8940-94CA-146691302182}"/>
                  </a:ext>
                </a:extLst>
              </p:cNvPr>
              <p:cNvSpPr txBox="1"/>
              <p:nvPr/>
            </p:nvSpPr>
            <p:spPr>
              <a:xfrm>
                <a:off x="946529" y="2856625"/>
                <a:ext cx="324191"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24" name="TextBox 23">
                <a:extLst>
                  <a:ext uri="{FF2B5EF4-FFF2-40B4-BE49-F238E27FC236}">
                    <a16:creationId xmlns:a16="http://schemas.microsoft.com/office/drawing/2014/main" id="{4D00C334-8259-8940-94CA-146691302182}"/>
                  </a:ext>
                </a:extLst>
              </p:cNvPr>
              <p:cNvSpPr txBox="1">
                <a:spLocks noRot="1" noChangeAspect="1" noMove="1" noResize="1" noEditPoints="1" noAdjustHandles="1" noChangeArrowheads="1" noChangeShapeType="1" noTextEdit="1"/>
              </p:cNvSpPr>
              <p:nvPr/>
            </p:nvSpPr>
            <p:spPr>
              <a:xfrm>
                <a:off x="946529" y="2856625"/>
                <a:ext cx="324191" cy="662489"/>
              </a:xfrm>
              <a:prstGeom prst="rect">
                <a:avLst/>
              </a:prstGeom>
              <a:blipFill>
                <a:blip r:embed="rId4"/>
                <a:stretch>
                  <a:fillRect l="-19231" r="-3846"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DA20DA-C85A-D041-BBF4-16EE3208B5D9}"/>
                  </a:ext>
                </a:extLst>
              </p:cNvPr>
              <p:cNvSpPr txBox="1"/>
              <p:nvPr/>
            </p:nvSpPr>
            <p:spPr>
              <a:xfrm>
                <a:off x="2708294" y="5549926"/>
                <a:ext cx="316625"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p>
            </p:txBody>
          </p:sp>
        </mc:Choice>
        <mc:Fallback xmlns="">
          <p:sp>
            <p:nvSpPr>
              <p:cNvPr id="25" name="TextBox 24">
                <a:extLst>
                  <a:ext uri="{FF2B5EF4-FFF2-40B4-BE49-F238E27FC236}">
                    <a16:creationId xmlns:a16="http://schemas.microsoft.com/office/drawing/2014/main" id="{13DA20DA-C85A-D041-BBF4-16EE3208B5D9}"/>
                  </a:ext>
                </a:extLst>
              </p:cNvPr>
              <p:cNvSpPr txBox="1">
                <a:spLocks noRot="1" noChangeAspect="1" noMove="1" noResize="1" noEditPoints="1" noAdjustHandles="1" noChangeArrowheads="1" noChangeShapeType="1" noTextEdit="1"/>
              </p:cNvSpPr>
              <p:nvPr/>
            </p:nvSpPr>
            <p:spPr>
              <a:xfrm>
                <a:off x="2708294" y="5549926"/>
                <a:ext cx="316625" cy="628121"/>
              </a:xfrm>
              <a:prstGeom prst="rect">
                <a:avLst/>
              </a:prstGeom>
              <a:blipFill>
                <a:blip r:embed="rId5"/>
                <a:stretch>
                  <a:fillRect l="-15385" r="-3846"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2BA5C8C-F7A2-634D-B091-3F4F2E041FA3}"/>
                  </a:ext>
                </a:extLst>
              </p:cNvPr>
              <p:cNvSpPr txBox="1"/>
              <p:nvPr/>
            </p:nvSpPr>
            <p:spPr>
              <a:xfrm>
                <a:off x="6899134" y="2062292"/>
                <a:ext cx="2260171" cy="490840"/>
              </a:xfrm>
              <a:prstGeom prst="rect">
                <a:avLst/>
              </a:prstGeom>
              <a:noFill/>
            </p:spPr>
            <p:txBody>
              <a:bodyPr wrap="none" rtlCol="0">
                <a:spAutoFit/>
              </a:bodyPr>
              <a:lstStyle/>
              <a:p>
                <a:r>
                  <a:rPr lang="en-US" sz="2400" dirty="0"/>
                  <a:t>And </a:t>
                </a:r>
                <a:r>
                  <a:rPr lang="en-US" sz="2400" dirty="0" smtClean="0"/>
                  <a:t>if </a:t>
                </a:r>
                <a14:m>
                  <m:oMath xmlns:m="http://schemas.openxmlformats.org/officeDocument/2006/math">
                    <m:sSub>
                      <m:sSubPr>
                        <m:ctrlPr>
                          <a:rPr lang="en-US" sz="2400" i="1" dirty="0" smtClean="0">
                            <a:solidFill>
                              <a:srgbClr val="00B050"/>
                            </a:solidFill>
                            <a:latin typeface="Cambria Math" panose="02040503050406030204" pitchFamily="18" charset="0"/>
                          </a:rPr>
                        </m:ctrlPr>
                      </m:sSubPr>
                      <m:e>
                        <m:r>
                          <a:rPr lang="en-US" sz="2400" b="0" i="1" dirty="0" smtClean="0">
                            <a:solidFill>
                              <a:srgbClr val="00B050"/>
                            </a:solidFill>
                            <a:latin typeface="Cambria Math" panose="02040503050406030204" pitchFamily="18" charset="0"/>
                          </a:rPr>
                          <m:t>𝑝</m:t>
                        </m:r>
                      </m:e>
                      <m:sub>
                        <m:r>
                          <a:rPr lang="en-US" sz="2400" b="0" i="1" dirty="0" smtClean="0">
                            <a:solidFill>
                              <a:srgbClr val="00B050"/>
                            </a:solidFill>
                            <a:latin typeface="Cambria Math" panose="02040503050406030204" pitchFamily="18" charset="0"/>
                          </a:rPr>
                          <m:t>𝑥</m:t>
                        </m:r>
                      </m:sub>
                    </m:sSub>
                    <m:r>
                      <a:rPr lang="en-US" sz="2400" b="0" i="1" dirty="0" smtClean="0">
                        <a:latin typeface="Cambria Math" panose="02040503050406030204" pitchFamily="18" charset="0"/>
                        <a:ea typeface="Cambria Math" panose="02040503050406030204" pitchFamily="18" charset="0"/>
                      </a:rPr>
                      <m:t>&gt;</m:t>
                    </m:r>
                    <m:r>
                      <a:rPr lang="en-US" sz="2400" b="0" i="1" dirty="0" smtClean="0">
                        <a:latin typeface="Cambria Math" panose="02040503050406030204" pitchFamily="18" charset="0"/>
                        <a:ea typeface="Cambria Math" panose="02040503050406030204" pitchFamily="18" charset="0"/>
                      </a:rPr>
                      <m:t>6</m:t>
                    </m:r>
                    <m:sSub>
                      <m:sSubPr>
                        <m:ctrlPr>
                          <a:rPr lang="en-US" sz="2400" b="0" i="1" dirty="0" smtClean="0">
                            <a:solidFill>
                              <a:srgbClr val="00B050"/>
                            </a:solidFill>
                            <a:latin typeface="Cambria Math" panose="02040503050406030204" pitchFamily="18" charset="0"/>
                            <a:ea typeface="Cambria Math" panose="02040503050406030204" pitchFamily="18" charset="0"/>
                          </a:rPr>
                        </m:ctrlPr>
                      </m:sSubPr>
                      <m:e>
                        <m:r>
                          <a:rPr lang="en-US" sz="2400" b="0" i="1" dirty="0" smtClean="0">
                            <a:solidFill>
                              <a:srgbClr val="00B050"/>
                            </a:solidFill>
                            <a:latin typeface="Cambria Math" panose="02040503050406030204" pitchFamily="18" charset="0"/>
                            <a:ea typeface="Cambria Math" panose="02040503050406030204" pitchFamily="18" charset="0"/>
                          </a:rPr>
                          <m:t>𝑝</m:t>
                        </m:r>
                      </m:e>
                      <m:sub>
                        <m:r>
                          <a:rPr lang="en-US" sz="2400" b="0" i="1" dirty="0" smtClean="0">
                            <a:solidFill>
                              <a:srgbClr val="00B050"/>
                            </a:solidFill>
                            <a:latin typeface="Cambria Math" panose="02040503050406030204" pitchFamily="18" charset="0"/>
                            <a:ea typeface="Cambria Math" panose="02040503050406030204" pitchFamily="18" charset="0"/>
                          </a:rPr>
                          <m:t>𝑦</m:t>
                        </m:r>
                      </m:sub>
                    </m:sSub>
                  </m:oMath>
                </a14:m>
                <a:endParaRPr lang="en-US" sz="2400" dirty="0"/>
              </a:p>
            </p:txBody>
          </p:sp>
        </mc:Choice>
        <mc:Fallback xmlns="">
          <p:sp>
            <p:nvSpPr>
              <p:cNvPr id="26" name="TextBox 25">
                <a:extLst>
                  <a:ext uri="{FF2B5EF4-FFF2-40B4-BE49-F238E27FC236}">
                    <a16:creationId xmlns:a16="http://schemas.microsoft.com/office/drawing/2014/main" id="{62BA5C8C-F7A2-634D-B091-3F4F2E041FA3}"/>
                  </a:ext>
                </a:extLst>
              </p:cNvPr>
              <p:cNvSpPr txBox="1">
                <a:spLocks noRot="1" noChangeAspect="1" noMove="1" noResize="1" noEditPoints="1" noAdjustHandles="1" noChangeArrowheads="1" noChangeShapeType="1" noTextEdit="1"/>
              </p:cNvSpPr>
              <p:nvPr/>
            </p:nvSpPr>
            <p:spPr>
              <a:xfrm>
                <a:off x="6899134" y="2062292"/>
                <a:ext cx="2260171" cy="490840"/>
              </a:xfrm>
              <a:prstGeom prst="rect">
                <a:avLst/>
              </a:prstGeom>
              <a:blipFill>
                <a:blip r:embed="rId6"/>
                <a:stretch>
                  <a:fillRect l="-4313" t="-9877" b="-20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6FF100B2-BB00-1C47-835F-14AA498CBD37}"/>
                  </a:ext>
                </a:extLst>
              </p:cNvPr>
              <p:cNvSpPr/>
              <p:nvPr/>
            </p:nvSpPr>
            <p:spPr>
              <a:xfrm>
                <a:off x="6899134" y="2882211"/>
                <a:ext cx="1982914" cy="887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B050"/>
                              </a:solidFill>
                              <a:latin typeface="Cambria Math" panose="02040503050406030204" pitchFamily="18" charset="0"/>
                            </a:rPr>
                          </m:ctrlPr>
                        </m:fPr>
                        <m:num>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num>
                        <m:den>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𝑦</m:t>
                              </m:r>
                            </m:sub>
                          </m:sSub>
                        </m:den>
                      </m:f>
                      <m:r>
                        <a:rPr lang="en-US" altLang="en-US" sz="2400" b="0" i="1" smtClean="0">
                          <a:latin typeface="Cambria Math" panose="02040503050406030204" pitchFamily="18" charset="0"/>
                        </a:rPr>
                        <m:t>&gt;</m:t>
                      </m:r>
                      <m:r>
                        <a:rPr lang="en-US" altLang="en-US" sz="2400" b="0" i="1" smtClean="0">
                          <a:latin typeface="Cambria Math" panose="02040503050406030204" pitchFamily="18" charset="0"/>
                        </a:rPr>
                        <m:t>6</m:t>
                      </m:r>
                      <m:r>
                        <a:rPr lang="en-US" altLang="en-US" sz="2400" b="0" i="1" smtClean="0">
                          <a:latin typeface="Cambria Math" panose="02040503050406030204" pitchFamily="18" charset="0"/>
                        </a:rPr>
                        <m:t>= </m:t>
                      </m:r>
                      <m:f>
                        <m:fPr>
                          <m:ctrlPr>
                            <a:rPr lang="en-US" altLang="en-US" sz="2400" b="0" i="1" smtClean="0">
                              <a:solidFill>
                                <a:srgbClr val="0070C0"/>
                              </a:solidFill>
                              <a:latin typeface="Cambria Math" panose="02040503050406030204" pitchFamily="18" charset="0"/>
                            </a:rPr>
                          </m:ctrlPr>
                        </m:fPr>
                        <m:num>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𝑈</m:t>
                              </m:r>
                            </m:e>
                            <m:sub>
                              <m:r>
                                <a:rPr lang="en-US" altLang="en-US" sz="2400" b="0" i="1" smtClean="0">
                                  <a:solidFill>
                                    <a:srgbClr val="0070C0"/>
                                  </a:solidFill>
                                  <a:latin typeface="Cambria Math" panose="02040503050406030204" pitchFamily="18" charset="0"/>
                                </a:rPr>
                                <m:t>𝑥</m:t>
                              </m:r>
                            </m:sub>
                          </m:sSub>
                        </m:num>
                        <m:den>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𝑈</m:t>
                              </m:r>
                            </m:e>
                            <m:sub>
                              <m:r>
                                <a:rPr lang="en-US" altLang="en-US" sz="2400" b="0" i="1" smtClean="0">
                                  <a:solidFill>
                                    <a:srgbClr val="0070C0"/>
                                  </a:solidFill>
                                  <a:latin typeface="Cambria Math" panose="02040503050406030204" pitchFamily="18" charset="0"/>
                                </a:rPr>
                                <m:t>𝑦</m:t>
                              </m:r>
                            </m:sub>
                          </m:sSub>
                        </m:den>
                      </m:f>
                    </m:oMath>
                  </m:oMathPara>
                </a14:m>
                <a:endParaRPr lang="en-US" sz="2400" dirty="0"/>
              </a:p>
            </p:txBody>
          </p:sp>
        </mc:Choice>
        <mc:Fallback xmlns="">
          <p:sp>
            <p:nvSpPr>
              <p:cNvPr id="27" name="Rectangle 26">
                <a:extLst>
                  <a:ext uri="{FF2B5EF4-FFF2-40B4-BE49-F238E27FC236}">
                    <a16:creationId xmlns:a16="http://schemas.microsoft.com/office/drawing/2014/main" id="{6FF100B2-BB00-1C47-835F-14AA498CBD37}"/>
                  </a:ext>
                </a:extLst>
              </p:cNvPr>
              <p:cNvSpPr>
                <a:spLocks noRot="1" noChangeAspect="1" noMove="1" noResize="1" noEditPoints="1" noAdjustHandles="1" noChangeArrowheads="1" noChangeShapeType="1" noTextEdit="1"/>
              </p:cNvSpPr>
              <p:nvPr/>
            </p:nvSpPr>
            <p:spPr>
              <a:xfrm>
                <a:off x="6899134" y="2882211"/>
                <a:ext cx="1982914" cy="887422"/>
              </a:xfrm>
              <a:prstGeom prst="rect">
                <a:avLst/>
              </a:prstGeom>
              <a:blipFill>
                <a:blip r:embed="rId7"/>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137</a:t>
            </a:fld>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8D89D73-BA2B-104E-BCFE-924607B6071A}"/>
                  </a:ext>
                </a:extLst>
              </p:cNvPr>
              <p:cNvSpPr/>
              <p:nvPr/>
            </p:nvSpPr>
            <p:spPr>
              <a:xfrm>
                <a:off x="1199844" y="1912385"/>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FF3300"/>
                          </a:solidFill>
                          <a:latin typeface="Cambria Math" panose="02040503050406030204" pitchFamily="18" charset="0"/>
                        </a:rPr>
                        <m:t>𝑦</m:t>
                      </m:r>
                    </m:oMath>
                  </m:oMathPara>
                </a14:m>
                <a:endParaRPr lang="en-US" altLang="en-US" dirty="0">
                  <a:solidFill>
                    <a:srgbClr val="FF3300"/>
                  </a:solidFill>
                </a:endParaRPr>
              </a:p>
            </p:txBody>
          </p:sp>
        </mc:Choice>
        <mc:Fallback xmlns="">
          <p:sp>
            <p:nvSpPr>
              <p:cNvPr id="16" name="Rectangle 15">
                <a:extLst>
                  <a:ext uri="{FF2B5EF4-FFF2-40B4-BE49-F238E27FC236}">
                    <a16:creationId xmlns:a16="http://schemas.microsoft.com/office/drawing/2014/main" id="{E8D89D73-BA2B-104E-BCFE-924607B6071A}"/>
                  </a:ext>
                </a:extLst>
              </p:cNvPr>
              <p:cNvSpPr>
                <a:spLocks noRot="1" noChangeAspect="1" noMove="1" noResize="1" noEditPoints="1" noAdjustHandles="1" noChangeArrowheads="1" noChangeShapeType="1" noTextEdit="1"/>
              </p:cNvSpPr>
              <p:nvPr/>
            </p:nvSpPr>
            <p:spPr>
              <a:xfrm>
                <a:off x="1199844" y="1912385"/>
                <a:ext cx="379206" cy="369332"/>
              </a:xfrm>
              <a:prstGeom prst="rect">
                <a:avLst/>
              </a:prstGeom>
              <a:blipFill>
                <a:blip r:embed="rId8"/>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80A7B28-9DBB-1F44-BDF6-79C9341E09A1}"/>
                  </a:ext>
                </a:extLst>
              </p:cNvPr>
              <p:cNvSpPr/>
              <p:nvPr/>
            </p:nvSpPr>
            <p:spPr>
              <a:xfrm>
                <a:off x="4697078" y="5549926"/>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FF3300"/>
                          </a:solidFill>
                          <a:latin typeface="Cambria Math" panose="02040503050406030204" pitchFamily="18" charset="0"/>
                        </a:rPr>
                        <m:t>𝑥</m:t>
                      </m:r>
                    </m:oMath>
                  </m:oMathPara>
                </a14:m>
                <a:endParaRPr lang="en-US" altLang="en-US" dirty="0">
                  <a:solidFill>
                    <a:srgbClr val="FF3300"/>
                  </a:solidFill>
                </a:endParaRPr>
              </a:p>
            </p:txBody>
          </p:sp>
        </mc:Choice>
        <mc:Fallback xmlns="">
          <p:sp>
            <p:nvSpPr>
              <p:cNvPr id="17" name="Rectangle 16">
                <a:extLst>
                  <a:ext uri="{FF2B5EF4-FFF2-40B4-BE49-F238E27FC236}">
                    <a16:creationId xmlns:a16="http://schemas.microsoft.com/office/drawing/2014/main" id="{480A7B28-9DBB-1F44-BDF6-79C9341E09A1}"/>
                  </a:ext>
                </a:extLst>
              </p:cNvPr>
              <p:cNvSpPr>
                <a:spLocks noRot="1" noChangeAspect="1" noMove="1" noResize="1" noEditPoints="1" noAdjustHandles="1" noChangeArrowheads="1" noChangeShapeType="1" noTextEdit="1"/>
              </p:cNvSpPr>
              <p:nvPr/>
            </p:nvSpPr>
            <p:spPr>
              <a:xfrm>
                <a:off x="4697078" y="5549926"/>
                <a:ext cx="379206" cy="369332"/>
              </a:xfrm>
              <a:prstGeom prst="rect">
                <a:avLst/>
              </a:prstGeom>
              <a:blipFill>
                <a:blip r:embed="rId9"/>
                <a:stretch>
                  <a:fillRect/>
                </a:stretch>
              </a:blipFill>
            </p:spPr>
            <p:txBody>
              <a:bodyPr/>
              <a:lstStyle/>
              <a:p>
                <a:r>
                  <a:rPr lang="en-US">
                    <a:noFill/>
                  </a:rPr>
                  <a:t> </a:t>
                </a:r>
              </a:p>
            </p:txBody>
          </p:sp>
        </mc:Fallback>
      </mc:AlternateContent>
      <p:sp>
        <p:nvSpPr>
          <p:cNvPr id="18" name="TextBox 17"/>
          <p:cNvSpPr txBox="1"/>
          <p:nvPr/>
        </p:nvSpPr>
        <p:spPr>
          <a:xfrm>
            <a:off x="1155642" y="550127"/>
            <a:ext cx="10129392" cy="769441"/>
          </a:xfrm>
          <a:prstGeom prst="rect">
            <a:avLst/>
          </a:prstGeom>
          <a:noFill/>
        </p:spPr>
        <p:txBody>
          <a:bodyPr wrap="square" rtlCol="0">
            <a:spAutoFit/>
          </a:bodyPr>
          <a:lstStyle/>
          <a:p>
            <a:pPr algn="ctr"/>
            <a:r>
              <a:rPr lang="en-US" sz="4400" dirty="0" smtClean="0">
                <a:solidFill>
                  <a:srgbClr val="7030A0"/>
                </a:solidFill>
              </a:rPr>
              <a:t>We could also have…</a:t>
            </a:r>
            <a:endParaRPr lang="en-US" sz="4400" dirty="0"/>
          </a:p>
        </p:txBody>
      </p:sp>
    </p:spTree>
    <p:extLst>
      <p:ext uri="{BB962C8B-B14F-4D97-AF65-F5344CB8AC3E}">
        <p14:creationId xmlns:p14="http://schemas.microsoft.com/office/powerpoint/2010/main" val="17471289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a:off x="1630969" y="3312858"/>
            <a:ext cx="1226530" cy="2012654"/>
          </a:xfrm>
          <a:prstGeom prst="triangle">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3">
            <a:extLst>
              <a:ext uri="{FF2B5EF4-FFF2-40B4-BE49-F238E27FC236}">
                <a16:creationId xmlns:a16="http://schemas.microsoft.com/office/drawing/2014/main" id="{608B225E-592A-554B-ACDF-2740FAC1196A}"/>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8">
            <a:extLst>
              <a:ext uri="{FF2B5EF4-FFF2-40B4-BE49-F238E27FC236}">
                <a16:creationId xmlns:a16="http://schemas.microsoft.com/office/drawing/2014/main" id="{EB8ED399-40AD-0D45-83E5-1B3B52F101F7}"/>
              </a:ext>
            </a:extLst>
          </p:cNvPr>
          <p:cNvSpPr>
            <a:spLocks noChangeShapeType="1"/>
          </p:cNvSpPr>
          <p:nvPr/>
        </p:nvSpPr>
        <p:spPr bwMode="auto">
          <a:xfrm>
            <a:off x="1630969" y="3289300"/>
            <a:ext cx="1226531" cy="202283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3">
            <a:extLst>
              <a:ext uri="{FF2B5EF4-FFF2-40B4-BE49-F238E27FC236}">
                <a16:creationId xmlns:a16="http://schemas.microsoft.com/office/drawing/2014/main" id="{FED667CC-AF1D-7B4A-91D8-A43B7C00035F}"/>
              </a:ext>
            </a:extLst>
          </p:cNvPr>
          <p:cNvSpPr>
            <a:spLocks noChangeShapeType="1"/>
          </p:cNvSpPr>
          <p:nvPr/>
        </p:nvSpPr>
        <p:spPr bwMode="auto">
          <a:xfrm flipH="1">
            <a:off x="1599930"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8">
            <a:extLst>
              <a:ext uri="{FF2B5EF4-FFF2-40B4-BE49-F238E27FC236}">
                <a16:creationId xmlns:a16="http://schemas.microsoft.com/office/drawing/2014/main" id="{A39AE69C-8935-0A44-A172-BBD10E289D86}"/>
              </a:ext>
            </a:extLst>
          </p:cNvPr>
          <p:cNvSpPr>
            <a:spLocks noChangeShapeType="1"/>
          </p:cNvSpPr>
          <p:nvPr/>
        </p:nvSpPr>
        <p:spPr bwMode="auto">
          <a:xfrm>
            <a:off x="1615449" y="3272075"/>
            <a:ext cx="1242051" cy="2040058"/>
          </a:xfrm>
          <a:prstGeom prst="line">
            <a:avLst/>
          </a:prstGeom>
          <a:noFill/>
          <a:ln w="57150">
            <a:solidFill>
              <a:srgbClr val="007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7852ADFC-5DB6-BC48-AE49-A26F23CDE84F}"/>
              </a:ext>
            </a:extLst>
          </p:cNvPr>
          <p:cNvSpPr txBox="1"/>
          <p:nvPr/>
        </p:nvSpPr>
        <p:spPr>
          <a:xfrm>
            <a:off x="6276595" y="4535494"/>
            <a:ext cx="3865161" cy="1200329"/>
          </a:xfrm>
          <a:prstGeom prst="rect">
            <a:avLst/>
          </a:prstGeom>
          <a:noFill/>
        </p:spPr>
        <p:txBody>
          <a:bodyPr wrap="none" rtlCol="0">
            <a:spAutoFit/>
          </a:bodyPr>
          <a:lstStyle/>
          <a:p>
            <a:pPr>
              <a:lnSpc>
                <a:spcPct val="150000"/>
              </a:lnSpc>
            </a:pPr>
            <a:r>
              <a:rPr lang="en-US" sz="2400" dirty="0"/>
              <a:t>No unique </a:t>
            </a:r>
            <a:r>
              <a:rPr lang="en-US" sz="2400" dirty="0" smtClean="0"/>
              <a:t>solution</a:t>
            </a:r>
            <a:endParaRPr lang="en-US" sz="2400" dirty="0"/>
          </a:p>
          <a:p>
            <a:pPr>
              <a:lnSpc>
                <a:spcPct val="150000"/>
              </a:lnSpc>
            </a:pPr>
            <a:r>
              <a:rPr lang="en-US" sz="2400" dirty="0"/>
              <a:t>(isn’t it a knife-edge case?)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4B68B0-E621-824E-A86C-CB195C92FDDF}"/>
                  </a:ext>
                </a:extLst>
              </p:cNvPr>
              <p:cNvSpPr txBox="1"/>
              <p:nvPr/>
            </p:nvSpPr>
            <p:spPr>
              <a:xfrm>
                <a:off x="2603500" y="1540789"/>
                <a:ext cx="31148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70C0"/>
                          </a:solidFill>
                          <a:latin typeface="Cambria Math" panose="02040503050406030204" pitchFamily="18" charset="0"/>
                        </a:rPr>
                        <m:t>𝑈</m:t>
                      </m:r>
                      <m:r>
                        <a:rPr lang="en-US" sz="2800" i="1" dirty="0" smtClean="0">
                          <a:solidFill>
                            <a:srgbClr val="0070C0"/>
                          </a:solidFill>
                          <a:latin typeface="Cambria Math" panose="02040503050406030204" pitchFamily="18" charset="0"/>
                        </a:rPr>
                        <m:t>(</m:t>
                      </m:r>
                      <m:r>
                        <a:rPr lang="en-US" sz="2800" i="1" dirty="0" err="1">
                          <a:solidFill>
                            <a:srgbClr val="0070C0"/>
                          </a:solidFill>
                          <a:latin typeface="Cambria Math" panose="02040503050406030204" pitchFamily="18" charset="0"/>
                        </a:rPr>
                        <m:t>𝑥</m:t>
                      </m:r>
                      <m:r>
                        <a:rPr lang="en-US" sz="2800" i="1" dirty="0" err="1">
                          <a:solidFill>
                            <a:srgbClr val="0070C0"/>
                          </a:solidFill>
                          <a:latin typeface="Cambria Math" panose="02040503050406030204" pitchFamily="18" charset="0"/>
                        </a:rPr>
                        <m:t>,</m:t>
                      </m:r>
                      <m:r>
                        <a:rPr lang="en-US" sz="2800" i="1" dirty="0" err="1">
                          <a:solidFill>
                            <a:srgbClr val="0070C0"/>
                          </a:solidFill>
                          <a:latin typeface="Cambria Math" panose="02040503050406030204" pitchFamily="18" charset="0"/>
                        </a:rPr>
                        <m:t>𝑦</m:t>
                      </m:r>
                      <m:r>
                        <a:rPr lang="en-US" sz="2800" i="1" dirty="0">
                          <a:solidFill>
                            <a:srgbClr val="0070C0"/>
                          </a:solidFill>
                          <a:latin typeface="Cambria Math" panose="02040503050406030204" pitchFamily="18" charset="0"/>
                        </a:rPr>
                        <m:t>) =</m:t>
                      </m:r>
                      <m:r>
                        <a:rPr lang="en-US" sz="2800" b="0" i="1" dirty="0" smtClean="0">
                          <a:solidFill>
                            <a:srgbClr val="0070C0"/>
                          </a:solidFill>
                          <a:latin typeface="Cambria Math" panose="02040503050406030204" pitchFamily="18" charset="0"/>
                        </a:rPr>
                        <m:t>6</m:t>
                      </m:r>
                      <m:r>
                        <a:rPr lang="en-US" sz="2800" i="1" dirty="0" smtClean="0">
                          <a:solidFill>
                            <a:srgbClr val="0070C0"/>
                          </a:solidFill>
                          <a:latin typeface="Cambria Math" panose="02040503050406030204" pitchFamily="18" charset="0"/>
                        </a:rPr>
                        <m:t>𝑥</m:t>
                      </m:r>
                      <m:r>
                        <a:rPr lang="en-US" sz="2800" i="1" dirty="0" smtClean="0">
                          <a:solidFill>
                            <a:srgbClr val="0070C0"/>
                          </a:solidFill>
                          <a:latin typeface="Cambria Math" panose="02040503050406030204" pitchFamily="18" charset="0"/>
                        </a:rPr>
                        <m:t> +</m:t>
                      </m:r>
                      <m:r>
                        <a:rPr lang="en-US" sz="2800" i="1" dirty="0">
                          <a:solidFill>
                            <a:srgbClr val="0070C0"/>
                          </a:solidFill>
                          <a:latin typeface="Cambria Math" panose="02040503050406030204" pitchFamily="18" charset="0"/>
                        </a:rPr>
                        <m:t>𝑦</m:t>
                      </m:r>
                      <m:r>
                        <a:rPr lang="en-US" sz="2800" i="1" dirty="0">
                          <a:solidFill>
                            <a:srgbClr val="0070C0"/>
                          </a:solidFill>
                          <a:latin typeface="Cambria Math" panose="02040503050406030204" pitchFamily="18" charset="0"/>
                        </a:rPr>
                        <m:t> </m:t>
                      </m:r>
                    </m:oMath>
                  </m:oMathPara>
                </a14:m>
                <a:endParaRPr lang="en-US" sz="2800" dirty="0">
                  <a:solidFill>
                    <a:srgbClr val="0070C0"/>
                  </a:solidFill>
                </a:endParaRPr>
              </a:p>
            </p:txBody>
          </p:sp>
        </mc:Choice>
        <mc:Fallback xmlns="">
          <p:sp>
            <p:nvSpPr>
              <p:cNvPr id="20" name="TextBox 19">
                <a:extLst>
                  <a:ext uri="{FF2B5EF4-FFF2-40B4-BE49-F238E27FC236}">
                    <a16:creationId xmlns:a16="http://schemas.microsoft.com/office/drawing/2014/main" id="{104B68B0-E621-824E-A86C-CB195C92FDDF}"/>
                  </a:ext>
                </a:extLst>
              </p:cNvPr>
              <p:cNvSpPr txBox="1">
                <a:spLocks noRot="1" noChangeAspect="1" noMove="1" noResize="1" noEditPoints="1" noAdjustHandles="1" noChangeArrowheads="1" noChangeShapeType="1" noTextEdit="1"/>
              </p:cNvSpPr>
              <p:nvPr/>
            </p:nvSpPr>
            <p:spPr>
              <a:xfrm>
                <a:off x="2603500" y="1540789"/>
                <a:ext cx="3114891"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477880-0887-1E4A-922C-E2987C391405}"/>
                  </a:ext>
                </a:extLst>
              </p:cNvPr>
              <p:cNvSpPr txBox="1"/>
              <p:nvPr/>
            </p:nvSpPr>
            <p:spPr>
              <a:xfrm>
                <a:off x="946529" y="2856625"/>
                <a:ext cx="337015" cy="660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23" name="TextBox 22">
                <a:extLst>
                  <a:ext uri="{FF2B5EF4-FFF2-40B4-BE49-F238E27FC236}">
                    <a16:creationId xmlns:a16="http://schemas.microsoft.com/office/drawing/2014/main" id="{A5477880-0887-1E4A-922C-E2987C391405}"/>
                  </a:ext>
                </a:extLst>
              </p:cNvPr>
              <p:cNvSpPr txBox="1">
                <a:spLocks noRot="1" noChangeAspect="1" noMove="1" noResize="1" noEditPoints="1" noAdjustHandles="1" noChangeArrowheads="1" noChangeShapeType="1" noTextEdit="1"/>
              </p:cNvSpPr>
              <p:nvPr/>
            </p:nvSpPr>
            <p:spPr>
              <a:xfrm>
                <a:off x="946529" y="2856625"/>
                <a:ext cx="337015" cy="660374"/>
              </a:xfrm>
              <a:prstGeom prst="rect">
                <a:avLst/>
              </a:prstGeom>
              <a:blipFill>
                <a:blip r:embed="rId3"/>
                <a:stretch>
                  <a:fillRect l="-14815" r="-3704" b="-5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1F3DA96-9EA2-364E-A4EE-B93D3EDFCFA9}"/>
                  </a:ext>
                </a:extLst>
              </p:cNvPr>
              <p:cNvSpPr txBox="1"/>
              <p:nvPr/>
            </p:nvSpPr>
            <p:spPr>
              <a:xfrm>
                <a:off x="2708294" y="5549926"/>
                <a:ext cx="316625"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24" name="TextBox 23">
                <a:extLst>
                  <a:ext uri="{FF2B5EF4-FFF2-40B4-BE49-F238E27FC236}">
                    <a16:creationId xmlns:a16="http://schemas.microsoft.com/office/drawing/2014/main" id="{A1F3DA96-9EA2-364E-A4EE-B93D3EDFCFA9}"/>
                  </a:ext>
                </a:extLst>
              </p:cNvPr>
              <p:cNvSpPr txBox="1">
                <a:spLocks noRot="1" noChangeAspect="1" noMove="1" noResize="1" noEditPoints="1" noAdjustHandles="1" noChangeArrowheads="1" noChangeShapeType="1" noTextEdit="1"/>
              </p:cNvSpPr>
              <p:nvPr/>
            </p:nvSpPr>
            <p:spPr>
              <a:xfrm>
                <a:off x="2708294" y="5549926"/>
                <a:ext cx="316625" cy="628121"/>
              </a:xfrm>
              <a:prstGeom prst="rect">
                <a:avLst/>
              </a:prstGeom>
              <a:blipFill>
                <a:blip r:embed="rId4"/>
                <a:stretch>
                  <a:fillRect l="-15385" r="-3846"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A691204-E708-DB4A-8F06-C8ED4DEDA41A}"/>
                  </a:ext>
                </a:extLst>
              </p:cNvPr>
              <p:cNvSpPr txBox="1"/>
              <p:nvPr/>
            </p:nvSpPr>
            <p:spPr>
              <a:xfrm>
                <a:off x="6276595" y="2062292"/>
                <a:ext cx="1811330" cy="490840"/>
              </a:xfrm>
              <a:prstGeom prst="rect">
                <a:avLst/>
              </a:prstGeom>
              <a:noFill/>
            </p:spPr>
            <p:txBody>
              <a:bodyPr wrap="none" rtlCol="0">
                <a:spAutoFit/>
              </a:bodyPr>
              <a:lstStyle/>
              <a:p>
                <a:r>
                  <a:rPr lang="en-US" sz="2400" dirty="0" smtClean="0"/>
                  <a:t>If </a:t>
                </a:r>
                <a14:m>
                  <m:oMath xmlns:m="http://schemas.openxmlformats.org/officeDocument/2006/math">
                    <m:sSub>
                      <m:sSubPr>
                        <m:ctrlPr>
                          <a:rPr lang="en-US" sz="2400" i="1" dirty="0" smtClean="0">
                            <a:solidFill>
                              <a:srgbClr val="00B050"/>
                            </a:solidFill>
                            <a:latin typeface="Cambria Math" panose="02040503050406030204" pitchFamily="18" charset="0"/>
                          </a:rPr>
                        </m:ctrlPr>
                      </m:sSubPr>
                      <m:e>
                        <m:r>
                          <a:rPr lang="en-US" sz="2400" b="0" i="1" dirty="0" smtClean="0">
                            <a:solidFill>
                              <a:srgbClr val="00B050"/>
                            </a:solidFill>
                            <a:latin typeface="Cambria Math" panose="02040503050406030204" pitchFamily="18" charset="0"/>
                          </a:rPr>
                          <m:t>𝑝</m:t>
                        </m:r>
                      </m:e>
                      <m:sub>
                        <m:r>
                          <a:rPr lang="en-US" sz="2400" b="0" i="1" dirty="0" smtClean="0">
                            <a:solidFill>
                              <a:srgbClr val="00B050"/>
                            </a:solidFill>
                            <a:latin typeface="Cambria Math" panose="02040503050406030204" pitchFamily="18" charset="0"/>
                          </a:rPr>
                          <m:t>𝑥</m:t>
                        </m:r>
                      </m:sub>
                    </m:sSub>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6</m:t>
                    </m:r>
                    <m:sSub>
                      <m:sSubPr>
                        <m:ctrlPr>
                          <a:rPr lang="en-US" sz="2400" b="0" i="1" dirty="0" smtClean="0">
                            <a:solidFill>
                              <a:srgbClr val="00B050"/>
                            </a:solidFill>
                            <a:latin typeface="Cambria Math" panose="02040503050406030204" pitchFamily="18" charset="0"/>
                            <a:ea typeface="Cambria Math" panose="02040503050406030204" pitchFamily="18" charset="0"/>
                          </a:rPr>
                        </m:ctrlPr>
                      </m:sSubPr>
                      <m:e>
                        <m:r>
                          <a:rPr lang="en-US" sz="2400" b="0" i="1" dirty="0" smtClean="0">
                            <a:solidFill>
                              <a:srgbClr val="00B050"/>
                            </a:solidFill>
                            <a:latin typeface="Cambria Math" panose="02040503050406030204" pitchFamily="18" charset="0"/>
                            <a:ea typeface="Cambria Math" panose="02040503050406030204" pitchFamily="18" charset="0"/>
                          </a:rPr>
                          <m:t>𝑝</m:t>
                        </m:r>
                      </m:e>
                      <m:sub>
                        <m:r>
                          <a:rPr lang="en-US" sz="2400" b="0" i="1" dirty="0" smtClean="0">
                            <a:solidFill>
                              <a:srgbClr val="00B050"/>
                            </a:solidFill>
                            <a:latin typeface="Cambria Math" panose="02040503050406030204" pitchFamily="18" charset="0"/>
                            <a:ea typeface="Cambria Math" panose="02040503050406030204" pitchFamily="18" charset="0"/>
                          </a:rPr>
                          <m:t>𝑦</m:t>
                        </m:r>
                      </m:sub>
                    </m:sSub>
                  </m:oMath>
                </a14:m>
                <a:r>
                  <a:rPr lang="en-US" sz="2400" dirty="0"/>
                  <a:t>  </a:t>
                </a:r>
              </a:p>
            </p:txBody>
          </p:sp>
        </mc:Choice>
        <mc:Fallback xmlns="">
          <p:sp>
            <p:nvSpPr>
              <p:cNvPr id="25" name="TextBox 24">
                <a:extLst>
                  <a:ext uri="{FF2B5EF4-FFF2-40B4-BE49-F238E27FC236}">
                    <a16:creationId xmlns:a16="http://schemas.microsoft.com/office/drawing/2014/main" id="{6A691204-E708-DB4A-8F06-C8ED4DEDA41A}"/>
                  </a:ext>
                </a:extLst>
              </p:cNvPr>
              <p:cNvSpPr txBox="1">
                <a:spLocks noRot="1" noChangeAspect="1" noMove="1" noResize="1" noEditPoints="1" noAdjustHandles="1" noChangeArrowheads="1" noChangeShapeType="1" noTextEdit="1"/>
              </p:cNvSpPr>
              <p:nvPr/>
            </p:nvSpPr>
            <p:spPr>
              <a:xfrm>
                <a:off x="6276595" y="2062292"/>
                <a:ext cx="1811330" cy="490840"/>
              </a:xfrm>
              <a:prstGeom prst="rect">
                <a:avLst/>
              </a:prstGeom>
              <a:blipFill>
                <a:blip r:embed="rId5"/>
                <a:stretch>
                  <a:fillRect l="-5387" t="-9877" b="-20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37ECD9B-6150-1D4D-B946-B20CF073FAD8}"/>
                  </a:ext>
                </a:extLst>
              </p:cNvPr>
              <p:cNvSpPr/>
              <p:nvPr/>
            </p:nvSpPr>
            <p:spPr>
              <a:xfrm>
                <a:off x="6276595" y="2813170"/>
                <a:ext cx="1982914" cy="887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B050"/>
                              </a:solidFill>
                              <a:latin typeface="Cambria Math" panose="02040503050406030204" pitchFamily="18" charset="0"/>
                            </a:rPr>
                          </m:ctrlPr>
                        </m:fPr>
                        <m:num>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𝑥</m:t>
                              </m:r>
                            </m:sub>
                          </m:sSub>
                        </m:num>
                        <m:den>
                          <m:sSub>
                            <m:sSubPr>
                              <m:ctrlPr>
                                <a:rPr lang="en-US" altLang="en-US" sz="2400" i="1">
                                  <a:solidFill>
                                    <a:srgbClr val="00B050"/>
                                  </a:solidFill>
                                  <a:latin typeface="Cambria Math" panose="02040503050406030204" pitchFamily="18" charset="0"/>
                                </a:rPr>
                              </m:ctrlPr>
                            </m:sSubPr>
                            <m:e>
                              <m:r>
                                <a:rPr lang="en-US" altLang="en-US" sz="2400" i="1">
                                  <a:solidFill>
                                    <a:srgbClr val="00B050"/>
                                  </a:solidFill>
                                  <a:latin typeface="Cambria Math" panose="02040503050406030204" pitchFamily="18" charset="0"/>
                                </a:rPr>
                                <m:t>𝑝</m:t>
                              </m:r>
                            </m:e>
                            <m:sub>
                              <m:r>
                                <a:rPr lang="en-US" altLang="en-US" sz="2400" i="1">
                                  <a:solidFill>
                                    <a:srgbClr val="00B050"/>
                                  </a:solidFill>
                                  <a:latin typeface="Cambria Math" panose="02040503050406030204" pitchFamily="18" charset="0"/>
                                </a:rPr>
                                <m:t>𝑦</m:t>
                              </m:r>
                            </m:sub>
                          </m:sSub>
                        </m:den>
                      </m:f>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6</m:t>
                      </m:r>
                      <m:r>
                        <a:rPr lang="en-US" altLang="en-US" sz="2400" b="0" i="1" smtClean="0">
                          <a:latin typeface="Cambria Math" panose="02040503050406030204" pitchFamily="18" charset="0"/>
                        </a:rPr>
                        <m:t>= </m:t>
                      </m:r>
                      <m:f>
                        <m:fPr>
                          <m:ctrlPr>
                            <a:rPr lang="en-US" altLang="en-US" sz="2400" b="0" i="1" smtClean="0">
                              <a:solidFill>
                                <a:srgbClr val="0070C0"/>
                              </a:solidFill>
                              <a:latin typeface="Cambria Math" panose="02040503050406030204" pitchFamily="18" charset="0"/>
                            </a:rPr>
                          </m:ctrlPr>
                        </m:fPr>
                        <m:num>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𝑈</m:t>
                              </m:r>
                            </m:e>
                            <m:sub>
                              <m:r>
                                <a:rPr lang="en-US" altLang="en-US" sz="2400" b="0" i="1" smtClean="0">
                                  <a:solidFill>
                                    <a:srgbClr val="0070C0"/>
                                  </a:solidFill>
                                  <a:latin typeface="Cambria Math" panose="02040503050406030204" pitchFamily="18" charset="0"/>
                                </a:rPr>
                                <m:t>𝑥</m:t>
                              </m:r>
                            </m:sub>
                          </m:sSub>
                        </m:num>
                        <m:den>
                          <m:sSub>
                            <m:sSubPr>
                              <m:ctrlPr>
                                <a:rPr lang="en-US" altLang="en-US" sz="2400" b="0" i="1" smtClean="0">
                                  <a:solidFill>
                                    <a:srgbClr val="0070C0"/>
                                  </a:solidFill>
                                  <a:latin typeface="Cambria Math" panose="02040503050406030204" pitchFamily="18" charset="0"/>
                                </a:rPr>
                              </m:ctrlPr>
                            </m:sSubPr>
                            <m:e>
                              <m:r>
                                <a:rPr lang="en-US" altLang="en-US" sz="2400" b="0" i="1" smtClean="0">
                                  <a:solidFill>
                                    <a:srgbClr val="0070C0"/>
                                  </a:solidFill>
                                  <a:latin typeface="Cambria Math" panose="02040503050406030204" pitchFamily="18" charset="0"/>
                                </a:rPr>
                                <m:t>𝑈</m:t>
                              </m:r>
                            </m:e>
                            <m:sub>
                              <m:r>
                                <a:rPr lang="en-US" altLang="en-US" sz="2400" b="0" i="1" smtClean="0">
                                  <a:solidFill>
                                    <a:srgbClr val="0070C0"/>
                                  </a:solidFill>
                                  <a:latin typeface="Cambria Math" panose="02040503050406030204" pitchFamily="18" charset="0"/>
                                </a:rPr>
                                <m:t>𝑦</m:t>
                              </m:r>
                            </m:sub>
                          </m:sSub>
                        </m:den>
                      </m:f>
                    </m:oMath>
                  </m:oMathPara>
                </a14:m>
                <a:endParaRPr lang="en-US" sz="2400" dirty="0"/>
              </a:p>
            </p:txBody>
          </p:sp>
        </mc:Choice>
        <mc:Fallback xmlns="">
          <p:sp>
            <p:nvSpPr>
              <p:cNvPr id="26" name="Rectangle 25">
                <a:extLst>
                  <a:ext uri="{FF2B5EF4-FFF2-40B4-BE49-F238E27FC236}">
                    <a16:creationId xmlns:a16="http://schemas.microsoft.com/office/drawing/2014/main" id="{D37ECD9B-6150-1D4D-B946-B20CF073FAD8}"/>
                  </a:ext>
                </a:extLst>
              </p:cNvPr>
              <p:cNvSpPr>
                <a:spLocks noRot="1" noChangeAspect="1" noMove="1" noResize="1" noEditPoints="1" noAdjustHandles="1" noChangeArrowheads="1" noChangeShapeType="1" noTextEdit="1"/>
              </p:cNvSpPr>
              <p:nvPr/>
            </p:nvSpPr>
            <p:spPr>
              <a:xfrm>
                <a:off x="6276595" y="2813170"/>
                <a:ext cx="1982914" cy="887422"/>
              </a:xfrm>
              <a:prstGeom prst="rect">
                <a:avLst/>
              </a:prstGeom>
              <a:blipFill>
                <a:blip r:embed="rId6"/>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138</a:t>
            </a:fld>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E446094-F882-9B41-9EB1-7E489967B6CC}"/>
                  </a:ext>
                </a:extLst>
              </p:cNvPr>
              <p:cNvSpPr/>
              <p:nvPr/>
            </p:nvSpPr>
            <p:spPr>
              <a:xfrm>
                <a:off x="1117714" y="1966821"/>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FF3300"/>
                          </a:solidFill>
                          <a:latin typeface="Cambria Math" panose="02040503050406030204" pitchFamily="18" charset="0"/>
                        </a:rPr>
                        <m:t>𝑦</m:t>
                      </m:r>
                    </m:oMath>
                  </m:oMathPara>
                </a14:m>
                <a:endParaRPr lang="en-US" altLang="en-US" dirty="0">
                  <a:solidFill>
                    <a:srgbClr val="FF3300"/>
                  </a:solidFill>
                </a:endParaRPr>
              </a:p>
            </p:txBody>
          </p:sp>
        </mc:Choice>
        <mc:Fallback xmlns="">
          <p:sp>
            <p:nvSpPr>
              <p:cNvPr id="16" name="Rectangle 15">
                <a:extLst>
                  <a:ext uri="{FF2B5EF4-FFF2-40B4-BE49-F238E27FC236}">
                    <a16:creationId xmlns:a16="http://schemas.microsoft.com/office/drawing/2014/main" id="{BE446094-F882-9B41-9EB1-7E489967B6CC}"/>
                  </a:ext>
                </a:extLst>
              </p:cNvPr>
              <p:cNvSpPr>
                <a:spLocks noRot="1" noChangeAspect="1" noMove="1" noResize="1" noEditPoints="1" noAdjustHandles="1" noChangeArrowheads="1" noChangeShapeType="1" noTextEdit="1"/>
              </p:cNvSpPr>
              <p:nvPr/>
            </p:nvSpPr>
            <p:spPr>
              <a:xfrm>
                <a:off x="1117714" y="1966821"/>
                <a:ext cx="379206" cy="36933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04304E2-57AB-7B4D-8B84-6048B7A11CC7}"/>
                  </a:ext>
                </a:extLst>
              </p:cNvPr>
              <p:cNvSpPr/>
              <p:nvPr/>
            </p:nvSpPr>
            <p:spPr>
              <a:xfrm>
                <a:off x="4697078" y="5479550"/>
                <a:ext cx="3792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solidFill>
                            <a:srgbClr val="FF3300"/>
                          </a:solidFill>
                          <a:latin typeface="Cambria Math" panose="02040503050406030204" pitchFamily="18" charset="0"/>
                        </a:rPr>
                        <m:t>𝑥</m:t>
                      </m:r>
                    </m:oMath>
                  </m:oMathPara>
                </a14:m>
                <a:endParaRPr lang="en-US" altLang="en-US" dirty="0">
                  <a:solidFill>
                    <a:srgbClr val="FF3300"/>
                  </a:solidFill>
                </a:endParaRPr>
              </a:p>
            </p:txBody>
          </p:sp>
        </mc:Choice>
        <mc:Fallback xmlns="">
          <p:sp>
            <p:nvSpPr>
              <p:cNvPr id="17" name="Rectangle 16">
                <a:extLst>
                  <a:ext uri="{FF2B5EF4-FFF2-40B4-BE49-F238E27FC236}">
                    <a16:creationId xmlns:a16="http://schemas.microsoft.com/office/drawing/2014/main" id="{A04304E2-57AB-7B4D-8B84-6048B7A11CC7}"/>
                  </a:ext>
                </a:extLst>
              </p:cNvPr>
              <p:cNvSpPr>
                <a:spLocks noRot="1" noChangeAspect="1" noMove="1" noResize="1" noEditPoints="1" noAdjustHandles="1" noChangeArrowheads="1" noChangeShapeType="1" noTextEdit="1"/>
              </p:cNvSpPr>
              <p:nvPr/>
            </p:nvSpPr>
            <p:spPr>
              <a:xfrm>
                <a:off x="4697078" y="5479550"/>
                <a:ext cx="379206" cy="369332"/>
              </a:xfrm>
              <a:prstGeom prst="rect">
                <a:avLst/>
              </a:prstGeom>
              <a:blipFill>
                <a:blip r:embed="rId8"/>
                <a:stretch>
                  <a:fillRect/>
                </a:stretch>
              </a:blipFill>
            </p:spPr>
            <p:txBody>
              <a:bodyPr/>
              <a:lstStyle/>
              <a:p>
                <a:r>
                  <a:rPr lang="en-US">
                    <a:noFill/>
                  </a:rPr>
                  <a:t> </a:t>
                </a:r>
              </a:p>
            </p:txBody>
          </p:sp>
        </mc:Fallback>
      </mc:AlternateContent>
      <p:sp>
        <p:nvSpPr>
          <p:cNvPr id="18" name="TextBox 17"/>
          <p:cNvSpPr txBox="1"/>
          <p:nvPr/>
        </p:nvSpPr>
        <p:spPr>
          <a:xfrm>
            <a:off x="1211899" y="544324"/>
            <a:ext cx="10129392" cy="769441"/>
          </a:xfrm>
          <a:prstGeom prst="rect">
            <a:avLst/>
          </a:prstGeom>
          <a:noFill/>
        </p:spPr>
        <p:txBody>
          <a:bodyPr wrap="square" rtlCol="0">
            <a:spAutoFit/>
          </a:bodyPr>
          <a:lstStyle/>
          <a:p>
            <a:pPr algn="ctr"/>
            <a:r>
              <a:rPr lang="en-US" sz="4400" dirty="0" smtClean="0">
                <a:solidFill>
                  <a:srgbClr val="7030A0"/>
                </a:solidFill>
              </a:rPr>
              <a:t>Finally…</a:t>
            </a:r>
            <a:endParaRPr lang="en-US" sz="4400" dirty="0"/>
          </a:p>
        </p:txBody>
      </p:sp>
    </p:spTree>
    <p:extLst>
      <p:ext uri="{BB962C8B-B14F-4D97-AF65-F5344CB8AC3E}">
        <p14:creationId xmlns:p14="http://schemas.microsoft.com/office/powerpoint/2010/main" val="237056164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15BBD8-67CF-4046-8BA7-9BA6D94CF4E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Summing up</a:t>
            </a:r>
            <a:endParaRPr lang="en-US" dirty="0">
              <a:solidFill>
                <a:srgbClr val="7030A0"/>
              </a:solidFill>
              <a:cs typeface="+mn-cs"/>
            </a:endParaRPr>
          </a:p>
        </p:txBody>
      </p:sp>
      <p:sp>
        <p:nvSpPr>
          <p:cNvPr id="10" name="TextBox 9">
            <a:extLst>
              <a:ext uri="{FF2B5EF4-FFF2-40B4-BE49-F238E27FC236}">
                <a16:creationId xmlns:a16="http://schemas.microsoft.com/office/drawing/2014/main" id="{ACF65E10-E364-3C48-81DA-1C6250740F52}"/>
              </a:ext>
            </a:extLst>
          </p:cNvPr>
          <p:cNvSpPr txBox="1"/>
          <p:nvPr/>
        </p:nvSpPr>
        <p:spPr>
          <a:xfrm>
            <a:off x="1053886" y="1743771"/>
            <a:ext cx="8318772" cy="523220"/>
          </a:xfrm>
          <a:prstGeom prst="rect">
            <a:avLst/>
          </a:prstGeom>
          <a:noFill/>
        </p:spPr>
        <p:txBody>
          <a:bodyPr wrap="square" rtlCol="0">
            <a:spAutoFit/>
          </a:bodyPr>
          <a:lstStyle/>
          <a:p>
            <a:pPr marL="0" algn="l" defTabSz="914400" eaLnBrk="1" latinLnBrk="0" hangingPunct="1"/>
            <a:r>
              <a:rPr lang="en-US" sz="2800" dirty="0" smtClean="0"/>
              <a:t>The solution to the water consumption problem is:</a:t>
            </a:r>
            <a:endParaRPr lang="en-US" sz="2800" dirty="0"/>
          </a:p>
        </p:txBody>
      </p:sp>
      <mc:AlternateContent xmlns:mc="http://schemas.openxmlformats.org/markup-compatibility/2006" xmlns:a14="http://schemas.microsoft.com/office/drawing/2010/main">
        <mc:Choice Requires="a14">
          <p:sp>
            <p:nvSpPr>
              <p:cNvPr id="2" name="Rectangle 1"/>
              <p:cNvSpPr/>
              <p:nvPr/>
            </p:nvSpPr>
            <p:spPr>
              <a:xfrm>
                <a:off x="3371442" y="2626885"/>
                <a:ext cx="5853025" cy="18131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sz="2000" i="1" smtClean="0">
                              <a:latin typeface="Cambria Math" panose="02040503050406030204" pitchFamily="18" charset="0"/>
                            </a:rPr>
                          </m:ctrlPr>
                        </m:eqArrPr>
                        <m:e>
                          <m:d>
                            <m:dPr>
                              <m:ctrlPr>
                                <a:rPr lang="en-US" sz="2000" i="1">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𝑥</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𝑦</m:t>
                              </m:r>
                            </m:e>
                          </m:d>
                          <m:r>
                            <a:rPr lang="en-US" sz="2000" i="1">
                              <a:latin typeface="Cambria Math" panose="02040503050406030204" pitchFamily="18" charset="0"/>
                            </a:rPr>
                            <m:t>= </m:t>
                          </m:r>
                          <m:d>
                            <m:dPr>
                              <m:ctrlPr>
                                <a:rPr lang="en-US" sz="2000" i="1">
                                  <a:solidFill>
                                    <a:srgbClr val="C00000"/>
                                  </a:solidFill>
                                  <a:latin typeface="Cambria Math" panose="02040503050406030204" pitchFamily="18" charset="0"/>
                                </a:rPr>
                              </m:ctrlPr>
                            </m:dPr>
                            <m:e>
                              <m:f>
                                <m:fPr>
                                  <m:ctrlPr>
                                    <a:rPr lang="en-US" sz="2000" i="1">
                                      <a:solidFill>
                                        <a:srgbClr val="C00000"/>
                                      </a:solidFill>
                                      <a:latin typeface="Cambria Math" panose="02040503050406030204" pitchFamily="18" charset="0"/>
                                    </a:rPr>
                                  </m:ctrlPr>
                                </m:fPr>
                                <m:num>
                                  <m:r>
                                    <a:rPr lang="en-US" sz="2000" i="1">
                                      <a:solidFill>
                                        <a:srgbClr val="C00000"/>
                                      </a:solidFill>
                                      <a:latin typeface="Cambria Math" panose="02040503050406030204" pitchFamily="18" charset="0"/>
                                    </a:rPr>
                                    <m:t>𝐼</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𝑝</m:t>
                                      </m:r>
                                    </m:e>
                                    <m:sub>
                                      <m:r>
                                        <a:rPr lang="en-US" sz="2000" i="1">
                                          <a:solidFill>
                                            <a:srgbClr val="C00000"/>
                                          </a:solidFill>
                                          <a:latin typeface="Cambria Math" panose="02040503050406030204" pitchFamily="18" charset="0"/>
                                        </a:rPr>
                                        <m:t>𝑥</m:t>
                                      </m:r>
                                    </m:sub>
                                  </m:sSub>
                                </m:den>
                              </m:f>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0</m:t>
                              </m:r>
                            </m:e>
                          </m:d>
                          <m:r>
                            <a:rPr lang="en-US" sz="2000" i="1">
                              <a:latin typeface="Cambria Math" panose="02040503050406030204" pitchFamily="18" charset="0"/>
                            </a:rPr>
                            <m:t>         </m:t>
                          </m:r>
                        </m:e>
                        <m:e/>
                        <m:e>
                          <m:r>
                            <a:rPr lang="en-US" sz="2000" b="0" i="1" smtClean="0">
                              <a:latin typeface="Cambria Math" panose="02040503050406030204" pitchFamily="18" charset="0"/>
                              <a:ea typeface="Cambria Math" panose="02040503050406030204" pitchFamily="18" charset="0"/>
                            </a:rPr>
                            <m:t>           </m:t>
                          </m:r>
                          <m:d>
                            <m:dPr>
                              <m:ctrlPr>
                                <a:rPr lang="en-US" sz="2000" i="1">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𝑥</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𝑦</m:t>
                              </m:r>
                            </m:e>
                          </m:d>
                          <m:r>
                            <a:rPr lang="en-US" sz="2000" i="1">
                              <a:latin typeface="Cambria Math" panose="02040503050406030204" pitchFamily="18" charset="0"/>
                            </a:rPr>
                            <m:t>= </m:t>
                          </m:r>
                          <m:d>
                            <m:dPr>
                              <m:ctrlPr>
                                <a:rPr lang="en-US" sz="2000" i="1">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0</m:t>
                              </m:r>
                              <m:r>
                                <a:rPr lang="en-US" sz="2000" i="1">
                                  <a:solidFill>
                                    <a:srgbClr val="C00000"/>
                                  </a:solidFill>
                                  <a:latin typeface="Cambria Math" panose="02040503050406030204" pitchFamily="18" charset="0"/>
                                </a:rPr>
                                <m:t>, </m:t>
                              </m:r>
                              <m:f>
                                <m:fPr>
                                  <m:ctrlPr>
                                    <a:rPr lang="en-US" sz="2000" i="1">
                                      <a:solidFill>
                                        <a:srgbClr val="C00000"/>
                                      </a:solidFill>
                                      <a:latin typeface="Cambria Math" panose="02040503050406030204" pitchFamily="18" charset="0"/>
                                    </a:rPr>
                                  </m:ctrlPr>
                                </m:fPr>
                                <m:num>
                                  <m:r>
                                    <a:rPr lang="en-US" sz="2000" i="1">
                                      <a:solidFill>
                                        <a:srgbClr val="C00000"/>
                                      </a:solidFill>
                                      <a:latin typeface="Cambria Math" panose="02040503050406030204" pitchFamily="18" charset="0"/>
                                    </a:rPr>
                                    <m:t>𝐼</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𝑝</m:t>
                                      </m:r>
                                    </m:e>
                                    <m:sub>
                                      <m:r>
                                        <a:rPr lang="en-US" sz="2000" i="1">
                                          <a:solidFill>
                                            <a:srgbClr val="C00000"/>
                                          </a:solidFill>
                                          <a:latin typeface="Cambria Math" panose="02040503050406030204" pitchFamily="18" charset="0"/>
                                        </a:rPr>
                                        <m:t>𝑦</m:t>
                                      </m:r>
                                    </m:sub>
                                  </m:sSub>
                                </m:den>
                              </m:f>
                            </m:e>
                          </m:d>
                          <m:r>
                            <a:rPr lang="en-US" sz="2000" i="1">
                              <a:latin typeface="Cambria Math" panose="02040503050406030204" pitchFamily="18" charset="0"/>
                            </a:rPr>
                            <m:t>    </m:t>
                          </m:r>
                          <m:r>
                            <a:rPr lang="he-IL" sz="2000" i="1">
                              <a:latin typeface="Cambria Math"/>
                            </a:rPr>
                            <m:t>    </m:t>
                          </m:r>
                          <m:r>
                            <a:rPr lang="en-US" sz="2000" i="1">
                              <a:latin typeface="Cambria Math" panose="02040503050406030204" pitchFamily="18" charset="0"/>
                            </a:rPr>
                            <m:t>           </m:t>
                          </m:r>
                          <m:r>
                            <a:rPr lang="en-US" sz="2000" b="0" i="1" smtClean="0">
                              <a:latin typeface="Cambria Math"/>
                            </a:rPr>
                            <m:t> </m:t>
                          </m:r>
                        </m:e>
                      </m:eqArr>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3371442" y="2626885"/>
                <a:ext cx="5853025" cy="18131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610101" y="4685890"/>
                <a:ext cx="4965700" cy="1172565"/>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eqArr>
                        <m:eqArrPr>
                          <m:ctrlPr>
                            <a:rPr lang="en-US" sz="2000" i="1" smtClean="0">
                              <a:latin typeface="Cambria Math" panose="02040503050406030204" pitchFamily="18" charset="0"/>
                            </a:rPr>
                          </m:ctrlPr>
                        </m:eqArrPr>
                        <m:e>
                          <m:d>
                            <m:dPr>
                              <m:begChr m:val="["/>
                              <m:endChr m:val="]"/>
                              <m:ctrlPr>
                                <a:rPr lang="he-IL" sz="2000" i="1">
                                  <a:latin typeface="Cambria Math" panose="02040503050406030204" pitchFamily="18" charset="0"/>
                                  <a:ea typeface="Cambria Math" panose="02040503050406030204" pitchFamily="18" charset="0"/>
                                </a:rPr>
                              </m:ctrlPr>
                            </m:dPr>
                            <m:e>
                              <m:d>
                                <m:dPr>
                                  <m:ctrlPr>
                                    <a:rPr lang="he-IL" sz="2000" i="1">
                                      <a:solidFill>
                                        <a:srgbClr val="C00000"/>
                                      </a:solidFill>
                                      <a:latin typeface="Cambria Math" panose="02040503050406030204" pitchFamily="18" charset="0"/>
                                      <a:ea typeface="Cambria Math" panose="02040503050406030204" pitchFamily="18" charset="0"/>
                                    </a:rPr>
                                  </m:ctrlPr>
                                </m:dPr>
                                <m:e>
                                  <m:f>
                                    <m:fPr>
                                      <m:ctrlPr>
                                        <a:rPr lang="en-US" sz="2000" i="1">
                                          <a:solidFill>
                                            <a:srgbClr val="C00000"/>
                                          </a:solidFill>
                                          <a:latin typeface="Cambria Math" panose="02040503050406030204" pitchFamily="18" charset="0"/>
                                        </a:rPr>
                                      </m:ctrlPr>
                                    </m:fPr>
                                    <m:num>
                                      <m:r>
                                        <a:rPr lang="en-US" sz="2000" i="1">
                                          <a:solidFill>
                                            <a:srgbClr val="C00000"/>
                                          </a:solidFill>
                                          <a:latin typeface="Cambria Math" panose="02040503050406030204" pitchFamily="18" charset="0"/>
                                        </a:rPr>
                                        <m:t>𝐼</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𝑝</m:t>
                                          </m:r>
                                        </m:e>
                                        <m:sub>
                                          <m:r>
                                            <a:rPr lang="en-US" sz="2000" i="1">
                                              <a:solidFill>
                                                <a:srgbClr val="C00000"/>
                                              </a:solidFill>
                                              <a:latin typeface="Cambria Math" panose="02040503050406030204" pitchFamily="18" charset="0"/>
                                            </a:rPr>
                                            <m:t>𝑥</m:t>
                                          </m:r>
                                        </m:sub>
                                      </m:sSub>
                                    </m:den>
                                  </m:f>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0</m:t>
                                  </m:r>
                                </m:e>
                              </m:d>
                              <m:r>
                                <a:rPr lang="en-US" sz="2000" i="1">
                                  <a:latin typeface="Cambria Math" panose="02040503050406030204" pitchFamily="18" charset="0"/>
                                  <a:ea typeface="Cambria Math" panose="02040503050406030204" pitchFamily="18" charset="0"/>
                                </a:rPr>
                                <m:t>,</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0</m:t>
                                  </m:r>
                                  <m:r>
                                    <a:rPr lang="en-US" sz="2000" i="1">
                                      <a:solidFill>
                                        <a:srgbClr val="C00000"/>
                                      </a:solidFill>
                                      <a:latin typeface="Cambria Math" panose="02040503050406030204" pitchFamily="18" charset="0"/>
                                      <a:ea typeface="Cambria Math" panose="02040503050406030204" pitchFamily="18" charset="0"/>
                                    </a:rPr>
                                    <m:t>,</m:t>
                                  </m:r>
                                  <m:f>
                                    <m:fPr>
                                      <m:ctrlPr>
                                        <a:rPr lang="en-US" sz="2000" i="1">
                                          <a:solidFill>
                                            <a:srgbClr val="C00000"/>
                                          </a:solidFill>
                                          <a:latin typeface="Cambria Math" panose="02040503050406030204" pitchFamily="18" charset="0"/>
                                        </a:rPr>
                                      </m:ctrlPr>
                                    </m:fPr>
                                    <m:num>
                                      <m:r>
                                        <a:rPr lang="en-US" sz="2000" i="1">
                                          <a:solidFill>
                                            <a:srgbClr val="C00000"/>
                                          </a:solidFill>
                                          <a:latin typeface="Cambria Math" panose="02040503050406030204" pitchFamily="18" charset="0"/>
                                        </a:rPr>
                                        <m:t>𝐼</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𝑝</m:t>
                                          </m:r>
                                        </m:e>
                                        <m:sub>
                                          <m:r>
                                            <a:rPr lang="en-US" sz="2000" i="1">
                                              <a:solidFill>
                                                <a:srgbClr val="C00000"/>
                                              </a:solidFill>
                                              <a:latin typeface="Cambria Math" panose="02040503050406030204" pitchFamily="18" charset="0"/>
                                            </a:rPr>
                                            <m:t>𝑦</m:t>
                                          </m:r>
                                        </m:sub>
                                      </m:sSub>
                                    </m:den>
                                  </m:f>
                                </m:e>
                              </m:d>
                            </m:e>
                          </m:d>
                          <m:r>
                            <a:rPr lang="en-US" sz="2000" i="1">
                              <a:latin typeface="Cambria Math" panose="02040503050406030204" pitchFamily="18" charset="0"/>
                              <a:ea typeface="Cambria Math" panose="02040503050406030204" pitchFamily="18" charset="0"/>
                            </a:rPr>
                            <m:t>  </m:t>
                          </m:r>
                          <m:r>
                            <a:rPr lang="he-IL" sz="2000" i="1">
                              <a:latin typeface="Cambria Math"/>
                              <a:ea typeface="Cambria Math" panose="02040503050406030204" pitchFamily="18" charset="0"/>
                            </a:rPr>
                            <m:t>  </m:t>
                          </m:r>
                        </m:e>
                        <m:e>
                          <m:r>
                            <a:rPr lang="he-IL" sz="2000" i="1">
                              <a:latin typeface="Cambria Math" panose="02040503050406030204" pitchFamily="18" charset="0"/>
                              <a:ea typeface="Cambria Math" panose="02040503050406030204" pitchFamily="18" charset="0"/>
                            </a:rPr>
                            <m:t> </m:t>
                          </m:r>
                        </m:e>
                        <m:e>
                          <m:r>
                            <a:rPr lang="en-US" sz="2000" i="1">
                              <a:latin typeface="Cambria Math" panose="02040503050406030204" pitchFamily="18" charset="0"/>
                            </a:rPr>
                            <m:t>                       </m:t>
                          </m:r>
                        </m:e>
                      </m:eqAr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4610101" y="4685890"/>
                <a:ext cx="4965700" cy="11725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884045" y="2737764"/>
                <a:ext cx="1335258" cy="621324"/>
              </a:xfrm>
              <a:prstGeom prst="rect">
                <a:avLst/>
              </a:prstGeom>
            </p:spPr>
            <p:txBody>
              <a:bodyPr wrap="square">
                <a:spAutoFit/>
              </a:bodyPr>
              <a:lstStyle/>
              <a:p>
                <a:r>
                  <a:rPr lang="en-US" sz="2200" dirty="0" smtClean="0"/>
                  <a:t>If </a:t>
                </a:r>
                <a14:m>
                  <m:oMath xmlns:m="http://schemas.openxmlformats.org/officeDocument/2006/math">
                    <m:r>
                      <a:rPr lang="en-US" sz="2200" i="1">
                        <a:latin typeface="Cambria Math" panose="02040503050406030204" pitchFamily="18" charset="0"/>
                      </a:rPr>
                      <m:t> </m:t>
                    </m:r>
                    <m:f>
                      <m:fPr>
                        <m:ctrlPr>
                          <a:rPr lang="en-US" sz="2200" i="1" smtClean="0">
                            <a:solidFill>
                              <a:srgbClr val="00B050"/>
                            </a:solidFill>
                            <a:latin typeface="Cambria Math" panose="02040503050406030204" pitchFamily="18" charset="0"/>
                          </a:rPr>
                        </m:ctrlPr>
                      </m:fPr>
                      <m:num>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𝑥</m:t>
                            </m:r>
                          </m:sub>
                        </m:sSub>
                      </m:num>
                      <m:den>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𝑦</m:t>
                            </m:r>
                          </m:sub>
                        </m:sSub>
                      </m:den>
                    </m:f>
                    <m:r>
                      <a:rPr lang="en-US" sz="2200" i="1">
                        <a:solidFill>
                          <a:srgbClr val="00B050"/>
                        </a:solidFill>
                        <a:latin typeface="Cambria Math" panose="02040503050406030204" pitchFamily="18" charset="0"/>
                        <a:ea typeface="Cambria Math" panose="02040503050406030204" pitchFamily="18" charset="0"/>
                      </a:rPr>
                      <m:t>&lt;</m:t>
                    </m:r>
                    <m:r>
                      <a:rPr lang="en-US" sz="2200" i="1">
                        <a:solidFill>
                          <a:srgbClr val="00B050"/>
                        </a:solidFill>
                        <a:latin typeface="Cambria Math" panose="02040503050406030204" pitchFamily="18" charset="0"/>
                        <a:ea typeface="Cambria Math" panose="02040503050406030204" pitchFamily="18" charset="0"/>
                      </a:rPr>
                      <m:t>6</m:t>
                    </m:r>
                  </m:oMath>
                </a14:m>
                <a:endParaRPr lang="en-US" sz="2200" dirty="0"/>
              </a:p>
            </p:txBody>
          </p:sp>
        </mc:Choice>
        <mc:Fallback xmlns="">
          <p:sp>
            <p:nvSpPr>
              <p:cNvPr id="3" name="Rectangle 2"/>
              <p:cNvSpPr>
                <a:spLocks noRot="1" noChangeAspect="1" noMove="1" noResize="1" noEditPoints="1" noAdjustHandles="1" noChangeArrowheads="1" noChangeShapeType="1" noTextEdit="1"/>
              </p:cNvSpPr>
              <p:nvPr/>
            </p:nvSpPr>
            <p:spPr>
              <a:xfrm>
                <a:off x="2884045" y="2737764"/>
                <a:ext cx="1335258" cy="621324"/>
              </a:xfrm>
              <a:prstGeom prst="rect">
                <a:avLst/>
              </a:prstGeom>
              <a:blipFill rotWithShape="1">
                <a:blip r:embed="rId4"/>
                <a:stretch>
                  <a:fillRect l="-5479"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36184" y="3806852"/>
                <a:ext cx="1255985" cy="621324"/>
              </a:xfrm>
              <a:prstGeom prst="rect">
                <a:avLst/>
              </a:prstGeom>
            </p:spPr>
            <p:txBody>
              <a:bodyPr wrap="none">
                <a:spAutoFit/>
              </a:bodyPr>
              <a:lstStyle/>
              <a:p>
                <a:r>
                  <a:rPr lang="en-US" sz="2200" dirty="0" smtClean="0"/>
                  <a:t>If </a:t>
                </a:r>
                <a14:m>
                  <m:oMath xmlns:m="http://schemas.openxmlformats.org/officeDocument/2006/math">
                    <m:r>
                      <a:rPr lang="en-US" sz="2200" i="1">
                        <a:latin typeface="Cambria Math" panose="02040503050406030204" pitchFamily="18" charset="0"/>
                      </a:rPr>
                      <m:t> </m:t>
                    </m:r>
                    <m:f>
                      <m:fPr>
                        <m:ctrlPr>
                          <a:rPr lang="en-US" sz="2200" i="1" smtClean="0">
                            <a:solidFill>
                              <a:srgbClr val="00B050"/>
                            </a:solidFill>
                            <a:latin typeface="Cambria Math" panose="02040503050406030204" pitchFamily="18" charset="0"/>
                          </a:rPr>
                        </m:ctrlPr>
                      </m:fPr>
                      <m:num>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𝑥</m:t>
                            </m:r>
                          </m:sub>
                        </m:sSub>
                      </m:num>
                      <m:den>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𝑦</m:t>
                            </m:r>
                          </m:sub>
                        </m:sSub>
                      </m:den>
                    </m:f>
                    <m:r>
                      <a:rPr lang="en-US" sz="2200" i="1">
                        <a:solidFill>
                          <a:srgbClr val="00B050"/>
                        </a:solidFill>
                        <a:latin typeface="Cambria Math" panose="02040503050406030204" pitchFamily="18" charset="0"/>
                        <a:ea typeface="Cambria Math" panose="02040503050406030204" pitchFamily="18" charset="0"/>
                      </a:rPr>
                      <m:t>&gt;</m:t>
                    </m:r>
                    <m:r>
                      <a:rPr lang="en-US" sz="2200" i="1">
                        <a:solidFill>
                          <a:srgbClr val="00B050"/>
                        </a:solidFill>
                        <a:latin typeface="Cambria Math" panose="02040503050406030204" pitchFamily="18" charset="0"/>
                        <a:ea typeface="Cambria Math" panose="02040503050406030204" pitchFamily="18" charset="0"/>
                      </a:rPr>
                      <m:t>6</m:t>
                    </m:r>
                  </m:oMath>
                </a14:m>
                <a:endParaRPr lang="en-US" sz="2200" dirty="0"/>
              </a:p>
            </p:txBody>
          </p:sp>
        </mc:Choice>
        <mc:Fallback xmlns="">
          <p:sp>
            <p:nvSpPr>
              <p:cNvPr id="4" name="Rectangle 3"/>
              <p:cNvSpPr>
                <a:spLocks noRot="1" noChangeAspect="1" noMove="1" noResize="1" noEditPoints="1" noAdjustHandles="1" noChangeArrowheads="1" noChangeShapeType="1" noTextEdit="1"/>
              </p:cNvSpPr>
              <p:nvPr/>
            </p:nvSpPr>
            <p:spPr>
              <a:xfrm>
                <a:off x="2936184" y="3806852"/>
                <a:ext cx="1255985" cy="621324"/>
              </a:xfrm>
              <a:prstGeom prst="rect">
                <a:avLst/>
              </a:prstGeom>
              <a:blipFill rotWithShape="1">
                <a:blip r:embed="rId5"/>
                <a:stretch>
                  <a:fillRect l="-6311"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71225" y="4830978"/>
                <a:ext cx="3734227" cy="621324"/>
              </a:xfrm>
              <a:prstGeom prst="rect">
                <a:avLst/>
              </a:prstGeom>
            </p:spPr>
            <p:txBody>
              <a:bodyPr wrap="none">
                <a:spAutoFit/>
              </a:bodyPr>
              <a:lstStyle/>
              <a:p>
                <a:r>
                  <a:rPr lang="en-US" sz="2200" dirty="0" smtClean="0"/>
                  <a:t>And if </a:t>
                </a:r>
                <a14:m>
                  <m:oMath xmlns:m="http://schemas.openxmlformats.org/officeDocument/2006/math">
                    <m:f>
                      <m:fPr>
                        <m:ctrlPr>
                          <a:rPr lang="en-US" sz="2200" i="1" smtClean="0">
                            <a:solidFill>
                              <a:srgbClr val="00B050"/>
                            </a:solidFill>
                            <a:latin typeface="Cambria Math" panose="02040503050406030204" pitchFamily="18" charset="0"/>
                          </a:rPr>
                        </m:ctrlPr>
                      </m:fPr>
                      <m:num>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𝑥</m:t>
                            </m:r>
                          </m:sub>
                        </m:sSub>
                      </m:num>
                      <m:den>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𝑦</m:t>
                            </m:r>
                          </m:sub>
                        </m:sSub>
                      </m:den>
                    </m:f>
                    <m:r>
                      <a:rPr lang="en-US" sz="2200" i="1">
                        <a:solidFill>
                          <a:srgbClr val="00B050"/>
                        </a:solidFill>
                        <a:latin typeface="Cambria Math" panose="02040503050406030204" pitchFamily="18" charset="0"/>
                        <a:ea typeface="Cambria Math" panose="02040503050406030204" pitchFamily="18" charset="0"/>
                      </a:rPr>
                      <m:t>=</m:t>
                    </m:r>
                    <m:r>
                      <a:rPr lang="en-US" sz="2200" i="1">
                        <a:solidFill>
                          <a:srgbClr val="00B050"/>
                        </a:solidFill>
                        <a:latin typeface="Cambria Math" panose="02040503050406030204" pitchFamily="18" charset="0"/>
                        <a:ea typeface="Cambria Math" panose="02040503050406030204" pitchFamily="18" charset="0"/>
                      </a:rPr>
                      <m:t>6</m:t>
                    </m:r>
                    <m:r>
                      <a:rPr lang="en-US" sz="2200" i="1">
                        <a:solidFill>
                          <a:srgbClr val="00B050"/>
                        </a:solidFill>
                        <a:latin typeface="Cambria Math" panose="02040503050406030204" pitchFamily="18" charset="0"/>
                        <a:ea typeface="Cambria Math" panose="02040503050406030204" pitchFamily="18" charset="0"/>
                      </a:rPr>
                      <m:t> </m:t>
                    </m:r>
                  </m:oMath>
                </a14:m>
                <a:r>
                  <a:rPr lang="en-US" sz="2200" dirty="0" smtClean="0"/>
                  <a:t> – anywhere in </a:t>
                </a:r>
                <a:endParaRPr 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2171225" y="4830978"/>
                <a:ext cx="3734227" cy="621324"/>
              </a:xfrm>
              <a:prstGeom prst="rect">
                <a:avLst/>
              </a:prstGeom>
              <a:blipFill rotWithShape="1">
                <a:blip r:embed="rId6"/>
                <a:stretch>
                  <a:fillRect l="-1958" r="-1305" b="-1961"/>
                </a:stretch>
              </a:blipFill>
            </p:spPr>
            <p:txBody>
              <a:bodyPr/>
              <a:lstStyle/>
              <a:p>
                <a:r>
                  <a:rPr lang="en-US">
                    <a:noFill/>
                  </a:rPr>
                  <a:t> </a:t>
                </a:r>
              </a:p>
            </p:txBody>
          </p:sp>
        </mc:Fallback>
      </mc:AlternateContent>
    </p:spTree>
    <p:extLst>
      <p:ext uri="{BB962C8B-B14F-4D97-AF65-F5344CB8AC3E}">
        <p14:creationId xmlns:p14="http://schemas.microsoft.com/office/powerpoint/2010/main" val="244389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14</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The Ultimatum Game</a:t>
            </a:r>
          </a:p>
        </p:txBody>
      </p:sp>
      <p:sp>
        <p:nvSpPr>
          <p:cNvPr id="146436" name="Rectangle 3"/>
          <p:cNvSpPr>
            <a:spLocks noGrp="1" noChangeArrowheads="1"/>
          </p:cNvSpPr>
          <p:nvPr>
            <p:ph type="body" idx="1"/>
          </p:nvPr>
        </p:nvSpPr>
        <p:spPr>
          <a:xfrm>
            <a:off x="3641691" y="4704932"/>
            <a:ext cx="5725616" cy="896321"/>
          </a:xfrm>
        </p:spPr>
        <p:txBody>
          <a:bodyPr/>
          <a:lstStyle/>
          <a:p>
            <a:pPr marL="0" indent="0">
              <a:lnSpc>
                <a:spcPct val="150000"/>
              </a:lnSpc>
              <a:buNone/>
            </a:pPr>
            <a:r>
              <a:rPr lang="en-US" altLang="en-US" sz="2400" dirty="0" err="1"/>
              <a:t>G</a:t>
            </a:r>
            <a:r>
              <a:rPr lang="en-US" sz="2400" dirty="0" err="1"/>
              <a:t>ü</a:t>
            </a:r>
            <a:r>
              <a:rPr lang="en-US" altLang="en-US" sz="2400" dirty="0" err="1"/>
              <a:t>th</a:t>
            </a:r>
            <a:r>
              <a:rPr lang="en-US" altLang="en-US" sz="2400" dirty="0"/>
              <a:t>, </a:t>
            </a:r>
            <a:r>
              <a:rPr lang="en-US" altLang="en-US" sz="2400" dirty="0" err="1"/>
              <a:t>Schmittberger</a:t>
            </a:r>
            <a:r>
              <a:rPr lang="en-US" altLang="en-US" sz="2400" dirty="0"/>
              <a:t>, </a:t>
            </a:r>
            <a:r>
              <a:rPr lang="en-US" altLang="en-US" sz="2400" dirty="0" err="1"/>
              <a:t>Schwarze</a:t>
            </a:r>
            <a:r>
              <a:rPr lang="en-US" altLang="en-US" sz="2400" dirty="0"/>
              <a:t> (1982)</a:t>
            </a:r>
          </a:p>
          <a:p>
            <a:pPr marL="0" indent="0">
              <a:lnSpc>
                <a:spcPct val="150000"/>
              </a:lnSpc>
              <a:buNone/>
            </a:pPr>
            <a:endParaRPr lang="en-US" altLang="en-US" sz="2400" dirty="0">
              <a:solidFill>
                <a:schemeClr val="accent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33" y="1484785"/>
            <a:ext cx="1674767" cy="2520281"/>
          </a:xfrm>
          <a:prstGeom prst="rect">
            <a:avLst/>
          </a:prstGeom>
        </p:spPr>
      </p:pic>
      <p:sp>
        <p:nvSpPr>
          <p:cNvPr id="3" name="TextBox 2"/>
          <p:cNvSpPr txBox="1"/>
          <p:nvPr/>
        </p:nvSpPr>
        <p:spPr>
          <a:xfrm>
            <a:off x="2567608" y="4170332"/>
            <a:ext cx="2808312" cy="369332"/>
          </a:xfrm>
          <a:prstGeom prst="rect">
            <a:avLst/>
          </a:prstGeom>
          <a:noFill/>
        </p:spPr>
        <p:txBody>
          <a:bodyPr wrap="square" rtlCol="0">
            <a:spAutoFit/>
          </a:bodyPr>
          <a:lstStyle/>
          <a:p>
            <a:r>
              <a:rPr lang="en-US" dirty="0"/>
              <a:t>Werner </a:t>
            </a:r>
            <a:r>
              <a:rPr lang="en-US" dirty="0" err="1">
                <a:solidFill>
                  <a:srgbClr val="FF0000"/>
                </a:solidFill>
              </a:rPr>
              <a:t>Güth</a:t>
            </a:r>
            <a:r>
              <a:rPr lang="en-US" dirty="0"/>
              <a:t> (b. 1944)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785" y="1588509"/>
            <a:ext cx="1840492" cy="1840492"/>
          </a:xfrm>
          <a:prstGeom prst="rect">
            <a:avLst/>
          </a:prstGeom>
        </p:spPr>
      </p:pic>
      <p:sp>
        <p:nvSpPr>
          <p:cNvPr id="8" name="TextBox 7"/>
          <p:cNvSpPr txBox="1"/>
          <p:nvPr/>
        </p:nvSpPr>
        <p:spPr>
          <a:xfrm>
            <a:off x="7320136" y="3684944"/>
            <a:ext cx="3024336" cy="369332"/>
          </a:xfrm>
          <a:prstGeom prst="rect">
            <a:avLst/>
          </a:prstGeom>
          <a:noFill/>
        </p:spPr>
        <p:txBody>
          <a:bodyPr wrap="square" rtlCol="0">
            <a:spAutoFit/>
          </a:bodyPr>
          <a:lstStyle/>
          <a:p>
            <a:r>
              <a:rPr lang="en-US" dirty="0"/>
              <a:t>Bernd </a:t>
            </a:r>
            <a:r>
              <a:rPr lang="en-US" dirty="0" err="1">
                <a:solidFill>
                  <a:srgbClr val="FF0000"/>
                </a:solidFill>
              </a:rPr>
              <a:t>Schwarze</a:t>
            </a:r>
            <a:r>
              <a:rPr lang="en-US" dirty="0"/>
              <a:t> (b. 1944)</a:t>
            </a:r>
          </a:p>
        </p:txBody>
      </p:sp>
    </p:spTree>
    <p:extLst>
      <p:ext uri="{BB962C8B-B14F-4D97-AF65-F5344CB8AC3E}">
        <p14:creationId xmlns:p14="http://schemas.microsoft.com/office/powerpoint/2010/main" val="319188376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Decreasing marginal utility</a:t>
            </a:r>
            <a:endParaRPr lang="en-US" dirty="0">
              <a:solidFill>
                <a:srgbClr val="7030A0"/>
              </a:solidFill>
              <a:cs typeface="+mn-cs"/>
            </a:endParaRPr>
          </a:p>
        </p:txBody>
      </p:sp>
      <p:sp>
        <p:nvSpPr>
          <p:cNvPr id="5" name="TextBox 4">
            <a:extLst>
              <a:ext uri="{FF2B5EF4-FFF2-40B4-BE49-F238E27FC236}">
                <a16:creationId xmlns:a16="http://schemas.microsoft.com/office/drawing/2014/main" id="{6340850B-6D87-E040-A1D3-05B2B08A04F1}"/>
              </a:ext>
            </a:extLst>
          </p:cNvPr>
          <p:cNvSpPr txBox="1"/>
          <p:nvPr/>
        </p:nvSpPr>
        <p:spPr>
          <a:xfrm>
            <a:off x="1410121" y="1915687"/>
            <a:ext cx="9263269" cy="2308324"/>
          </a:xfrm>
          <a:prstGeom prst="rect">
            <a:avLst/>
          </a:prstGeom>
          <a:noFill/>
        </p:spPr>
        <p:txBody>
          <a:bodyPr wrap="square" rtlCol="0">
            <a:spAutoFit/>
          </a:bodyPr>
          <a:lstStyle/>
          <a:p>
            <a:pPr marL="457200" indent="-457200" algn="l">
              <a:lnSpc>
                <a:spcPct val="150000"/>
              </a:lnSpc>
              <a:buFont typeface="Arial" panose="020B0604020202020204" pitchFamily="34" charset="0"/>
              <a:buChar char="•"/>
            </a:pPr>
            <a:r>
              <a:rPr lang="en-US" sz="2400" dirty="0" smtClean="0"/>
              <a:t>In the water bottles problems, the marginal utilities were </a:t>
            </a:r>
            <a:r>
              <a:rPr lang="en-US" sz="2400" dirty="0" smtClean="0">
                <a:solidFill>
                  <a:srgbClr val="0070C0"/>
                </a:solidFill>
              </a:rPr>
              <a:t>constant</a:t>
            </a:r>
          </a:p>
          <a:p>
            <a:pPr marL="457200" indent="-457200" algn="l">
              <a:lnSpc>
                <a:spcPct val="150000"/>
              </a:lnSpc>
              <a:buFont typeface="Arial" panose="020B0604020202020204" pitchFamily="34" charset="0"/>
              <a:buChar char="•"/>
            </a:pPr>
            <a:r>
              <a:rPr lang="en-US" sz="2400" dirty="0" smtClean="0"/>
              <a:t>It might be more intuitive that the “</a:t>
            </a:r>
            <a:r>
              <a:rPr lang="en-US" sz="2400" dirty="0" smtClean="0">
                <a:solidFill>
                  <a:srgbClr val="FF0000"/>
                </a:solidFill>
              </a:rPr>
              <a:t>extra utility</a:t>
            </a:r>
            <a:r>
              <a:rPr lang="en-US" sz="2400" dirty="0" smtClean="0"/>
              <a:t>” we get from a good </a:t>
            </a:r>
            <a:r>
              <a:rPr lang="en-US" sz="2400" dirty="0" smtClean="0">
                <a:solidFill>
                  <a:srgbClr val="0070C0"/>
                </a:solidFill>
              </a:rPr>
              <a:t>decreases</a:t>
            </a:r>
            <a:r>
              <a:rPr lang="en-US" sz="2400" dirty="0" smtClean="0"/>
              <a:t> as we have more of it</a:t>
            </a:r>
          </a:p>
        </p:txBody>
      </p:sp>
      <p:sp>
        <p:nvSpPr>
          <p:cNvPr id="8" name="Line 8">
            <a:extLst>
              <a:ext uri="{FF2B5EF4-FFF2-40B4-BE49-F238E27FC236}">
                <a16:creationId xmlns:a16="http://schemas.microsoft.com/office/drawing/2014/main" id="{5A242BF8-DB19-4A49-AD7C-109B4B8EB049}"/>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Tree>
    <p:extLst>
      <p:ext uri="{BB962C8B-B14F-4D97-AF65-F5344CB8AC3E}">
        <p14:creationId xmlns:p14="http://schemas.microsoft.com/office/powerpoint/2010/main" val="200903861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The utility from money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141</a:t>
            </a:fld>
            <a:endParaRPr lang="en-US"/>
          </a:p>
        </p:txBody>
      </p:sp>
      <p:sp>
        <p:nvSpPr>
          <p:cNvPr id="4" name="TextBox 3">
            <a:extLst>
              <a:ext uri="{FF2B5EF4-FFF2-40B4-BE49-F238E27FC236}">
                <a16:creationId xmlns:a16="http://schemas.microsoft.com/office/drawing/2014/main" id="{552CDC48-FE5B-5143-9ACB-3012640594E8}"/>
              </a:ext>
            </a:extLst>
          </p:cNvPr>
          <p:cNvSpPr txBox="1"/>
          <p:nvPr/>
        </p:nvSpPr>
        <p:spPr>
          <a:xfrm>
            <a:off x="666427" y="1838822"/>
            <a:ext cx="6245817" cy="2739211"/>
          </a:xfrm>
          <a:prstGeom prst="rect">
            <a:avLst/>
          </a:prstGeom>
          <a:noFill/>
        </p:spPr>
        <p:txBody>
          <a:bodyPr wrap="square" rtlCol="0">
            <a:spAutoFit/>
          </a:bodyPr>
          <a:lstStyle/>
          <a:p>
            <a:pPr algn="l">
              <a:lnSpc>
                <a:spcPct val="150000"/>
              </a:lnSpc>
            </a:pPr>
            <a:r>
              <a:rPr lang="en-US" sz="2400" dirty="0" smtClean="0"/>
              <a:t>Back in </a:t>
            </a:r>
            <a:r>
              <a:rPr lang="en-US" sz="2400" dirty="0" smtClean="0">
                <a:solidFill>
                  <a:srgbClr val="0070C0"/>
                </a:solidFill>
              </a:rPr>
              <a:t>1738</a:t>
            </a:r>
            <a:r>
              <a:rPr lang="en-US" sz="2400" dirty="0" smtClean="0"/>
              <a:t>, Daniel Bernoulli wrote,</a:t>
            </a:r>
          </a:p>
          <a:p>
            <a:pPr algn="l">
              <a:lnSpc>
                <a:spcPct val="150000"/>
              </a:lnSpc>
            </a:pPr>
            <a:r>
              <a:rPr lang="en-US" sz="2400" dirty="0" smtClean="0"/>
              <a:t>“And, because the marginal utility from money is in inverse proportion to the amount of money we have…”</a:t>
            </a:r>
            <a:endParaRPr lang="he-IL" sz="2400" dirty="0" smtClean="0"/>
          </a:p>
          <a:p>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119" y="1831803"/>
            <a:ext cx="2074755" cy="293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56881" y="5015706"/>
            <a:ext cx="5696919" cy="523220"/>
          </a:xfrm>
          <a:prstGeom prst="rect">
            <a:avLst/>
          </a:prstGeom>
          <a:noFill/>
        </p:spPr>
        <p:txBody>
          <a:bodyPr wrap="square" rtlCol="0">
            <a:spAutoFit/>
          </a:bodyPr>
          <a:lstStyle/>
          <a:p>
            <a:r>
              <a:rPr lang="en-US" sz="2800" dirty="0" smtClean="0"/>
              <a:t>Daniel </a:t>
            </a:r>
            <a:r>
              <a:rPr lang="en-US" sz="2800" dirty="0" smtClean="0">
                <a:solidFill>
                  <a:srgbClr val="C00000"/>
                </a:solidFill>
              </a:rPr>
              <a:t>Bernoulli</a:t>
            </a:r>
            <a:r>
              <a:rPr lang="en-US" sz="2800" dirty="0" smtClean="0"/>
              <a:t> 1700-1782</a:t>
            </a:r>
            <a:endParaRPr lang="en-US" sz="2800" dirty="0"/>
          </a:p>
        </p:txBody>
      </p:sp>
    </p:spTree>
    <p:extLst>
      <p:ext uri="{BB962C8B-B14F-4D97-AF65-F5344CB8AC3E}">
        <p14:creationId xmlns:p14="http://schemas.microsoft.com/office/powerpoint/2010/main" val="24030140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a:xfrm>
            <a:off x="838200" y="768081"/>
            <a:ext cx="10515600" cy="1325563"/>
          </a:xfrm>
        </p:spPr>
        <p:txBody>
          <a:bodyPr/>
          <a:lstStyle/>
          <a:p>
            <a:pPr algn="ctr" defTabSz="914400" eaLnBrk="1" latinLnBrk="0" hangingPunct="1">
              <a:lnSpc>
                <a:spcPct val="90000"/>
              </a:lnSpc>
              <a:spcBef>
                <a:spcPct val="0"/>
              </a:spcBef>
              <a:buNone/>
            </a:pPr>
            <a:r>
              <a:rPr lang="en-US" dirty="0" smtClean="0">
                <a:solidFill>
                  <a:srgbClr val="7030A0"/>
                </a:solidFill>
                <a:cs typeface="+mn-cs"/>
              </a:rPr>
              <a:t>“The marginal utility is inversely proportional…”</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142</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3C252C-D74C-864C-9A37-C60E6D820DA1}"/>
                  </a:ext>
                </a:extLst>
              </p:cNvPr>
              <p:cNvSpPr txBox="1"/>
              <p:nvPr/>
            </p:nvSpPr>
            <p:spPr>
              <a:xfrm>
                <a:off x="4236517" y="4564076"/>
                <a:ext cx="22486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𝑙𝑜𝑔</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𝑥</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𝑙𝑎𝑛</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𝑥</m:t>
                      </m:r>
                      <m:r>
                        <a:rPr lang="en-US" sz="2400" b="0" i="1" smtClean="0">
                          <a:solidFill>
                            <a:srgbClr val="0070C0"/>
                          </a:solidFill>
                          <a:latin typeface="Cambria Math" panose="02040503050406030204" pitchFamily="18" charset="0"/>
                        </a:rPr>
                        <m:t>)</m:t>
                      </m:r>
                    </m:oMath>
                  </m:oMathPara>
                </a14:m>
                <a:endParaRPr lang="en-US" sz="2400" dirty="0">
                  <a:solidFill>
                    <a:srgbClr val="0070C0"/>
                  </a:solidFill>
                </a:endParaRPr>
              </a:p>
            </p:txBody>
          </p:sp>
        </mc:Choice>
        <mc:Fallback xmlns="">
          <p:sp>
            <p:nvSpPr>
              <p:cNvPr id="7" name="TextBox 6">
                <a:extLst>
                  <a:ext uri="{FF2B5EF4-FFF2-40B4-BE49-F238E27FC236}">
                    <a16:creationId xmlns="" xmlns:a16="http://schemas.microsoft.com/office/drawing/2014/main" xmlns:a14="http://schemas.microsoft.com/office/drawing/2010/main" id="{203C252C-D74C-864C-9A37-C60E6D820DA1}"/>
                  </a:ext>
                </a:extLst>
              </p:cNvPr>
              <p:cNvSpPr txBox="1">
                <a:spLocks noRot="1" noChangeAspect="1" noMove="1" noResize="1" noEditPoints="1" noAdjustHandles="1" noChangeArrowheads="1" noChangeShapeType="1" noTextEdit="1"/>
              </p:cNvSpPr>
              <p:nvPr/>
            </p:nvSpPr>
            <p:spPr>
              <a:xfrm>
                <a:off x="4236517" y="4564076"/>
                <a:ext cx="2248693" cy="369332"/>
              </a:xfrm>
              <a:prstGeom prst="rect">
                <a:avLst/>
              </a:prstGeom>
              <a:blipFill rotWithShape="1">
                <a:blip r:embed="rId2"/>
                <a:stretch>
                  <a:fillRect l="-4065" r="-3794"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3C252C-D74C-864C-9A37-C60E6D820DA1}"/>
                  </a:ext>
                </a:extLst>
              </p:cNvPr>
              <p:cNvSpPr txBox="1"/>
              <p:nvPr/>
            </p:nvSpPr>
            <p:spPr>
              <a:xfrm>
                <a:off x="3237397" y="2497625"/>
                <a:ext cx="4500784" cy="523541"/>
              </a:xfrm>
              <a:prstGeom prst="rect">
                <a:avLst/>
              </a:prstGeom>
              <a:noFill/>
            </p:spPr>
            <p:txBody>
              <a:bodyPr wrap="none" lIns="0" tIns="0" rIns="0" bIns="0" rtlCol="0">
                <a:spAutoFit/>
              </a:bodyPr>
              <a:lstStyle/>
              <a:p>
                <a14:m>
                  <m:oMath xmlns:m="http://schemas.openxmlformats.org/officeDocument/2006/math">
                    <m:r>
                      <a:rPr lang="en-US" sz="2400" b="0" i="1" smtClean="0">
                        <a:solidFill>
                          <a:srgbClr val="C00000"/>
                        </a:solidFill>
                        <a:latin typeface="Cambria Math" panose="02040503050406030204" pitchFamily="18" charset="0"/>
                      </a:rPr>
                      <m:t>𝑢</m:t>
                    </m:r>
                    <m:func>
                      <m:funcPr>
                        <m:ctrlPr>
                          <a:rPr lang="en-US" sz="2400" b="0" i="1" smtClean="0">
                            <a:solidFill>
                              <a:srgbClr val="C00000"/>
                            </a:solidFill>
                            <a:latin typeface="Cambria Math" panose="02040503050406030204" pitchFamily="18" charset="0"/>
                          </a:rPr>
                        </m:ctrlPr>
                      </m:funcPr>
                      <m:fName>
                        <m:r>
                          <a:rPr lang="en-US" sz="2400" b="0" i="1" smtClean="0">
                            <a:solidFill>
                              <a:srgbClr val="C00000"/>
                            </a:solidFill>
                            <a:latin typeface="Cambria Math" panose="02040503050406030204" pitchFamily="18" charset="0"/>
                          </a:rPr>
                          <m:t>′</m:t>
                        </m:r>
                      </m:fName>
                      <m:e>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𝑥</m:t>
                            </m:r>
                          </m:e>
                        </m:d>
                      </m:e>
                    </m:func>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𝑐</m:t>
                    </m:r>
                    <m:r>
                      <a:rPr lang="en-US" sz="2400" b="0" i="1" smtClean="0">
                        <a:solidFill>
                          <a:srgbClr val="C00000"/>
                        </a:solidFill>
                        <a:latin typeface="Cambria Math" panose="02040503050406030204" pitchFamily="18" charset="0"/>
                      </a:rPr>
                      <m:t>∗ </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m:t>
                        </m:r>
                      </m:num>
                      <m:den>
                        <m:r>
                          <a:rPr lang="en-US" sz="2400" b="0" i="1" smtClean="0">
                            <a:solidFill>
                              <a:srgbClr val="C00000"/>
                            </a:solidFill>
                            <a:latin typeface="Cambria Math" panose="02040503050406030204" pitchFamily="18" charset="0"/>
                          </a:rPr>
                          <m:t>𝑥</m:t>
                        </m:r>
                      </m:den>
                    </m:f>
                  </m:oMath>
                </a14:m>
                <a:r>
                  <a:rPr lang="en-US" sz="2400" dirty="0" smtClean="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𝑐</m:t>
                    </m:r>
                    <m:r>
                      <a:rPr lang="en-US" sz="2400" b="0" i="1" smtClean="0">
                        <a:solidFill>
                          <a:srgbClr val="C00000"/>
                        </a:solidFill>
                        <a:latin typeface="Cambria Math" panose="02040503050406030204" pitchFamily="18" charset="0"/>
                      </a:rPr>
                      <m:t>&gt;</m:t>
                    </m:r>
                    <m:r>
                      <a:rPr lang="en-US" sz="2400" b="0" i="1" smtClean="0">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a:extLst>
                  <a:ext uri="{FF2B5EF4-FFF2-40B4-BE49-F238E27FC236}">
                    <a16:creationId xmlns="" xmlns:a16="http://schemas.microsoft.com/office/drawing/2014/main" xmlns:a14="http://schemas.microsoft.com/office/drawing/2010/main" id="{203C252C-D74C-864C-9A37-C60E6D820DA1}"/>
                  </a:ext>
                </a:extLst>
              </p:cNvPr>
              <p:cNvSpPr txBox="1">
                <a:spLocks noRot="1" noChangeAspect="1" noMove="1" noResize="1" noEditPoints="1" noAdjustHandles="1" noChangeArrowheads="1" noChangeShapeType="1" noTextEdit="1"/>
              </p:cNvSpPr>
              <p:nvPr/>
            </p:nvSpPr>
            <p:spPr>
              <a:xfrm>
                <a:off x="3237397" y="2497625"/>
                <a:ext cx="4500784" cy="52354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3C252C-D74C-864C-9A37-C60E6D820DA1}"/>
                  </a:ext>
                </a:extLst>
              </p:cNvPr>
              <p:cNvSpPr txBox="1"/>
              <p:nvPr/>
            </p:nvSpPr>
            <p:spPr>
              <a:xfrm>
                <a:off x="3237397" y="3497664"/>
                <a:ext cx="4500784" cy="369332"/>
              </a:xfrm>
              <a:prstGeom prst="rect">
                <a:avLst/>
              </a:prstGeom>
              <a:noFill/>
            </p:spPr>
            <p:txBody>
              <a:bodyPr wrap="none" lIns="0" tIns="0" rIns="0" bIns="0" rtlCol="0">
                <a:spAutoFit/>
              </a:bodyPr>
              <a:lstStyle/>
              <a:p>
                <a14:m>
                  <m:oMath xmlns:m="http://schemas.openxmlformats.org/officeDocument/2006/math">
                    <m:r>
                      <a:rPr lang="en-US" sz="2400" b="0" i="1" smtClean="0">
                        <a:solidFill>
                          <a:srgbClr val="C00000"/>
                        </a:solidFill>
                        <a:latin typeface="Cambria Math" panose="02040503050406030204" pitchFamily="18" charset="0"/>
                      </a:rPr>
                      <m:t>𝑢</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𝑥</m:t>
                        </m:r>
                      </m:e>
                    </m:d>
                    <m:r>
                      <a:rPr lang="en-US" sz="2400" b="0" i="1" smtClean="0">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𝑐</m:t>
                    </m:r>
                    <m:r>
                      <a:rPr lang="en-US" sz="2400" b="0" i="1" smtClean="0">
                        <a:solidFill>
                          <a:srgbClr val="C00000"/>
                        </a:solidFill>
                        <a:latin typeface="Cambria Math" panose="02040503050406030204" pitchFamily="18" charset="0"/>
                      </a:rPr>
                      <m:t>∗</m:t>
                    </m:r>
                    <m:func>
                      <m:funcPr>
                        <m:ctrlPr>
                          <a:rPr lang="en-US" sz="2400" i="1">
                            <a:solidFill>
                              <a:srgbClr val="C00000"/>
                            </a:solidFill>
                            <a:latin typeface="Cambria Math" panose="02040503050406030204" pitchFamily="18" charset="0"/>
                          </a:rPr>
                        </m:ctrlPr>
                      </m:funcPr>
                      <m:fName>
                        <m:r>
                          <a:rPr lang="en-US" sz="2400" b="0" i="1" smtClean="0">
                            <a:solidFill>
                              <a:srgbClr val="C00000"/>
                            </a:solidFill>
                            <a:latin typeface="Cambria Math" panose="02040503050406030204" pitchFamily="18" charset="0"/>
                          </a:rPr>
                          <m:t>𝑙𝑜𝑔</m:t>
                        </m:r>
                      </m:fName>
                      <m:e>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𝑥</m:t>
                            </m:r>
                          </m:e>
                        </m:d>
                      </m:e>
                    </m:func>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𝑑</m:t>
                    </m:r>
                  </m:oMath>
                </a14:m>
                <a:r>
                  <a:rPr lang="en-US" sz="2400" dirty="0" smtClean="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𝑐</m:t>
                    </m:r>
                    <m:r>
                      <a:rPr lang="en-US" sz="2400" b="0" i="1" smtClean="0">
                        <a:solidFill>
                          <a:srgbClr val="C00000"/>
                        </a:solidFill>
                        <a:latin typeface="Cambria Math" panose="02040503050406030204" pitchFamily="18" charset="0"/>
                      </a:rPr>
                      <m:t>&gt;</m:t>
                    </m:r>
                    <m:r>
                      <a:rPr lang="en-US" sz="2400" b="0" i="1" smtClean="0">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9" name="TextBox 8">
                <a:extLst>
                  <a:ext uri="{FF2B5EF4-FFF2-40B4-BE49-F238E27FC236}">
                    <a16:creationId xmlns="" xmlns:a16="http://schemas.microsoft.com/office/drawing/2014/main" xmlns:a14="http://schemas.microsoft.com/office/drawing/2010/main" id="{203C252C-D74C-864C-9A37-C60E6D820DA1}"/>
                  </a:ext>
                </a:extLst>
              </p:cNvPr>
              <p:cNvSpPr txBox="1">
                <a:spLocks noRot="1" noChangeAspect="1" noMove="1" noResize="1" noEditPoints="1" noAdjustHandles="1" noChangeArrowheads="1" noChangeShapeType="1" noTextEdit="1"/>
              </p:cNvSpPr>
              <p:nvPr/>
            </p:nvSpPr>
            <p:spPr>
              <a:xfrm>
                <a:off x="3237397" y="3497664"/>
                <a:ext cx="4500784" cy="369332"/>
              </a:xfrm>
              <a:prstGeom prst="rect">
                <a:avLst/>
              </a:prstGeom>
              <a:blipFill rotWithShape="1">
                <a:blip r:embed="rId4"/>
                <a:stretch>
                  <a:fillRect l="-1626" r="-1626" b="-38333"/>
                </a:stretch>
              </a:blipFill>
            </p:spPr>
            <p:txBody>
              <a:bodyPr/>
              <a:lstStyle/>
              <a:p>
                <a:r>
                  <a:rPr lang="en-US">
                    <a:noFill/>
                  </a:rPr>
                  <a:t> </a:t>
                </a:r>
              </a:p>
            </p:txBody>
          </p:sp>
        </mc:Fallback>
      </mc:AlternateContent>
    </p:spTree>
    <p:extLst>
      <p:ext uri="{BB962C8B-B14F-4D97-AF65-F5344CB8AC3E}">
        <p14:creationId xmlns:p14="http://schemas.microsoft.com/office/powerpoint/2010/main" val="337961389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But what do you </a:t>
            </a:r>
            <a:r>
              <a:rPr lang="en-US" dirty="0" smtClean="0">
                <a:solidFill>
                  <a:srgbClr val="FF0000"/>
                </a:solidFill>
                <a:latin typeface="Arial" panose="020B0604020202020204" pitchFamily="34" charset="0"/>
                <a:cs typeface="Arial" panose="020B0604020202020204" pitchFamily="34" charset="0"/>
              </a:rPr>
              <a:t>mean</a:t>
            </a:r>
            <a:r>
              <a:rPr lang="en-US" dirty="0" smtClean="0">
                <a:solidFill>
                  <a:srgbClr val="7030A0"/>
                </a:solidFill>
                <a:latin typeface="Arial" panose="020B0604020202020204" pitchFamily="34" charset="0"/>
                <a:cs typeface="Arial" panose="020B0604020202020204" pitchFamily="34" charset="0"/>
              </a:rPr>
              <a:t>, Daniel?</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2705745" y="4226473"/>
            <a:ext cx="6780509" cy="2112323"/>
          </a:xfrm>
        </p:spPr>
        <p:txBody>
          <a:bodyPr>
            <a:normAutofit/>
          </a:bodyPr>
          <a:lstStyle/>
          <a:p>
            <a:pPr>
              <a:lnSpc>
                <a:spcPct val="150000"/>
              </a:lnSpc>
            </a:pPr>
            <a:r>
              <a:rPr lang="en-US" sz="2400" dirty="0" smtClean="0">
                <a:latin typeface="Arial" panose="020B0604020202020204" pitchFamily="34" charset="0"/>
                <a:cs typeface="Arial" panose="020B0604020202020204" pitchFamily="34" charset="0"/>
              </a:rPr>
              <a:t>Theoretical terms should be defined by </a:t>
            </a:r>
            <a:r>
              <a:rPr lang="en-US" sz="2400" dirty="0" smtClean="0">
                <a:solidFill>
                  <a:schemeClr val="accent1"/>
                </a:solidFill>
                <a:latin typeface="Arial" panose="020B0604020202020204" pitchFamily="34" charset="0"/>
                <a:cs typeface="Arial" panose="020B0604020202020204" pitchFamily="34" charset="0"/>
              </a:rPr>
              <a:t>observations</a:t>
            </a:r>
          </a:p>
          <a:p>
            <a:pPr>
              <a:lnSpc>
                <a:spcPct val="150000"/>
              </a:lnSpc>
            </a:pPr>
            <a:r>
              <a:rPr lang="en-US" sz="2400" dirty="0" smtClean="0">
                <a:latin typeface="Arial" panose="020B0604020202020204" pitchFamily="34" charset="0"/>
                <a:cs typeface="Arial" panose="020B0604020202020204" pitchFamily="34" charset="0"/>
              </a:rPr>
              <a:t>How do you </a:t>
            </a:r>
            <a:r>
              <a:rPr lang="en-US" sz="2400" dirty="0" smtClean="0">
                <a:solidFill>
                  <a:srgbClr val="FF0000"/>
                </a:solidFill>
                <a:latin typeface="Arial" panose="020B0604020202020204" pitchFamily="34" charset="0"/>
                <a:cs typeface="Arial" panose="020B0604020202020204" pitchFamily="34" charset="0"/>
              </a:rPr>
              <a:t>measure</a:t>
            </a:r>
            <a:r>
              <a:rPr lang="en-US" sz="2400" dirty="0" smtClean="0">
                <a:latin typeface="Arial" panose="020B0604020202020204" pitchFamily="34" charset="0"/>
                <a:cs typeface="Arial" panose="020B0604020202020204" pitchFamily="34" charset="0"/>
              </a:rPr>
              <a:t> this “marginal utility”???</a:t>
            </a:r>
          </a:p>
        </p:txBody>
      </p:sp>
      <p:sp>
        <p:nvSpPr>
          <p:cNvPr id="4" name="Slide Number Placeholder 3"/>
          <p:cNvSpPr>
            <a:spLocks noGrp="1"/>
          </p:cNvSpPr>
          <p:nvPr>
            <p:ph type="sldNum" sz="quarter" idx="12"/>
          </p:nvPr>
        </p:nvSpPr>
        <p:spPr/>
        <p:txBody>
          <a:bodyPr/>
          <a:lstStyle/>
          <a:p>
            <a:fld id="{3ED69D72-ABB3-F043-AB7B-9747B590CAA5}" type="slidenum">
              <a:rPr lang="en-US" smtClean="0"/>
              <a:t>143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71" y="1481834"/>
            <a:ext cx="2137531" cy="2109219"/>
          </a:xfrm>
          <a:prstGeom prst="rect">
            <a:avLst/>
          </a:prstGeom>
        </p:spPr>
      </p:pic>
      <p:sp>
        <p:nvSpPr>
          <p:cNvPr id="7" name="TextBox 6"/>
          <p:cNvSpPr txBox="1"/>
          <p:nvPr/>
        </p:nvSpPr>
        <p:spPr>
          <a:xfrm>
            <a:off x="838200" y="3654187"/>
            <a:ext cx="3280096" cy="369332"/>
          </a:xfrm>
          <a:prstGeom prst="rect">
            <a:avLst/>
          </a:prstGeom>
          <a:noFill/>
        </p:spPr>
        <p:txBody>
          <a:bodyPr wrap="square" rtlCol="0">
            <a:spAutoFit/>
          </a:bodyPr>
          <a:lstStyle/>
          <a:p>
            <a:r>
              <a:rPr lang="en-US" dirty="0" smtClean="0"/>
              <a:t>Rudolf </a:t>
            </a:r>
            <a:r>
              <a:rPr lang="en-US" dirty="0" smtClean="0">
                <a:solidFill>
                  <a:srgbClr val="FF0000"/>
                </a:solidFill>
              </a:rPr>
              <a:t>Carnap</a:t>
            </a:r>
            <a:r>
              <a:rPr lang="en-US" dirty="0" smtClean="0"/>
              <a:t> (1891-1970)</a:t>
            </a:r>
            <a:endParaRPr lang="en-US" dirty="0"/>
          </a:p>
        </p:txBody>
      </p:sp>
      <p:sp>
        <p:nvSpPr>
          <p:cNvPr id="9" name="TextBox 8"/>
          <p:cNvSpPr txBox="1"/>
          <p:nvPr/>
        </p:nvSpPr>
        <p:spPr>
          <a:xfrm>
            <a:off x="8253382" y="3870930"/>
            <a:ext cx="3735847" cy="369332"/>
          </a:xfrm>
          <a:prstGeom prst="rect">
            <a:avLst/>
          </a:prstGeom>
          <a:noFill/>
        </p:spPr>
        <p:txBody>
          <a:bodyPr wrap="square" rtlCol="0">
            <a:spAutoFit/>
          </a:bodyPr>
          <a:lstStyle/>
          <a:p>
            <a:r>
              <a:rPr lang="en-US" dirty="0" smtClean="0"/>
              <a:t>Karl </a:t>
            </a:r>
            <a:r>
              <a:rPr lang="en-US" dirty="0" smtClean="0">
                <a:solidFill>
                  <a:srgbClr val="FF0000"/>
                </a:solidFill>
              </a:rPr>
              <a:t>Popper</a:t>
            </a:r>
            <a:r>
              <a:rPr lang="en-US" dirty="0" smtClean="0"/>
              <a:t> (1902-1994)</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008" y="1691730"/>
            <a:ext cx="1611487" cy="2135350"/>
          </a:xfrm>
          <a:prstGeom prst="rect">
            <a:avLst/>
          </a:prstGeom>
        </p:spPr>
      </p:pic>
    </p:spTree>
    <p:extLst>
      <p:ext uri="{BB962C8B-B14F-4D97-AF65-F5344CB8AC3E}">
        <p14:creationId xmlns:p14="http://schemas.microsoft.com/office/powerpoint/2010/main" val="25420557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Two possible answers: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144</a:t>
            </a:fld>
            <a:endParaRPr lang="en-US"/>
          </a:p>
        </p:txBody>
      </p:sp>
      <p:sp>
        <p:nvSpPr>
          <p:cNvPr id="4" name="TextBox 3">
            <a:extLst>
              <a:ext uri="{FF2B5EF4-FFF2-40B4-BE49-F238E27FC236}">
                <a16:creationId xmlns:a16="http://schemas.microsoft.com/office/drawing/2014/main" id="{552CDC48-FE5B-5143-9ACB-3012640594E8}"/>
              </a:ext>
            </a:extLst>
          </p:cNvPr>
          <p:cNvSpPr txBox="1"/>
          <p:nvPr/>
        </p:nvSpPr>
        <p:spPr>
          <a:xfrm>
            <a:off x="666427" y="1838822"/>
            <a:ext cx="6245817" cy="3847207"/>
          </a:xfrm>
          <a:prstGeom prst="rect">
            <a:avLst/>
          </a:prstGeom>
          <a:noFill/>
        </p:spPr>
        <p:txBody>
          <a:bodyPr wrap="square" rtlCol="0">
            <a:spAutoFit/>
          </a:bodyPr>
          <a:lstStyle/>
          <a:p>
            <a:pPr marL="342900" indent="-342900" algn="l">
              <a:lnSpc>
                <a:spcPct val="150000"/>
              </a:lnSpc>
              <a:buFont typeface="Arial" panose="020B0604020202020204" pitchFamily="34" charset="0"/>
              <a:buChar char="•"/>
            </a:pPr>
            <a:r>
              <a:rPr lang="en-US" sz="2400" dirty="0" smtClean="0"/>
              <a:t>Look, guys, you’re going to talk about this 200 years after me.  </a:t>
            </a:r>
            <a:r>
              <a:rPr lang="en-US" sz="2400" dirty="0" err="1" smtClean="0"/>
              <a:t>Com’n</a:t>
            </a:r>
            <a:r>
              <a:rPr lang="en-US" sz="2400" dirty="0" smtClean="0"/>
              <a:t>.</a:t>
            </a:r>
          </a:p>
          <a:p>
            <a:pPr marL="342900" indent="-342900" algn="l">
              <a:lnSpc>
                <a:spcPct val="150000"/>
              </a:lnSpc>
              <a:buFont typeface="Arial" panose="020B0604020202020204" pitchFamily="34" charset="0"/>
              <a:buChar char="•"/>
            </a:pPr>
            <a:r>
              <a:rPr lang="en-US" sz="2400" dirty="0" smtClean="0"/>
              <a:t>In between us, there will be a psychologist who will show that more is observable than what these economists will choose to admit</a:t>
            </a:r>
            <a:endParaRPr lang="he-IL" sz="2400" dirty="0" smtClean="0"/>
          </a:p>
          <a:p>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119" y="1831803"/>
            <a:ext cx="2074755" cy="293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950630" y="5015706"/>
            <a:ext cx="3215899" cy="369332"/>
          </a:xfrm>
          <a:prstGeom prst="rect">
            <a:avLst/>
          </a:prstGeom>
          <a:noFill/>
        </p:spPr>
        <p:txBody>
          <a:bodyPr wrap="square" rtlCol="0">
            <a:spAutoFit/>
          </a:bodyPr>
          <a:lstStyle/>
          <a:p>
            <a:r>
              <a:rPr lang="en-US" dirty="0" smtClean="0"/>
              <a:t>Daniel </a:t>
            </a:r>
            <a:r>
              <a:rPr lang="en-US" dirty="0" smtClean="0">
                <a:solidFill>
                  <a:srgbClr val="C00000"/>
                </a:solidFill>
              </a:rPr>
              <a:t>Bernoulli</a:t>
            </a:r>
            <a:r>
              <a:rPr lang="en-US" dirty="0" smtClean="0"/>
              <a:t> 1700-1782</a:t>
            </a:r>
            <a:endParaRPr lang="en-US" dirty="0"/>
          </a:p>
        </p:txBody>
      </p:sp>
    </p:spTree>
    <p:extLst>
      <p:ext uri="{BB962C8B-B14F-4D97-AF65-F5344CB8AC3E}">
        <p14:creationId xmlns:p14="http://schemas.microsoft.com/office/powerpoint/2010/main" val="333872286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C00000"/>
                </a:solidFill>
                <a:latin typeface="Arial" panose="020B0604020202020204" pitchFamily="34" charset="0"/>
                <a:cs typeface="Arial" panose="020B0604020202020204" pitchFamily="34" charset="0"/>
              </a:rPr>
              <a:t>Weber’s</a:t>
            </a:r>
            <a:r>
              <a:rPr lang="he-IL" dirty="0" smtClean="0">
                <a:solidFill>
                  <a:srgbClr val="7030A0"/>
                </a:solidFill>
                <a:cs typeface="+mn-cs"/>
              </a:rPr>
              <a:t> </a:t>
            </a:r>
            <a:r>
              <a:rPr lang="en-US" dirty="0" smtClean="0">
                <a:solidFill>
                  <a:srgbClr val="7030A0"/>
                </a:solidFill>
                <a:cs typeface="+mn-cs"/>
              </a:rPr>
              <a:t> law in psychophysics</a:t>
            </a:r>
            <a:endParaRPr lang="en-US" dirty="0">
              <a:solidFill>
                <a:srgbClr val="7030A0"/>
              </a:solidFill>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40850B-6D87-E040-A1D3-05B2B08A04F1}"/>
                  </a:ext>
                </a:extLst>
              </p:cNvPr>
              <p:cNvSpPr txBox="1"/>
              <p:nvPr/>
            </p:nvSpPr>
            <p:spPr>
              <a:xfrm>
                <a:off x="7426712" y="1896668"/>
                <a:ext cx="3300922" cy="1302280"/>
              </a:xfrm>
              <a:prstGeom prst="rect">
                <a:avLst/>
              </a:prstGeom>
              <a:noFill/>
            </p:spPr>
            <p:txBody>
              <a:bodyPr wrap="square" rtlCol="0">
                <a:spAutoFit/>
              </a:bodyPr>
              <a:lstStyle/>
              <a:p>
                <a:pPr algn="l" defTabSz="914400" rtl="0" eaLnBrk="1" latinLnBrk="0" hangingPunct="1">
                  <a:lnSpc>
                    <a:spcPct val="150000"/>
                  </a:lnSpc>
                </a:pPr>
                <a14:m>
                  <m:oMathPara xmlns:m="http://schemas.openxmlformats.org/officeDocument/2006/math">
                    <m:oMathParaPr>
                      <m:jc m:val="centerGroup"/>
                    </m:oMathParaPr>
                    <m:oMath xmlns:m="http://schemas.openxmlformats.org/officeDocument/2006/math">
                      <m:f>
                        <m:fPr>
                          <m:ctrlPr>
                            <a:rPr lang="he-IL" sz="2800" i="1" smtClean="0">
                              <a:solidFill>
                                <a:srgbClr val="C00000"/>
                              </a:solidFill>
                              <a:latin typeface="Cambria Math" panose="02040503050406030204" pitchFamily="18" charset="0"/>
                            </a:rPr>
                          </m:ctrlPr>
                        </m:fPr>
                        <m:num>
                          <m:r>
                            <a:rPr lang="he-IL" sz="2800" i="1" smtClean="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𝑆</m:t>
                          </m:r>
                        </m:num>
                        <m:den>
                          <m:r>
                            <a:rPr lang="en-US" sz="2800" b="0" i="1" smtClean="0">
                              <a:solidFill>
                                <a:srgbClr val="C00000"/>
                              </a:solidFill>
                              <a:latin typeface="Cambria Math" panose="02040503050406030204" pitchFamily="18" charset="0"/>
                            </a:rPr>
                            <m:t>𝑆</m:t>
                          </m:r>
                        </m:den>
                      </m:f>
                      <m:r>
                        <a:rPr lang="en-US" sz="2800" b="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𝜆</m:t>
                      </m:r>
                    </m:oMath>
                  </m:oMathPara>
                </a14:m>
                <a:endParaRPr lang="he-IL" sz="2800" dirty="0">
                  <a:solidFill>
                    <a:srgbClr val="C00000"/>
                  </a:solidFill>
                </a:endParaRPr>
              </a:p>
            </p:txBody>
          </p:sp>
        </mc:Choice>
        <mc:Fallback xmlns="">
          <p:sp>
            <p:nvSpPr>
              <p:cNvPr id="5" name="TextBox 4">
                <a:extLst>
                  <a:ext uri="{FF2B5EF4-FFF2-40B4-BE49-F238E27FC236}">
                    <a16:creationId xmlns:a16="http://schemas.microsoft.com/office/drawing/2014/main" id="{6340850B-6D87-E040-A1D3-05B2B08A04F1}"/>
                  </a:ext>
                </a:extLst>
              </p:cNvPr>
              <p:cNvSpPr txBox="1">
                <a:spLocks noRot="1" noChangeAspect="1" noMove="1" noResize="1" noEditPoints="1" noAdjustHandles="1" noChangeArrowheads="1" noChangeShapeType="1" noTextEdit="1"/>
              </p:cNvSpPr>
              <p:nvPr/>
            </p:nvSpPr>
            <p:spPr>
              <a:xfrm>
                <a:off x="7426712" y="1896668"/>
                <a:ext cx="3300922" cy="1302280"/>
              </a:xfrm>
              <a:prstGeom prst="rect">
                <a:avLst/>
              </a:prstGeom>
              <a:blipFill>
                <a:blip r:embed="rId2"/>
                <a:stretch>
                  <a:fillRect/>
                </a:stretch>
              </a:blipFill>
            </p:spPr>
            <p:txBody>
              <a:bodyPr/>
              <a:lstStyle/>
              <a:p>
                <a:r>
                  <a:rPr lang="en-US">
                    <a:noFill/>
                  </a:rPr>
                  <a:t> </a:t>
                </a:r>
              </a:p>
            </p:txBody>
          </p:sp>
        </mc:Fallback>
      </mc:AlternateContent>
      <p:sp>
        <p:nvSpPr>
          <p:cNvPr id="8" name="Line 8">
            <a:extLst>
              <a:ext uri="{FF2B5EF4-FFF2-40B4-BE49-F238E27FC236}">
                <a16:creationId xmlns:a16="http://schemas.microsoft.com/office/drawing/2014/main" id="{5A242BF8-DB19-4A49-AD7C-109B4B8EB049}"/>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3D78B88-F6AA-654C-8740-76AA779189F8}"/>
                  </a:ext>
                </a:extLst>
              </p:cNvPr>
              <p:cNvSpPr txBox="1"/>
              <p:nvPr/>
            </p:nvSpPr>
            <p:spPr>
              <a:xfrm>
                <a:off x="3439614" y="3860004"/>
                <a:ext cx="8176592" cy="2339102"/>
              </a:xfrm>
              <a:prstGeom prst="rect">
                <a:avLst/>
              </a:prstGeom>
              <a:noFill/>
            </p:spPr>
            <p:txBody>
              <a:bodyPr wrap="square" rtlCol="0">
                <a:spAutoFit/>
              </a:bodyPr>
              <a:lstStyle/>
              <a:p>
                <a14:m>
                  <m:oMath xmlns:m="http://schemas.openxmlformats.org/officeDocument/2006/math">
                    <m:r>
                      <a:rPr lang="en-US" sz="2000" i="1" smtClean="0">
                        <a:solidFill>
                          <a:srgbClr val="C00000"/>
                        </a:solidFill>
                        <a:latin typeface="Cambria Math" panose="02040503050406030204" pitchFamily="18" charset="0"/>
                        <a:ea typeface="Cambria Math" panose="02040503050406030204" pitchFamily="18" charset="0"/>
                      </a:rPr>
                      <m:t>𝑆</m:t>
                    </m:r>
                  </m:oMath>
                </a14:m>
                <a:r>
                  <a:rPr lang="he-IL" sz="2000" dirty="0"/>
                  <a:t>– </a:t>
                </a:r>
                <a:r>
                  <a:rPr lang="en-US" sz="2000" dirty="0" smtClean="0"/>
                  <a:t> stimulus</a:t>
                </a:r>
                <a:endParaRPr lang="he-IL" sz="2000" dirty="0"/>
              </a:p>
              <a:p>
                <a:pPr marL="0" algn="l" defTabSz="914400" eaLnBrk="1" latinLnBrk="0" hangingPunct="1"/>
                <a:endParaRPr lang="he-IL" sz="2000" dirty="0"/>
              </a:p>
              <a:p>
                <a14:m>
                  <m:oMath xmlns:m="http://schemas.openxmlformats.org/officeDocument/2006/math">
                    <m:r>
                      <a:rPr lang="en-US" sz="2000" i="1" smtClean="0">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𝑆</m:t>
                    </m:r>
                    <m:r>
                      <a:rPr lang="en-US" sz="2000" b="0" i="1" smtClean="0">
                        <a:solidFill>
                          <a:srgbClr val="C00000"/>
                        </a:solidFill>
                        <a:latin typeface="Cambria Math" panose="02040503050406030204" pitchFamily="18" charset="0"/>
                        <a:ea typeface="Cambria Math" panose="02040503050406030204" pitchFamily="18" charset="0"/>
                      </a:rPr>
                      <m:t> </m:t>
                    </m:r>
                  </m:oMath>
                </a14:m>
                <a:r>
                  <a:rPr lang="he-IL" sz="2000" dirty="0" smtClean="0"/>
                  <a:t>–</a:t>
                </a:r>
                <a:r>
                  <a:rPr lang="en-US" sz="2000" dirty="0" smtClean="0"/>
                  <a:t> increase in the stimulus (that can be discerned with a fixed probability, usually 75%) </a:t>
                </a:r>
                <a:endParaRPr lang="he-IL" sz="2000" dirty="0"/>
              </a:p>
              <a:p>
                <a:pPr marL="0" algn="l" defTabSz="914400" eaLnBrk="1" latinLnBrk="0" hangingPunct="1"/>
                <a:endParaRPr lang="he-IL" sz="2000" dirty="0"/>
              </a:p>
              <a:p>
                <a:pPr algn="l"/>
                <a:r>
                  <a:rPr lang="he-IL" sz="2000" dirty="0" smtClean="0">
                    <a:solidFill>
                      <a:srgbClr val="C00000"/>
                    </a:solidFill>
                    <a:ea typeface="Cambria Math" panose="02040503050406030204" pitchFamily="18" charset="0"/>
                  </a:rPr>
                  <a:t> </a:t>
                </a:r>
                <a14:m>
                  <m:oMath xmlns:m="http://schemas.openxmlformats.org/officeDocument/2006/math">
                    <m:r>
                      <m:rPr>
                        <m:sty m:val="p"/>
                      </m:rPr>
                      <a:rPr lang="el-GR" sz="2000" i="1" smtClean="0">
                        <a:solidFill>
                          <a:srgbClr val="C00000"/>
                        </a:solidFill>
                        <a:latin typeface="Cambria Math" panose="02040503050406030204" pitchFamily="18" charset="0"/>
                        <a:ea typeface="Cambria Math" panose="02040503050406030204" pitchFamily="18" charset="0"/>
                      </a:rPr>
                      <m:t>λ</m:t>
                    </m:r>
                  </m:oMath>
                </a14:m>
                <a:r>
                  <a:rPr lang="he-IL" sz="2000" dirty="0"/>
                  <a:t> – </a:t>
                </a:r>
                <a:r>
                  <a:rPr lang="en-US" sz="2000" dirty="0" smtClean="0"/>
                  <a:t>a positive constant</a:t>
                </a:r>
                <a:endParaRPr lang="he-IL" sz="2000" dirty="0"/>
              </a:p>
              <a:p>
                <a:pPr marL="0" algn="r" defTabSz="914400" rtl="1" eaLnBrk="1" latinLnBrk="0" hangingPunct="1"/>
                <a:endParaRPr lang="en-US" sz="2600" dirty="0"/>
              </a:p>
            </p:txBody>
          </p:sp>
        </mc:Choice>
        <mc:Fallback xmlns="">
          <p:sp>
            <p:nvSpPr>
              <p:cNvPr id="2" name="TextBox 1">
                <a:extLst>
                  <a:ext uri="{FF2B5EF4-FFF2-40B4-BE49-F238E27FC236}">
                    <a16:creationId xmlns:a16="http://schemas.microsoft.com/office/drawing/2014/main" id="{03D78B88-F6AA-654C-8740-76AA779189F8}"/>
                  </a:ext>
                </a:extLst>
              </p:cNvPr>
              <p:cNvSpPr txBox="1">
                <a:spLocks noRot="1" noChangeAspect="1" noMove="1" noResize="1" noEditPoints="1" noAdjustHandles="1" noChangeArrowheads="1" noChangeShapeType="1" noTextEdit="1"/>
              </p:cNvSpPr>
              <p:nvPr/>
            </p:nvSpPr>
            <p:spPr>
              <a:xfrm>
                <a:off x="3439614" y="3860004"/>
                <a:ext cx="8176592" cy="2339102"/>
              </a:xfrm>
              <a:prstGeom prst="rect">
                <a:avLst/>
              </a:prstGeom>
              <a:blipFill>
                <a:blip r:embed="rId3"/>
                <a:stretch>
                  <a:fillRect l="-820" t="-1042"/>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374648"/>
            <a:ext cx="2028412" cy="2654659"/>
          </a:xfrm>
          <a:prstGeom prst="rect">
            <a:avLst/>
          </a:prstGeom>
        </p:spPr>
      </p:pic>
      <p:sp>
        <p:nvSpPr>
          <p:cNvPr id="6" name="TextBox 5"/>
          <p:cNvSpPr txBox="1"/>
          <p:nvPr/>
        </p:nvSpPr>
        <p:spPr>
          <a:xfrm>
            <a:off x="3248722" y="1962615"/>
            <a:ext cx="345687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Ernst Heinrich </a:t>
            </a:r>
            <a:r>
              <a:rPr lang="en-US" sz="2400" dirty="0" smtClean="0">
                <a:solidFill>
                  <a:srgbClr val="C00000"/>
                </a:solidFill>
                <a:latin typeface="Arial" panose="020B0604020202020204" pitchFamily="34" charset="0"/>
                <a:cs typeface="Arial" panose="020B0604020202020204" pitchFamily="34" charset="0"/>
              </a:rPr>
              <a:t>Weber</a:t>
            </a: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1795-1878</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17865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C00000"/>
                </a:solidFill>
                <a:latin typeface="Arial" panose="020B0604020202020204" pitchFamily="34" charset="0"/>
                <a:cs typeface="Arial" panose="020B0604020202020204" pitchFamily="34" charset="0"/>
              </a:rPr>
              <a:t>Weber’s</a:t>
            </a:r>
            <a:r>
              <a:rPr lang="en-US" dirty="0" smtClean="0">
                <a:solidFill>
                  <a:srgbClr val="7030A0"/>
                </a:solidFill>
                <a:cs typeface="+mn-cs"/>
              </a:rPr>
              <a:t> law – cont. </a:t>
            </a:r>
            <a:endParaRPr lang="en-US" dirty="0">
              <a:solidFill>
                <a:srgbClr val="7030A0"/>
              </a:solidFill>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40850B-6D87-E040-A1D3-05B2B08A04F1}"/>
                  </a:ext>
                </a:extLst>
              </p:cNvPr>
              <p:cNvSpPr txBox="1"/>
              <p:nvPr/>
            </p:nvSpPr>
            <p:spPr>
              <a:xfrm>
                <a:off x="1464365" y="1554261"/>
                <a:ext cx="9263269" cy="3729804"/>
              </a:xfrm>
              <a:prstGeom prst="rect">
                <a:avLst/>
              </a:prstGeom>
              <a:noFill/>
            </p:spPr>
            <p:txBody>
              <a:bodyPr wrap="square" rtlCol="0">
                <a:spAutoFit/>
              </a:bodyPr>
              <a:lstStyle/>
              <a:p>
                <a:pPr algn="l" defTabSz="914400" eaLnBrk="1" latinLnBrk="0" hangingPunct="1">
                  <a:lnSpc>
                    <a:spcPct val="150000"/>
                  </a:lnSpc>
                </a:pPr>
                <a:r>
                  <a:rPr lang="en-US" sz="2000" dirty="0" smtClean="0"/>
                  <a:t>A person would notice, with probability 75% or more, that a change has occurred, namely that</a:t>
                </a:r>
                <a:endParaRPr lang="he-IL" sz="2000" dirty="0" smtClean="0"/>
              </a:p>
              <a:p>
                <a:pPr algn="r" defTabSz="914400" rtl="1" eaLnBrk="1" latinLnBrk="0" hangingPunct="1">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𝑆</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𝑆</m:t>
                      </m:r>
                      <m:r>
                        <a:rPr lang="en-US" sz="2000" b="0" i="1" smtClean="0">
                          <a:solidFill>
                            <a:srgbClr val="C00000"/>
                          </a:solidFill>
                          <a:latin typeface="Cambria Math" panose="02040503050406030204" pitchFamily="18" charset="0"/>
                          <a:ea typeface="Cambria Math" panose="02040503050406030204" pitchFamily="18" charset="0"/>
                        </a:rPr>
                        <m:t>&gt;</m:t>
                      </m:r>
                      <m:r>
                        <a:rPr lang="en-US" sz="2000" b="0" i="1" smtClean="0">
                          <a:solidFill>
                            <a:srgbClr val="C00000"/>
                          </a:solidFill>
                          <a:latin typeface="Cambria Math" panose="02040503050406030204" pitchFamily="18" charset="0"/>
                          <a:ea typeface="Cambria Math" panose="02040503050406030204" pitchFamily="18" charset="0"/>
                        </a:rPr>
                        <m:t>𝑆</m:t>
                      </m:r>
                    </m:oMath>
                  </m:oMathPara>
                </a14:m>
                <a:endParaRPr lang="en-US" sz="2000" dirty="0">
                  <a:solidFill>
                    <a:srgbClr val="C00000"/>
                  </a:solidFill>
                </a:endParaRPr>
              </a:p>
              <a:p>
                <a:pPr algn="l" defTabSz="914400" eaLnBrk="1" latinLnBrk="0" hangingPunct="1">
                  <a:lnSpc>
                    <a:spcPct val="150000"/>
                  </a:lnSpc>
                </a:pPr>
                <a:r>
                  <a:rPr lang="en-US" sz="2000" dirty="0" smtClean="0"/>
                  <a:t>Only if the physical change is large enough</a:t>
                </a:r>
                <a:endParaRPr lang="he-IL" sz="2000" dirty="0"/>
              </a:p>
              <a:p>
                <a:pPr algn="r" rtl="1">
                  <a:lnSpc>
                    <a:spcPct val="150000"/>
                  </a:lnSpc>
                </a:pPr>
                <a14:m>
                  <m:oMathPara xmlns:m="http://schemas.openxmlformats.org/officeDocument/2006/math">
                    <m:oMathParaPr>
                      <m:jc m:val="centerGroup"/>
                    </m:oMathParaPr>
                    <m:oMath xmlns:m="http://schemas.openxmlformats.org/officeDocument/2006/math">
                      <m:f>
                        <m:fPr>
                          <m:ctrlPr>
                            <a:rPr lang="he-IL" sz="2000" i="1" smtClean="0">
                              <a:solidFill>
                                <a:srgbClr val="C00000"/>
                              </a:solidFill>
                              <a:latin typeface="Cambria Math" panose="02040503050406030204" pitchFamily="18" charset="0"/>
                            </a:rPr>
                          </m:ctrlPr>
                        </m:fPr>
                        <m:num>
                          <m:r>
                            <a:rPr lang="en-US" sz="2000" i="1">
                              <a:solidFill>
                                <a:srgbClr val="C00000"/>
                              </a:solidFill>
                              <a:latin typeface="Cambria Math" panose="02040503050406030204" pitchFamily="18" charset="0"/>
                            </a:rPr>
                            <m:t>𝑆</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𝑆</m:t>
                          </m:r>
                        </m:num>
                        <m:den>
                          <m:r>
                            <a:rPr lang="en-US" sz="2000" b="0" i="1" smtClean="0">
                              <a:solidFill>
                                <a:srgbClr val="C00000"/>
                              </a:solidFill>
                              <a:latin typeface="Cambria Math" panose="02040503050406030204" pitchFamily="18" charset="0"/>
                            </a:rPr>
                            <m:t>𝑆</m:t>
                          </m:r>
                        </m:den>
                      </m:f>
                      <m:r>
                        <a:rPr lang="en-US" sz="2000" b="0" i="1" smtClean="0">
                          <a:solidFill>
                            <a:srgbClr val="C00000"/>
                          </a:solidFill>
                          <a:latin typeface="Cambria Math" panose="02040503050406030204" pitchFamily="18" charset="0"/>
                        </a:rPr>
                        <m:t>&gt;</m:t>
                      </m:r>
                      <m:r>
                        <a:rPr lang="en-US" sz="2000" b="0" i="1" smtClean="0">
                          <a:solidFill>
                            <a:srgbClr val="C00000"/>
                          </a:solidFill>
                          <a:latin typeface="Cambria Math" panose="02040503050406030204" pitchFamily="18" charset="0"/>
                        </a:rPr>
                        <m:t>1</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𝜆</m:t>
                      </m:r>
                    </m:oMath>
                  </m:oMathPara>
                </a14:m>
                <a:endParaRPr lang="en-US" sz="2000" dirty="0">
                  <a:solidFill>
                    <a:srgbClr val="C00000"/>
                  </a:solidFill>
                </a:endParaRPr>
              </a:p>
              <a:p>
                <a:pPr algn="l">
                  <a:lnSpc>
                    <a:spcPct val="150000"/>
                  </a:lnSpc>
                </a:pPr>
                <a:r>
                  <a:rPr lang="en-US" sz="2000" dirty="0" smtClean="0"/>
                  <a:t>Or:</a:t>
                </a:r>
                <a:endParaRPr lang="he-IL" sz="2000" dirty="0"/>
              </a:p>
              <a:p>
                <a:pPr algn="r" rtl="1">
                  <a:lnSpc>
                    <a:spcPct val="150000"/>
                  </a:lnSpc>
                </a:pPr>
                <a14:m>
                  <m:oMathPara xmlns:m="http://schemas.openxmlformats.org/officeDocument/2006/math">
                    <m:oMathParaPr>
                      <m:jc m:val="centerGroup"/>
                    </m:oMathParaPr>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𝑙𝑜𝑔</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𝑆</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𝑆</m:t>
                          </m:r>
                        </m:e>
                      </m:d>
                      <m:r>
                        <a:rPr lang="he-IL" sz="2000" b="0" i="1" smtClean="0">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𝑙𝑜𝑔</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𝑆</m:t>
                          </m:r>
                        </m:e>
                      </m:d>
                      <m:r>
                        <a:rPr lang="en-US" sz="2000" i="1">
                          <a:solidFill>
                            <a:srgbClr val="C00000"/>
                          </a:solidFill>
                          <a:latin typeface="Cambria Math" panose="02040503050406030204" pitchFamily="18" charset="0"/>
                          <a:ea typeface="Cambria Math" panose="02040503050406030204" pitchFamily="18" charset="0"/>
                        </a:rPr>
                        <m:t>&gt;</m:t>
                      </m:r>
                      <m:r>
                        <a:rPr lang="en-US" sz="2000" i="1">
                          <a:solidFill>
                            <a:srgbClr val="C00000"/>
                          </a:solidFill>
                          <a:latin typeface="Cambria Math" panose="02040503050406030204" pitchFamily="18" charset="0"/>
                          <a:ea typeface="Cambria Math" panose="02040503050406030204" pitchFamily="18" charset="0"/>
                        </a:rPr>
                        <m:t>𝑙𝑜𝑔</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1</m:t>
                          </m:r>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𝜆</m:t>
                          </m:r>
                        </m:e>
                      </m:d>
                    </m:oMath>
                  </m:oMathPara>
                </a14:m>
                <a:endParaRPr lang="he-IL" sz="2000" dirty="0">
                  <a:solidFill>
                    <a:srgbClr val="C00000"/>
                  </a:solidFill>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6340850B-6D87-E040-A1D3-05B2B08A04F1}"/>
                  </a:ext>
                </a:extLst>
              </p:cNvPr>
              <p:cNvSpPr txBox="1">
                <a:spLocks noRot="1" noChangeAspect="1" noMove="1" noResize="1" noEditPoints="1" noAdjustHandles="1" noChangeArrowheads="1" noChangeShapeType="1" noTextEdit="1"/>
              </p:cNvSpPr>
              <p:nvPr/>
            </p:nvSpPr>
            <p:spPr>
              <a:xfrm>
                <a:off x="1464365" y="1554261"/>
                <a:ext cx="9263269" cy="3729804"/>
              </a:xfrm>
              <a:prstGeom prst="rect">
                <a:avLst/>
              </a:prstGeom>
              <a:blipFill>
                <a:blip r:embed="rId2"/>
                <a:stretch>
                  <a:fillRect l="-658"/>
                </a:stretch>
              </a:blipFill>
            </p:spPr>
            <p:txBody>
              <a:bodyPr/>
              <a:lstStyle/>
              <a:p>
                <a:r>
                  <a:rPr lang="en-US">
                    <a:noFill/>
                  </a:rPr>
                  <a:t> </a:t>
                </a:r>
              </a:p>
            </p:txBody>
          </p:sp>
        </mc:Fallback>
      </mc:AlternateContent>
      <p:sp>
        <p:nvSpPr>
          <p:cNvPr id="8" name="Line 8">
            <a:extLst>
              <a:ext uri="{FF2B5EF4-FFF2-40B4-BE49-F238E27FC236}">
                <a16:creationId xmlns:a16="http://schemas.microsoft.com/office/drawing/2014/main" id="{5A242BF8-DB19-4A49-AD7C-109B4B8EB049}"/>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4" name="TextBox 3">
            <a:extLst>
              <a:ext uri="{FF2B5EF4-FFF2-40B4-BE49-F238E27FC236}">
                <a16:creationId xmlns:a16="http://schemas.microsoft.com/office/drawing/2014/main" id="{6248CC8C-1556-5B47-9ADB-6D2350C5FF92}"/>
              </a:ext>
            </a:extLst>
          </p:cNvPr>
          <p:cNvSpPr txBox="1"/>
          <p:nvPr/>
        </p:nvSpPr>
        <p:spPr>
          <a:xfrm>
            <a:off x="8306529" y="4802767"/>
            <a:ext cx="1627884" cy="369332"/>
          </a:xfrm>
          <a:prstGeom prst="rect">
            <a:avLst/>
          </a:prstGeom>
          <a:noFill/>
        </p:spPr>
        <p:txBody>
          <a:bodyPr wrap="square" rtlCol="0">
            <a:spAutoFit/>
          </a:bodyPr>
          <a:lstStyle/>
          <a:p>
            <a:pPr marL="0" algn="l" defTabSz="914400" eaLnBrk="1" latinLnBrk="0" hangingPunct="1"/>
            <a:r>
              <a:rPr lang="en-US" dirty="0" smtClean="0"/>
              <a:t> – a constant </a:t>
            </a:r>
            <a:endParaRPr lang="en-US" dirty="0"/>
          </a:p>
        </p:txBody>
      </p:sp>
    </p:spTree>
    <p:extLst>
      <p:ext uri="{BB962C8B-B14F-4D97-AF65-F5344CB8AC3E}">
        <p14:creationId xmlns:p14="http://schemas.microsoft.com/office/powerpoint/2010/main" val="169801261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a:r>
                  <a:rPr lang="en-US" dirty="0" smtClean="0">
                    <a:solidFill>
                      <a:srgbClr val="7030A0"/>
                    </a:solidFill>
                    <a:cs typeface="+mn-cs"/>
                  </a:rPr>
                  <a:t>The </a:t>
                </a:r>
                <a14:m>
                  <m:oMath xmlns:m="http://schemas.openxmlformats.org/officeDocument/2006/math">
                    <m:r>
                      <a:rPr lang="en-US" i="1" smtClean="0">
                        <a:solidFill>
                          <a:srgbClr val="FF0000"/>
                        </a:solidFill>
                        <a:latin typeface="Cambria Math" panose="02040503050406030204" pitchFamily="18" charset="0"/>
                      </a:rPr>
                      <m:t>𝑙𝑜𝑔</m:t>
                    </m:r>
                  </m:oMath>
                </a14:m>
                <a:r>
                  <a:rPr lang="en-US" dirty="0" smtClean="0">
                    <a:solidFill>
                      <a:srgbClr val="7030A0"/>
                    </a:solidFill>
                    <a:cs typeface="+mn-cs"/>
                  </a:rPr>
                  <a:t> function</a:t>
                </a:r>
                <a:endParaRPr lang="en-US" i="1" dirty="0">
                  <a:solidFill>
                    <a:srgbClr val="C00000"/>
                  </a:solidFill>
                  <a:latin typeface="Arial" panose="020B0604020202020204" pitchFamily="34" charset="0"/>
                  <a:cs typeface="Arial" panose="020B0604020202020204" pitchFamily="34" charset="0"/>
                </a:endParaRPr>
              </a:p>
            </p:txBody>
          </p:sp>
        </mc:Choice>
        <mc:Fallback xmlns="">
          <p:sp>
            <p:nvSpPr>
              <p:cNvPr id="3" name="Title 2">
                <a:extLst>
                  <a:ext uri="{FF2B5EF4-FFF2-40B4-BE49-F238E27FC236}">
                    <a16:creationId xmlns:a16="http://schemas.microsoft.com/office/drawing/2014/main" id="{6B5BAFBC-0CF7-E244-99A5-D61FCBC55C5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40850B-6D87-E040-A1D3-05B2B08A04F1}"/>
                  </a:ext>
                </a:extLst>
              </p:cNvPr>
              <p:cNvSpPr txBox="1"/>
              <p:nvPr/>
            </p:nvSpPr>
            <p:spPr>
              <a:xfrm>
                <a:off x="7381461" y="1896668"/>
                <a:ext cx="3346173" cy="2308324"/>
              </a:xfrm>
              <a:prstGeom prst="rect">
                <a:avLst/>
              </a:prstGeom>
              <a:noFill/>
            </p:spPr>
            <p:txBody>
              <a:bodyPr wrap="square" rtlCol="0">
                <a:spAutoFit/>
              </a:bodyPr>
              <a:lstStyle/>
              <a:p>
                <a:pPr algn="l" defTabSz="914400" eaLnBrk="1" latinLnBrk="0" hangingPunct="1">
                  <a:lnSpc>
                    <a:spcPct val="150000"/>
                  </a:lnSpc>
                </a:pPr>
                <a:r>
                  <a:rPr lang="en-US" sz="2400" dirty="0" smtClean="0"/>
                  <a:t>Hence, for physical quantities, the </a:t>
                </a:r>
                <a14:m>
                  <m:oMath xmlns:m="http://schemas.openxmlformats.org/officeDocument/2006/math">
                    <m:r>
                      <a:rPr lang="en-US" sz="2400" b="0" i="1" smtClean="0">
                        <a:solidFill>
                          <a:srgbClr val="FF0000"/>
                        </a:solidFill>
                        <a:latin typeface="Cambria Math" panose="02040503050406030204" pitchFamily="18" charset="0"/>
                      </a:rPr>
                      <m:t>𝑙𝑜𝑔</m:t>
                    </m:r>
                  </m:oMath>
                </a14:m>
                <a:r>
                  <a:rPr lang="en-US" sz="2400" dirty="0" smtClean="0"/>
                  <a:t> function plays a special role</a:t>
                </a:r>
                <a:endParaRPr lang="he-IL" sz="2400" dirty="0"/>
              </a:p>
            </p:txBody>
          </p:sp>
        </mc:Choice>
        <mc:Fallback xmlns="">
          <p:sp>
            <p:nvSpPr>
              <p:cNvPr id="5" name="TextBox 4">
                <a:extLst>
                  <a:ext uri="{FF2B5EF4-FFF2-40B4-BE49-F238E27FC236}">
                    <a16:creationId xmlns:a16="http://schemas.microsoft.com/office/drawing/2014/main" id="{6340850B-6D87-E040-A1D3-05B2B08A04F1}"/>
                  </a:ext>
                </a:extLst>
              </p:cNvPr>
              <p:cNvSpPr txBox="1">
                <a:spLocks noRot="1" noChangeAspect="1" noMove="1" noResize="1" noEditPoints="1" noAdjustHandles="1" noChangeArrowheads="1" noChangeShapeType="1" noTextEdit="1"/>
              </p:cNvSpPr>
              <p:nvPr/>
            </p:nvSpPr>
            <p:spPr>
              <a:xfrm>
                <a:off x="7381461" y="1896668"/>
                <a:ext cx="3346173" cy="2308324"/>
              </a:xfrm>
              <a:prstGeom prst="rect">
                <a:avLst/>
              </a:prstGeom>
              <a:blipFill>
                <a:blip r:embed="rId3"/>
                <a:stretch>
                  <a:fillRect l="-2914" r="-4918" b="-2375"/>
                </a:stretch>
              </a:blipFill>
            </p:spPr>
            <p:txBody>
              <a:bodyPr/>
              <a:lstStyle/>
              <a:p>
                <a:r>
                  <a:rPr lang="en-US">
                    <a:noFill/>
                  </a:rPr>
                  <a:t> </a:t>
                </a:r>
              </a:p>
            </p:txBody>
          </p:sp>
        </mc:Fallback>
      </mc:AlternateContent>
      <p:sp>
        <p:nvSpPr>
          <p:cNvPr id="8" name="Line 8">
            <a:extLst>
              <a:ext uri="{FF2B5EF4-FFF2-40B4-BE49-F238E27FC236}">
                <a16:creationId xmlns:a16="http://schemas.microsoft.com/office/drawing/2014/main" id="{5A242BF8-DB19-4A49-AD7C-109B4B8EB049}"/>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471F36FC-1667-4640-949C-B1C04ACF1715}"/>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3">
            <a:extLst>
              <a:ext uri="{FF2B5EF4-FFF2-40B4-BE49-F238E27FC236}">
                <a16:creationId xmlns:a16="http://schemas.microsoft.com/office/drawing/2014/main" id="{8692590D-39AC-4F42-B3B0-92E1A8AE4E02}"/>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03C252C-D74C-864C-9A37-C60E6D820DA1}"/>
                  </a:ext>
                </a:extLst>
              </p:cNvPr>
              <p:cNvSpPr txBox="1"/>
              <p:nvPr/>
            </p:nvSpPr>
            <p:spPr>
              <a:xfrm>
                <a:off x="4125885" y="3392815"/>
                <a:ext cx="80560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𝑙𝑜𝑔</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m:t>
                      </m:r>
                    </m:oMath>
                  </m:oMathPara>
                </a14:m>
                <a:endParaRPr lang="en-US" sz="2000" dirty="0">
                  <a:solidFill>
                    <a:srgbClr val="FF0000"/>
                  </a:solidFill>
                </a:endParaRPr>
              </a:p>
            </p:txBody>
          </p:sp>
        </mc:Choice>
        <mc:Fallback xmlns="">
          <p:sp>
            <p:nvSpPr>
              <p:cNvPr id="11" name="TextBox 10">
                <a:extLst>
                  <a:ext uri="{FF2B5EF4-FFF2-40B4-BE49-F238E27FC236}">
                    <a16:creationId xmlns:a16="http://schemas.microsoft.com/office/drawing/2014/main" id="{203C252C-D74C-864C-9A37-C60E6D820DA1}"/>
                  </a:ext>
                </a:extLst>
              </p:cNvPr>
              <p:cNvSpPr txBox="1">
                <a:spLocks noRot="1" noChangeAspect="1" noMove="1" noResize="1" noEditPoints="1" noAdjustHandles="1" noChangeArrowheads="1" noChangeShapeType="1" noTextEdit="1"/>
              </p:cNvSpPr>
              <p:nvPr/>
            </p:nvSpPr>
            <p:spPr>
              <a:xfrm>
                <a:off x="4125885" y="3392815"/>
                <a:ext cx="805605" cy="307777"/>
              </a:xfrm>
              <a:prstGeom prst="rect">
                <a:avLst/>
              </a:prstGeom>
              <a:blipFill>
                <a:blip r:embed="rId4"/>
                <a:stretch>
                  <a:fillRect l="-10606" r="-1060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1B4C16-D960-8249-A6A7-F7BA0FC8E0B5}"/>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oMath>
                  </m:oMathPara>
                </a14:m>
                <a:endParaRPr lang="en-US" sz="2000" dirty="0"/>
              </a:p>
            </p:txBody>
          </p:sp>
        </mc:Choice>
        <mc:Fallback xmlns="">
          <p:sp>
            <p:nvSpPr>
              <p:cNvPr id="12" name="TextBox 11">
                <a:extLst>
                  <a:ext uri="{FF2B5EF4-FFF2-40B4-BE49-F238E27FC236}">
                    <a16:creationId xmlns:a16="http://schemas.microsoft.com/office/drawing/2014/main" id="{681B4C16-D960-8249-A6A7-F7BA0FC8E0B5}"/>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5"/>
                <a:stretch>
                  <a:fillRect l="-17647" r="-5882"/>
                </a:stretch>
              </a:blipFill>
            </p:spPr>
            <p:txBody>
              <a:bodyPr/>
              <a:lstStyle/>
              <a:p>
                <a:r>
                  <a:rPr lang="en-US">
                    <a:noFill/>
                  </a:rPr>
                  <a:t> </a:t>
                </a:r>
              </a:p>
            </p:txBody>
          </p:sp>
        </mc:Fallback>
      </mc:AlternateContent>
      <p:sp>
        <p:nvSpPr>
          <p:cNvPr id="2" name="Arc 1">
            <a:extLst>
              <a:ext uri="{FF2B5EF4-FFF2-40B4-BE49-F238E27FC236}">
                <a16:creationId xmlns:a16="http://schemas.microsoft.com/office/drawing/2014/main" id="{A8AC01D7-FDA2-B44C-A1E5-FBDD7971DEFC}"/>
              </a:ext>
            </a:extLst>
          </p:cNvPr>
          <p:cNvSpPr/>
          <p:nvPr/>
        </p:nvSpPr>
        <p:spPr>
          <a:xfrm rot="16200000">
            <a:off x="1434790" y="3903296"/>
            <a:ext cx="4689737" cy="3679958"/>
          </a:xfrm>
          <a:prstGeom prst="arc">
            <a:avLst>
              <a:gd name="adj1" fmla="val 16200000"/>
              <a:gd name="adj2" fmla="val 2152845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456528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rtl="1"/>
                <a:r>
                  <a:rPr lang="en-US" dirty="0" smtClean="0">
                    <a:solidFill>
                      <a:srgbClr val="7030A0"/>
                    </a:solidFill>
                    <a:latin typeface="Arial" panose="020B0604020202020204" pitchFamily="34" charset="0"/>
                    <a:cs typeface="Arial" panose="020B0604020202020204" pitchFamily="34" charset="0"/>
                  </a:rPr>
                  <a:t>A comment re </a:t>
                </a:r>
                <a14:m>
                  <m:oMath xmlns:m="http://schemas.openxmlformats.org/officeDocument/2006/math">
                    <m:r>
                      <a:rPr lang="en-US" i="1">
                        <a:solidFill>
                          <a:srgbClr val="C00000"/>
                        </a:solidFill>
                        <a:latin typeface="Cambria Math" panose="02040503050406030204" pitchFamily="18" charset="0"/>
                      </a:rPr>
                      <m:t>𝑙𝑜𝑔</m:t>
                    </m:r>
                  </m:oMath>
                </a14:m>
                <a:endParaRPr lang="en-US" i="1" dirty="0">
                  <a:solidFill>
                    <a:srgbClr val="C00000"/>
                  </a:solidFill>
                  <a:latin typeface="Arial" panose="020B0604020202020204" pitchFamily="34" charset="0"/>
                  <a:cs typeface="Arial" panose="020B0604020202020204" pitchFamily="34" charset="0"/>
                </a:endParaRPr>
              </a:p>
            </p:txBody>
          </p:sp>
        </mc:Choice>
        <mc:Fallback xmlns="">
          <p:sp>
            <p:nvSpPr>
              <p:cNvPr id="3" name="Title 2">
                <a:extLst>
                  <a:ext uri="{FF2B5EF4-FFF2-40B4-BE49-F238E27FC236}">
                    <a16:creationId xmlns:a16="http://schemas.microsoft.com/office/drawing/2014/main" xmlns="" id="{6B5BAFBC-0CF7-E244-99A5-D61FCBC55C55}"/>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40850B-6D87-E040-A1D3-05B2B08A04F1}"/>
                  </a:ext>
                </a:extLst>
              </p:cNvPr>
              <p:cNvSpPr txBox="1"/>
              <p:nvPr/>
            </p:nvSpPr>
            <p:spPr>
              <a:xfrm>
                <a:off x="5460274" y="1690688"/>
                <a:ext cx="5312110" cy="1015663"/>
              </a:xfrm>
              <a:prstGeom prst="rect">
                <a:avLst/>
              </a:prstGeom>
              <a:noFill/>
            </p:spPr>
            <p:txBody>
              <a:bodyPr wrap="square" rtlCol="0">
                <a:spAutoFit/>
              </a:bodyPr>
              <a:lstStyle/>
              <a:p>
                <a:pPr>
                  <a:lnSpc>
                    <a:spcPct val="150000"/>
                  </a:lnSpc>
                </a:pPr>
                <a:r>
                  <a:rPr lang="en-US" sz="2000" dirty="0" smtClean="0"/>
                  <a:t>Unless otherwise stated, we’ll take the base of </a:t>
                </a:r>
                <a14:m>
                  <m:oMath xmlns:m="http://schemas.openxmlformats.org/officeDocument/2006/math">
                    <m:r>
                      <a:rPr lang="en-US" sz="2000" i="1">
                        <a:solidFill>
                          <a:srgbClr val="C00000"/>
                        </a:solidFill>
                        <a:latin typeface="Cambria Math" panose="02040503050406030204" pitchFamily="18" charset="0"/>
                      </a:rPr>
                      <m:t>𝑙𝑜𝑔</m:t>
                    </m:r>
                    <m:r>
                      <a:rPr lang="en-US" sz="2000" i="1">
                        <a:solidFill>
                          <a:srgbClr val="C00000"/>
                        </a:solidFill>
                        <a:latin typeface="Cambria Math" panose="02040503050406030204" pitchFamily="18" charset="0"/>
                      </a:rPr>
                      <m:t> </m:t>
                    </m:r>
                  </m:oMath>
                </a14:m>
                <a:r>
                  <a:rPr lang="en-US" sz="2000" dirty="0" smtClean="0"/>
                  <a:t>to be </a:t>
                </a:r>
                <a14:m>
                  <m:oMath xmlns:m="http://schemas.openxmlformats.org/officeDocument/2006/math">
                    <m:r>
                      <a:rPr lang="en-US" sz="2000" b="0" i="1" smtClean="0">
                        <a:solidFill>
                          <a:srgbClr val="00B050"/>
                        </a:solidFill>
                        <a:latin typeface="Cambria Math"/>
                      </a:rPr>
                      <m:t>𝑒</m:t>
                    </m:r>
                  </m:oMath>
                </a14:m>
                <a:endParaRPr lang="he-IL" sz="2000" dirty="0">
                  <a:solidFill>
                    <a:srgbClr val="00B050"/>
                  </a:solidFill>
                </a:endParaRPr>
              </a:p>
            </p:txBody>
          </p:sp>
        </mc:Choice>
        <mc:Fallback xmlns="">
          <p:sp>
            <p:nvSpPr>
              <p:cNvPr id="5" name="TextBox 4">
                <a:extLst>
                  <a:ext uri="{FF2B5EF4-FFF2-40B4-BE49-F238E27FC236}">
                    <a16:creationId xmlns:a16="http://schemas.microsoft.com/office/drawing/2014/main" xmlns="" id="{6340850B-6D87-E040-A1D3-05B2B08A04F1}"/>
                  </a:ext>
                </a:extLst>
              </p:cNvPr>
              <p:cNvSpPr txBox="1">
                <a:spLocks noRot="1" noChangeAspect="1" noMove="1" noResize="1" noEditPoints="1" noAdjustHandles="1" noChangeArrowheads="1" noChangeShapeType="1" noTextEdit="1"/>
              </p:cNvSpPr>
              <p:nvPr/>
            </p:nvSpPr>
            <p:spPr>
              <a:xfrm>
                <a:off x="5460274" y="1690688"/>
                <a:ext cx="5312110" cy="1015663"/>
              </a:xfrm>
              <a:prstGeom prst="rect">
                <a:avLst/>
              </a:prstGeom>
              <a:blipFill rotWithShape="1">
                <a:blip r:embed="rId3"/>
                <a:stretch>
                  <a:fillRect l="-1263" b="-4192"/>
                </a:stretch>
              </a:blipFill>
            </p:spPr>
            <p:txBody>
              <a:bodyPr/>
              <a:lstStyle/>
              <a:p>
                <a:r>
                  <a:rPr lang="en-US">
                    <a:noFill/>
                  </a:rPr>
                  <a:t> </a:t>
                </a:r>
              </a:p>
            </p:txBody>
          </p:sp>
        </mc:Fallback>
      </mc:AlternateContent>
      <p:sp>
        <p:nvSpPr>
          <p:cNvPr id="8" name="Line 8">
            <a:extLst>
              <a:ext uri="{FF2B5EF4-FFF2-40B4-BE49-F238E27FC236}">
                <a16:creationId xmlns:a16="http://schemas.microsoft.com/office/drawing/2014/main" id="{5A242BF8-DB19-4A49-AD7C-109B4B8EB049}"/>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471F36FC-1667-4640-949C-B1C04ACF1715}"/>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3">
            <a:extLst>
              <a:ext uri="{FF2B5EF4-FFF2-40B4-BE49-F238E27FC236}">
                <a16:creationId xmlns:a16="http://schemas.microsoft.com/office/drawing/2014/main" id="{8692590D-39AC-4F42-B3B0-92E1A8AE4E02}"/>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03C252C-D74C-864C-9A37-C60E6D820DA1}"/>
                  </a:ext>
                </a:extLst>
              </p:cNvPr>
              <p:cNvSpPr txBox="1"/>
              <p:nvPr/>
            </p:nvSpPr>
            <p:spPr>
              <a:xfrm>
                <a:off x="4125885" y="3392815"/>
                <a:ext cx="7927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rPr>
                        <m:t>𝑙𝑜𝑔</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m:t>
                      </m:r>
                    </m:oMath>
                  </m:oMathPara>
                </a14:m>
                <a:endParaRPr lang="en-US" sz="2000" i="1" dirty="0">
                  <a:solidFill>
                    <a:srgbClr val="C00000"/>
                  </a:solidFill>
                </a:endParaRPr>
              </a:p>
            </p:txBody>
          </p:sp>
        </mc:Choice>
        <mc:Fallback xmlns="">
          <p:sp>
            <p:nvSpPr>
              <p:cNvPr id="11" name="TextBox 10">
                <a:extLst>
                  <a:ext uri="{FF2B5EF4-FFF2-40B4-BE49-F238E27FC236}">
                    <a16:creationId xmlns:a16="http://schemas.microsoft.com/office/drawing/2014/main" id="{203C252C-D74C-864C-9A37-C60E6D820DA1}"/>
                  </a:ext>
                </a:extLst>
              </p:cNvPr>
              <p:cNvSpPr txBox="1">
                <a:spLocks noRot="1" noChangeAspect="1" noMove="1" noResize="1" noEditPoints="1" noAdjustHandles="1" noChangeArrowheads="1" noChangeShapeType="1" noTextEdit="1"/>
              </p:cNvSpPr>
              <p:nvPr/>
            </p:nvSpPr>
            <p:spPr>
              <a:xfrm>
                <a:off x="4125885" y="3392815"/>
                <a:ext cx="792781" cy="307777"/>
              </a:xfrm>
              <a:prstGeom prst="rect">
                <a:avLst/>
              </a:prstGeom>
              <a:blipFill>
                <a:blip r:embed="rId4"/>
                <a:stretch>
                  <a:fillRect l="-11538" t="-4000" r="-10769"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1B4C16-D960-8249-A6A7-F7BA0FC8E0B5}"/>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oMath>
                  </m:oMathPara>
                </a14:m>
                <a:endParaRPr lang="en-US" sz="2000" dirty="0"/>
              </a:p>
            </p:txBody>
          </p:sp>
        </mc:Choice>
        <mc:Fallback xmlns="">
          <p:sp>
            <p:nvSpPr>
              <p:cNvPr id="12" name="TextBox 11">
                <a:extLst>
                  <a:ext uri="{FF2B5EF4-FFF2-40B4-BE49-F238E27FC236}">
                    <a16:creationId xmlns:a16="http://schemas.microsoft.com/office/drawing/2014/main" id="{681B4C16-D960-8249-A6A7-F7BA0FC8E0B5}"/>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5"/>
                <a:stretch>
                  <a:fillRect l="-17647" r="-5882"/>
                </a:stretch>
              </a:blipFill>
            </p:spPr>
            <p:txBody>
              <a:bodyPr/>
              <a:lstStyle/>
              <a:p>
                <a:r>
                  <a:rPr lang="en-US">
                    <a:noFill/>
                  </a:rPr>
                  <a:t> </a:t>
                </a:r>
              </a:p>
            </p:txBody>
          </p:sp>
        </mc:Fallback>
      </mc:AlternateContent>
      <p:sp>
        <p:nvSpPr>
          <p:cNvPr id="2" name="Arc 1">
            <a:extLst>
              <a:ext uri="{FF2B5EF4-FFF2-40B4-BE49-F238E27FC236}">
                <a16:creationId xmlns:a16="http://schemas.microsoft.com/office/drawing/2014/main" id="{A8AC01D7-FDA2-B44C-A1E5-FBDD7971DEFC}"/>
              </a:ext>
            </a:extLst>
          </p:cNvPr>
          <p:cNvSpPr/>
          <p:nvPr/>
        </p:nvSpPr>
        <p:spPr>
          <a:xfrm rot="16200000">
            <a:off x="1434790" y="3903296"/>
            <a:ext cx="4689737" cy="3679958"/>
          </a:xfrm>
          <a:prstGeom prst="arc">
            <a:avLst>
              <a:gd name="adj1" fmla="val 16200000"/>
              <a:gd name="adj2" fmla="val 2152845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03C252C-D74C-864C-9A37-C60E6D820DA1}"/>
                  </a:ext>
                </a:extLst>
              </p:cNvPr>
              <p:cNvSpPr txBox="1"/>
              <p:nvPr/>
            </p:nvSpPr>
            <p:spPr>
              <a:xfrm>
                <a:off x="7368483" y="2907345"/>
                <a:ext cx="1859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𝑙𝑜𝑔</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𝑙𝑎𝑛</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𝑥</m:t>
                      </m:r>
                      <m:r>
                        <a:rPr lang="en-US" sz="2000" b="0" i="1" smtClean="0">
                          <a:solidFill>
                            <a:srgbClr val="C00000"/>
                          </a:solidFill>
                          <a:latin typeface="Cambria Math" panose="02040503050406030204" pitchFamily="18" charset="0"/>
                        </a:rPr>
                        <m:t>)</m:t>
                      </m:r>
                    </m:oMath>
                  </m:oMathPara>
                </a14:m>
                <a:endParaRPr lang="en-US" sz="2000" dirty="0">
                  <a:solidFill>
                    <a:srgbClr val="C00000"/>
                  </a:solidFill>
                </a:endParaRPr>
              </a:p>
            </p:txBody>
          </p:sp>
        </mc:Choice>
        <mc:Fallback xmlns="">
          <p:sp>
            <p:nvSpPr>
              <p:cNvPr id="10" name="TextBox 9">
                <a:extLst>
                  <a:ext uri="{FF2B5EF4-FFF2-40B4-BE49-F238E27FC236}">
                    <a16:creationId xmlns:a16="http://schemas.microsoft.com/office/drawing/2014/main" xmlns:a14="http://schemas.microsoft.com/office/drawing/2010/main" xmlns="" id="{203C252C-D74C-864C-9A37-C60E6D820DA1}"/>
                  </a:ext>
                </a:extLst>
              </p:cNvPr>
              <p:cNvSpPr txBox="1">
                <a:spLocks noRot="1" noChangeAspect="1" noMove="1" noResize="1" noEditPoints="1" noAdjustHandles="1" noChangeArrowheads="1" noChangeShapeType="1" noTextEdit="1"/>
              </p:cNvSpPr>
              <p:nvPr/>
            </p:nvSpPr>
            <p:spPr>
              <a:xfrm>
                <a:off x="7368483" y="2907345"/>
                <a:ext cx="1859483" cy="307777"/>
              </a:xfrm>
              <a:prstGeom prst="rect">
                <a:avLst/>
              </a:prstGeom>
              <a:blipFill rotWithShape="1">
                <a:blip r:embed="rId6"/>
                <a:stretch>
                  <a:fillRect l="-4590" r="-4590"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40850B-6D87-E040-A1D3-05B2B08A04F1}"/>
                  </a:ext>
                </a:extLst>
              </p:cNvPr>
              <p:cNvSpPr txBox="1"/>
              <p:nvPr/>
            </p:nvSpPr>
            <p:spPr>
              <a:xfrm>
                <a:off x="5568086" y="3367385"/>
                <a:ext cx="5460275" cy="923330"/>
              </a:xfrm>
              <a:prstGeom prst="rect">
                <a:avLst/>
              </a:prstGeom>
              <a:noFill/>
            </p:spPr>
            <p:txBody>
              <a:bodyPr wrap="square" rtlCol="0">
                <a:spAutoFit/>
              </a:bodyPr>
              <a:lstStyle/>
              <a:p>
                <a:pPr algn="l">
                  <a:lnSpc>
                    <a:spcPct val="150000"/>
                  </a:lnSpc>
                </a:pPr>
                <a:r>
                  <a:rPr lang="en-US" dirty="0" smtClean="0"/>
                  <a:t>Recall that any other base </a:t>
                </a:r>
                <a14:m>
                  <m:oMath xmlns:m="http://schemas.openxmlformats.org/officeDocument/2006/math">
                    <m:r>
                      <a:rPr lang="en-US" b="0" i="1" smtClean="0">
                        <a:solidFill>
                          <a:srgbClr val="0070C0"/>
                        </a:solidFill>
                        <a:latin typeface="Cambria Math" panose="02040503050406030204" pitchFamily="18" charset="0"/>
                      </a:rPr>
                      <m:t>𝑎</m:t>
                    </m:r>
                  </m:oMath>
                </a14:m>
                <a:r>
                  <a:rPr lang="en-US" dirty="0">
                    <a:solidFill>
                      <a:srgbClr val="0070C0"/>
                    </a:solidFill>
                  </a:rPr>
                  <a:t> </a:t>
                </a:r>
                <a14:m>
                  <m:oMath xmlns:m="http://schemas.openxmlformats.org/officeDocument/2006/math">
                    <m:r>
                      <a:rPr lang="en-US" i="1" dirty="0">
                        <a:solidFill>
                          <a:srgbClr val="0070C0"/>
                        </a:solidFill>
                        <a:latin typeface="Cambria Math" panose="02040503050406030204" pitchFamily="18" charset="0"/>
                      </a:rPr>
                      <m:t>&gt;</m:t>
                    </m:r>
                    <m:r>
                      <a:rPr lang="en-US" b="0" i="0" dirty="0" smtClean="0">
                        <a:solidFill>
                          <a:srgbClr val="0070C0"/>
                        </a:solidFill>
                        <a:latin typeface="Cambria Math" panose="02040503050406030204" pitchFamily="18" charset="0"/>
                      </a:rPr>
                      <m:t>1</m:t>
                    </m:r>
                  </m:oMath>
                </a14:m>
                <a:r>
                  <a:rPr lang="en-US" dirty="0" smtClean="0"/>
                  <a:t> is a positive multiple thereof : </a:t>
                </a:r>
                <a:endParaRPr lang="he-IL" dirty="0"/>
              </a:p>
            </p:txBody>
          </p:sp>
        </mc:Choice>
        <mc:Fallback xmlns="">
          <p:sp>
            <p:nvSpPr>
              <p:cNvPr id="13" name="TextBox 12">
                <a:extLst>
                  <a:ext uri="{FF2B5EF4-FFF2-40B4-BE49-F238E27FC236}">
                    <a16:creationId xmlns:a16="http://schemas.microsoft.com/office/drawing/2014/main" xmlns:a14="http://schemas.microsoft.com/office/drawing/2010/main" xmlns="" id="{6340850B-6D87-E040-A1D3-05B2B08A04F1}"/>
                  </a:ext>
                </a:extLst>
              </p:cNvPr>
              <p:cNvSpPr txBox="1">
                <a:spLocks noRot="1" noChangeAspect="1" noMove="1" noResize="1" noEditPoints="1" noAdjustHandles="1" noChangeArrowheads="1" noChangeShapeType="1" noTextEdit="1"/>
              </p:cNvSpPr>
              <p:nvPr/>
            </p:nvSpPr>
            <p:spPr>
              <a:xfrm>
                <a:off x="5568086" y="3367385"/>
                <a:ext cx="5460275" cy="923330"/>
              </a:xfrm>
              <a:prstGeom prst="rect">
                <a:avLst/>
              </a:prstGeom>
              <a:blipFill rotWithShape="1">
                <a:blip r:embed="rId7"/>
                <a:stretch>
                  <a:fillRect l="-893"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40850B-6D87-E040-A1D3-05B2B08A04F1}"/>
                  </a:ext>
                </a:extLst>
              </p:cNvPr>
              <p:cNvSpPr txBox="1"/>
              <p:nvPr/>
            </p:nvSpPr>
            <p:spPr>
              <a:xfrm>
                <a:off x="5960033" y="4207631"/>
                <a:ext cx="4676384" cy="2209003"/>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he-IL" sz="2000" i="1" smtClean="0">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𝑙𝑜𝑔</m:t>
                          </m:r>
                        </m:e>
                        <m:sub>
                          <m:r>
                            <a:rPr lang="en-US" sz="2000" i="1" smtClean="0">
                              <a:solidFill>
                                <a:srgbClr val="0070C0"/>
                              </a:solidFill>
                              <a:latin typeface="Cambria Math" panose="02040503050406030204" pitchFamily="18" charset="0"/>
                            </a:rPr>
                            <m:t>𝑎</m:t>
                          </m:r>
                        </m:sub>
                      </m:sSub>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𝑥</m:t>
                      </m:r>
                      <m:r>
                        <a:rPr lang="en-US" sz="2000" i="1">
                          <a:solidFill>
                            <a:srgbClr val="C00000"/>
                          </a:solidFill>
                          <a:latin typeface="Cambria Math" panose="02040503050406030204" pitchFamily="18" charset="0"/>
                        </a:rPr>
                        <m:t>)=</m:t>
                      </m:r>
                      <m:f>
                        <m:fPr>
                          <m:ctrlPr>
                            <a:rPr lang="he-IL" sz="2000" i="1" smtClean="0">
                              <a:solidFill>
                                <a:srgbClr val="C00000"/>
                              </a:solidFill>
                              <a:latin typeface="Cambria Math" panose="02040503050406030204" pitchFamily="18" charset="0"/>
                            </a:rPr>
                          </m:ctrlPr>
                        </m:fPr>
                        <m:num>
                          <m:sSub>
                            <m:sSubPr>
                              <m:ctrlPr>
                                <a:rPr lang="he-IL"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𝑙𝑜𝑔</m:t>
                              </m:r>
                            </m:e>
                            <m:sub>
                              <m:r>
                                <a:rPr lang="en-US" sz="2000" b="0" i="1" smtClean="0">
                                  <a:solidFill>
                                    <a:srgbClr val="00B050"/>
                                  </a:solidFill>
                                  <a:latin typeface="Cambria Math" panose="02040503050406030204" pitchFamily="18" charset="0"/>
                                </a:rPr>
                                <m:t>𝑒</m:t>
                              </m:r>
                            </m:sub>
                          </m:sSub>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𝑥</m:t>
                          </m:r>
                          <m:r>
                            <a:rPr lang="en-US" sz="2000" i="1">
                              <a:solidFill>
                                <a:srgbClr val="C00000"/>
                              </a:solidFill>
                              <a:latin typeface="Cambria Math" panose="02040503050406030204" pitchFamily="18" charset="0"/>
                            </a:rPr>
                            <m:t>)</m:t>
                          </m:r>
                        </m:num>
                        <m:den>
                          <m:sSub>
                            <m:sSubPr>
                              <m:ctrlPr>
                                <a:rPr lang="he-IL"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𝑙𝑜𝑔</m:t>
                              </m:r>
                            </m:e>
                            <m:sub>
                              <m:r>
                                <a:rPr lang="en-US" sz="2000" b="0" i="1" smtClean="0">
                                  <a:solidFill>
                                    <a:srgbClr val="00B050"/>
                                  </a:solidFill>
                                  <a:latin typeface="Cambria Math" panose="02040503050406030204" pitchFamily="18" charset="0"/>
                                </a:rPr>
                                <m:t>𝑒</m:t>
                              </m:r>
                            </m:sub>
                          </m:sSub>
                          <m:r>
                            <a:rPr lang="en-US" sz="2000" i="1">
                              <a:solidFill>
                                <a:srgbClr val="C00000"/>
                              </a:solidFill>
                              <a:latin typeface="Cambria Math" panose="02040503050406030204" pitchFamily="18" charset="0"/>
                            </a:rPr>
                            <m:t>(</m:t>
                          </m:r>
                          <m:r>
                            <a:rPr lang="en-US" sz="2000" b="0" i="1" smtClean="0">
                              <a:solidFill>
                                <a:srgbClr val="0070C0"/>
                              </a:solidFill>
                              <a:latin typeface="Cambria Math" panose="02040503050406030204" pitchFamily="18" charset="0"/>
                            </a:rPr>
                            <m:t>𝑎</m:t>
                          </m:r>
                          <m:r>
                            <a:rPr lang="en-US" sz="2000" i="1">
                              <a:solidFill>
                                <a:srgbClr val="C00000"/>
                              </a:solidFill>
                              <a:latin typeface="Cambria Math" panose="02040503050406030204" pitchFamily="18" charset="0"/>
                            </a:rPr>
                            <m:t>)</m:t>
                          </m:r>
                        </m:den>
                      </m:f>
                      <m:r>
                        <a:rPr lang="en-US" sz="2000" b="0" i="1" smtClean="0">
                          <a:solidFill>
                            <a:srgbClr val="C00000"/>
                          </a:solidFill>
                          <a:latin typeface="Cambria Math" panose="02040503050406030204" pitchFamily="18" charset="0"/>
                        </a:rPr>
                        <m:t>=</m:t>
                      </m:r>
                      <m:r>
                        <a:rPr lang="el-GR" sz="2000" b="0" i="1" smtClean="0">
                          <a:solidFill>
                            <a:srgbClr val="00B050"/>
                          </a:solidFill>
                          <a:latin typeface="Cambria Math" panose="02040503050406030204" pitchFamily="18" charset="0"/>
                        </a:rPr>
                        <m:t>𝛾</m:t>
                      </m:r>
                      <m:r>
                        <a:rPr lang="en-US" sz="2000" i="1">
                          <a:solidFill>
                            <a:srgbClr val="C00000"/>
                          </a:solidFill>
                          <a:latin typeface="Cambria Math" panose="02040503050406030204" pitchFamily="18" charset="0"/>
                        </a:rPr>
                        <m:t>𝑙𝑎𝑛</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𝑥</m:t>
                      </m:r>
                      <m:r>
                        <a:rPr lang="en-US" sz="2000" i="1">
                          <a:solidFill>
                            <a:srgbClr val="C00000"/>
                          </a:solidFill>
                          <a:latin typeface="Cambria Math" panose="02040503050406030204" pitchFamily="18" charset="0"/>
                        </a:rPr>
                        <m:t>)</m:t>
                      </m:r>
                    </m:oMath>
                  </m:oMathPara>
                </a14:m>
                <a:endParaRPr lang="en-US" sz="2000" dirty="0" smtClean="0">
                  <a:solidFill>
                    <a:srgbClr val="C00000"/>
                  </a:solidFill>
                </a:endParaRPr>
              </a:p>
              <a:p>
                <a:pPr algn="l">
                  <a:lnSpc>
                    <a:spcPct val="150000"/>
                  </a:lnSpc>
                </a:pPr>
                <a:r>
                  <a:rPr lang="en-US" sz="2000" dirty="0" smtClean="0"/>
                  <a:t>for</a:t>
                </a:r>
                <a:endParaRPr lang="en-US" sz="2000" dirty="0"/>
              </a:p>
              <a:p>
                <a:pPr algn="ctr">
                  <a:lnSpc>
                    <a:spcPct val="150000"/>
                  </a:lnSpc>
                </a:pPr>
                <a14:m>
                  <m:oMath xmlns:m="http://schemas.openxmlformats.org/officeDocument/2006/math">
                    <m:r>
                      <a:rPr lang="el-GR" i="1">
                        <a:solidFill>
                          <a:srgbClr val="00B050"/>
                        </a:solidFill>
                        <a:latin typeface="Cambria Math" panose="02040503050406030204" pitchFamily="18" charset="0"/>
                      </a:rPr>
                      <m:t>𝛾</m:t>
                    </m:r>
                    <m:r>
                      <a:rPr lang="en-US" b="0" i="1" smtClean="0">
                        <a:solidFill>
                          <a:srgbClr val="C00000"/>
                        </a:solidFill>
                        <a:latin typeface="Cambria Math" panose="02040503050406030204" pitchFamily="18" charset="0"/>
                      </a:rPr>
                      <m:t>=</m:t>
                    </m:r>
                    <m:f>
                      <m:fPr>
                        <m:ctrlPr>
                          <a:rPr lang="he-IL" i="1">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sSub>
                          <m:sSubPr>
                            <m:ctrlPr>
                              <a:rPr lang="he-IL"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𝑙𝑜𝑔</m:t>
                            </m:r>
                          </m:e>
                          <m:sub>
                            <m:r>
                              <a:rPr lang="en-US" i="1" smtClean="0">
                                <a:solidFill>
                                  <a:srgbClr val="00B050"/>
                                </a:solidFill>
                                <a:latin typeface="Cambria Math" panose="02040503050406030204" pitchFamily="18" charset="0"/>
                              </a:rPr>
                              <m:t>𝑒</m:t>
                            </m:r>
                          </m:sub>
                        </m:sSub>
                        <m:r>
                          <a:rPr lang="en-US" i="1">
                            <a:solidFill>
                              <a:srgbClr val="C00000"/>
                            </a:solidFill>
                            <a:latin typeface="Cambria Math" panose="02040503050406030204" pitchFamily="18" charset="0"/>
                          </a:rPr>
                          <m:t>(</m:t>
                        </m:r>
                        <m:r>
                          <a:rPr lang="en-US" b="0" i="1" smtClean="0">
                            <a:solidFill>
                              <a:schemeClr val="accent1"/>
                            </a:solidFill>
                            <a:latin typeface="Cambria Math" panose="02040503050406030204" pitchFamily="18" charset="0"/>
                          </a:rPr>
                          <m:t>𝑎</m:t>
                        </m:r>
                        <m:r>
                          <a:rPr lang="en-US" i="1">
                            <a:solidFill>
                              <a:srgbClr val="C00000"/>
                            </a:solidFill>
                            <a:latin typeface="Cambria Math" panose="02040503050406030204" pitchFamily="18" charset="0"/>
                          </a:rPr>
                          <m:t>)</m:t>
                        </m:r>
                      </m:den>
                    </m:f>
                  </m:oMath>
                </a14:m>
                <a:r>
                  <a:rPr lang="en-US" dirty="0">
                    <a:solidFill>
                      <a:srgbClr val="C00000"/>
                    </a:solidFill>
                  </a:rPr>
                  <a:t> </a:t>
                </a:r>
                <a14:m>
                  <m:oMath xmlns:m="http://schemas.openxmlformats.org/officeDocument/2006/math">
                    <m:r>
                      <a:rPr lang="en-US" i="1">
                        <a:solidFill>
                          <a:srgbClr val="C00000"/>
                        </a:solidFill>
                        <a:latin typeface="Cambria Math" panose="02040503050406030204" pitchFamily="18" charset="0"/>
                      </a:rPr>
                      <m:t>= </m:t>
                    </m:r>
                    <m:f>
                      <m:fPr>
                        <m:ctrlPr>
                          <a:rPr lang="he-IL"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𝑙𝑎𝑛</m:t>
                        </m:r>
                        <m:r>
                          <a:rPr lang="en-US" i="1">
                            <a:solidFill>
                              <a:srgbClr val="C00000"/>
                            </a:solidFill>
                            <a:latin typeface="Cambria Math" panose="02040503050406030204" pitchFamily="18" charset="0"/>
                          </a:rPr>
                          <m:t>(</m:t>
                        </m:r>
                        <m:r>
                          <a:rPr lang="en-US" b="0" i="1" smtClean="0">
                            <a:solidFill>
                              <a:schemeClr val="accent1"/>
                            </a:solidFill>
                            <a:latin typeface="Cambria Math" panose="02040503050406030204" pitchFamily="18" charset="0"/>
                          </a:rPr>
                          <m:t>𝑎</m:t>
                        </m:r>
                        <m:r>
                          <a:rPr lang="en-US" i="1">
                            <a:solidFill>
                              <a:srgbClr val="C00000"/>
                            </a:solidFill>
                            <a:latin typeface="Cambria Math" panose="02040503050406030204" pitchFamily="18" charset="0"/>
                          </a:rPr>
                          <m:t>)</m:t>
                        </m:r>
                      </m:den>
                    </m:f>
                  </m:oMath>
                </a14:m>
                <a:r>
                  <a:rPr lang="en-US" dirty="0" smtClean="0">
                    <a:solidFill>
                      <a:srgbClr val="C00000"/>
                    </a:solidFill>
                  </a:rPr>
                  <a:t> </a:t>
                </a:r>
                <a14:m>
                  <m:oMath xmlns:m="http://schemas.openxmlformats.org/officeDocument/2006/math">
                    <m:r>
                      <a:rPr lang="en-US" b="0" i="1" dirty="0" smtClean="0">
                        <a:solidFill>
                          <a:srgbClr val="C00000"/>
                        </a:solidFill>
                        <a:latin typeface="Cambria Math" panose="02040503050406030204" pitchFamily="18" charset="0"/>
                      </a:rPr>
                      <m:t>&gt;</m:t>
                    </m:r>
                    <m:r>
                      <a:rPr lang="en-US" b="0" i="0" dirty="0" smtClean="0">
                        <a:solidFill>
                          <a:srgbClr val="C00000"/>
                        </a:solidFill>
                        <a:latin typeface="Cambria Math" panose="02040503050406030204" pitchFamily="18" charset="0"/>
                      </a:rPr>
                      <m:t>0</m:t>
                    </m:r>
                  </m:oMath>
                </a14:m>
                <a:endParaRPr lang="he-IL" sz="2000" i="1" dirty="0">
                  <a:solidFill>
                    <a:srgbClr val="C00000"/>
                  </a:solidFill>
                </a:endParaRPr>
              </a:p>
            </p:txBody>
          </p:sp>
        </mc:Choice>
        <mc:Fallback xmlns="">
          <p:sp>
            <p:nvSpPr>
              <p:cNvPr id="14" name="TextBox 13">
                <a:extLst>
                  <a:ext uri="{FF2B5EF4-FFF2-40B4-BE49-F238E27FC236}">
                    <a16:creationId xmlns:a16="http://schemas.microsoft.com/office/drawing/2014/main" xmlns:a14="http://schemas.microsoft.com/office/drawing/2010/main" xmlns="" id="{6340850B-6D87-E040-A1D3-05B2B08A04F1}"/>
                  </a:ext>
                </a:extLst>
              </p:cNvPr>
              <p:cNvSpPr txBox="1">
                <a:spLocks noRot="1" noChangeAspect="1" noMove="1" noResize="1" noEditPoints="1" noAdjustHandles="1" noChangeArrowheads="1" noChangeShapeType="1" noTextEdit="1"/>
              </p:cNvSpPr>
              <p:nvPr/>
            </p:nvSpPr>
            <p:spPr>
              <a:xfrm>
                <a:off x="5960033" y="4207631"/>
                <a:ext cx="4676384" cy="2209003"/>
              </a:xfrm>
              <a:prstGeom prst="rect">
                <a:avLst/>
              </a:prstGeom>
              <a:blipFill rotWithShape="1">
                <a:blip r:embed="rId8"/>
                <a:stretch>
                  <a:fillRect l="-1434"/>
                </a:stretch>
              </a:blipFill>
            </p:spPr>
            <p:txBody>
              <a:bodyPr/>
              <a:lstStyle/>
              <a:p>
                <a:r>
                  <a:rPr lang="en-US">
                    <a:noFill/>
                  </a:rPr>
                  <a:t> </a:t>
                </a:r>
              </a:p>
            </p:txBody>
          </p:sp>
        </mc:Fallback>
      </mc:AlternateContent>
    </p:spTree>
    <p:extLst>
      <p:ext uri="{BB962C8B-B14F-4D97-AF65-F5344CB8AC3E}">
        <p14:creationId xmlns:p14="http://schemas.microsoft.com/office/powerpoint/2010/main" val="74232531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C00000"/>
                </a:solidFill>
                <a:latin typeface="Arial" panose="020B0604020202020204" pitchFamily="34" charset="0"/>
                <a:cs typeface="Arial" panose="020B0604020202020204" pitchFamily="34" charset="0"/>
              </a:rPr>
              <a:t>Cobb-Douglas </a:t>
            </a:r>
            <a:r>
              <a:rPr lang="en-US" dirty="0" smtClean="0">
                <a:solidFill>
                  <a:srgbClr val="7030A0"/>
                </a:solidFill>
                <a:latin typeface="Arial" panose="020B0604020202020204" pitchFamily="34" charset="0"/>
                <a:cs typeface="Arial" panose="020B0604020202020204" pitchFamily="34" charset="0"/>
              </a:rPr>
              <a:t>Preferences</a:t>
            </a:r>
            <a:r>
              <a:rPr lang="en-US" dirty="0" smtClean="0">
                <a:solidFill>
                  <a:srgbClr val="C00000"/>
                </a:solidFill>
                <a:latin typeface="Arial" panose="020B0604020202020204" pitchFamily="34" charset="0"/>
                <a:cs typeface="Arial" panose="020B0604020202020204" pitchFamily="34" charset="0"/>
              </a:rPr>
              <a:t/>
            </a:r>
            <a:br>
              <a:rPr lang="en-US" dirty="0" smtClean="0">
                <a:solidFill>
                  <a:srgbClr val="C00000"/>
                </a:solidFill>
                <a:latin typeface="Arial" panose="020B0604020202020204" pitchFamily="34" charset="0"/>
                <a:cs typeface="Arial" panose="020B0604020202020204" pitchFamily="34" charset="0"/>
              </a:rPr>
            </a:br>
            <a:r>
              <a:rPr lang="en-US" sz="2000" dirty="0" smtClean="0">
                <a:solidFill>
                  <a:srgbClr val="7030A0"/>
                </a:solidFill>
                <a:latin typeface="Arial" panose="020B0604020202020204" pitchFamily="34" charset="0"/>
                <a:cs typeface="Arial" panose="020B0604020202020204" pitchFamily="34" charset="0"/>
              </a:rPr>
              <a:t>(After Charles </a:t>
            </a:r>
            <a:r>
              <a:rPr lang="en-US" sz="2000" dirty="0" smtClean="0">
                <a:solidFill>
                  <a:srgbClr val="C00000"/>
                </a:solidFill>
                <a:latin typeface="Arial" panose="020B0604020202020204" pitchFamily="34" charset="0"/>
                <a:cs typeface="Arial" panose="020B0604020202020204" pitchFamily="34" charset="0"/>
              </a:rPr>
              <a:t>Cobb</a:t>
            </a:r>
            <a:r>
              <a:rPr lang="en-US" sz="2000" dirty="0" smtClean="0">
                <a:solidFill>
                  <a:srgbClr val="7030A0"/>
                </a:solidFill>
                <a:latin typeface="Arial" panose="020B0604020202020204" pitchFamily="34" charset="0"/>
                <a:cs typeface="Arial" panose="020B0604020202020204" pitchFamily="34" charset="0"/>
              </a:rPr>
              <a:t>, Paul </a:t>
            </a:r>
            <a:r>
              <a:rPr lang="en-US" sz="2000" dirty="0" smtClean="0">
                <a:solidFill>
                  <a:srgbClr val="C00000"/>
                </a:solidFill>
                <a:latin typeface="Arial" panose="020B0604020202020204" pitchFamily="34" charset="0"/>
                <a:cs typeface="Arial" panose="020B0604020202020204" pitchFamily="34" charset="0"/>
              </a:rPr>
              <a:t>Douglas</a:t>
            </a:r>
            <a:r>
              <a:rPr lang="en-US" sz="2000" dirty="0" smtClean="0">
                <a:solidFill>
                  <a:srgbClr val="7030A0"/>
                </a:solidFill>
                <a:latin typeface="Arial" panose="020B0604020202020204" pitchFamily="34" charset="0"/>
                <a:cs typeface="Arial" panose="020B0604020202020204" pitchFamily="34" charset="0"/>
              </a:rPr>
              <a:t>)</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40850B-6D87-E040-A1D3-05B2B08A04F1}"/>
                  </a:ext>
                </a:extLst>
              </p:cNvPr>
              <p:cNvSpPr txBox="1"/>
              <p:nvPr/>
            </p:nvSpPr>
            <p:spPr>
              <a:xfrm>
                <a:off x="838200" y="1896668"/>
                <a:ext cx="10581860" cy="3970318"/>
              </a:xfrm>
              <a:prstGeom prst="rect">
                <a:avLst/>
              </a:prstGeom>
              <a:noFill/>
            </p:spPr>
            <p:txBody>
              <a:bodyPr wrap="square" rtlCol="0">
                <a:spAutoFit/>
              </a:bodyPr>
              <a:lstStyle/>
              <a:p>
                <a:pPr algn="l" defTabSz="914400" eaLnBrk="1" latinLnBrk="0" hangingPunct="1">
                  <a:lnSpc>
                    <a:spcPct val="150000"/>
                  </a:lnSpc>
                </a:pPr>
                <a:r>
                  <a:rPr lang="en-US" sz="2400" dirty="0" smtClean="0"/>
                  <a:t>We started with</a:t>
                </a:r>
                <a:r>
                  <a:rPr lang="he-IL" sz="2400" dirty="0"/>
                  <a:t>		</a:t>
                </a:r>
                <a:r>
                  <a:rPr lang="he-IL" sz="2400" dirty="0" smtClean="0"/>
                  <a:t> </a:t>
                </a:r>
                <a14:m>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6</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oMath>
                </a14:m>
                <a:endParaRPr lang="en-US" sz="2400" dirty="0">
                  <a:solidFill>
                    <a:schemeClr val="accent1"/>
                  </a:solidFill>
                </a:endParaRPr>
              </a:p>
              <a:p>
                <a:pPr algn="l" defTabSz="914400" eaLnBrk="1" latinLnBrk="0" hangingPunct="1">
                  <a:lnSpc>
                    <a:spcPct val="150000"/>
                  </a:lnSpc>
                </a:pPr>
                <a:r>
                  <a:rPr lang="en-US" sz="2400" dirty="0" smtClean="0"/>
                  <a:t>Or, more generally, a linear function:</a:t>
                </a:r>
                <a:endParaRPr lang="he-IL" sz="2400" dirty="0"/>
              </a:p>
              <a:p>
                <a:pPr algn="r" rtl="1">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𝑎</m:t>
                      </m:r>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r>
                        <a:rPr lang="en-US" sz="2400" i="1">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&gt;</m:t>
                      </m:r>
                      <m:r>
                        <a:rPr lang="en-US" sz="2400" b="0" i="1" smtClean="0">
                          <a:latin typeface="Cambria Math" panose="02040503050406030204" pitchFamily="18" charset="0"/>
                        </a:rPr>
                        <m:t>0</m:t>
                      </m:r>
                    </m:oMath>
                  </m:oMathPara>
                </a14:m>
                <a:endParaRPr lang="en-US" sz="2400" dirty="0"/>
              </a:p>
              <a:p>
                <a:pPr algn="l" defTabSz="914400" eaLnBrk="1" latinLnBrk="0" hangingPunct="1">
                  <a:lnSpc>
                    <a:spcPct val="150000"/>
                  </a:lnSpc>
                </a:pPr>
                <a:r>
                  <a:rPr lang="en-US" sz="2400" dirty="0" smtClean="0"/>
                  <a:t>We can now look at a simple function that allows for decreasing marginal utility:</a:t>
                </a:r>
                <a:endParaRPr lang="he-IL" sz="2400" dirty="0"/>
              </a:p>
              <a:p>
                <a:pPr algn="r" rtl="1">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𝑎𝑙𝑜𝑔</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𝑏𝑙𝑜𝑔</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   </m:t>
                      </m:r>
                      <m:r>
                        <a:rPr lang="en-US" sz="2400" i="1" smtClean="0">
                          <a:solidFill>
                            <a:schemeClr val="tx1"/>
                          </a:solidFill>
                          <a:latin typeface="Cambria Math" panose="02040503050406030204" pitchFamily="18" charset="0"/>
                        </a:rPr>
                        <m:t>𝑎</m:t>
                      </m:r>
                      <m:r>
                        <a:rPr lang="en-US" sz="2400" i="1" smtClean="0">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𝑏</m:t>
                      </m:r>
                      <m:r>
                        <a:rPr lang="en-US" sz="2400" i="1" smtClean="0">
                          <a:solidFill>
                            <a:schemeClr val="tx1"/>
                          </a:solidFill>
                          <a:latin typeface="Cambria Math" panose="02040503050406030204" pitchFamily="18" charset="0"/>
                        </a:rPr>
                        <m:t>&gt;</m:t>
                      </m:r>
                      <m:r>
                        <a:rPr lang="en-US" sz="2400" i="1" smtClean="0">
                          <a:solidFill>
                            <a:schemeClr val="tx1"/>
                          </a:solidFill>
                          <a:latin typeface="Cambria Math" panose="02040503050406030204" pitchFamily="18" charset="0"/>
                        </a:rPr>
                        <m:t>0</m:t>
                      </m:r>
                    </m:oMath>
                  </m:oMathPara>
                </a14:m>
                <a:endParaRPr lang="en-US" sz="2400" dirty="0">
                  <a:solidFill>
                    <a:schemeClr val="tx1"/>
                  </a:solidFill>
                </a:endParaRPr>
              </a:p>
              <a:p>
                <a:pPr algn="r" defTabSz="914400" rtl="1" eaLnBrk="1" latinLnBrk="0" hangingPunct="1">
                  <a:lnSpc>
                    <a:spcPct val="150000"/>
                  </a:lnSpc>
                </a:pPr>
                <a:endParaRPr lang="he-IL" sz="2400" dirty="0"/>
              </a:p>
            </p:txBody>
          </p:sp>
        </mc:Choice>
        <mc:Fallback xmlns="">
          <p:sp>
            <p:nvSpPr>
              <p:cNvPr id="5" name="TextBox 4">
                <a:extLst>
                  <a:ext uri="{FF2B5EF4-FFF2-40B4-BE49-F238E27FC236}">
                    <a16:creationId xmlns:a16="http://schemas.microsoft.com/office/drawing/2014/main" xmlns:a14="http://schemas.microsoft.com/office/drawing/2010/main" xmlns="" id="{6340850B-6D87-E040-A1D3-05B2B08A04F1}"/>
                  </a:ext>
                </a:extLst>
              </p:cNvPr>
              <p:cNvSpPr txBox="1">
                <a:spLocks noRot="1" noChangeAspect="1" noMove="1" noResize="1" noEditPoints="1" noAdjustHandles="1" noChangeArrowheads="1" noChangeShapeType="1" noTextEdit="1"/>
              </p:cNvSpPr>
              <p:nvPr/>
            </p:nvSpPr>
            <p:spPr>
              <a:xfrm>
                <a:off x="838200" y="1896668"/>
                <a:ext cx="10581860" cy="3970318"/>
              </a:xfrm>
              <a:prstGeom prst="rect">
                <a:avLst/>
              </a:prstGeom>
              <a:blipFill rotWithShape="1">
                <a:blip r:embed="rId2"/>
                <a:stretch>
                  <a:fillRect l="-922"/>
                </a:stretch>
              </a:blipFill>
            </p:spPr>
            <p:txBody>
              <a:bodyPr/>
              <a:lstStyle/>
              <a:p>
                <a:r>
                  <a:rPr lang="en-US">
                    <a:noFill/>
                  </a:rPr>
                  <a:t> </a:t>
                </a:r>
              </a:p>
            </p:txBody>
          </p:sp>
        </mc:Fallback>
      </mc:AlternateContent>
    </p:spTree>
    <p:extLst>
      <p:ext uri="{BB962C8B-B14F-4D97-AF65-F5344CB8AC3E}">
        <p14:creationId xmlns:p14="http://schemas.microsoft.com/office/powerpoint/2010/main" val="1253695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7030A0"/>
                </a:solidFill>
              </a:rPr>
              <a:t>Reference</a:t>
            </a:r>
            <a:endParaRPr lang="en-US" sz="3600" dirty="0">
              <a:solidFill>
                <a:srgbClr val="7030A0"/>
              </a:solidFill>
            </a:endParaRPr>
          </a:p>
        </p:txBody>
      </p:sp>
      <p:sp>
        <p:nvSpPr>
          <p:cNvPr id="3" name="Content Placeholder 2"/>
          <p:cNvSpPr>
            <a:spLocks noGrp="1"/>
          </p:cNvSpPr>
          <p:nvPr>
            <p:ph idx="1"/>
          </p:nvPr>
        </p:nvSpPr>
        <p:spPr>
          <a:xfrm>
            <a:off x="2063552" y="1268761"/>
            <a:ext cx="8229600" cy="4525963"/>
          </a:xfrm>
        </p:spPr>
        <p:txBody>
          <a:bodyPr/>
          <a:lstStyle/>
          <a:p>
            <a:pPr marL="0" indent="0">
              <a:buNone/>
            </a:pPr>
            <a:r>
              <a:rPr lang="en-US" sz="2000" dirty="0">
                <a:solidFill>
                  <a:srgbClr val="7030A0"/>
                </a:solidFill>
              </a:rPr>
              <a:t>An Experimental Analysis of Ultimatum Bargaining</a:t>
            </a:r>
          </a:p>
          <a:p>
            <a:pPr marL="0" indent="0">
              <a:buNone/>
            </a:pPr>
            <a:r>
              <a:rPr lang="en-US" altLang="en-US" sz="2000" dirty="0">
                <a:solidFill>
                  <a:srgbClr val="FF0000"/>
                </a:solidFill>
              </a:rPr>
              <a:t>Werner </a:t>
            </a:r>
            <a:r>
              <a:rPr lang="en-US" altLang="en-US" sz="2000" dirty="0" err="1">
                <a:solidFill>
                  <a:srgbClr val="FF0000"/>
                </a:solidFill>
              </a:rPr>
              <a:t>G</a:t>
            </a:r>
            <a:r>
              <a:rPr lang="en-US" sz="2000" dirty="0" err="1">
                <a:solidFill>
                  <a:srgbClr val="FF0000"/>
                </a:solidFill>
              </a:rPr>
              <a:t>ü</a:t>
            </a:r>
            <a:r>
              <a:rPr lang="en-US" altLang="en-US" sz="2000" dirty="0" err="1">
                <a:solidFill>
                  <a:srgbClr val="FF0000"/>
                </a:solidFill>
              </a:rPr>
              <a:t>th</a:t>
            </a:r>
            <a:r>
              <a:rPr lang="en-US" altLang="en-US" sz="2000" dirty="0">
                <a:solidFill>
                  <a:srgbClr val="FF0000"/>
                </a:solidFill>
              </a:rPr>
              <a:t>, Rolf </a:t>
            </a:r>
            <a:r>
              <a:rPr lang="en-US" altLang="en-US" sz="2000" dirty="0" err="1">
                <a:solidFill>
                  <a:srgbClr val="FF0000"/>
                </a:solidFill>
              </a:rPr>
              <a:t>Schmittberger</a:t>
            </a:r>
            <a:r>
              <a:rPr lang="en-US" altLang="en-US" sz="2000" dirty="0">
                <a:solidFill>
                  <a:srgbClr val="FF0000"/>
                </a:solidFill>
              </a:rPr>
              <a:t>, Bernd </a:t>
            </a:r>
            <a:r>
              <a:rPr lang="en-US" altLang="en-US" sz="2000" dirty="0" err="1">
                <a:solidFill>
                  <a:srgbClr val="FF0000"/>
                </a:solidFill>
              </a:rPr>
              <a:t>Schwarze</a:t>
            </a:r>
            <a:r>
              <a:rPr lang="en-US" altLang="en-US" sz="2000" dirty="0">
                <a:solidFill>
                  <a:srgbClr val="FF0000"/>
                </a:solidFill>
              </a:rPr>
              <a:t> </a:t>
            </a:r>
          </a:p>
          <a:p>
            <a:pPr marL="0" indent="0">
              <a:buNone/>
            </a:pPr>
            <a:r>
              <a:rPr lang="en-US" sz="1800" i="1" dirty="0"/>
              <a:t>Journal of Economic Behavior and Organization</a:t>
            </a:r>
            <a:r>
              <a:rPr lang="en-US" sz="1800" dirty="0"/>
              <a:t>, Vol. 3, No. 4 (Dec., 1982), pp. 367-388</a:t>
            </a:r>
          </a:p>
          <a:p>
            <a:pPr marL="0" indent="0">
              <a:buNone/>
            </a:pPr>
            <a:r>
              <a:rPr lang="en-US" sz="1800" dirty="0">
                <a:solidFill>
                  <a:srgbClr val="009900"/>
                </a:solidFill>
              </a:rPr>
              <a:t>Abstract</a:t>
            </a:r>
          </a:p>
          <a:p>
            <a:pPr marL="0" indent="0">
              <a:buNone/>
            </a:pPr>
            <a:r>
              <a:rPr lang="en-US" sz="1600" dirty="0"/>
              <a:t>There are many experimental studies of bargaining behavior, but </a:t>
            </a:r>
            <a:r>
              <a:rPr lang="en-US" sz="1600" dirty="0" err="1"/>
              <a:t>suprisingly</a:t>
            </a:r>
            <a:r>
              <a:rPr lang="en-US" sz="1600" dirty="0"/>
              <a:t> enough nearly no attempt has been made to investigate the so-called ultimatum bargaining behavior experimentally. The special property of ultimatum bargaining games is that on every stage of the bargaining process only one player has to decide and that before the last stage the set of outcomes is already restricted to only two results. To make the ultimatum aspect obvious we concentrated on situations with two players and two stages. In the ‘easy games’ a given amount </a:t>
            </a:r>
            <a:r>
              <a:rPr lang="en-US" sz="1600" i="1" dirty="0"/>
              <a:t>c</a:t>
            </a:r>
            <a:r>
              <a:rPr lang="en-US" sz="1600" dirty="0"/>
              <a:t> has to be distributed among the two players, whereas in the ‘complicated games’ the players have to allocate a bundle of black and white chips with different values for both players. We performed two main experiments for easy games as well as for complicated games. By a special experiment it was investigated how the demands of subjects as player 1 are related to their acceptance decisions as player 2.</a:t>
            </a:r>
            <a:endParaRPr lang="en-US" sz="16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15</a:t>
            </a:fld>
            <a:endParaRPr lang="en-US" altLang="en-US"/>
          </a:p>
        </p:txBody>
      </p:sp>
    </p:spTree>
    <p:extLst>
      <p:ext uri="{BB962C8B-B14F-4D97-AF65-F5344CB8AC3E}">
        <p14:creationId xmlns:p14="http://schemas.microsoft.com/office/powerpoint/2010/main" val="50837838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Indifference curves for </a:t>
            </a:r>
            <a:r>
              <a:rPr lang="en-US" dirty="0" smtClean="0">
                <a:solidFill>
                  <a:srgbClr val="C00000"/>
                </a:solidFill>
                <a:latin typeface="Arial" panose="020B0604020202020204" pitchFamily="34" charset="0"/>
                <a:cs typeface="Arial" panose="020B0604020202020204" pitchFamily="34" charset="0"/>
              </a:rPr>
              <a:t>Cobb-Douglas</a:t>
            </a:r>
            <a:endParaRPr lang="en-US"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40850B-6D87-E040-A1D3-05B2B08A04F1}"/>
                  </a:ext>
                </a:extLst>
              </p:cNvPr>
              <p:cNvSpPr txBox="1"/>
              <p:nvPr/>
            </p:nvSpPr>
            <p:spPr>
              <a:xfrm>
                <a:off x="2001079" y="1690688"/>
                <a:ext cx="10581860" cy="577850"/>
              </a:xfrm>
              <a:prstGeom prst="rect">
                <a:avLst/>
              </a:prstGeom>
              <a:noFill/>
            </p:spPr>
            <p:txBody>
              <a:bodyPr wrap="square" rtlCol="0">
                <a:spAutoFit/>
              </a:bodyPr>
              <a:lstStyle/>
              <a:p>
                <a:pPr algn="r" defTabSz="914400" rtl="1" eaLnBrk="1" latinLnBrk="0" hangingPunct="1">
                  <a:lnSpc>
                    <a:spcPct val="150000"/>
                  </a:lnSpc>
                </a:pPr>
                <a:r>
                  <a:rPr lang="he-IL" sz="2400" dirty="0" smtClean="0">
                    <a:solidFill>
                      <a:schemeClr val="accent1"/>
                    </a:solidFill>
                  </a:rPr>
                  <a:t>			 </a:t>
                </a:r>
                <a14:m>
                  <m:oMath xmlns:m="http://schemas.openxmlformats.org/officeDocument/2006/math">
                    <m:r>
                      <a:rPr lang="en-US" sz="2400" i="1">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𝑎𝑙𝑜𝑔</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𝑏𝑙𝑜𝑔</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m:t>
                    </m:r>
                  </m:oMath>
                </a14:m>
                <a:endParaRPr lang="he-IL" sz="2400" dirty="0">
                  <a:solidFill>
                    <a:schemeClr val="accent1"/>
                  </a:solidFill>
                </a:endParaRPr>
              </a:p>
            </p:txBody>
          </p:sp>
        </mc:Choice>
        <mc:Fallback xmlns="">
          <p:sp>
            <p:nvSpPr>
              <p:cNvPr id="5" name="TextBox 4">
                <a:extLst>
                  <a:ext uri="{FF2B5EF4-FFF2-40B4-BE49-F238E27FC236}">
                    <a16:creationId xmlns:a16="http://schemas.microsoft.com/office/drawing/2014/main" id="{6340850B-6D87-E040-A1D3-05B2B08A04F1}"/>
                  </a:ext>
                </a:extLst>
              </p:cNvPr>
              <p:cNvSpPr txBox="1">
                <a:spLocks noRot="1" noChangeAspect="1" noMove="1" noResize="1" noEditPoints="1" noAdjustHandles="1" noChangeArrowheads="1" noChangeShapeType="1" noTextEdit="1"/>
              </p:cNvSpPr>
              <p:nvPr/>
            </p:nvSpPr>
            <p:spPr>
              <a:xfrm>
                <a:off x="2001079" y="1690688"/>
                <a:ext cx="10581860" cy="577850"/>
              </a:xfrm>
              <a:prstGeom prst="rect">
                <a:avLst/>
              </a:prstGeom>
              <a:blipFill>
                <a:blip r:embed="rId2"/>
                <a:stretch>
                  <a:fillRect b="-24211"/>
                </a:stretch>
              </a:blipFill>
            </p:spPr>
            <p:txBody>
              <a:bodyPr/>
              <a:lstStyle/>
              <a:p>
                <a:r>
                  <a:rPr lang="en-US">
                    <a:noFill/>
                  </a:rPr>
                  <a:t> </a:t>
                </a:r>
              </a:p>
            </p:txBody>
          </p:sp>
        </mc:Fallback>
      </mc:AlternateContent>
      <p:sp>
        <p:nvSpPr>
          <p:cNvPr id="4" name="Line 8">
            <a:extLst>
              <a:ext uri="{FF2B5EF4-FFF2-40B4-BE49-F238E27FC236}">
                <a16:creationId xmlns:a16="http://schemas.microsoft.com/office/drawing/2014/main" id="{C0E53CEA-B1F2-4741-A05C-985774283E2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C61CF674-9BF4-254F-9D7D-01B5EFEEBCE4}"/>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0F7F0BE0-02D2-5B42-8FDC-0F89463AFFE6}"/>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BFACD4-A894-EC44-8B5D-263532B514ED}"/>
                  </a:ext>
                </a:extLst>
              </p:cNvPr>
              <p:cNvSpPr txBox="1"/>
              <p:nvPr/>
            </p:nvSpPr>
            <p:spPr>
              <a:xfrm>
                <a:off x="4011807" y="3848100"/>
                <a:ext cx="8058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accent1"/>
                          </a:solidFill>
                          <a:latin typeface="Cambria Math" panose="02040503050406030204" pitchFamily="18" charset="0"/>
                        </a:rPr>
                        <m:t>𝑈</m:t>
                      </m:r>
                      <m:r>
                        <a:rPr lang="en-US" sz="2000" b="0" i="1" smtClean="0">
                          <a:solidFill>
                            <a:schemeClr val="accent1"/>
                          </a:solidFill>
                          <a:latin typeface="Cambria Math" panose="02040503050406030204" pitchFamily="18" charset="0"/>
                        </a:rPr>
                        <m:t>=</m:t>
                      </m:r>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𝑐</m:t>
                          </m:r>
                        </m:e>
                        <m:sub>
                          <m:r>
                            <a:rPr lang="en-US" sz="2000" b="0" i="1" smtClean="0">
                              <a:solidFill>
                                <a:schemeClr val="accent1"/>
                              </a:solidFill>
                              <a:latin typeface="Cambria Math" panose="02040503050406030204" pitchFamily="18" charset="0"/>
                            </a:rPr>
                            <m:t>2</m:t>
                          </m:r>
                        </m:sub>
                      </m:sSub>
                    </m:oMath>
                  </m:oMathPara>
                </a14:m>
                <a:endParaRPr lang="en-US" sz="2000" dirty="0"/>
              </a:p>
            </p:txBody>
          </p:sp>
        </mc:Choice>
        <mc:Fallback xmlns="">
          <p:sp>
            <p:nvSpPr>
              <p:cNvPr id="8" name="TextBox 7">
                <a:extLst>
                  <a:ext uri="{FF2B5EF4-FFF2-40B4-BE49-F238E27FC236}">
                    <a16:creationId xmlns:a16="http://schemas.microsoft.com/office/drawing/2014/main" id="{9DBFACD4-A894-EC44-8B5D-263532B514ED}"/>
                  </a:ext>
                </a:extLst>
              </p:cNvPr>
              <p:cNvSpPr txBox="1">
                <a:spLocks noRot="1" noChangeAspect="1" noMove="1" noResize="1" noEditPoints="1" noAdjustHandles="1" noChangeArrowheads="1" noChangeShapeType="1" noTextEdit="1"/>
              </p:cNvSpPr>
              <p:nvPr/>
            </p:nvSpPr>
            <p:spPr>
              <a:xfrm>
                <a:off x="4011807" y="3848100"/>
                <a:ext cx="805862" cy="307777"/>
              </a:xfrm>
              <a:prstGeom prst="rect">
                <a:avLst/>
              </a:prstGeom>
              <a:blipFill>
                <a:blip r:embed="rId3"/>
                <a:stretch>
                  <a:fillRect l="-6818" r="-3030"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E614AD-67E1-E14B-98FF-286B9F3FE566}"/>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p>
            </p:txBody>
          </p:sp>
        </mc:Choice>
        <mc:Fallback xmlns="">
          <p:sp>
            <p:nvSpPr>
              <p:cNvPr id="9" name="TextBox 8">
                <a:extLst>
                  <a:ext uri="{FF2B5EF4-FFF2-40B4-BE49-F238E27FC236}">
                    <a16:creationId xmlns:a16="http://schemas.microsoft.com/office/drawing/2014/main" id="{21E614AD-67E1-E14B-98FF-286B9F3FE566}"/>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4"/>
                <a:stretch>
                  <a:fillRect l="-18182" r="-12121"/>
                </a:stretch>
              </a:blipFill>
            </p:spPr>
            <p:txBody>
              <a:bodyPr/>
              <a:lstStyle/>
              <a:p>
                <a:r>
                  <a:rPr lang="he-IL">
                    <a:noFill/>
                  </a:rPr>
                  <a:t> </a:t>
                </a:r>
              </a:p>
            </p:txBody>
          </p:sp>
        </mc:Fallback>
      </mc:AlternateContent>
      <p:sp>
        <p:nvSpPr>
          <p:cNvPr id="10" name="Arc 9">
            <a:extLst>
              <a:ext uri="{FF2B5EF4-FFF2-40B4-BE49-F238E27FC236}">
                <a16:creationId xmlns:a16="http://schemas.microsoft.com/office/drawing/2014/main" id="{89B10706-BDD8-134E-9A3F-57BF1EF1CEAD}"/>
              </a:ext>
            </a:extLst>
          </p:cNvPr>
          <p:cNvSpPr/>
          <p:nvPr/>
        </p:nvSpPr>
        <p:spPr>
          <a:xfrm rot="10539820">
            <a:off x="2037419" y="1379199"/>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11" name="Arc 10">
            <a:extLst>
              <a:ext uri="{FF2B5EF4-FFF2-40B4-BE49-F238E27FC236}">
                <a16:creationId xmlns:a16="http://schemas.microsoft.com/office/drawing/2014/main" id="{EF26D1B4-BB30-E148-98B0-8B4F8BDC385C}"/>
              </a:ext>
            </a:extLst>
          </p:cNvPr>
          <p:cNvSpPr/>
          <p:nvPr/>
        </p:nvSpPr>
        <p:spPr>
          <a:xfrm rot="10539820">
            <a:off x="2326273" y="776411"/>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175206-0329-EB43-A3D4-18EC97AF997D}"/>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12" name="TextBox 11">
                <a:extLst>
                  <a:ext uri="{FF2B5EF4-FFF2-40B4-BE49-F238E27FC236}">
                    <a16:creationId xmlns:a16="http://schemas.microsoft.com/office/drawing/2014/main" id="{D6175206-0329-EB43-A3D4-18EC97AF997D}"/>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5"/>
                <a:stretch>
                  <a:fillRect l="-29412" r="-29412" b="-26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B2AFEE-EFE9-6346-9B3D-FF23B90AACF6}"/>
                  </a:ext>
                </a:extLst>
              </p:cNvPr>
              <p:cNvSpPr txBox="1"/>
              <p:nvPr/>
            </p:nvSpPr>
            <p:spPr>
              <a:xfrm>
                <a:off x="4011807" y="4584852"/>
                <a:ext cx="7998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accent1"/>
                          </a:solidFill>
                          <a:latin typeface="Cambria Math" panose="02040503050406030204" pitchFamily="18" charset="0"/>
                        </a:rPr>
                        <m:t>𝑈</m:t>
                      </m:r>
                      <m:r>
                        <a:rPr lang="en-US" sz="2000" b="0" i="1" smtClean="0">
                          <a:solidFill>
                            <a:schemeClr val="accent1"/>
                          </a:solidFill>
                          <a:latin typeface="Cambria Math" panose="02040503050406030204" pitchFamily="18" charset="0"/>
                        </a:rPr>
                        <m:t>=</m:t>
                      </m:r>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𝑐</m:t>
                          </m:r>
                        </m:e>
                        <m:sub>
                          <m:r>
                            <a:rPr lang="en-US" sz="2000" b="0" i="1" smtClean="0">
                              <a:solidFill>
                                <a:schemeClr val="accent1"/>
                              </a:solidFill>
                              <a:latin typeface="Cambria Math" panose="02040503050406030204" pitchFamily="18" charset="0"/>
                            </a:rPr>
                            <m:t>1</m:t>
                          </m:r>
                        </m:sub>
                      </m:sSub>
                    </m:oMath>
                  </m:oMathPara>
                </a14:m>
                <a:endParaRPr lang="en-US" sz="2000" dirty="0">
                  <a:solidFill>
                    <a:schemeClr val="accent1"/>
                  </a:solidFill>
                </a:endParaRPr>
              </a:p>
            </p:txBody>
          </p:sp>
        </mc:Choice>
        <mc:Fallback xmlns="">
          <p:sp>
            <p:nvSpPr>
              <p:cNvPr id="13" name="TextBox 12">
                <a:extLst>
                  <a:ext uri="{FF2B5EF4-FFF2-40B4-BE49-F238E27FC236}">
                    <a16:creationId xmlns:a16="http://schemas.microsoft.com/office/drawing/2014/main" id="{B8B2AFEE-EFE9-6346-9B3D-FF23B90AACF6}"/>
                  </a:ext>
                </a:extLst>
              </p:cNvPr>
              <p:cNvSpPr txBox="1">
                <a:spLocks noRot="1" noChangeAspect="1" noMove="1" noResize="1" noEditPoints="1" noAdjustHandles="1" noChangeArrowheads="1" noChangeShapeType="1" noTextEdit="1"/>
              </p:cNvSpPr>
              <p:nvPr/>
            </p:nvSpPr>
            <p:spPr>
              <a:xfrm>
                <a:off x="4011807" y="4584852"/>
                <a:ext cx="799898" cy="307777"/>
              </a:xfrm>
              <a:prstGeom prst="rect">
                <a:avLst/>
              </a:prstGeom>
              <a:blipFill>
                <a:blip r:embed="rId6"/>
                <a:stretch>
                  <a:fillRect l="-6870" r="-2290"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8374C28-CC76-FE44-A490-995A0411300E}"/>
                  </a:ext>
                </a:extLst>
              </p:cNvPr>
              <p:cNvSpPr txBox="1"/>
              <p:nvPr/>
            </p:nvSpPr>
            <p:spPr>
              <a:xfrm>
                <a:off x="5720909" y="2629364"/>
                <a:ext cx="5965749" cy="3139321"/>
              </a:xfrm>
              <a:prstGeom prst="rect">
                <a:avLst/>
              </a:prstGeom>
              <a:noFill/>
            </p:spPr>
            <p:txBody>
              <a:bodyPr wrap="square" rtlCol="0">
                <a:spAutoFit/>
              </a:bodyPr>
              <a:lstStyle/>
              <a:p>
                <a:pPr rtl="1"/>
                <a:r>
                  <a:rPr lang="en-US" sz="2200" dirty="0" smtClean="0"/>
                  <a:t>For example, for </a:t>
                </a:r>
                <a14:m>
                  <m:oMath xmlns:m="http://schemas.openxmlformats.org/officeDocument/2006/math">
                    <m:r>
                      <a:rPr lang="en-US" sz="2200" b="0" i="1" smtClean="0">
                        <a:solidFill>
                          <a:schemeClr val="accent1"/>
                        </a:solidFill>
                        <a:latin typeface="Cambria Math"/>
                      </a:rPr>
                      <m:t>𝑎</m:t>
                    </m:r>
                    <m:r>
                      <a:rPr lang="en-US" sz="2200" b="0" i="1" smtClean="0">
                        <a:solidFill>
                          <a:schemeClr val="accent1"/>
                        </a:solidFill>
                        <a:latin typeface="Cambria Math"/>
                      </a:rPr>
                      <m:t>=</m:t>
                    </m:r>
                    <m:r>
                      <a:rPr lang="en-US" sz="2200" b="0" i="1" smtClean="0">
                        <a:solidFill>
                          <a:schemeClr val="accent1"/>
                        </a:solidFill>
                        <a:latin typeface="Cambria Math"/>
                      </a:rPr>
                      <m:t>𝑏</m:t>
                    </m:r>
                    <m:r>
                      <a:rPr lang="en-US" sz="2200" b="0" i="1" smtClean="0">
                        <a:solidFill>
                          <a:schemeClr val="accent1"/>
                        </a:solidFill>
                        <a:latin typeface="Cambria Math"/>
                      </a:rPr>
                      <m:t>=</m:t>
                    </m:r>
                    <m:r>
                      <a:rPr lang="en-US" sz="2200" b="0" i="1" smtClean="0">
                        <a:solidFill>
                          <a:schemeClr val="accent1"/>
                        </a:solidFill>
                        <a:latin typeface="Cambria Math"/>
                      </a:rPr>
                      <m:t>1</m:t>
                    </m:r>
                  </m:oMath>
                </a14:m>
                <a:endParaRPr lang="en-US" sz="2200" dirty="0" smtClean="0"/>
              </a:p>
              <a:p>
                <a:pPr algn="r" rtl="1"/>
                <a:endParaRPr lang="en-US" sz="2200" dirty="0"/>
              </a:p>
              <a:p>
                <a:pPr algn="r" rtl="1"/>
                <a14:m>
                  <m:oMathPara xmlns:m="http://schemas.openxmlformats.org/officeDocument/2006/math">
                    <m:oMathParaPr>
                      <m:jc m:val="centerGroup"/>
                    </m:oMathParaPr>
                    <m:oMath xmlns:m="http://schemas.openxmlformats.org/officeDocument/2006/math">
                      <m:r>
                        <a:rPr lang="en-US" sz="2200" b="0" i="1" smtClean="0">
                          <a:solidFill>
                            <a:schemeClr val="accent1"/>
                          </a:solidFill>
                          <a:latin typeface="Cambria Math" panose="02040503050406030204" pitchFamily="18" charset="0"/>
                        </a:rPr>
                        <m:t>𝑈</m:t>
                      </m:r>
                      <m:d>
                        <m:dPr>
                          <m:ctrlPr>
                            <a:rPr lang="en-US" sz="2200" b="0" i="1" smtClean="0">
                              <a:solidFill>
                                <a:schemeClr val="accent1"/>
                              </a:solidFill>
                              <a:latin typeface="Cambria Math" panose="02040503050406030204" pitchFamily="18" charset="0"/>
                            </a:rPr>
                          </m:ctrlPr>
                        </m:dPr>
                        <m:e>
                          <m:r>
                            <a:rPr lang="en-US" sz="2200" b="0" i="1" smtClean="0">
                              <a:solidFill>
                                <a:schemeClr val="accent1"/>
                              </a:solidFill>
                              <a:latin typeface="Cambria Math" panose="02040503050406030204" pitchFamily="18" charset="0"/>
                            </a:rPr>
                            <m:t>𝑥</m:t>
                          </m:r>
                          <m:r>
                            <a:rPr lang="en-US" sz="2200" b="0" i="1" smtClean="0">
                              <a:solidFill>
                                <a:schemeClr val="accent1"/>
                              </a:solidFill>
                              <a:latin typeface="Cambria Math" panose="02040503050406030204" pitchFamily="18" charset="0"/>
                            </a:rPr>
                            <m:t>,</m:t>
                          </m:r>
                          <m:r>
                            <a:rPr lang="en-US" sz="2200" b="0" i="1" smtClean="0">
                              <a:solidFill>
                                <a:schemeClr val="accent1"/>
                              </a:solidFill>
                              <a:latin typeface="Cambria Math" panose="02040503050406030204" pitchFamily="18" charset="0"/>
                            </a:rPr>
                            <m:t>𝑦</m:t>
                          </m:r>
                        </m:e>
                      </m:d>
                      <m:r>
                        <a:rPr lang="en-US" sz="2200" b="0" i="1" smtClean="0">
                          <a:solidFill>
                            <a:schemeClr val="accent1"/>
                          </a:solidFill>
                          <a:latin typeface="Cambria Math" panose="02040503050406030204" pitchFamily="18" charset="0"/>
                        </a:rPr>
                        <m:t>=</m:t>
                      </m:r>
                      <m:r>
                        <a:rPr lang="en-US" sz="2200" b="0" i="1" smtClean="0">
                          <a:solidFill>
                            <a:schemeClr val="accent1"/>
                          </a:solidFill>
                          <a:latin typeface="Cambria Math" panose="02040503050406030204" pitchFamily="18" charset="0"/>
                        </a:rPr>
                        <m:t>𝑙𝑜𝑔</m:t>
                      </m:r>
                      <m:r>
                        <a:rPr lang="en-US" sz="2200" b="0" i="1" smtClean="0">
                          <a:solidFill>
                            <a:schemeClr val="accent1"/>
                          </a:solidFill>
                          <a:latin typeface="Cambria Math" panose="02040503050406030204" pitchFamily="18" charset="0"/>
                        </a:rPr>
                        <m:t>⁡(</m:t>
                      </m:r>
                      <m:r>
                        <a:rPr lang="en-US" sz="2200" b="0" i="1" smtClean="0">
                          <a:solidFill>
                            <a:schemeClr val="accent1"/>
                          </a:solidFill>
                          <a:latin typeface="Cambria Math" panose="02040503050406030204" pitchFamily="18" charset="0"/>
                        </a:rPr>
                        <m:t>𝑥</m:t>
                      </m:r>
                      <m:r>
                        <a:rPr lang="en-US" sz="2200" b="0" i="1" smtClean="0">
                          <a:solidFill>
                            <a:schemeClr val="accent1"/>
                          </a:solidFill>
                          <a:latin typeface="Cambria Math" panose="02040503050406030204" pitchFamily="18" charset="0"/>
                        </a:rPr>
                        <m:t>)+</m:t>
                      </m:r>
                      <m:r>
                        <a:rPr lang="en-US" sz="2200" b="0" i="1" smtClean="0">
                          <a:solidFill>
                            <a:schemeClr val="accent1"/>
                          </a:solidFill>
                          <a:latin typeface="Cambria Math" panose="02040503050406030204" pitchFamily="18" charset="0"/>
                        </a:rPr>
                        <m:t>𝑙𝑜𝑔</m:t>
                      </m:r>
                      <m:r>
                        <a:rPr lang="en-US" sz="2200" b="0" i="1" smtClean="0">
                          <a:solidFill>
                            <a:schemeClr val="accent1"/>
                          </a:solidFill>
                          <a:latin typeface="Cambria Math" panose="02040503050406030204" pitchFamily="18" charset="0"/>
                        </a:rPr>
                        <m:t>⁡(</m:t>
                      </m:r>
                      <m:r>
                        <a:rPr lang="en-US" sz="2200" b="0" i="1" smtClean="0">
                          <a:solidFill>
                            <a:schemeClr val="accent1"/>
                          </a:solidFill>
                          <a:latin typeface="Cambria Math" panose="02040503050406030204" pitchFamily="18" charset="0"/>
                        </a:rPr>
                        <m:t>𝑦</m:t>
                      </m:r>
                      <m:r>
                        <a:rPr lang="en-US" sz="2200" b="0" i="1" smtClean="0">
                          <a:solidFill>
                            <a:schemeClr val="accent1"/>
                          </a:solidFill>
                          <a:latin typeface="Cambria Math" panose="02040503050406030204" pitchFamily="18" charset="0"/>
                        </a:rPr>
                        <m:t>)=</m:t>
                      </m:r>
                      <m:func>
                        <m:funcPr>
                          <m:ctrlPr>
                            <a:rPr lang="en-US" sz="2200" b="0" i="1" smtClean="0">
                              <a:solidFill>
                                <a:schemeClr val="accent1"/>
                              </a:solidFill>
                              <a:latin typeface="Cambria Math" panose="02040503050406030204" pitchFamily="18" charset="0"/>
                            </a:rPr>
                          </m:ctrlPr>
                        </m:funcPr>
                        <m:fName>
                          <m:r>
                            <a:rPr lang="en-US" sz="2200" b="0" i="1" smtClean="0">
                              <a:solidFill>
                                <a:schemeClr val="accent1"/>
                              </a:solidFill>
                              <a:latin typeface="Cambria Math" panose="02040503050406030204" pitchFamily="18" charset="0"/>
                            </a:rPr>
                            <m:t>𝑙𝑜𝑔</m:t>
                          </m:r>
                        </m:fName>
                        <m:e>
                          <m:d>
                            <m:dPr>
                              <m:ctrlPr>
                                <a:rPr lang="en-US" sz="2200" b="0" i="1" smtClean="0">
                                  <a:solidFill>
                                    <a:schemeClr val="accent1"/>
                                  </a:solidFill>
                                  <a:latin typeface="Cambria Math" panose="02040503050406030204" pitchFamily="18" charset="0"/>
                                </a:rPr>
                              </m:ctrlPr>
                            </m:dPr>
                            <m:e>
                              <m:r>
                                <a:rPr lang="en-US" sz="2200" b="0" i="1" smtClean="0">
                                  <a:solidFill>
                                    <a:schemeClr val="accent1"/>
                                  </a:solidFill>
                                  <a:latin typeface="Cambria Math" panose="02040503050406030204" pitchFamily="18" charset="0"/>
                                </a:rPr>
                                <m:t>𝑥𝑦</m:t>
                              </m:r>
                            </m:e>
                          </m:d>
                        </m:e>
                      </m:func>
                    </m:oMath>
                  </m:oMathPara>
                </a14:m>
                <a:endParaRPr lang="en-US" sz="2200" b="0" i="1" dirty="0">
                  <a:solidFill>
                    <a:schemeClr val="accent1"/>
                  </a:solidFill>
                </a:endParaRPr>
              </a:p>
              <a:p>
                <a:pPr algn="r" rtl="1"/>
                <a:endParaRPr lang="en-US" sz="2200" b="0" dirty="0"/>
              </a:p>
              <a:p>
                <a:pPr algn="r" rtl="1"/>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ea typeface="Cambria Math" panose="02040503050406030204" pitchFamily="18" charset="0"/>
                        </a:rPr>
                        <m:t>𝑈</m:t>
                      </m:r>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𝑥</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𝑦</m:t>
                          </m:r>
                        </m:e>
                      </m:d>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𝑐</m:t>
                      </m:r>
                    </m:oMath>
                  </m:oMathPara>
                </a14:m>
                <a:endParaRPr lang="en-US" sz="2200" dirty="0"/>
              </a:p>
              <a:p>
                <a:pPr algn="r" rtl="1"/>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ea typeface="Cambria Math" panose="02040503050406030204" pitchFamily="18" charset="0"/>
                        </a:rPr>
                        <m:t>⟺</m:t>
                      </m:r>
                    </m:oMath>
                  </m:oMathPara>
                </a14:m>
                <a:endParaRPr lang="en-US" sz="2200" b="0" dirty="0"/>
              </a:p>
              <a:p>
                <a:pPr algn="r" rtl="1"/>
                <a14:m>
                  <m:oMathPara xmlns:m="http://schemas.openxmlformats.org/officeDocument/2006/math">
                    <m:oMathParaPr>
                      <m:jc m:val="centerGroup"/>
                    </m:oMathParaPr>
                    <m:oMath xmlns:m="http://schemas.openxmlformats.org/officeDocument/2006/math">
                      <m:func>
                        <m:funcPr>
                          <m:ctrlPr>
                            <a:rPr lang="en-US" sz="2200" b="0" i="1" smtClean="0">
                              <a:latin typeface="Cambria Math" panose="02040503050406030204" pitchFamily="18" charset="0"/>
                              <a:ea typeface="Cambria Math" panose="02040503050406030204" pitchFamily="18" charset="0"/>
                            </a:rPr>
                          </m:ctrlPr>
                        </m:funcPr>
                        <m:fName>
                          <m:r>
                            <a:rPr lang="en-US" sz="2200" b="0" i="1" smtClean="0">
                              <a:latin typeface="Cambria Math" panose="02040503050406030204" pitchFamily="18" charset="0"/>
                              <a:ea typeface="Cambria Math" panose="02040503050406030204" pitchFamily="18" charset="0"/>
                            </a:rPr>
                            <m:t>𝑙𝑜𝑔</m:t>
                          </m:r>
                        </m:fName>
                        <m:e>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𝑥𝑦</m:t>
                              </m:r>
                            </m:e>
                          </m:d>
                        </m:e>
                      </m:func>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𝑐</m:t>
                      </m:r>
                    </m:oMath>
                  </m:oMathPara>
                </a14:m>
                <a:endParaRPr lang="en-US" sz="2200" b="0"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ea typeface="Cambria Math" panose="02040503050406030204" pitchFamily="18" charset="0"/>
                        </a:rPr>
                        <m:t>⟺</m:t>
                      </m:r>
                    </m:oMath>
                  </m:oMathPara>
                </a14:m>
                <a:endParaRPr lang="en-US" sz="2200"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𝑥𝑦</m:t>
                      </m:r>
                      <m:r>
                        <a:rPr lang="en-US" sz="2200" i="1">
                          <a:latin typeface="Cambria Math" panose="02040503050406030204" pitchFamily="18" charset="0"/>
                        </a:rPr>
                        <m:t>=</m:t>
                      </m:r>
                      <m:r>
                        <a:rPr lang="en-US" sz="2200" i="1">
                          <a:latin typeface="Cambria Math" panose="02040503050406030204" pitchFamily="18" charset="0"/>
                        </a:rPr>
                        <m:t>𝑑</m:t>
                      </m:r>
                    </m:oMath>
                  </m:oMathPara>
                </a14:m>
                <a:endParaRPr lang="en-US" sz="2200" dirty="0"/>
              </a:p>
            </p:txBody>
          </p:sp>
        </mc:Choice>
        <mc:Fallback xmlns="">
          <p:sp>
            <p:nvSpPr>
              <p:cNvPr id="2" name="TextBox 1">
                <a:extLst>
                  <a:ext uri="{FF2B5EF4-FFF2-40B4-BE49-F238E27FC236}">
                    <a16:creationId xmlns:a16="http://schemas.microsoft.com/office/drawing/2014/main" xmlns:a14="http://schemas.microsoft.com/office/drawing/2010/main" xmlns="" id="{18374C28-CC76-FE44-A490-995A0411300E}"/>
                  </a:ext>
                </a:extLst>
              </p:cNvPr>
              <p:cNvSpPr txBox="1">
                <a:spLocks noRot="1" noChangeAspect="1" noMove="1" noResize="1" noEditPoints="1" noAdjustHandles="1" noChangeArrowheads="1" noChangeShapeType="1" noTextEdit="1"/>
              </p:cNvSpPr>
              <p:nvPr/>
            </p:nvSpPr>
            <p:spPr>
              <a:xfrm>
                <a:off x="5720909" y="2629364"/>
                <a:ext cx="5965749" cy="3139321"/>
              </a:xfrm>
              <a:prstGeom prst="rect">
                <a:avLst/>
              </a:prstGeom>
              <a:blipFill rotWithShape="1">
                <a:blip r:embed="rId7"/>
                <a:stretch>
                  <a:fillRect l="-1124" t="-971" b="-777"/>
                </a:stretch>
              </a:blipFill>
            </p:spPr>
            <p:txBody>
              <a:bodyPr/>
              <a:lstStyle/>
              <a:p>
                <a:r>
                  <a:rPr lang="en-US">
                    <a:noFill/>
                  </a:rPr>
                  <a:t> </a:t>
                </a:r>
              </a:p>
            </p:txBody>
          </p:sp>
        </mc:Fallback>
      </mc:AlternateContent>
    </p:spTree>
    <p:extLst>
      <p:ext uri="{BB962C8B-B14F-4D97-AF65-F5344CB8AC3E}">
        <p14:creationId xmlns:p14="http://schemas.microsoft.com/office/powerpoint/2010/main" val="175620451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a:xfrm>
            <a:off x="838200" y="365125"/>
            <a:ext cx="10515600" cy="1372235"/>
          </a:xfrm>
        </p:spPr>
        <p:txBody>
          <a:bodyPr>
            <a:normAutofit/>
          </a:bodyPr>
          <a:lstStyle/>
          <a:p>
            <a:pPr algn="ctr" defTabSz="914400" eaLnBrk="1" latinLnBrk="0" hangingPunct="1">
              <a:lnSpc>
                <a:spcPct val="90000"/>
              </a:lnSpc>
              <a:spcBef>
                <a:spcPct val="0"/>
              </a:spcBef>
              <a:buNone/>
            </a:pPr>
            <a:r>
              <a:rPr lang="en-US" dirty="0" smtClean="0">
                <a:solidFill>
                  <a:srgbClr val="7030A0"/>
                </a:solidFill>
                <a:cs typeface="+mn-cs"/>
              </a:rPr>
              <a:t>Decreasing marginal utility</a:t>
            </a:r>
            <a:br>
              <a:rPr lang="en-US" dirty="0" smtClean="0">
                <a:solidFill>
                  <a:srgbClr val="7030A0"/>
                </a:solidFill>
                <a:cs typeface="+mn-cs"/>
              </a:rPr>
            </a:br>
            <a:endParaRPr lang="en-US" sz="36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151</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245929" y="2267194"/>
                <a:ext cx="5598512" cy="3785652"/>
              </a:xfrm>
              <a:prstGeom prst="rect">
                <a:avLst/>
              </a:prstGeom>
              <a:noFill/>
            </p:spPr>
            <p:txBody>
              <a:bodyPr wrap="square" rtlCol="0">
                <a:spAutoFit/>
              </a:bodyPr>
              <a:lstStyle/>
              <a:p>
                <a:pPr algn="l">
                  <a:lnSpc>
                    <a:spcPct val="150000"/>
                  </a:lnSpc>
                </a:pPr>
                <a:r>
                  <a:rPr lang="en-US" sz="2400" dirty="0" smtClean="0">
                    <a:latin typeface="Arial" panose="020B0604020202020204" pitchFamily="34" charset="0"/>
                    <a:cs typeface="Arial" panose="020B0604020202020204" pitchFamily="34" charset="0"/>
                  </a:rPr>
                  <a:t>Suppose</a:t>
                </a:r>
                <a:endParaRPr lang="en-US" sz="2800" i="1" dirty="0" smtClean="0">
                  <a:solidFill>
                    <a:schemeClr val="accent1"/>
                  </a:solidFill>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US" sz="2400" i="1">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𝑙𝑜𝑔</m:t>
                          </m:r>
                        </m:e>
                        <m:sub>
                          <m:r>
                            <a:rPr lang="en-US" sz="2400" b="0" i="1" smtClean="0">
                              <a:solidFill>
                                <a:schemeClr val="accent1"/>
                              </a:solidFill>
                              <a:latin typeface="Cambria Math"/>
                            </a:rPr>
                            <m:t>10</m:t>
                          </m:r>
                        </m:sub>
                      </m:sSub>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e>
                      </m:d>
                      <m:r>
                        <a:rPr lang="en-US" sz="2400" i="1">
                          <a:solidFill>
                            <a:schemeClr val="accent1"/>
                          </a:solidFill>
                          <a:latin typeface="Cambria Math" panose="02040503050406030204" pitchFamily="18" charset="0"/>
                        </a:rPr>
                        <m:t>+</m:t>
                      </m:r>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𝑙𝑜𝑔</m:t>
                          </m:r>
                        </m:e>
                        <m:sub>
                          <m:r>
                            <a:rPr lang="en-US" sz="2400" i="1">
                              <a:solidFill>
                                <a:schemeClr val="accent1"/>
                              </a:solidFill>
                              <a:latin typeface="Cambria Math"/>
                            </a:rPr>
                            <m:t>10</m:t>
                          </m:r>
                        </m:sub>
                      </m:sSub>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𝑦</m:t>
                          </m:r>
                        </m:e>
                      </m:d>
                      <m:r>
                        <a:rPr lang="he-IL" sz="2400" b="0" i="1" smtClean="0">
                          <a:solidFill>
                            <a:schemeClr val="accent1"/>
                          </a:solidFill>
                          <a:latin typeface="Cambria Math"/>
                        </a:rPr>
                        <m:t>  </m:t>
                      </m:r>
                    </m:oMath>
                  </m:oMathPara>
                </a14:m>
                <a:endParaRPr lang="en-US" sz="2400" b="0" i="1" dirty="0" smtClean="0">
                  <a:solidFill>
                    <a:schemeClr val="accent1"/>
                  </a:solidFill>
                  <a:latin typeface="Cambria Math"/>
                </a:endParaRPr>
              </a:p>
              <a:p>
                <a:pPr algn="l">
                  <a:lnSpc>
                    <a:spcPct val="150000"/>
                  </a:lnSpc>
                </a:pPr>
                <a:r>
                  <a:rPr lang="en-US" sz="2400" dirty="0" smtClean="0"/>
                  <a:t>Consider the indifference curve</a:t>
                </a:r>
                <a:endParaRPr lang="en-US" sz="2400" i="1" dirty="0">
                  <a:solidFill>
                    <a:schemeClr val="accent1"/>
                  </a:solidFill>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US" sz="2400" i="1">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𝑙𝑜𝑔</m:t>
                          </m:r>
                        </m:e>
                        <m:sub>
                          <m:r>
                            <a:rPr lang="en-US" sz="2400" i="1">
                              <a:solidFill>
                                <a:schemeClr val="accent1"/>
                              </a:solidFill>
                              <a:latin typeface="Cambria Math"/>
                            </a:rPr>
                            <m:t>10</m:t>
                          </m:r>
                        </m:sub>
                      </m:sSub>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e>
                      </m:d>
                      <m:r>
                        <a:rPr lang="en-US" sz="2400" i="1">
                          <a:solidFill>
                            <a:schemeClr val="accent1"/>
                          </a:solidFill>
                          <a:latin typeface="Cambria Math" panose="02040503050406030204" pitchFamily="18" charset="0"/>
                        </a:rPr>
                        <m:t>+</m:t>
                      </m:r>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𝑙𝑜𝑔</m:t>
                          </m:r>
                        </m:e>
                        <m:sub>
                          <m:r>
                            <a:rPr lang="en-US" sz="2400" i="1">
                              <a:solidFill>
                                <a:schemeClr val="accent1"/>
                              </a:solidFill>
                              <a:latin typeface="Cambria Math"/>
                            </a:rPr>
                            <m:t>10</m:t>
                          </m:r>
                        </m:sub>
                      </m:sSub>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𝑦</m:t>
                          </m:r>
                        </m:e>
                      </m:d>
                      <m:r>
                        <a:rPr lang="en-US" sz="2400" b="0" i="1" smtClean="0">
                          <a:solidFill>
                            <a:schemeClr val="accent1"/>
                          </a:solidFill>
                          <a:latin typeface="Cambria Math"/>
                        </a:rPr>
                        <m:t>=</m:t>
                      </m:r>
                      <m:r>
                        <a:rPr lang="en-US" sz="2400" b="0" i="1" smtClean="0">
                          <a:solidFill>
                            <a:schemeClr val="accent1"/>
                          </a:solidFill>
                          <a:latin typeface="Cambria Math"/>
                        </a:rPr>
                        <m:t>3</m:t>
                      </m:r>
                    </m:oMath>
                  </m:oMathPara>
                </a14:m>
                <a:endParaRPr lang="en-US" sz="2400" b="0" i="1" dirty="0" smtClean="0">
                  <a:solidFill>
                    <a:schemeClr val="accent1"/>
                  </a:solidFill>
                  <a:latin typeface="Cambria Math"/>
                </a:endParaRPr>
              </a:p>
              <a:p>
                <a:pPr algn="l">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accent1"/>
                          </a:solidFill>
                          <a:latin typeface="Cambria Math"/>
                        </a:rPr>
                        <m:t>𝑥𝑦</m:t>
                      </m:r>
                      <m:r>
                        <a:rPr lang="en-US" sz="2000" b="0" i="1" smtClean="0">
                          <a:solidFill>
                            <a:schemeClr val="accent1"/>
                          </a:solidFill>
                          <a:latin typeface="Cambria Math"/>
                        </a:rPr>
                        <m:t>=</m:t>
                      </m:r>
                      <m:r>
                        <a:rPr lang="en-US" sz="2000" b="0" i="1" smtClean="0">
                          <a:solidFill>
                            <a:schemeClr val="accent1"/>
                          </a:solidFill>
                          <a:latin typeface="Cambria Math"/>
                        </a:rPr>
                        <m:t>1000</m:t>
                      </m:r>
                    </m:oMath>
                  </m:oMathPara>
                </a14:m>
                <a:endParaRPr lang="en-US" sz="2000" i="1" dirty="0" smtClean="0">
                  <a:solidFill>
                    <a:schemeClr val="accent1"/>
                  </a:solidFill>
                  <a:latin typeface="Cambria Math"/>
                </a:endParaRPr>
              </a:p>
              <a:p>
                <a:pPr algn="l">
                  <a:lnSpc>
                    <a:spcPct val="150000"/>
                  </a:lnSpc>
                </a:pPr>
                <a:r>
                  <a:rPr lang="en-US" sz="2400" dirty="0"/>
                  <a:t>a</a:t>
                </a:r>
                <a:r>
                  <a:rPr lang="en-US" sz="2400" dirty="0" smtClean="0"/>
                  <a:t>nd two points on it</a:t>
                </a:r>
                <a:endParaRPr lang="en-US" sz="2400" dirty="0"/>
              </a:p>
              <a:p>
                <a:pPr algn="l">
                  <a:lnSpc>
                    <a:spcPct val="150000"/>
                  </a:lnSpc>
                </a:pPr>
                <a14:m>
                  <m:oMathPara xmlns:m="http://schemas.openxmlformats.org/officeDocument/2006/math">
                    <m:oMathParaPr>
                      <m:jc m:val="centerGroup"/>
                    </m:oMathParaPr>
                    <m:oMath xmlns:m="http://schemas.openxmlformats.org/officeDocument/2006/math">
                      <m:d>
                        <m:dPr>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a:rPr>
                            <m:t>10</m:t>
                          </m:r>
                          <m:r>
                            <a:rPr lang="en-US" sz="2000" i="1">
                              <a:solidFill>
                                <a:schemeClr val="tx1"/>
                              </a:solidFill>
                              <a:latin typeface="Cambria Math" panose="02040503050406030204" pitchFamily="18" charset="0"/>
                            </a:rPr>
                            <m:t>,</m:t>
                          </m:r>
                          <m:r>
                            <a:rPr lang="en-US" sz="2000" b="0" i="1" smtClean="0">
                              <a:solidFill>
                                <a:schemeClr val="tx1"/>
                              </a:solidFill>
                              <a:latin typeface="Cambria Math"/>
                            </a:rPr>
                            <m:t>100</m:t>
                          </m:r>
                        </m:e>
                      </m:d>
                      <m:r>
                        <a:rPr lang="en-US" sz="2000" b="0" i="1" smtClean="0">
                          <a:solidFill>
                            <a:schemeClr val="tx1"/>
                          </a:solidFill>
                          <a:latin typeface="Cambria Math"/>
                        </a:rPr>
                        <m:t>,(</m:t>
                      </m:r>
                      <m:r>
                        <a:rPr lang="en-US" sz="2000" b="0" i="1" smtClean="0">
                          <a:solidFill>
                            <a:schemeClr val="tx1"/>
                          </a:solidFill>
                          <a:latin typeface="Cambria Math"/>
                        </a:rPr>
                        <m:t>100</m:t>
                      </m:r>
                      <m:r>
                        <a:rPr lang="en-US" sz="2000" b="0" i="1" smtClean="0">
                          <a:solidFill>
                            <a:schemeClr val="tx1"/>
                          </a:solidFill>
                          <a:latin typeface="Cambria Math"/>
                        </a:rPr>
                        <m:t>,</m:t>
                      </m:r>
                      <m:r>
                        <a:rPr lang="en-US" sz="2000" b="0" i="1" smtClean="0">
                          <a:solidFill>
                            <a:schemeClr val="tx1"/>
                          </a:solidFill>
                          <a:latin typeface="Cambria Math"/>
                        </a:rPr>
                        <m:t>10</m:t>
                      </m:r>
                      <m:r>
                        <a:rPr lang="en-US" sz="2000" b="0" i="1" smtClean="0">
                          <a:solidFill>
                            <a:schemeClr val="tx1"/>
                          </a:solidFill>
                          <a:latin typeface="Cambria Math"/>
                        </a:rPr>
                        <m:t>)</m:t>
                      </m:r>
                    </m:oMath>
                  </m:oMathPara>
                </a14:m>
                <a:endParaRPr lang="en-US" sz="2000" b="0" i="1" dirty="0" smtClean="0">
                  <a:solidFill>
                    <a:schemeClr val="tx1"/>
                  </a:solidFill>
                  <a:latin typeface="Cambria Math"/>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5245929" y="2267194"/>
                <a:ext cx="5598512" cy="3785652"/>
              </a:xfrm>
              <a:prstGeom prst="rect">
                <a:avLst/>
              </a:prstGeom>
              <a:blipFill rotWithShape="1">
                <a:blip r:embed="rId4"/>
                <a:stretch>
                  <a:fillRect l="-1743"/>
                </a:stretch>
              </a:blipFill>
            </p:spPr>
            <p:txBody>
              <a:bodyPr/>
              <a:lstStyle/>
              <a:p>
                <a:r>
                  <a:rPr lang="en-US">
                    <a:noFill/>
                  </a:rPr>
                  <a:t> </a:t>
                </a:r>
              </a:p>
            </p:txBody>
          </p:sp>
        </mc:Fallback>
      </mc:AlternateContent>
      <p:sp>
        <p:nvSpPr>
          <p:cNvPr id="4" name="Arc 3">
            <a:extLst>
              <a:ext uri="{FF2B5EF4-FFF2-40B4-BE49-F238E27FC236}">
                <a16:creationId xmlns:a16="http://schemas.microsoft.com/office/drawing/2014/main" id="{5D46F910-FF1D-9540-9FB0-0A0F7B2ACDA6}"/>
              </a:ext>
            </a:extLst>
          </p:cNvPr>
          <p:cNvSpPr/>
          <p:nvPr/>
        </p:nvSpPr>
        <p:spPr>
          <a:xfrm rot="10800000">
            <a:off x="1848897" y="723481"/>
            <a:ext cx="5174901" cy="4411227"/>
          </a:xfrm>
          <a:prstGeom prst="arc">
            <a:avLst>
              <a:gd name="adj1" fmla="val 16200000"/>
              <a:gd name="adj2" fmla="val 16230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123625" y="3356149"/>
            <a:ext cx="563252" cy="43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345634" y="3637307"/>
            <a:ext cx="682487" cy="50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38460" y="3950632"/>
            <a:ext cx="620364"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3028121" y="4293532"/>
            <a:ext cx="504496" cy="347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B434F-A300-AB4E-9DBA-BF51CEE150C4}"/>
              </a:ext>
            </a:extLst>
          </p:cNvPr>
          <p:cNvCxnSpPr/>
          <p:nvPr/>
        </p:nvCxnSpPr>
        <p:spPr>
          <a:xfrm>
            <a:off x="1899136" y="3445565"/>
            <a:ext cx="0" cy="3502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37D52B-8D80-3F4F-8891-34D8836FDADC}"/>
              </a:ext>
            </a:extLst>
          </p:cNvPr>
          <p:cNvCxnSpPr>
            <a:cxnSpLocks/>
          </p:cNvCxnSpPr>
          <p:nvPr/>
        </p:nvCxnSpPr>
        <p:spPr>
          <a:xfrm flipH="1">
            <a:off x="1899136" y="3805331"/>
            <a:ext cx="1731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5A45B2-982E-BA4C-B399-5CD34FDB57CA}"/>
              </a:ext>
            </a:extLst>
          </p:cNvPr>
          <p:cNvCxnSpPr>
            <a:cxnSpLocks/>
          </p:cNvCxnSpPr>
          <p:nvPr/>
        </p:nvCxnSpPr>
        <p:spPr>
          <a:xfrm>
            <a:off x="2744042" y="4575710"/>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CB1D8-D8A0-FD4B-9475-40F0A3FAEE30}"/>
              </a:ext>
            </a:extLst>
          </p:cNvPr>
          <p:cNvCxnSpPr>
            <a:cxnSpLocks/>
          </p:cNvCxnSpPr>
          <p:nvPr/>
        </p:nvCxnSpPr>
        <p:spPr>
          <a:xfrm flipH="1" flipV="1">
            <a:off x="2744043" y="4939383"/>
            <a:ext cx="536326" cy="198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4497" y="2773345"/>
            <a:ext cx="587108" cy="369332"/>
          </a:xfrm>
          <a:prstGeom prst="rect">
            <a:avLst/>
          </a:prstGeom>
          <a:noFill/>
        </p:spPr>
        <p:txBody>
          <a:bodyPr wrap="square" rtlCol="0">
            <a:spAutoFit/>
          </a:bodyPr>
          <a:lstStyle/>
          <a:p>
            <a:r>
              <a:rPr lang="en-US" dirty="0" smtClean="0"/>
              <a:t>100</a:t>
            </a:r>
            <a:endParaRPr lang="en-US" dirty="0"/>
          </a:p>
        </p:txBody>
      </p:sp>
      <p:sp>
        <p:nvSpPr>
          <p:cNvPr id="27" name="TextBox 26"/>
          <p:cNvSpPr txBox="1"/>
          <p:nvPr/>
        </p:nvSpPr>
        <p:spPr>
          <a:xfrm>
            <a:off x="2638460" y="5542523"/>
            <a:ext cx="587108" cy="369332"/>
          </a:xfrm>
          <a:prstGeom prst="rect">
            <a:avLst/>
          </a:prstGeom>
          <a:noFill/>
        </p:spPr>
        <p:txBody>
          <a:bodyPr wrap="square" rtlCol="0">
            <a:spAutoFit/>
          </a:bodyPr>
          <a:lstStyle/>
          <a:p>
            <a:r>
              <a:rPr lang="en-US" dirty="0" smtClean="0"/>
              <a:t>100</a:t>
            </a:r>
            <a:endParaRPr lang="en-US" dirty="0"/>
          </a:p>
        </p:txBody>
      </p:sp>
      <p:sp>
        <p:nvSpPr>
          <p:cNvPr id="28" name="TextBox 27"/>
          <p:cNvSpPr txBox="1"/>
          <p:nvPr/>
        </p:nvSpPr>
        <p:spPr>
          <a:xfrm>
            <a:off x="966321" y="4483185"/>
            <a:ext cx="587108" cy="369332"/>
          </a:xfrm>
          <a:prstGeom prst="rect">
            <a:avLst/>
          </a:prstGeom>
          <a:noFill/>
        </p:spPr>
        <p:txBody>
          <a:bodyPr wrap="square" rtlCol="0">
            <a:spAutoFit/>
          </a:bodyPr>
          <a:lstStyle/>
          <a:p>
            <a:r>
              <a:rPr lang="en-US" dirty="0" smtClean="0"/>
              <a:t>10</a:t>
            </a:r>
            <a:endParaRPr lang="en-US" dirty="0"/>
          </a:p>
        </p:txBody>
      </p:sp>
      <p:sp>
        <p:nvSpPr>
          <p:cNvPr id="29" name="TextBox 28"/>
          <p:cNvSpPr txBox="1"/>
          <p:nvPr/>
        </p:nvSpPr>
        <p:spPr>
          <a:xfrm>
            <a:off x="1725977" y="5542523"/>
            <a:ext cx="488080"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32030744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rtl="1"/>
            <a:r>
              <a:rPr lang="en-US" dirty="0">
                <a:solidFill>
                  <a:srgbClr val="7030A0"/>
                </a:solidFill>
              </a:rPr>
              <a:t>I</a:t>
            </a:r>
            <a:r>
              <a:rPr lang="en-US" dirty="0" smtClean="0">
                <a:solidFill>
                  <a:srgbClr val="7030A0"/>
                </a:solidFill>
              </a:rPr>
              <a:t>ndifference </a:t>
            </a:r>
            <a:r>
              <a:rPr lang="en-US" dirty="0">
                <a:solidFill>
                  <a:srgbClr val="7030A0"/>
                </a:solidFill>
              </a:rPr>
              <a:t>curves become less steep </a:t>
            </a:r>
            <a:br>
              <a:rPr lang="en-US" dirty="0">
                <a:solidFill>
                  <a:srgbClr val="7030A0"/>
                </a:solidFill>
              </a:rPr>
            </a:br>
            <a:r>
              <a:rPr lang="en-US" sz="2800" dirty="0">
                <a:solidFill>
                  <a:srgbClr val="7030A0"/>
                </a:solidFill>
              </a:rPr>
              <a:t>(going from left to right)</a:t>
            </a:r>
            <a:endParaRPr lang="en-US" sz="28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152</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227778" y="1915458"/>
                <a:ext cx="5598512" cy="2677656"/>
              </a:xfrm>
              <a:prstGeom prst="rect">
                <a:avLst/>
              </a:prstGeom>
              <a:noFill/>
            </p:spPr>
            <p:txBody>
              <a:bodyPr wrap="square" rtlCol="0">
                <a:spAutoFit/>
              </a:bodyPr>
              <a:lstStyle/>
              <a:p>
                <a:pPr algn="l">
                  <a:lnSpc>
                    <a:spcPct val="150000"/>
                  </a:lnSpc>
                </a:pPr>
                <a:r>
                  <a:rPr lang="en-US" sz="2800" dirty="0" smtClean="0">
                    <a:solidFill>
                      <a:schemeClr val="tx1"/>
                    </a:solidFill>
                    <a:latin typeface="Arial" panose="020B0604020202020204" pitchFamily="34" charset="0"/>
                  </a:rPr>
                  <a:t>Imagine that at </a:t>
                </a:r>
                <a14:m>
                  <m:oMath xmlns:m="http://schemas.openxmlformats.org/officeDocument/2006/math">
                    <m:d>
                      <m:dPr>
                        <m:ctrlPr>
                          <a:rPr lang="en-US" sz="2800" i="1">
                            <a:solidFill>
                              <a:schemeClr val="tx1"/>
                            </a:solidFill>
                            <a:latin typeface="Cambria Math" panose="02040503050406030204" pitchFamily="18" charset="0"/>
                          </a:rPr>
                        </m:ctrlPr>
                      </m:dPr>
                      <m:e>
                        <m:r>
                          <a:rPr lang="en-US" sz="2800" i="0">
                            <a:solidFill>
                              <a:schemeClr val="tx1"/>
                            </a:solidFill>
                            <a:latin typeface="Cambria Math"/>
                          </a:rPr>
                          <m:t>10</m:t>
                        </m:r>
                        <m:r>
                          <a:rPr lang="en-US" sz="2800" i="0">
                            <a:solidFill>
                              <a:schemeClr val="tx1"/>
                            </a:solidFill>
                            <a:latin typeface="Cambria Math" panose="02040503050406030204" pitchFamily="18" charset="0"/>
                          </a:rPr>
                          <m:t>,</m:t>
                        </m:r>
                        <m:r>
                          <a:rPr lang="en-US" sz="2800" i="0">
                            <a:solidFill>
                              <a:schemeClr val="tx1"/>
                            </a:solidFill>
                            <a:latin typeface="Cambria Math"/>
                          </a:rPr>
                          <m:t>100</m:t>
                        </m:r>
                      </m:e>
                    </m:d>
                  </m:oMath>
                </a14:m>
                <a:r>
                  <a:rPr lang="he-IL" sz="2800" dirty="0" smtClean="0">
                    <a:solidFill>
                      <a:schemeClr val="tx1"/>
                    </a:solidFill>
                    <a:latin typeface="Cambria Math" panose="02040503050406030204" pitchFamily="18" charset="0"/>
                  </a:rPr>
                  <a:t> </a:t>
                </a:r>
                <a:r>
                  <a:rPr lang="en-US" sz="2800" dirty="0" smtClean="0">
                    <a:solidFill>
                      <a:schemeClr val="tx1"/>
                    </a:solidFill>
                    <a:latin typeface="Cambria Math" panose="02040503050406030204" pitchFamily="18" charset="0"/>
                  </a:rPr>
                  <a:t> </a:t>
                </a:r>
                <a:r>
                  <a:rPr lang="en-US" sz="2800" dirty="0" smtClean="0">
                    <a:solidFill>
                      <a:schemeClr val="tx1"/>
                    </a:solidFill>
                  </a:rPr>
                  <a:t>we reduce </a:t>
                </a:r>
                <a14:m>
                  <m:oMath xmlns:m="http://schemas.openxmlformats.org/officeDocument/2006/math">
                    <m:r>
                      <a:rPr lang="en-US" sz="2800" i="1" smtClean="0">
                        <a:solidFill>
                          <a:schemeClr val="accent1"/>
                        </a:solidFill>
                        <a:latin typeface="Cambria Math" panose="02040503050406030204" pitchFamily="18" charset="0"/>
                      </a:rPr>
                      <m:t>𝑦</m:t>
                    </m:r>
                  </m:oMath>
                </a14:m>
                <a:r>
                  <a:rPr lang="en-US" sz="2800" dirty="0" smtClean="0">
                    <a:solidFill>
                      <a:schemeClr val="tx1"/>
                    </a:solidFill>
                    <a:latin typeface="Cambria Math" panose="02040503050406030204" pitchFamily="18" charset="0"/>
                  </a:rPr>
                  <a:t> by 1</a:t>
                </a:r>
                <a:r>
                  <a:rPr lang="en-US" sz="2800" dirty="0" smtClean="0">
                    <a:solidFill>
                      <a:schemeClr val="tx1"/>
                    </a:solidFill>
                  </a:rPr>
                  <a:t>.  How much  </a:t>
                </a:r>
                <a14:m>
                  <m:oMath xmlns:m="http://schemas.openxmlformats.org/officeDocument/2006/math">
                    <m:r>
                      <a:rPr lang="en-US" sz="2800" i="1">
                        <a:solidFill>
                          <a:schemeClr val="accent1"/>
                        </a:solidFill>
                        <a:latin typeface="Cambria Math" panose="02040503050406030204" pitchFamily="18" charset="0"/>
                      </a:rPr>
                      <m:t>𝑥</m:t>
                    </m:r>
                  </m:oMath>
                </a14:m>
                <a:r>
                  <a:rPr lang="en-US" sz="2800" dirty="0" smtClean="0">
                    <a:latin typeface="Arial" panose="020B0604020202020204" pitchFamily="34" charset="0"/>
                  </a:rPr>
                  <a:t> should we add to compensate for this reduction?</a:t>
                </a:r>
                <a:endParaRPr lang="en-US" sz="2800" dirty="0">
                  <a:latin typeface="Arial" panose="020B0604020202020204" pitchFamily="34" charset="0"/>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5227778" y="1915458"/>
                <a:ext cx="5598512" cy="2677656"/>
              </a:xfrm>
              <a:prstGeom prst="rect">
                <a:avLst/>
              </a:prstGeom>
              <a:blipFill rotWithShape="1">
                <a:blip r:embed="rId4"/>
                <a:stretch>
                  <a:fillRect l="-2288" r="-980" b="-2506"/>
                </a:stretch>
              </a:blipFill>
            </p:spPr>
            <p:txBody>
              <a:bodyPr/>
              <a:lstStyle/>
              <a:p>
                <a:r>
                  <a:rPr lang="en-US">
                    <a:noFill/>
                  </a:rPr>
                  <a:t> </a:t>
                </a:r>
              </a:p>
            </p:txBody>
          </p:sp>
        </mc:Fallback>
      </mc:AlternateContent>
      <p:sp>
        <p:nvSpPr>
          <p:cNvPr id="4" name="Arc 3">
            <a:extLst>
              <a:ext uri="{FF2B5EF4-FFF2-40B4-BE49-F238E27FC236}">
                <a16:creationId xmlns:a16="http://schemas.microsoft.com/office/drawing/2014/main" id="{5D46F910-FF1D-9540-9FB0-0A0F7B2ACDA6}"/>
              </a:ext>
            </a:extLst>
          </p:cNvPr>
          <p:cNvSpPr/>
          <p:nvPr/>
        </p:nvSpPr>
        <p:spPr>
          <a:xfrm rot="10800000">
            <a:off x="1848897" y="723481"/>
            <a:ext cx="5174901" cy="4411227"/>
          </a:xfrm>
          <a:prstGeom prst="arc">
            <a:avLst>
              <a:gd name="adj1" fmla="val 16200000"/>
              <a:gd name="adj2" fmla="val 16230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123625" y="3356149"/>
            <a:ext cx="563252" cy="43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345634" y="3637307"/>
            <a:ext cx="682487" cy="50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38460" y="3950632"/>
            <a:ext cx="620364"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3028121" y="4293532"/>
            <a:ext cx="504496" cy="347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B434F-A300-AB4E-9DBA-BF51CEE150C4}"/>
              </a:ext>
            </a:extLst>
          </p:cNvPr>
          <p:cNvCxnSpPr/>
          <p:nvPr/>
        </p:nvCxnSpPr>
        <p:spPr>
          <a:xfrm>
            <a:off x="1899136" y="3445565"/>
            <a:ext cx="0" cy="3502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37D52B-8D80-3F4F-8891-34D8836FDADC}"/>
              </a:ext>
            </a:extLst>
          </p:cNvPr>
          <p:cNvCxnSpPr>
            <a:cxnSpLocks/>
          </p:cNvCxnSpPr>
          <p:nvPr/>
        </p:nvCxnSpPr>
        <p:spPr>
          <a:xfrm flipH="1">
            <a:off x="1899136" y="3805331"/>
            <a:ext cx="1731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5A45B2-982E-BA4C-B399-5CD34FDB57CA}"/>
              </a:ext>
            </a:extLst>
          </p:cNvPr>
          <p:cNvCxnSpPr>
            <a:cxnSpLocks/>
          </p:cNvCxnSpPr>
          <p:nvPr/>
        </p:nvCxnSpPr>
        <p:spPr>
          <a:xfrm>
            <a:off x="2744042" y="4575710"/>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CB1D8-D8A0-FD4B-9475-40F0A3FAEE30}"/>
              </a:ext>
            </a:extLst>
          </p:cNvPr>
          <p:cNvCxnSpPr>
            <a:cxnSpLocks/>
          </p:cNvCxnSpPr>
          <p:nvPr/>
        </p:nvCxnSpPr>
        <p:spPr>
          <a:xfrm flipH="1" flipV="1">
            <a:off x="2744043" y="4939383"/>
            <a:ext cx="536326" cy="198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4497" y="3196615"/>
            <a:ext cx="587108" cy="369332"/>
          </a:xfrm>
          <a:prstGeom prst="rect">
            <a:avLst/>
          </a:prstGeom>
          <a:noFill/>
        </p:spPr>
        <p:txBody>
          <a:bodyPr wrap="square" rtlCol="0">
            <a:spAutoFit/>
          </a:bodyPr>
          <a:lstStyle/>
          <a:p>
            <a:r>
              <a:rPr lang="en-US" dirty="0" smtClean="0"/>
              <a:t>100</a:t>
            </a:r>
            <a:endParaRPr lang="en-US" dirty="0"/>
          </a:p>
        </p:txBody>
      </p:sp>
      <p:sp>
        <p:nvSpPr>
          <p:cNvPr id="27" name="TextBox 26"/>
          <p:cNvSpPr txBox="1"/>
          <p:nvPr/>
        </p:nvSpPr>
        <p:spPr>
          <a:xfrm>
            <a:off x="2638460" y="5542523"/>
            <a:ext cx="587108" cy="369332"/>
          </a:xfrm>
          <a:prstGeom prst="rect">
            <a:avLst/>
          </a:prstGeom>
          <a:noFill/>
        </p:spPr>
        <p:txBody>
          <a:bodyPr wrap="square" rtlCol="0">
            <a:spAutoFit/>
          </a:bodyPr>
          <a:lstStyle/>
          <a:p>
            <a:r>
              <a:rPr lang="en-US" dirty="0" smtClean="0"/>
              <a:t>100</a:t>
            </a:r>
            <a:endParaRPr lang="en-US" dirty="0"/>
          </a:p>
        </p:txBody>
      </p:sp>
      <p:sp>
        <p:nvSpPr>
          <p:cNvPr id="28" name="TextBox 27"/>
          <p:cNvSpPr txBox="1"/>
          <p:nvPr/>
        </p:nvSpPr>
        <p:spPr>
          <a:xfrm>
            <a:off x="966321" y="4483185"/>
            <a:ext cx="587108" cy="369332"/>
          </a:xfrm>
          <a:prstGeom prst="rect">
            <a:avLst/>
          </a:prstGeom>
          <a:noFill/>
        </p:spPr>
        <p:txBody>
          <a:bodyPr wrap="square" rtlCol="0">
            <a:spAutoFit/>
          </a:bodyPr>
          <a:lstStyle/>
          <a:p>
            <a:r>
              <a:rPr lang="en-US" dirty="0" smtClean="0"/>
              <a:t>10</a:t>
            </a:r>
            <a:endParaRPr lang="en-US" dirty="0"/>
          </a:p>
        </p:txBody>
      </p:sp>
      <p:sp>
        <p:nvSpPr>
          <p:cNvPr id="29" name="TextBox 28"/>
          <p:cNvSpPr txBox="1"/>
          <p:nvPr/>
        </p:nvSpPr>
        <p:spPr>
          <a:xfrm>
            <a:off x="1725977" y="5542523"/>
            <a:ext cx="488080"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417956942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rtl="1"/>
            <a:r>
              <a:rPr lang="en-US" dirty="0" smtClean="0">
                <a:solidFill>
                  <a:srgbClr val="7030A0"/>
                </a:solidFill>
                <a:latin typeface="Arial" panose="020B0604020202020204" pitchFamily="34" charset="0"/>
                <a:cs typeface="Arial" panose="020B0604020202020204" pitchFamily="34" charset="0"/>
              </a:rPr>
              <a:t>Let’s use the partial derivatives</a:t>
            </a:r>
            <a:endParaRPr lang="en-US" sz="28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153</a:t>
            </a:fld>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2270927" y="1915458"/>
                <a:ext cx="8555363" cy="3918189"/>
              </a:xfrm>
              <a:prstGeom prst="rect">
                <a:avLst/>
              </a:prstGeom>
              <a:noFill/>
            </p:spPr>
            <p:txBody>
              <a:bodyPr wrap="square" rtlCol="0">
                <a:spAutoFit/>
              </a:bodyPr>
              <a:lstStyle/>
              <a:p>
                <a:pPr algn="r" rtl="1">
                  <a:lnSpc>
                    <a:spcPct val="150000"/>
                  </a:lnSpc>
                </a:pPr>
                <a14:m>
                  <m:oMathPara xmlns:m="http://schemas.openxmlformats.org/officeDocument/2006/math">
                    <m:oMathParaPr>
                      <m:jc m:val="centerGroup"/>
                    </m:oMathParaPr>
                    <m:oMath xmlns:m="http://schemas.openxmlformats.org/officeDocument/2006/math">
                      <m:r>
                        <a:rPr lang="en-US" sz="2800" i="1" smtClean="0">
                          <a:solidFill>
                            <a:schemeClr val="accent1"/>
                          </a:solidFill>
                          <a:latin typeface="Cambria Math" panose="02040503050406030204" pitchFamily="18" charset="0"/>
                        </a:rPr>
                        <m:t>𝑈</m:t>
                      </m:r>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𝑥</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𝑦</m:t>
                          </m:r>
                        </m:e>
                      </m:d>
                      <m:r>
                        <a:rPr lang="en-US" sz="2800" i="1">
                          <a:solidFill>
                            <a:schemeClr val="accent1"/>
                          </a:solidFill>
                          <a:latin typeface="Cambria Math" panose="02040503050406030204" pitchFamily="18" charset="0"/>
                        </a:rPr>
                        <m:t>=</m:t>
                      </m:r>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𝑙𝑜𝑔</m:t>
                          </m:r>
                        </m:e>
                        <m:sub>
                          <m:r>
                            <a:rPr lang="en-US" sz="2800" i="1">
                              <a:solidFill>
                                <a:schemeClr val="accent1"/>
                              </a:solidFill>
                              <a:latin typeface="Cambria Math"/>
                            </a:rPr>
                            <m:t>10</m:t>
                          </m:r>
                        </m:sub>
                      </m:sSub>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𝑥</m:t>
                          </m:r>
                        </m:e>
                      </m:d>
                      <m:r>
                        <a:rPr lang="en-US" sz="2800" i="1">
                          <a:solidFill>
                            <a:schemeClr val="accent1"/>
                          </a:solidFill>
                          <a:latin typeface="Cambria Math" panose="02040503050406030204" pitchFamily="18" charset="0"/>
                        </a:rPr>
                        <m:t>+</m:t>
                      </m:r>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𝑙𝑜𝑔</m:t>
                          </m:r>
                        </m:e>
                        <m:sub>
                          <m:r>
                            <a:rPr lang="en-US" sz="2800" i="1">
                              <a:solidFill>
                                <a:schemeClr val="accent1"/>
                              </a:solidFill>
                              <a:latin typeface="Cambria Math"/>
                            </a:rPr>
                            <m:t>10</m:t>
                          </m:r>
                        </m:sub>
                      </m:sSub>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𝑦</m:t>
                          </m:r>
                        </m:e>
                      </m:d>
                      <m:r>
                        <a:rPr lang="he-IL" sz="2800" i="1">
                          <a:solidFill>
                            <a:schemeClr val="accent1"/>
                          </a:solidFill>
                          <a:latin typeface="Cambria Math"/>
                        </a:rPr>
                        <m:t>  </m:t>
                      </m:r>
                    </m:oMath>
                  </m:oMathPara>
                </a14:m>
                <a:endParaRPr lang="en-US" sz="2800" i="1" dirty="0" smtClean="0">
                  <a:solidFill>
                    <a:schemeClr val="accent1"/>
                  </a:solidFill>
                  <a:latin typeface="Cambria Math"/>
                </a:endParaRPr>
              </a:p>
              <a:p>
                <a:pPr algn="l">
                  <a:lnSpc>
                    <a:spcPct val="150000"/>
                  </a:lnSpc>
                </a:pPr>
                <a:r>
                  <a:rPr lang="en-US" sz="2800" i="0" dirty="0" smtClean="0">
                    <a:latin typeface="+mj-lt"/>
                  </a:rPr>
                  <a:t>And thus</a:t>
                </a:r>
                <a:endParaRPr lang="he-IL" sz="2800" dirty="0" smtClean="0">
                  <a:latin typeface="Cambria Math"/>
                </a:endParaRPr>
              </a:p>
              <a:p>
                <a:pPr algn="ctr" rtl="1">
                  <a:lnSpc>
                    <a:spcPct val="150000"/>
                  </a:lnSpc>
                </a:pPr>
                <a14:m>
                  <m:oMathPara xmlns:m="http://schemas.openxmlformats.org/officeDocument/2006/math">
                    <m:oMathParaPr>
                      <m:jc m:val="centerGroup"/>
                    </m:oMathParaPr>
                    <m:oMath xmlns:m="http://schemas.openxmlformats.org/officeDocument/2006/math">
                      <m:sSub>
                        <m:sSubPr>
                          <m:ctrlPr>
                            <a:rPr lang="he-IL"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𝑈</m:t>
                          </m:r>
                        </m:e>
                        <m:sub>
                          <m:r>
                            <a:rPr lang="en-US" sz="2400" i="1">
                              <a:solidFill>
                                <a:schemeClr val="accent1"/>
                              </a:solidFill>
                              <a:latin typeface="Cambria Math" panose="02040503050406030204" pitchFamily="18" charset="0"/>
                            </a:rPr>
                            <m:t>𝑥</m:t>
                          </m:r>
                        </m:sub>
                      </m:sSub>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𝑙𝑜𝑔</m:t>
                          </m:r>
                          <m:r>
                            <a:rPr lang="en-US" sz="2400" b="0" i="1" smtClean="0">
                              <a:solidFill>
                                <a:schemeClr val="accent1"/>
                              </a:solidFill>
                              <a:latin typeface="Cambria Math"/>
                            </a:rPr>
                            <m:t>′</m:t>
                          </m:r>
                        </m:e>
                        <m:sub>
                          <m:r>
                            <a:rPr lang="en-US" sz="2400" i="1">
                              <a:solidFill>
                                <a:schemeClr val="accent1"/>
                              </a:solidFill>
                              <a:latin typeface="Cambria Math"/>
                            </a:rPr>
                            <m:t>10</m:t>
                          </m:r>
                        </m:sub>
                      </m:sSub>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e>
                      </m:d>
                      <m:r>
                        <a:rPr lang="en-US" sz="2400" b="0" i="1" smtClean="0">
                          <a:solidFill>
                            <a:schemeClr val="accent1"/>
                          </a:solidFill>
                          <a:latin typeface="Cambria Math"/>
                        </a:rPr>
                        <m:t>=</m:t>
                      </m:r>
                      <m:f>
                        <m:fPr>
                          <m:ctrlPr>
                            <a:rPr lang="en-US" sz="2400" i="1" smtClean="0">
                              <a:solidFill>
                                <a:schemeClr val="accent1"/>
                              </a:solidFill>
                              <a:latin typeface="Cambria Math" panose="02040503050406030204" pitchFamily="18" charset="0"/>
                            </a:rPr>
                          </m:ctrlPr>
                        </m:fPr>
                        <m:num>
                          <m:r>
                            <a:rPr lang="el-GR" sz="2400" i="1" smtClean="0">
                              <a:solidFill>
                                <a:schemeClr val="accent1"/>
                              </a:solidFill>
                              <a:latin typeface="Cambria Math" panose="02040503050406030204" pitchFamily="18" charset="0"/>
                            </a:rPr>
                            <m:t>𝛾</m:t>
                          </m:r>
                        </m:num>
                        <m:den>
                          <m:r>
                            <a:rPr lang="en-US" sz="2400" i="1">
                              <a:solidFill>
                                <a:schemeClr val="accent1"/>
                              </a:solidFill>
                              <a:latin typeface="Cambria Math" panose="02040503050406030204" pitchFamily="18" charset="0"/>
                            </a:rPr>
                            <m:t>𝑥</m:t>
                          </m:r>
                        </m:den>
                      </m:f>
                    </m:oMath>
                  </m:oMathPara>
                </a14:m>
                <a:endParaRPr lang="he-IL" sz="2400" dirty="0">
                  <a:latin typeface="Cambria Math"/>
                </a:endParaRPr>
              </a:p>
              <a:p>
                <a:pPr algn="ctr" rtl="1">
                  <a:lnSpc>
                    <a:spcPct val="150000"/>
                  </a:lnSpc>
                </a:pPr>
                <a14:m>
                  <m:oMathPara xmlns:m="http://schemas.openxmlformats.org/officeDocument/2006/math">
                    <m:oMathParaPr>
                      <m:jc m:val="centerGroup"/>
                    </m:oMathParaPr>
                    <m:oMath xmlns:m="http://schemas.openxmlformats.org/officeDocument/2006/math">
                      <m:sSub>
                        <m:sSubPr>
                          <m:ctrlPr>
                            <a:rPr lang="he-IL"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𝑈</m:t>
                          </m:r>
                        </m:e>
                        <m:sub>
                          <m:r>
                            <a:rPr lang="en-US" sz="2400" b="0" i="1" smtClean="0">
                              <a:solidFill>
                                <a:schemeClr val="accent1"/>
                              </a:solidFill>
                              <a:latin typeface="Cambria Math"/>
                            </a:rPr>
                            <m:t>𝑦</m:t>
                          </m:r>
                        </m:sub>
                      </m:sSub>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𝑙𝑜𝑔</m:t>
                          </m:r>
                          <m:r>
                            <a:rPr lang="en-US" sz="2400" i="1">
                              <a:solidFill>
                                <a:schemeClr val="accent1"/>
                              </a:solidFill>
                              <a:latin typeface="Cambria Math"/>
                            </a:rPr>
                            <m:t>′</m:t>
                          </m:r>
                        </m:e>
                        <m:sub>
                          <m:r>
                            <a:rPr lang="en-US" sz="2400" i="1">
                              <a:solidFill>
                                <a:schemeClr val="accent1"/>
                              </a:solidFill>
                              <a:latin typeface="Cambria Math"/>
                            </a:rPr>
                            <m:t>10</m:t>
                          </m:r>
                        </m:sub>
                      </m:sSub>
                      <m:d>
                        <m:dPr>
                          <m:ctrlPr>
                            <a:rPr lang="en-US" sz="2400" i="1">
                              <a:solidFill>
                                <a:schemeClr val="accent1"/>
                              </a:solidFill>
                              <a:latin typeface="Cambria Math" panose="02040503050406030204" pitchFamily="18" charset="0"/>
                            </a:rPr>
                          </m:ctrlPr>
                        </m:dPr>
                        <m:e>
                          <m:r>
                            <a:rPr lang="en-US" sz="2400" b="0" i="1" smtClean="0">
                              <a:solidFill>
                                <a:schemeClr val="accent1"/>
                              </a:solidFill>
                              <a:latin typeface="Cambria Math"/>
                            </a:rPr>
                            <m:t>𝑦</m:t>
                          </m:r>
                        </m:e>
                      </m:d>
                      <m:r>
                        <a:rPr lang="en-US" sz="2400" i="1">
                          <a:solidFill>
                            <a:schemeClr val="accent1"/>
                          </a:solidFill>
                          <a:latin typeface="Cambria Math"/>
                        </a:rPr>
                        <m:t>=</m:t>
                      </m:r>
                      <m:f>
                        <m:fPr>
                          <m:ctrlPr>
                            <a:rPr lang="en-US" sz="2400" i="1">
                              <a:solidFill>
                                <a:schemeClr val="accent1"/>
                              </a:solidFill>
                              <a:latin typeface="Cambria Math" panose="02040503050406030204" pitchFamily="18" charset="0"/>
                            </a:rPr>
                          </m:ctrlPr>
                        </m:fPr>
                        <m:num>
                          <m:r>
                            <a:rPr lang="el-GR" sz="2400" i="1" smtClean="0">
                              <a:solidFill>
                                <a:schemeClr val="accent1"/>
                              </a:solidFill>
                              <a:latin typeface="Cambria Math" panose="02040503050406030204" pitchFamily="18" charset="0"/>
                            </a:rPr>
                            <m:t>𝛾</m:t>
                          </m:r>
                        </m:num>
                        <m:den>
                          <m:r>
                            <a:rPr lang="en-US" sz="2400" b="0" i="1" smtClean="0">
                              <a:solidFill>
                                <a:schemeClr val="accent1"/>
                              </a:solidFill>
                              <a:latin typeface="Cambria Math"/>
                            </a:rPr>
                            <m:t>𝑦</m:t>
                          </m:r>
                        </m:den>
                      </m:f>
                    </m:oMath>
                  </m:oMathPara>
                </a14:m>
                <a:endParaRPr lang="en-US" sz="2400" i="1" dirty="0">
                  <a:solidFill>
                    <a:schemeClr val="accent1"/>
                  </a:solidFill>
                  <a:latin typeface="Cambria Math"/>
                </a:endParaRPr>
              </a:p>
              <a:p>
                <a:pPr algn="l">
                  <a:lnSpc>
                    <a:spcPct val="150000"/>
                  </a:lnSpc>
                </a:pPr>
                <a:r>
                  <a:rPr lang="en-US" sz="2400" dirty="0" smtClean="0">
                    <a:solidFill>
                      <a:schemeClr val="tx1"/>
                    </a:solidFill>
                  </a:rPr>
                  <a:t>(For  </a:t>
                </a:r>
                <a14:m>
                  <m:oMath xmlns:m="http://schemas.openxmlformats.org/officeDocument/2006/math">
                    <m:r>
                      <a:rPr lang="el-GR" sz="2400" i="1" dirty="0" smtClean="0">
                        <a:solidFill>
                          <a:schemeClr val="tx1"/>
                        </a:solidFill>
                        <a:latin typeface="Cambria Math"/>
                      </a:rPr>
                      <m:t>𝛾</m:t>
                    </m:r>
                    <m:r>
                      <a:rPr lang="en-US" sz="2400" i="1" dirty="0" smtClean="0">
                        <a:solidFill>
                          <a:schemeClr val="tx1"/>
                        </a:solidFill>
                        <a:latin typeface="Cambria Math"/>
                      </a:rPr>
                      <m:t>=</m:t>
                    </m:r>
                    <m:r>
                      <a:rPr lang="en-US" sz="2400" i="1" dirty="0" smtClean="0">
                        <a:solidFill>
                          <a:schemeClr val="tx1"/>
                        </a:solidFill>
                        <a:latin typeface="Cambria Math"/>
                      </a:rPr>
                      <m:t>1</m:t>
                    </m:r>
                    <m:r>
                      <a:rPr lang="en-US" sz="2400" i="1" dirty="0" smtClean="0">
                        <a:solidFill>
                          <a:schemeClr val="tx1"/>
                        </a:solidFill>
                        <a:latin typeface="Cambria Math"/>
                      </a:rPr>
                      <m:t>/</m:t>
                    </m:r>
                    <m:r>
                      <a:rPr lang="en-US" sz="2400" i="1" dirty="0" err="1" smtClean="0">
                        <a:solidFill>
                          <a:schemeClr val="tx1"/>
                        </a:solidFill>
                        <a:latin typeface="Cambria Math"/>
                      </a:rPr>
                      <m:t>𝑙𝑎𝑛</m:t>
                    </m:r>
                    <m:r>
                      <a:rPr lang="en-US" sz="2400" i="1" dirty="0" smtClean="0">
                        <a:solidFill>
                          <a:schemeClr val="tx1"/>
                        </a:solidFill>
                        <a:latin typeface="Cambria Math"/>
                      </a:rPr>
                      <m:t>(</m:t>
                    </m:r>
                    <m:r>
                      <a:rPr lang="en-US" sz="2400" i="1" dirty="0" smtClean="0">
                        <a:solidFill>
                          <a:schemeClr val="tx1"/>
                        </a:solidFill>
                        <a:latin typeface="Cambria Math"/>
                      </a:rPr>
                      <m:t>10</m:t>
                    </m:r>
                    <m:r>
                      <a:rPr lang="en-US" sz="2400" i="1" dirty="0" smtClean="0">
                        <a:solidFill>
                          <a:schemeClr val="tx1"/>
                        </a:solidFill>
                        <a:latin typeface="Cambria Math"/>
                      </a:rPr>
                      <m:t>)</m:t>
                    </m:r>
                  </m:oMath>
                </a14:m>
                <a:r>
                  <a:rPr lang="en-US" sz="2400" dirty="0" smtClean="0">
                    <a:solidFill>
                      <a:schemeClr val="tx1"/>
                    </a:solidFill>
                  </a:rPr>
                  <a:t> )</a:t>
                </a:r>
                <a:endParaRPr lang="en-US" sz="2400" dirty="0">
                  <a:solidFill>
                    <a:schemeClr val="tx1"/>
                  </a:solidFill>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2270927" y="1915458"/>
                <a:ext cx="8555363" cy="3918189"/>
              </a:xfrm>
              <a:prstGeom prst="rect">
                <a:avLst/>
              </a:prstGeom>
              <a:blipFill rotWithShape="1">
                <a:blip r:embed="rId2"/>
                <a:stretch>
                  <a:fillRect l="-1497" b="-1244"/>
                </a:stretch>
              </a:blipFill>
            </p:spPr>
            <p:txBody>
              <a:bodyPr/>
              <a:lstStyle/>
              <a:p>
                <a:r>
                  <a:rPr lang="en-US">
                    <a:noFill/>
                  </a:rPr>
                  <a:t> </a:t>
                </a:r>
              </a:p>
            </p:txBody>
          </p:sp>
        </mc:Fallback>
      </mc:AlternateContent>
    </p:spTree>
    <p:extLst>
      <p:ext uri="{BB962C8B-B14F-4D97-AF65-F5344CB8AC3E}">
        <p14:creationId xmlns:p14="http://schemas.microsoft.com/office/powerpoint/2010/main" val="33616940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a:r>
                  <a:rPr lang="en-US" dirty="0" smtClean="0">
                    <a:solidFill>
                      <a:srgbClr val="7030A0"/>
                    </a:solidFill>
                    <a:latin typeface="Arial" panose="020B0604020202020204" pitchFamily="34" charset="0"/>
                    <a:cs typeface="Arial" panose="020B0604020202020204" pitchFamily="34" charset="0"/>
                  </a:rPr>
                  <a:t>At </a:t>
                </a:r>
                <a14:m>
                  <m:oMath xmlns:m="http://schemas.openxmlformats.org/officeDocument/2006/math">
                    <m:d>
                      <m:dPr>
                        <m:ctrlPr>
                          <a:rPr lang="en-US" i="1">
                            <a:solidFill>
                              <a:srgbClr val="7030A0"/>
                            </a:solidFill>
                            <a:latin typeface="Cambria Math" panose="02040503050406030204" pitchFamily="18" charset="0"/>
                          </a:rPr>
                        </m:ctrlPr>
                      </m:dPr>
                      <m:e>
                        <m:r>
                          <a:rPr lang="en-US">
                            <a:solidFill>
                              <a:srgbClr val="7030A0"/>
                            </a:solidFill>
                            <a:latin typeface="Cambria Math"/>
                          </a:rPr>
                          <m:t>10</m:t>
                        </m:r>
                        <m:r>
                          <a:rPr lang="en-US">
                            <a:solidFill>
                              <a:srgbClr val="7030A0"/>
                            </a:solidFill>
                            <a:latin typeface="Cambria Math" panose="02040503050406030204" pitchFamily="18" charset="0"/>
                          </a:rPr>
                          <m:t>,</m:t>
                        </m:r>
                        <m:r>
                          <a:rPr lang="en-US">
                            <a:solidFill>
                              <a:srgbClr val="7030A0"/>
                            </a:solidFill>
                            <a:latin typeface="Cambria Math"/>
                          </a:rPr>
                          <m:t>100</m:t>
                        </m:r>
                      </m:e>
                    </m:d>
                  </m:oMath>
                </a14:m>
                <a:endParaRPr lang="en-US" sz="2800" dirty="0">
                  <a:solidFill>
                    <a:srgbClr val="7030A0"/>
                  </a:solidFill>
                  <a:cs typeface="+mn-cs"/>
                </a:endParaRPr>
              </a:p>
            </p:txBody>
          </p:sp>
        </mc:Choice>
        <mc:Fallback xmlns="">
          <p:sp>
            <p:nvSpPr>
              <p:cNvPr id="2" name="Title 1">
                <a:extLst>
                  <a:ext uri="{FF2B5EF4-FFF2-40B4-BE49-F238E27FC236}">
                    <a16:creationId xmlns:a16="http://schemas.microsoft.com/office/drawing/2014/main" xmlns:a14="http://schemas.microsoft.com/office/drawing/2010/main" xmlns="" id="{A7CE2883-5F37-E14E-A096-F243B91EFBAB}"/>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154</a:t>
            </a:fld>
            <a:endParaRPr lang="en-US" dirty="0"/>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3"/>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4"/>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4680131" y="1506560"/>
                <a:ext cx="7154818" cy="4397871"/>
              </a:xfrm>
              <a:prstGeom prst="rect">
                <a:avLst/>
              </a:prstGeom>
              <a:noFill/>
            </p:spPr>
            <p:txBody>
              <a:bodyPr wrap="square" rtlCol="0">
                <a:spAutoFit/>
              </a:bodyPr>
              <a:lstStyle/>
              <a:p>
                <a:pPr algn="l">
                  <a:lnSpc>
                    <a:spcPct val="150000"/>
                  </a:lnSpc>
                </a:pPr>
                <a:r>
                  <a:rPr lang="en-US" sz="2400" dirty="0" smtClean="0"/>
                  <a:t>The partial derivatives (marginal utilities) are </a:t>
                </a:r>
                <a:endParaRPr lang="he-IL" sz="2400" dirty="0" smtClean="0"/>
              </a:p>
              <a:p>
                <a:pPr algn="ctr">
                  <a:lnSpc>
                    <a:spcPct val="150000"/>
                  </a:lnSpc>
                </a:pPr>
                <a14:m>
                  <m:oMath xmlns:m="http://schemas.openxmlformats.org/officeDocument/2006/math">
                    <m:f>
                      <m:fPr>
                        <m:ctrlPr>
                          <a:rPr lang="en-US" sz="2800" i="1" smtClean="0">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i="1">
                            <a:solidFill>
                              <a:schemeClr val="accent1"/>
                            </a:solidFill>
                            <a:latin typeface="Cambria Math" panose="02040503050406030204" pitchFamily="18" charset="0"/>
                          </a:rPr>
                          <m:t>𝑥</m:t>
                        </m:r>
                      </m:den>
                    </m:f>
                  </m:oMath>
                </a14:m>
                <a:r>
                  <a:rPr lang="en-US" sz="2800" i="1" dirty="0" smtClean="0">
                    <a:solidFill>
                      <a:schemeClr val="accent1"/>
                    </a:solidFill>
                    <a:latin typeface="Cambria Math"/>
                  </a:rPr>
                  <a:t> </a:t>
                </a:r>
                <a:r>
                  <a:rPr lang="en-US" sz="2800" dirty="0" smtClean="0">
                    <a:solidFill>
                      <a:schemeClr val="accent1"/>
                    </a:solidFill>
                    <a:latin typeface="Cambria Math"/>
                  </a:rPr>
                  <a:t>=</a:t>
                </a:r>
                <a:r>
                  <a:rPr lang="en-US" sz="2800" i="1" dirty="0" smtClean="0">
                    <a:solidFill>
                      <a:schemeClr val="accent1"/>
                    </a:solidFill>
                    <a:latin typeface="Cambria Math"/>
                  </a:rPr>
                  <a:t> </a:t>
                </a:r>
                <a14:m>
                  <m:oMath xmlns:m="http://schemas.openxmlformats.org/officeDocument/2006/math">
                    <m:f>
                      <m:fPr>
                        <m:ctrlPr>
                          <a:rPr lang="en-US" sz="2800" i="1">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b="0" i="1" smtClean="0">
                            <a:solidFill>
                              <a:schemeClr val="accent1"/>
                            </a:solidFill>
                            <a:latin typeface="Cambria Math"/>
                          </a:rPr>
                          <m:t>10</m:t>
                        </m:r>
                      </m:den>
                    </m:f>
                  </m:oMath>
                </a14:m>
                <a:r>
                  <a:rPr lang="he-IL" sz="2800" i="1" dirty="0" smtClean="0">
                    <a:solidFill>
                      <a:schemeClr val="accent1"/>
                    </a:solidFill>
                    <a:latin typeface="Cambria Math"/>
                  </a:rPr>
                  <a:t>       </a:t>
                </a:r>
                <a14:m>
                  <m:oMath xmlns:m="http://schemas.openxmlformats.org/officeDocument/2006/math">
                    <m:f>
                      <m:fPr>
                        <m:ctrlPr>
                          <a:rPr lang="en-US" sz="2800" i="1">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i="1">
                            <a:solidFill>
                              <a:schemeClr val="accent1"/>
                            </a:solidFill>
                            <a:latin typeface="Cambria Math"/>
                          </a:rPr>
                          <m:t>𝑦</m:t>
                        </m:r>
                      </m:den>
                    </m:f>
                  </m:oMath>
                </a14:m>
                <a:r>
                  <a:rPr lang="en-US" sz="2800" i="1" dirty="0">
                    <a:solidFill>
                      <a:schemeClr val="accent1"/>
                    </a:solidFill>
                    <a:latin typeface="Cambria Math"/>
                  </a:rPr>
                  <a:t> </a:t>
                </a:r>
                <a:r>
                  <a:rPr lang="en-US" sz="2800" dirty="0">
                    <a:solidFill>
                      <a:schemeClr val="accent1"/>
                    </a:solidFill>
                    <a:latin typeface="Cambria Math"/>
                  </a:rPr>
                  <a:t>=</a:t>
                </a:r>
                <a:r>
                  <a:rPr lang="en-US" sz="2800" i="1" dirty="0">
                    <a:solidFill>
                      <a:schemeClr val="accent1"/>
                    </a:solidFill>
                    <a:latin typeface="Cambria Math"/>
                  </a:rPr>
                  <a:t> </a:t>
                </a:r>
                <a14:m>
                  <m:oMath xmlns:m="http://schemas.openxmlformats.org/officeDocument/2006/math">
                    <m:f>
                      <m:fPr>
                        <m:ctrlPr>
                          <a:rPr lang="en-US" sz="2800" i="1">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i="1">
                            <a:solidFill>
                              <a:schemeClr val="accent1"/>
                            </a:solidFill>
                            <a:latin typeface="Cambria Math"/>
                          </a:rPr>
                          <m:t>100</m:t>
                        </m:r>
                      </m:den>
                    </m:f>
                  </m:oMath>
                </a14:m>
                <a:endParaRPr lang="en-US" sz="2800" i="1" dirty="0">
                  <a:solidFill>
                    <a:schemeClr val="accent1"/>
                  </a:solidFill>
                  <a:latin typeface="Cambria Math"/>
                </a:endParaRPr>
              </a:p>
              <a:p>
                <a:pPr>
                  <a:lnSpc>
                    <a:spcPct val="150000"/>
                  </a:lnSpc>
                </a:pPr>
                <a:r>
                  <a:rPr lang="en-US" sz="2000" dirty="0"/>
                  <a:t>A</a:t>
                </a:r>
                <a:r>
                  <a:rPr lang="en-US" sz="2000" dirty="0" smtClean="0"/>
                  <a:t>s </a:t>
                </a:r>
                <a14:m>
                  <m:oMath xmlns:m="http://schemas.openxmlformats.org/officeDocument/2006/math">
                    <m:r>
                      <a:rPr lang="en-US" sz="2000" i="1">
                        <a:solidFill>
                          <a:schemeClr val="accent1"/>
                        </a:solidFill>
                        <a:latin typeface="Cambria Math"/>
                      </a:rPr>
                      <m:t>𝑦</m:t>
                    </m:r>
                  </m:oMath>
                </a14:m>
                <a:r>
                  <a:rPr lang="en-US" sz="2000" dirty="0" smtClean="0">
                    <a:latin typeface="Cambria Math"/>
                  </a:rPr>
                  <a:t> </a:t>
                </a:r>
                <a:r>
                  <a:rPr lang="he-IL" sz="2000" dirty="0" smtClean="0">
                    <a:latin typeface="Cambria Math"/>
                  </a:rPr>
                  <a:t> </a:t>
                </a:r>
                <a:r>
                  <a:rPr lang="en-US" sz="2000" i="0" dirty="0" smtClean="0">
                    <a:latin typeface="+mj-lt"/>
                  </a:rPr>
                  <a:t>decreases from </a:t>
                </a:r>
                <a:r>
                  <a:rPr lang="en-US" sz="2000" i="0" dirty="0" smtClean="0">
                    <a:solidFill>
                      <a:srgbClr val="FF0000"/>
                    </a:solidFill>
                    <a:latin typeface="+mj-lt"/>
                  </a:rPr>
                  <a:t>100</a:t>
                </a:r>
                <a:r>
                  <a:rPr lang="en-US" sz="2000" i="0" dirty="0" smtClean="0">
                    <a:latin typeface="+mj-lt"/>
                  </a:rPr>
                  <a:t> to </a:t>
                </a:r>
                <a:r>
                  <a:rPr lang="en-US" sz="2000" i="0" dirty="0" smtClean="0">
                    <a:solidFill>
                      <a:srgbClr val="FF0000"/>
                    </a:solidFill>
                    <a:latin typeface="+mj-lt"/>
                  </a:rPr>
                  <a:t>99</a:t>
                </a:r>
                <a:r>
                  <a:rPr lang="en-US" sz="2000" i="0" dirty="0" smtClean="0">
                    <a:latin typeface="+mj-lt"/>
                  </a:rPr>
                  <a:t> the utility loss is approximately</a:t>
                </a:r>
                <a:r>
                  <a:rPr lang="he-IL" sz="2000" i="0" dirty="0" smtClean="0">
                    <a:latin typeface="+mj-lt"/>
                  </a:rPr>
                  <a:t> </a:t>
                </a:r>
                <a14:m>
                  <m:oMath xmlns:m="http://schemas.openxmlformats.org/officeDocument/2006/math">
                    <m:f>
                      <m:fPr>
                        <m:ctrlPr>
                          <a:rPr lang="en-US" sz="2000" i="1">
                            <a:solidFill>
                              <a:schemeClr val="accent1"/>
                            </a:solidFill>
                            <a:latin typeface="Cambria Math" panose="02040503050406030204" pitchFamily="18" charset="0"/>
                          </a:rPr>
                        </m:ctrlPr>
                      </m:fPr>
                      <m:num>
                        <m:r>
                          <a:rPr lang="el-GR" sz="2000" i="1">
                            <a:solidFill>
                              <a:schemeClr val="accent1"/>
                            </a:solidFill>
                            <a:latin typeface="Cambria Math" panose="02040503050406030204" pitchFamily="18" charset="0"/>
                          </a:rPr>
                          <m:t>𝛾</m:t>
                        </m:r>
                      </m:num>
                      <m:den>
                        <m:r>
                          <a:rPr lang="en-US" sz="2000" i="1">
                            <a:solidFill>
                              <a:schemeClr val="accent1"/>
                            </a:solidFill>
                            <a:latin typeface="Cambria Math"/>
                          </a:rPr>
                          <m:t>100</m:t>
                        </m:r>
                      </m:den>
                    </m:f>
                  </m:oMath>
                </a14:m>
                <a:r>
                  <a:rPr lang="en-US" sz="2000" dirty="0" smtClean="0">
                    <a:latin typeface="Cambria Math"/>
                  </a:rPr>
                  <a:t> </a:t>
                </a:r>
                <a:r>
                  <a:rPr lang="en-US" sz="2000" dirty="0">
                    <a:latin typeface="Cambria Math"/>
                  </a:rPr>
                  <a:t> </a:t>
                </a:r>
                <a:r>
                  <a:rPr lang="en-US" sz="2000" dirty="0" smtClean="0"/>
                  <a:t>and in order to compensate fot that we need extra </a:t>
                </a:r>
                <a14:m>
                  <m:oMath xmlns:m="http://schemas.openxmlformats.org/officeDocument/2006/math">
                    <m:r>
                      <a:rPr lang="en-US" sz="2000" i="1" smtClean="0">
                        <a:solidFill>
                          <a:schemeClr val="accent1"/>
                        </a:solidFill>
                        <a:latin typeface="Cambria Math"/>
                      </a:rPr>
                      <m:t>𝑎</m:t>
                    </m:r>
                  </m:oMath>
                </a14:m>
                <a:r>
                  <a:rPr lang="en-US" sz="2000" i="1" dirty="0" smtClean="0">
                    <a:solidFill>
                      <a:schemeClr val="accent1"/>
                    </a:solidFill>
                    <a:latin typeface="Cambria Math"/>
                  </a:rPr>
                  <a:t> </a:t>
                </a:r>
                <a:r>
                  <a:rPr lang="en-US" sz="2000" dirty="0" smtClean="0"/>
                  <a:t>of product 1 (increase</a:t>
                </a:r>
                <a:r>
                  <a:rPr lang="en-US" sz="2000" dirty="0" smtClean="0">
                    <a:solidFill>
                      <a:schemeClr val="accent1"/>
                    </a:solidFill>
                  </a:rPr>
                  <a:t> </a:t>
                </a:r>
                <a14:m>
                  <m:oMath xmlns:m="http://schemas.openxmlformats.org/officeDocument/2006/math">
                    <m:r>
                      <a:rPr lang="en-US" sz="2000" i="1">
                        <a:solidFill>
                          <a:schemeClr val="accent1"/>
                        </a:solidFill>
                        <a:latin typeface="Cambria Math"/>
                      </a:rPr>
                      <m:t>𝑥</m:t>
                    </m:r>
                    <m:r>
                      <a:rPr lang="ru-RU" sz="2000" i="1">
                        <a:solidFill>
                          <a:schemeClr val="accent1"/>
                        </a:solidFill>
                        <a:latin typeface="Cambria Math"/>
                      </a:rPr>
                      <m:t> </m:t>
                    </m:r>
                  </m:oMath>
                </a14:m>
                <a:r>
                  <a:rPr lang="en-US" sz="2000" dirty="0" smtClean="0"/>
                  <a:t>) that satisfies, roughly,</a:t>
                </a:r>
              </a:p>
              <a:p>
                <a:pPr algn="ctr">
                  <a:lnSpc>
                    <a:spcPct val="150000"/>
                  </a:lnSpc>
                </a:pPr>
                <a14:m>
                  <m:oMath xmlns:m="http://schemas.openxmlformats.org/officeDocument/2006/math">
                    <m:f>
                      <m:fPr>
                        <m:ctrlPr>
                          <a:rPr lang="en-US" sz="2000" i="1">
                            <a:solidFill>
                              <a:schemeClr val="accent1"/>
                            </a:solidFill>
                            <a:latin typeface="Cambria Math" panose="02040503050406030204" pitchFamily="18" charset="0"/>
                          </a:rPr>
                        </m:ctrlPr>
                      </m:fPr>
                      <m:num>
                        <m:r>
                          <a:rPr lang="el-GR" sz="2000" i="1">
                            <a:solidFill>
                              <a:schemeClr val="accent1"/>
                            </a:solidFill>
                            <a:latin typeface="Cambria Math" panose="02040503050406030204" pitchFamily="18" charset="0"/>
                          </a:rPr>
                          <m:t>𝛾</m:t>
                        </m:r>
                      </m:num>
                      <m:den>
                        <m:r>
                          <a:rPr lang="en-US" sz="2000" b="0" i="1" smtClean="0">
                            <a:solidFill>
                              <a:schemeClr val="accent1"/>
                            </a:solidFill>
                            <a:latin typeface="Cambria Math"/>
                          </a:rPr>
                          <m:t>10</m:t>
                        </m:r>
                      </m:den>
                    </m:f>
                  </m:oMath>
                </a14:m>
                <a:r>
                  <a:rPr lang="en-US" sz="2000" i="1" dirty="0">
                    <a:solidFill>
                      <a:schemeClr val="accent1"/>
                    </a:solidFill>
                    <a:latin typeface="Cambria Math"/>
                  </a:rPr>
                  <a:t> </a:t>
                </a:r>
                <a14:m>
                  <m:oMath xmlns:m="http://schemas.openxmlformats.org/officeDocument/2006/math">
                    <m:r>
                      <a:rPr lang="en-US" sz="2000" i="1">
                        <a:solidFill>
                          <a:schemeClr val="accent1"/>
                        </a:solidFill>
                        <a:latin typeface="Cambria Math"/>
                      </a:rPr>
                      <m:t>𝑎</m:t>
                    </m:r>
                    <m:r>
                      <a:rPr lang="ru-RU" sz="2000" i="1">
                        <a:solidFill>
                          <a:schemeClr val="accent1"/>
                        </a:solidFill>
                        <a:latin typeface="Cambria Math"/>
                      </a:rPr>
                      <m:t> </m:t>
                    </m:r>
                  </m:oMath>
                </a14:m>
                <a:r>
                  <a:rPr lang="en-US" sz="2000" dirty="0">
                    <a:solidFill>
                      <a:schemeClr val="accent1"/>
                    </a:solidFill>
                    <a:latin typeface="Cambria Math"/>
                  </a:rPr>
                  <a:t>=</a:t>
                </a:r>
                <a:r>
                  <a:rPr lang="en-US" sz="2000" i="1" dirty="0">
                    <a:solidFill>
                      <a:schemeClr val="accent1"/>
                    </a:solidFill>
                    <a:latin typeface="Cambria Math"/>
                  </a:rPr>
                  <a:t> </a:t>
                </a:r>
                <a14:m>
                  <m:oMath xmlns:m="http://schemas.openxmlformats.org/officeDocument/2006/math">
                    <m:f>
                      <m:fPr>
                        <m:ctrlPr>
                          <a:rPr lang="en-US" sz="2000" i="1">
                            <a:solidFill>
                              <a:schemeClr val="accent1"/>
                            </a:solidFill>
                            <a:latin typeface="Cambria Math" panose="02040503050406030204" pitchFamily="18" charset="0"/>
                          </a:rPr>
                        </m:ctrlPr>
                      </m:fPr>
                      <m:num>
                        <m:r>
                          <a:rPr lang="el-GR" sz="2000" i="1">
                            <a:solidFill>
                              <a:schemeClr val="accent1"/>
                            </a:solidFill>
                            <a:latin typeface="Cambria Math" panose="02040503050406030204" pitchFamily="18" charset="0"/>
                          </a:rPr>
                          <m:t>𝛾</m:t>
                        </m:r>
                      </m:num>
                      <m:den>
                        <m:r>
                          <a:rPr lang="en-US" sz="2000" i="1">
                            <a:solidFill>
                              <a:schemeClr val="accent1"/>
                            </a:solidFill>
                            <a:latin typeface="Cambria Math"/>
                          </a:rPr>
                          <m:t>1</m:t>
                        </m:r>
                        <m:r>
                          <a:rPr lang="en-US" sz="2000" b="0" i="1" smtClean="0">
                            <a:solidFill>
                              <a:schemeClr val="accent1"/>
                            </a:solidFill>
                            <a:latin typeface="Cambria Math"/>
                          </a:rPr>
                          <m:t>0</m:t>
                        </m:r>
                        <m:r>
                          <a:rPr lang="en-US" sz="2000" i="1">
                            <a:solidFill>
                              <a:schemeClr val="accent1"/>
                            </a:solidFill>
                            <a:latin typeface="Cambria Math"/>
                          </a:rPr>
                          <m:t>0</m:t>
                        </m:r>
                      </m:den>
                    </m:f>
                  </m:oMath>
                </a14:m>
                <a:endParaRPr lang="he-IL" sz="2000" dirty="0" smtClean="0">
                  <a:latin typeface="Cambria Math"/>
                </a:endParaRPr>
              </a:p>
              <a:p>
                <a:pPr algn="ctr" rtl="1">
                  <a:lnSpc>
                    <a:spcPct val="150000"/>
                  </a:lnSpc>
                </a:pPr>
                <a14:m>
                  <m:oMath xmlns:m="http://schemas.openxmlformats.org/officeDocument/2006/math">
                    <m:r>
                      <a:rPr lang="en-US" sz="2000" i="1" smtClean="0">
                        <a:solidFill>
                          <a:srgbClr val="FF0000"/>
                        </a:solidFill>
                        <a:latin typeface="Cambria Math"/>
                      </a:rPr>
                      <m:t>𝑎</m:t>
                    </m:r>
                    <m:r>
                      <a:rPr lang="ru-RU" sz="2000" i="1">
                        <a:solidFill>
                          <a:srgbClr val="FF0000"/>
                        </a:solidFill>
                        <a:latin typeface="Cambria Math"/>
                      </a:rPr>
                      <m:t> </m:t>
                    </m:r>
                  </m:oMath>
                </a14:m>
                <a:r>
                  <a:rPr lang="en-US" sz="2000" dirty="0">
                    <a:solidFill>
                      <a:srgbClr val="FF0000"/>
                    </a:solidFill>
                    <a:latin typeface="Cambria Math"/>
                  </a:rPr>
                  <a:t>=</a:t>
                </a:r>
                <a:r>
                  <a:rPr lang="en-US" sz="2000" i="1" dirty="0">
                    <a:solidFill>
                      <a:srgbClr val="FF0000"/>
                    </a:solidFill>
                    <a:latin typeface="Cambria Math"/>
                  </a:rPr>
                  <a:t> </a:t>
                </a:r>
                <a14:m>
                  <m:oMath xmlns:m="http://schemas.openxmlformats.org/officeDocument/2006/math">
                    <m:f>
                      <m:fPr>
                        <m:ctrlPr>
                          <a:rPr lang="en-US" sz="2000" i="1">
                            <a:solidFill>
                              <a:srgbClr val="FF0000"/>
                            </a:solidFill>
                            <a:latin typeface="Cambria Math" panose="02040503050406030204" pitchFamily="18" charset="0"/>
                          </a:rPr>
                        </m:ctrlPr>
                      </m:fPr>
                      <m:num>
                        <m:r>
                          <a:rPr lang="he-IL" sz="2000" b="0" i="1" smtClean="0">
                            <a:solidFill>
                              <a:srgbClr val="FF0000"/>
                            </a:solidFill>
                            <a:latin typeface="Cambria Math"/>
                          </a:rPr>
                          <m:t>1</m:t>
                        </m:r>
                      </m:num>
                      <m:den>
                        <m:r>
                          <a:rPr lang="en-US" sz="2000" i="1">
                            <a:solidFill>
                              <a:srgbClr val="FF0000"/>
                            </a:solidFill>
                            <a:latin typeface="Cambria Math"/>
                          </a:rPr>
                          <m:t>10</m:t>
                        </m:r>
                      </m:den>
                    </m:f>
                  </m:oMath>
                </a14:m>
                <a:endParaRPr lang="en-US" sz="2000" dirty="0">
                  <a:latin typeface="Cambria Math"/>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4680131" y="1506560"/>
                <a:ext cx="7154818" cy="4397871"/>
              </a:xfrm>
              <a:prstGeom prst="rect">
                <a:avLst/>
              </a:prstGeom>
              <a:blipFill rotWithShape="1">
                <a:blip r:embed="rId5"/>
                <a:stretch>
                  <a:fillRect l="-1364"/>
                </a:stretch>
              </a:blipFill>
            </p:spPr>
            <p:txBody>
              <a:bodyPr/>
              <a:lstStyle/>
              <a:p>
                <a:r>
                  <a:rPr lang="en-US">
                    <a:noFill/>
                  </a:rPr>
                  <a:t> </a:t>
                </a:r>
              </a:p>
            </p:txBody>
          </p:sp>
        </mc:Fallback>
      </mc:AlternateContent>
      <p:sp>
        <p:nvSpPr>
          <p:cNvPr id="4" name="Arc 3">
            <a:extLst>
              <a:ext uri="{FF2B5EF4-FFF2-40B4-BE49-F238E27FC236}">
                <a16:creationId xmlns:a16="http://schemas.microsoft.com/office/drawing/2014/main" id="{5D46F910-FF1D-9540-9FB0-0A0F7B2ACDA6}"/>
              </a:ext>
            </a:extLst>
          </p:cNvPr>
          <p:cNvSpPr/>
          <p:nvPr/>
        </p:nvSpPr>
        <p:spPr>
          <a:xfrm rot="10800000">
            <a:off x="1848897" y="723481"/>
            <a:ext cx="5174901" cy="4411227"/>
          </a:xfrm>
          <a:prstGeom prst="arc">
            <a:avLst>
              <a:gd name="adj1" fmla="val 16200000"/>
              <a:gd name="adj2" fmla="val 16230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123625" y="3356149"/>
            <a:ext cx="563252" cy="43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345634" y="3637307"/>
            <a:ext cx="682487" cy="50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38460" y="3950632"/>
            <a:ext cx="620364"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3028121" y="4293532"/>
            <a:ext cx="504496" cy="347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B434F-A300-AB4E-9DBA-BF51CEE150C4}"/>
              </a:ext>
            </a:extLst>
          </p:cNvPr>
          <p:cNvCxnSpPr/>
          <p:nvPr/>
        </p:nvCxnSpPr>
        <p:spPr>
          <a:xfrm>
            <a:off x="1899136" y="3445565"/>
            <a:ext cx="0" cy="3502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37D52B-8D80-3F4F-8891-34D8836FDADC}"/>
              </a:ext>
            </a:extLst>
          </p:cNvPr>
          <p:cNvCxnSpPr>
            <a:cxnSpLocks/>
          </p:cNvCxnSpPr>
          <p:nvPr/>
        </p:nvCxnSpPr>
        <p:spPr>
          <a:xfrm flipH="1">
            <a:off x="1899136" y="3805331"/>
            <a:ext cx="1731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5A45B2-982E-BA4C-B399-5CD34FDB57CA}"/>
              </a:ext>
            </a:extLst>
          </p:cNvPr>
          <p:cNvCxnSpPr>
            <a:cxnSpLocks/>
          </p:cNvCxnSpPr>
          <p:nvPr/>
        </p:nvCxnSpPr>
        <p:spPr>
          <a:xfrm>
            <a:off x="2744042" y="4575710"/>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CB1D8-D8A0-FD4B-9475-40F0A3FAEE30}"/>
              </a:ext>
            </a:extLst>
          </p:cNvPr>
          <p:cNvCxnSpPr>
            <a:cxnSpLocks/>
          </p:cNvCxnSpPr>
          <p:nvPr/>
        </p:nvCxnSpPr>
        <p:spPr>
          <a:xfrm flipH="1" flipV="1">
            <a:off x="2744043" y="4939383"/>
            <a:ext cx="536326" cy="198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4497" y="3196615"/>
            <a:ext cx="587108" cy="369332"/>
          </a:xfrm>
          <a:prstGeom prst="rect">
            <a:avLst/>
          </a:prstGeom>
          <a:noFill/>
        </p:spPr>
        <p:txBody>
          <a:bodyPr wrap="square" rtlCol="0">
            <a:spAutoFit/>
          </a:bodyPr>
          <a:lstStyle/>
          <a:p>
            <a:r>
              <a:rPr lang="en-US" dirty="0" smtClean="0"/>
              <a:t>100</a:t>
            </a:r>
            <a:endParaRPr lang="en-US" dirty="0"/>
          </a:p>
        </p:txBody>
      </p:sp>
      <p:sp>
        <p:nvSpPr>
          <p:cNvPr id="27" name="TextBox 26"/>
          <p:cNvSpPr txBox="1"/>
          <p:nvPr/>
        </p:nvSpPr>
        <p:spPr>
          <a:xfrm>
            <a:off x="2638460" y="5542523"/>
            <a:ext cx="587108" cy="369332"/>
          </a:xfrm>
          <a:prstGeom prst="rect">
            <a:avLst/>
          </a:prstGeom>
          <a:noFill/>
        </p:spPr>
        <p:txBody>
          <a:bodyPr wrap="square" rtlCol="0">
            <a:spAutoFit/>
          </a:bodyPr>
          <a:lstStyle/>
          <a:p>
            <a:r>
              <a:rPr lang="en-US" dirty="0" smtClean="0"/>
              <a:t>100</a:t>
            </a:r>
            <a:endParaRPr lang="en-US" dirty="0"/>
          </a:p>
        </p:txBody>
      </p:sp>
      <p:sp>
        <p:nvSpPr>
          <p:cNvPr id="28" name="TextBox 27"/>
          <p:cNvSpPr txBox="1"/>
          <p:nvPr/>
        </p:nvSpPr>
        <p:spPr>
          <a:xfrm>
            <a:off x="966321" y="4483185"/>
            <a:ext cx="587108" cy="369332"/>
          </a:xfrm>
          <a:prstGeom prst="rect">
            <a:avLst/>
          </a:prstGeom>
          <a:noFill/>
        </p:spPr>
        <p:txBody>
          <a:bodyPr wrap="square" rtlCol="0">
            <a:spAutoFit/>
          </a:bodyPr>
          <a:lstStyle/>
          <a:p>
            <a:r>
              <a:rPr lang="en-US" dirty="0" smtClean="0"/>
              <a:t>10</a:t>
            </a:r>
            <a:endParaRPr lang="en-US" dirty="0"/>
          </a:p>
        </p:txBody>
      </p:sp>
      <p:sp>
        <p:nvSpPr>
          <p:cNvPr id="29" name="TextBox 28"/>
          <p:cNvSpPr txBox="1"/>
          <p:nvPr/>
        </p:nvSpPr>
        <p:spPr>
          <a:xfrm>
            <a:off x="1725977" y="5542523"/>
            <a:ext cx="488080"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19751091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a:r>
                  <a:rPr lang="en-US" dirty="0" smtClean="0">
                    <a:solidFill>
                      <a:srgbClr val="7030A0"/>
                    </a:solidFill>
                    <a:latin typeface="Arial" panose="020B0604020202020204" pitchFamily="34" charset="0"/>
                    <a:cs typeface="Arial" panose="020B0604020202020204" pitchFamily="34" charset="0"/>
                  </a:rPr>
                  <a:t>By contrast, at </a:t>
                </a:r>
                <a14:m>
                  <m:oMath xmlns:m="http://schemas.openxmlformats.org/officeDocument/2006/math">
                    <m:d>
                      <m:dPr>
                        <m:ctrlPr>
                          <a:rPr lang="en-US" i="1">
                            <a:solidFill>
                              <a:srgbClr val="7030A0"/>
                            </a:solidFill>
                            <a:latin typeface="Cambria Math" panose="02040503050406030204" pitchFamily="18" charset="0"/>
                          </a:rPr>
                        </m:ctrlPr>
                      </m:dPr>
                      <m:e>
                        <m:r>
                          <a:rPr lang="en-US">
                            <a:solidFill>
                              <a:srgbClr val="7030A0"/>
                            </a:solidFill>
                            <a:latin typeface="Cambria Math"/>
                          </a:rPr>
                          <m:t>10</m:t>
                        </m:r>
                        <m:r>
                          <a:rPr lang="en-US" b="0" i="0" smtClean="0">
                            <a:solidFill>
                              <a:srgbClr val="7030A0"/>
                            </a:solidFill>
                            <a:latin typeface="Cambria Math"/>
                          </a:rPr>
                          <m:t>0</m:t>
                        </m:r>
                        <m:r>
                          <a:rPr lang="en-US">
                            <a:solidFill>
                              <a:srgbClr val="7030A0"/>
                            </a:solidFill>
                            <a:latin typeface="Cambria Math" panose="02040503050406030204" pitchFamily="18" charset="0"/>
                          </a:rPr>
                          <m:t>,</m:t>
                        </m:r>
                        <m:r>
                          <a:rPr lang="en-US">
                            <a:solidFill>
                              <a:srgbClr val="7030A0"/>
                            </a:solidFill>
                            <a:latin typeface="Cambria Math"/>
                          </a:rPr>
                          <m:t>10</m:t>
                        </m:r>
                      </m:e>
                    </m:d>
                  </m:oMath>
                </a14:m>
                <a:endParaRPr lang="en-US" sz="2800" dirty="0">
                  <a:solidFill>
                    <a:srgbClr val="7030A0"/>
                  </a:solidFill>
                  <a:cs typeface="+mn-cs"/>
                </a:endParaRPr>
              </a:p>
            </p:txBody>
          </p:sp>
        </mc:Choice>
        <mc:Fallback xmlns="">
          <p:sp>
            <p:nvSpPr>
              <p:cNvPr id="2" name="Title 1">
                <a:extLst>
                  <a:ext uri="{FF2B5EF4-FFF2-40B4-BE49-F238E27FC236}">
                    <a16:creationId xmlns:a16="http://schemas.microsoft.com/office/drawing/2014/main" xmlns:a14="http://schemas.microsoft.com/office/drawing/2010/main" xmlns="" id="{A7CE2883-5F37-E14E-A096-F243B91EFBAB}"/>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155</a:t>
            </a:fld>
            <a:endParaRPr lang="en-US" dirty="0"/>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3"/>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4"/>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4680131" y="1506560"/>
                <a:ext cx="7154818" cy="4147674"/>
              </a:xfrm>
              <a:prstGeom prst="rect">
                <a:avLst/>
              </a:prstGeom>
              <a:noFill/>
            </p:spPr>
            <p:txBody>
              <a:bodyPr wrap="square" rtlCol="0">
                <a:spAutoFit/>
              </a:bodyPr>
              <a:lstStyle/>
              <a:p>
                <a:pPr algn="l">
                  <a:lnSpc>
                    <a:spcPct val="150000"/>
                  </a:lnSpc>
                </a:pPr>
                <a:r>
                  <a:rPr lang="en-US" sz="2400" dirty="0" smtClean="0"/>
                  <a:t>The partial derivatives (marginal utilities) are </a:t>
                </a:r>
                <a:endParaRPr lang="he-IL" sz="2400" dirty="0" smtClean="0"/>
              </a:p>
              <a:p>
                <a:pPr algn="ctr">
                  <a:lnSpc>
                    <a:spcPct val="150000"/>
                  </a:lnSpc>
                </a:pPr>
                <a14:m>
                  <m:oMath xmlns:m="http://schemas.openxmlformats.org/officeDocument/2006/math">
                    <m:f>
                      <m:fPr>
                        <m:ctrlPr>
                          <a:rPr lang="en-US" sz="2800" i="1" smtClean="0">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i="1">
                            <a:solidFill>
                              <a:schemeClr val="accent1"/>
                            </a:solidFill>
                            <a:latin typeface="Cambria Math" panose="02040503050406030204" pitchFamily="18" charset="0"/>
                          </a:rPr>
                          <m:t>𝑥</m:t>
                        </m:r>
                      </m:den>
                    </m:f>
                  </m:oMath>
                </a14:m>
                <a:r>
                  <a:rPr lang="en-US" sz="2800" i="1" dirty="0" smtClean="0">
                    <a:solidFill>
                      <a:schemeClr val="accent1"/>
                    </a:solidFill>
                    <a:latin typeface="Cambria Math"/>
                  </a:rPr>
                  <a:t> </a:t>
                </a:r>
                <a:r>
                  <a:rPr lang="en-US" sz="2800" dirty="0" smtClean="0">
                    <a:solidFill>
                      <a:schemeClr val="accent1"/>
                    </a:solidFill>
                    <a:latin typeface="Cambria Math"/>
                  </a:rPr>
                  <a:t>=</a:t>
                </a:r>
                <a:r>
                  <a:rPr lang="en-US" sz="2800" i="1" dirty="0" smtClean="0">
                    <a:solidFill>
                      <a:schemeClr val="accent1"/>
                    </a:solidFill>
                    <a:latin typeface="Cambria Math"/>
                  </a:rPr>
                  <a:t> </a:t>
                </a:r>
                <a14:m>
                  <m:oMath xmlns:m="http://schemas.openxmlformats.org/officeDocument/2006/math">
                    <m:f>
                      <m:fPr>
                        <m:ctrlPr>
                          <a:rPr lang="en-US" sz="2800" i="1">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b="0" i="1" smtClean="0">
                            <a:solidFill>
                              <a:schemeClr val="accent1"/>
                            </a:solidFill>
                            <a:latin typeface="Cambria Math"/>
                          </a:rPr>
                          <m:t>100</m:t>
                        </m:r>
                      </m:den>
                    </m:f>
                  </m:oMath>
                </a14:m>
                <a:r>
                  <a:rPr lang="he-IL" sz="2800" i="1" dirty="0" smtClean="0">
                    <a:solidFill>
                      <a:schemeClr val="accent1"/>
                    </a:solidFill>
                    <a:latin typeface="Cambria Math"/>
                  </a:rPr>
                  <a:t>       </a:t>
                </a:r>
                <a14:m>
                  <m:oMath xmlns:m="http://schemas.openxmlformats.org/officeDocument/2006/math">
                    <m:f>
                      <m:fPr>
                        <m:ctrlPr>
                          <a:rPr lang="en-US" sz="2800" i="1">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i="1">
                            <a:solidFill>
                              <a:schemeClr val="accent1"/>
                            </a:solidFill>
                            <a:latin typeface="Cambria Math"/>
                          </a:rPr>
                          <m:t>𝑦</m:t>
                        </m:r>
                      </m:den>
                    </m:f>
                  </m:oMath>
                </a14:m>
                <a:r>
                  <a:rPr lang="en-US" sz="2800" i="1" dirty="0">
                    <a:solidFill>
                      <a:schemeClr val="accent1"/>
                    </a:solidFill>
                    <a:latin typeface="Cambria Math"/>
                  </a:rPr>
                  <a:t> </a:t>
                </a:r>
                <a:r>
                  <a:rPr lang="en-US" sz="2800" dirty="0">
                    <a:solidFill>
                      <a:schemeClr val="accent1"/>
                    </a:solidFill>
                    <a:latin typeface="Cambria Math"/>
                  </a:rPr>
                  <a:t>=</a:t>
                </a:r>
                <a:r>
                  <a:rPr lang="en-US" sz="2800" i="1" dirty="0">
                    <a:solidFill>
                      <a:schemeClr val="accent1"/>
                    </a:solidFill>
                    <a:latin typeface="Cambria Math"/>
                  </a:rPr>
                  <a:t> </a:t>
                </a:r>
                <a14:m>
                  <m:oMath xmlns:m="http://schemas.openxmlformats.org/officeDocument/2006/math">
                    <m:f>
                      <m:fPr>
                        <m:ctrlPr>
                          <a:rPr lang="en-US" sz="2800" i="1">
                            <a:solidFill>
                              <a:schemeClr val="accent1"/>
                            </a:solidFill>
                            <a:latin typeface="Cambria Math" panose="02040503050406030204" pitchFamily="18" charset="0"/>
                          </a:rPr>
                        </m:ctrlPr>
                      </m:fPr>
                      <m:num>
                        <m:r>
                          <a:rPr lang="el-GR" sz="2800" i="1">
                            <a:solidFill>
                              <a:schemeClr val="accent1"/>
                            </a:solidFill>
                            <a:latin typeface="Cambria Math" panose="02040503050406030204" pitchFamily="18" charset="0"/>
                          </a:rPr>
                          <m:t>𝛾</m:t>
                        </m:r>
                      </m:num>
                      <m:den>
                        <m:r>
                          <a:rPr lang="en-US" sz="2800" i="1">
                            <a:solidFill>
                              <a:schemeClr val="accent1"/>
                            </a:solidFill>
                            <a:latin typeface="Cambria Math"/>
                          </a:rPr>
                          <m:t>10</m:t>
                        </m:r>
                      </m:den>
                    </m:f>
                  </m:oMath>
                </a14:m>
                <a:endParaRPr lang="en-US" sz="2800" i="1" dirty="0">
                  <a:solidFill>
                    <a:schemeClr val="accent1"/>
                  </a:solidFill>
                  <a:latin typeface="Cambria Math"/>
                </a:endParaRPr>
              </a:p>
              <a:p>
                <a:pPr>
                  <a:lnSpc>
                    <a:spcPct val="150000"/>
                  </a:lnSpc>
                </a:pPr>
                <a:r>
                  <a:rPr lang="en-US" sz="2000" dirty="0"/>
                  <a:t>A</a:t>
                </a:r>
                <a:r>
                  <a:rPr lang="en-US" sz="2000" dirty="0" smtClean="0"/>
                  <a:t>s </a:t>
                </a:r>
                <a14:m>
                  <m:oMath xmlns:m="http://schemas.openxmlformats.org/officeDocument/2006/math">
                    <m:r>
                      <a:rPr lang="en-US" sz="2000" i="1">
                        <a:solidFill>
                          <a:schemeClr val="accent1"/>
                        </a:solidFill>
                        <a:latin typeface="Cambria Math"/>
                      </a:rPr>
                      <m:t>𝑦</m:t>
                    </m:r>
                  </m:oMath>
                </a14:m>
                <a:r>
                  <a:rPr lang="en-US" sz="2000" dirty="0" smtClean="0">
                    <a:latin typeface="Cambria Math"/>
                  </a:rPr>
                  <a:t> </a:t>
                </a:r>
                <a:r>
                  <a:rPr lang="he-IL" sz="2000" dirty="0" smtClean="0">
                    <a:latin typeface="Cambria Math"/>
                  </a:rPr>
                  <a:t> </a:t>
                </a:r>
                <a:r>
                  <a:rPr lang="en-US" sz="2000" i="0" dirty="0" smtClean="0">
                    <a:latin typeface="+mj-lt"/>
                  </a:rPr>
                  <a:t>decreases from </a:t>
                </a:r>
                <a:r>
                  <a:rPr lang="en-US" sz="2000" i="0" dirty="0" smtClean="0">
                    <a:solidFill>
                      <a:srgbClr val="FF0000"/>
                    </a:solidFill>
                    <a:latin typeface="+mj-lt"/>
                  </a:rPr>
                  <a:t>10</a:t>
                </a:r>
                <a:r>
                  <a:rPr lang="en-US" sz="2000" i="0" dirty="0" smtClean="0">
                    <a:latin typeface="+mj-lt"/>
                  </a:rPr>
                  <a:t> to </a:t>
                </a:r>
                <a:r>
                  <a:rPr lang="en-US" sz="2000" i="0" dirty="0" smtClean="0">
                    <a:solidFill>
                      <a:srgbClr val="FF0000"/>
                    </a:solidFill>
                    <a:latin typeface="+mj-lt"/>
                  </a:rPr>
                  <a:t>9</a:t>
                </a:r>
                <a:r>
                  <a:rPr lang="en-US" sz="2000" i="0" dirty="0" smtClean="0">
                    <a:latin typeface="+mj-lt"/>
                  </a:rPr>
                  <a:t> the utility loss is approximately</a:t>
                </a:r>
                <a:r>
                  <a:rPr lang="he-IL" sz="2000" i="0" dirty="0" smtClean="0">
                    <a:latin typeface="+mj-lt"/>
                  </a:rPr>
                  <a:t> </a:t>
                </a:r>
                <a14:m>
                  <m:oMath xmlns:m="http://schemas.openxmlformats.org/officeDocument/2006/math">
                    <m:f>
                      <m:fPr>
                        <m:ctrlPr>
                          <a:rPr lang="en-US" sz="2000" i="1">
                            <a:solidFill>
                              <a:schemeClr val="accent1"/>
                            </a:solidFill>
                            <a:latin typeface="Cambria Math" panose="02040503050406030204" pitchFamily="18" charset="0"/>
                          </a:rPr>
                        </m:ctrlPr>
                      </m:fPr>
                      <m:num>
                        <m:r>
                          <a:rPr lang="el-GR" sz="2000" i="1">
                            <a:solidFill>
                              <a:schemeClr val="accent1"/>
                            </a:solidFill>
                            <a:latin typeface="Cambria Math" panose="02040503050406030204" pitchFamily="18" charset="0"/>
                          </a:rPr>
                          <m:t>𝛾</m:t>
                        </m:r>
                      </m:num>
                      <m:den>
                        <m:r>
                          <a:rPr lang="en-US" sz="2000" i="1">
                            <a:solidFill>
                              <a:schemeClr val="accent1"/>
                            </a:solidFill>
                            <a:latin typeface="Cambria Math"/>
                          </a:rPr>
                          <m:t>10</m:t>
                        </m:r>
                      </m:den>
                    </m:f>
                  </m:oMath>
                </a14:m>
                <a:r>
                  <a:rPr lang="en-US" sz="2000" dirty="0" smtClean="0">
                    <a:latin typeface="Cambria Math"/>
                  </a:rPr>
                  <a:t> </a:t>
                </a:r>
                <a:r>
                  <a:rPr lang="en-US" sz="2000" dirty="0">
                    <a:latin typeface="Cambria Math"/>
                  </a:rPr>
                  <a:t> </a:t>
                </a:r>
                <a:r>
                  <a:rPr lang="en-US" sz="2000" dirty="0" smtClean="0"/>
                  <a:t>and in order to compensate fot that we need extra </a:t>
                </a:r>
                <a14:m>
                  <m:oMath xmlns:m="http://schemas.openxmlformats.org/officeDocument/2006/math">
                    <m:r>
                      <a:rPr lang="en-US" sz="2000" i="1" smtClean="0">
                        <a:solidFill>
                          <a:schemeClr val="accent1"/>
                        </a:solidFill>
                        <a:latin typeface="Cambria Math"/>
                      </a:rPr>
                      <m:t>𝑎</m:t>
                    </m:r>
                  </m:oMath>
                </a14:m>
                <a:r>
                  <a:rPr lang="en-US" sz="2000" i="1" dirty="0" smtClean="0">
                    <a:solidFill>
                      <a:schemeClr val="accent1"/>
                    </a:solidFill>
                    <a:latin typeface="Cambria Math"/>
                  </a:rPr>
                  <a:t> </a:t>
                </a:r>
                <a:r>
                  <a:rPr lang="en-US" sz="2000" dirty="0" smtClean="0"/>
                  <a:t>of product 1 (increase</a:t>
                </a:r>
                <a:r>
                  <a:rPr lang="en-US" sz="2000" dirty="0" smtClean="0">
                    <a:solidFill>
                      <a:schemeClr val="accent1"/>
                    </a:solidFill>
                  </a:rPr>
                  <a:t> </a:t>
                </a:r>
                <a14:m>
                  <m:oMath xmlns:m="http://schemas.openxmlformats.org/officeDocument/2006/math">
                    <m:r>
                      <a:rPr lang="en-US" sz="2000" i="1">
                        <a:solidFill>
                          <a:schemeClr val="accent1"/>
                        </a:solidFill>
                        <a:latin typeface="Cambria Math"/>
                      </a:rPr>
                      <m:t>𝑥</m:t>
                    </m:r>
                    <m:r>
                      <a:rPr lang="ru-RU" sz="2000" i="1">
                        <a:solidFill>
                          <a:schemeClr val="accent1"/>
                        </a:solidFill>
                        <a:latin typeface="Cambria Math"/>
                      </a:rPr>
                      <m:t> </m:t>
                    </m:r>
                  </m:oMath>
                </a14:m>
                <a:r>
                  <a:rPr lang="en-US" sz="2000" dirty="0" smtClean="0"/>
                  <a:t>) that satisfies, roughly,</a:t>
                </a:r>
              </a:p>
              <a:p>
                <a:pPr algn="ctr">
                  <a:lnSpc>
                    <a:spcPct val="150000"/>
                  </a:lnSpc>
                </a:pPr>
                <a14:m>
                  <m:oMath xmlns:m="http://schemas.openxmlformats.org/officeDocument/2006/math">
                    <m:f>
                      <m:fPr>
                        <m:ctrlPr>
                          <a:rPr lang="en-US" sz="2000" i="1">
                            <a:solidFill>
                              <a:schemeClr val="accent1"/>
                            </a:solidFill>
                            <a:latin typeface="Cambria Math" panose="02040503050406030204" pitchFamily="18" charset="0"/>
                          </a:rPr>
                        </m:ctrlPr>
                      </m:fPr>
                      <m:num>
                        <m:r>
                          <a:rPr lang="el-GR" sz="2000" i="1">
                            <a:solidFill>
                              <a:schemeClr val="accent1"/>
                            </a:solidFill>
                            <a:latin typeface="Cambria Math" panose="02040503050406030204" pitchFamily="18" charset="0"/>
                          </a:rPr>
                          <m:t>𝛾</m:t>
                        </m:r>
                      </m:num>
                      <m:den>
                        <m:r>
                          <a:rPr lang="en-US" sz="2000" b="0" i="1" smtClean="0">
                            <a:solidFill>
                              <a:schemeClr val="accent1"/>
                            </a:solidFill>
                            <a:latin typeface="Cambria Math"/>
                          </a:rPr>
                          <m:t>100</m:t>
                        </m:r>
                      </m:den>
                    </m:f>
                  </m:oMath>
                </a14:m>
                <a:r>
                  <a:rPr lang="en-US" sz="2000" i="1" dirty="0">
                    <a:solidFill>
                      <a:schemeClr val="accent1"/>
                    </a:solidFill>
                    <a:latin typeface="Cambria Math"/>
                  </a:rPr>
                  <a:t> </a:t>
                </a:r>
                <a14:m>
                  <m:oMath xmlns:m="http://schemas.openxmlformats.org/officeDocument/2006/math">
                    <m:r>
                      <a:rPr lang="en-US" sz="2000" i="1">
                        <a:solidFill>
                          <a:schemeClr val="accent1"/>
                        </a:solidFill>
                        <a:latin typeface="Cambria Math"/>
                      </a:rPr>
                      <m:t>𝑎</m:t>
                    </m:r>
                    <m:r>
                      <a:rPr lang="ru-RU" sz="2000" i="1">
                        <a:solidFill>
                          <a:schemeClr val="accent1"/>
                        </a:solidFill>
                        <a:latin typeface="Cambria Math"/>
                      </a:rPr>
                      <m:t> </m:t>
                    </m:r>
                  </m:oMath>
                </a14:m>
                <a:r>
                  <a:rPr lang="en-US" sz="2000" dirty="0">
                    <a:solidFill>
                      <a:schemeClr val="accent1"/>
                    </a:solidFill>
                    <a:latin typeface="Cambria Math"/>
                  </a:rPr>
                  <a:t>=</a:t>
                </a:r>
                <a:r>
                  <a:rPr lang="en-US" sz="2000" i="1" dirty="0">
                    <a:solidFill>
                      <a:schemeClr val="accent1"/>
                    </a:solidFill>
                    <a:latin typeface="Cambria Math"/>
                  </a:rPr>
                  <a:t> </a:t>
                </a:r>
                <a14:m>
                  <m:oMath xmlns:m="http://schemas.openxmlformats.org/officeDocument/2006/math">
                    <m:f>
                      <m:fPr>
                        <m:ctrlPr>
                          <a:rPr lang="en-US" sz="2000" i="1">
                            <a:solidFill>
                              <a:schemeClr val="accent1"/>
                            </a:solidFill>
                            <a:latin typeface="Cambria Math" panose="02040503050406030204" pitchFamily="18" charset="0"/>
                          </a:rPr>
                        </m:ctrlPr>
                      </m:fPr>
                      <m:num>
                        <m:r>
                          <a:rPr lang="el-GR" sz="2000" i="1">
                            <a:solidFill>
                              <a:schemeClr val="accent1"/>
                            </a:solidFill>
                            <a:latin typeface="Cambria Math" panose="02040503050406030204" pitchFamily="18" charset="0"/>
                          </a:rPr>
                          <m:t>𝛾</m:t>
                        </m:r>
                      </m:num>
                      <m:den>
                        <m:r>
                          <a:rPr lang="en-US" sz="2000" i="1">
                            <a:solidFill>
                              <a:schemeClr val="accent1"/>
                            </a:solidFill>
                            <a:latin typeface="Cambria Math"/>
                          </a:rPr>
                          <m:t>10</m:t>
                        </m:r>
                      </m:den>
                    </m:f>
                  </m:oMath>
                </a14:m>
                <a:endParaRPr lang="he-IL" sz="2000" dirty="0" smtClean="0">
                  <a:latin typeface="Cambria Math"/>
                </a:endParaRPr>
              </a:p>
              <a:p>
                <a:pPr algn="ctr" rtl="1">
                  <a:lnSpc>
                    <a:spcPct val="150000"/>
                  </a:lnSpc>
                </a:pPr>
                <a14:m>
                  <m:oMath xmlns:m="http://schemas.openxmlformats.org/officeDocument/2006/math">
                    <m:r>
                      <a:rPr lang="en-US" sz="2000" i="1" smtClean="0">
                        <a:solidFill>
                          <a:srgbClr val="FF0000"/>
                        </a:solidFill>
                        <a:latin typeface="Cambria Math"/>
                      </a:rPr>
                      <m:t>𝑎</m:t>
                    </m:r>
                    <m:r>
                      <a:rPr lang="ru-RU" sz="2000" i="1">
                        <a:solidFill>
                          <a:srgbClr val="FF0000"/>
                        </a:solidFill>
                        <a:latin typeface="Cambria Math"/>
                      </a:rPr>
                      <m:t> </m:t>
                    </m:r>
                  </m:oMath>
                </a14:m>
                <a:r>
                  <a:rPr lang="en-US" sz="2000" dirty="0">
                    <a:solidFill>
                      <a:srgbClr val="FF0000"/>
                    </a:solidFill>
                    <a:latin typeface="Cambria Math"/>
                  </a:rPr>
                  <a:t>=</a:t>
                </a:r>
                <a:r>
                  <a:rPr lang="en-US" sz="2000" i="1" dirty="0">
                    <a:solidFill>
                      <a:srgbClr val="FF0000"/>
                    </a:solidFill>
                    <a:latin typeface="Cambria Math"/>
                  </a:rPr>
                  <a:t> </a:t>
                </a:r>
                <a14:m>
                  <m:oMath xmlns:m="http://schemas.openxmlformats.org/officeDocument/2006/math">
                    <m:r>
                      <a:rPr lang="en-US" sz="2000" i="1" smtClean="0">
                        <a:solidFill>
                          <a:srgbClr val="FF0000"/>
                        </a:solidFill>
                        <a:latin typeface="Cambria Math"/>
                      </a:rPr>
                      <m:t>1</m:t>
                    </m:r>
                    <m:r>
                      <a:rPr lang="en-US" sz="2000" b="0" i="1" smtClean="0">
                        <a:solidFill>
                          <a:srgbClr val="FF0000"/>
                        </a:solidFill>
                        <a:latin typeface="Cambria Math"/>
                      </a:rPr>
                      <m:t>0</m:t>
                    </m:r>
                  </m:oMath>
                </a14:m>
                <a:endParaRPr lang="en-US" sz="2000" dirty="0">
                  <a:latin typeface="Cambria Math"/>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4680131" y="1506560"/>
                <a:ext cx="7154818" cy="4147674"/>
              </a:xfrm>
              <a:prstGeom prst="rect">
                <a:avLst/>
              </a:prstGeom>
              <a:blipFill rotWithShape="1">
                <a:blip r:embed="rId5"/>
                <a:stretch>
                  <a:fillRect l="-1364" b="-1468"/>
                </a:stretch>
              </a:blipFill>
            </p:spPr>
            <p:txBody>
              <a:bodyPr/>
              <a:lstStyle/>
              <a:p>
                <a:r>
                  <a:rPr lang="en-US">
                    <a:noFill/>
                  </a:rPr>
                  <a:t> </a:t>
                </a:r>
              </a:p>
            </p:txBody>
          </p:sp>
        </mc:Fallback>
      </mc:AlternateContent>
      <p:sp>
        <p:nvSpPr>
          <p:cNvPr id="4" name="Arc 3">
            <a:extLst>
              <a:ext uri="{FF2B5EF4-FFF2-40B4-BE49-F238E27FC236}">
                <a16:creationId xmlns:a16="http://schemas.microsoft.com/office/drawing/2014/main" id="{5D46F910-FF1D-9540-9FB0-0A0F7B2ACDA6}"/>
              </a:ext>
            </a:extLst>
          </p:cNvPr>
          <p:cNvSpPr/>
          <p:nvPr/>
        </p:nvSpPr>
        <p:spPr>
          <a:xfrm rot="10800000">
            <a:off x="1848897" y="723481"/>
            <a:ext cx="5174901" cy="4411227"/>
          </a:xfrm>
          <a:prstGeom prst="arc">
            <a:avLst>
              <a:gd name="adj1" fmla="val 16200000"/>
              <a:gd name="adj2" fmla="val 16230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123625" y="3356149"/>
            <a:ext cx="563252" cy="43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345634" y="3637307"/>
            <a:ext cx="682487" cy="50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38460" y="3950632"/>
            <a:ext cx="620364"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3028121" y="4293532"/>
            <a:ext cx="504496" cy="347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B434F-A300-AB4E-9DBA-BF51CEE150C4}"/>
              </a:ext>
            </a:extLst>
          </p:cNvPr>
          <p:cNvCxnSpPr/>
          <p:nvPr/>
        </p:nvCxnSpPr>
        <p:spPr>
          <a:xfrm>
            <a:off x="1899136" y="3445565"/>
            <a:ext cx="0" cy="3502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37D52B-8D80-3F4F-8891-34D8836FDADC}"/>
              </a:ext>
            </a:extLst>
          </p:cNvPr>
          <p:cNvCxnSpPr>
            <a:cxnSpLocks/>
          </p:cNvCxnSpPr>
          <p:nvPr/>
        </p:nvCxnSpPr>
        <p:spPr>
          <a:xfrm flipH="1">
            <a:off x="1899136" y="3805331"/>
            <a:ext cx="1731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5A45B2-982E-BA4C-B399-5CD34FDB57CA}"/>
              </a:ext>
            </a:extLst>
          </p:cNvPr>
          <p:cNvCxnSpPr>
            <a:cxnSpLocks/>
          </p:cNvCxnSpPr>
          <p:nvPr/>
        </p:nvCxnSpPr>
        <p:spPr>
          <a:xfrm>
            <a:off x="2744042" y="4575710"/>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CB1D8-D8A0-FD4B-9475-40F0A3FAEE30}"/>
              </a:ext>
            </a:extLst>
          </p:cNvPr>
          <p:cNvCxnSpPr>
            <a:cxnSpLocks/>
          </p:cNvCxnSpPr>
          <p:nvPr/>
        </p:nvCxnSpPr>
        <p:spPr>
          <a:xfrm flipH="1" flipV="1">
            <a:off x="2744043" y="4939383"/>
            <a:ext cx="536326" cy="198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4497" y="3196615"/>
            <a:ext cx="587108" cy="369332"/>
          </a:xfrm>
          <a:prstGeom prst="rect">
            <a:avLst/>
          </a:prstGeom>
          <a:noFill/>
        </p:spPr>
        <p:txBody>
          <a:bodyPr wrap="square" rtlCol="0">
            <a:spAutoFit/>
          </a:bodyPr>
          <a:lstStyle/>
          <a:p>
            <a:r>
              <a:rPr lang="en-US" dirty="0" smtClean="0"/>
              <a:t>100</a:t>
            </a:r>
            <a:endParaRPr lang="en-US" dirty="0"/>
          </a:p>
        </p:txBody>
      </p:sp>
      <p:sp>
        <p:nvSpPr>
          <p:cNvPr id="27" name="TextBox 26"/>
          <p:cNvSpPr txBox="1"/>
          <p:nvPr/>
        </p:nvSpPr>
        <p:spPr>
          <a:xfrm>
            <a:off x="2638460" y="5542523"/>
            <a:ext cx="587108" cy="369332"/>
          </a:xfrm>
          <a:prstGeom prst="rect">
            <a:avLst/>
          </a:prstGeom>
          <a:noFill/>
        </p:spPr>
        <p:txBody>
          <a:bodyPr wrap="square" rtlCol="0">
            <a:spAutoFit/>
          </a:bodyPr>
          <a:lstStyle/>
          <a:p>
            <a:r>
              <a:rPr lang="en-US" dirty="0" smtClean="0"/>
              <a:t>100</a:t>
            </a:r>
            <a:endParaRPr lang="en-US" dirty="0"/>
          </a:p>
        </p:txBody>
      </p:sp>
      <p:sp>
        <p:nvSpPr>
          <p:cNvPr id="28" name="TextBox 27"/>
          <p:cNvSpPr txBox="1"/>
          <p:nvPr/>
        </p:nvSpPr>
        <p:spPr>
          <a:xfrm>
            <a:off x="966321" y="4483185"/>
            <a:ext cx="587108" cy="369332"/>
          </a:xfrm>
          <a:prstGeom prst="rect">
            <a:avLst/>
          </a:prstGeom>
          <a:noFill/>
        </p:spPr>
        <p:txBody>
          <a:bodyPr wrap="square" rtlCol="0">
            <a:spAutoFit/>
          </a:bodyPr>
          <a:lstStyle/>
          <a:p>
            <a:r>
              <a:rPr lang="en-US" dirty="0" smtClean="0"/>
              <a:t>10</a:t>
            </a:r>
            <a:endParaRPr lang="en-US" dirty="0"/>
          </a:p>
        </p:txBody>
      </p:sp>
      <p:sp>
        <p:nvSpPr>
          <p:cNvPr id="29" name="TextBox 28"/>
          <p:cNvSpPr txBox="1"/>
          <p:nvPr/>
        </p:nvSpPr>
        <p:spPr>
          <a:xfrm>
            <a:off x="1725977" y="5542523"/>
            <a:ext cx="488080"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211298232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rtl="1"/>
            <a:r>
              <a:rPr lang="en-US" dirty="0" smtClean="0">
                <a:solidFill>
                  <a:srgbClr val="7030A0"/>
                </a:solidFill>
                <a:latin typeface="Arial" panose="020B0604020202020204" pitchFamily="34" charset="0"/>
                <a:cs typeface="Arial" panose="020B0604020202020204" pitchFamily="34" charset="0"/>
              </a:rPr>
              <a:t>A general point</a:t>
            </a:r>
            <a:endParaRPr lang="en-US" sz="28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156</a:t>
            </a:fld>
            <a:endParaRPr lang="en-US" dirty="0"/>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2A5190D-A500-2A44-A9BD-D3B198C05BCE}"/>
              </a:ext>
            </a:extLst>
          </p:cNvPr>
          <p:cNvSpPr txBox="1"/>
          <p:nvPr/>
        </p:nvSpPr>
        <p:spPr>
          <a:xfrm>
            <a:off x="5542280" y="1956031"/>
            <a:ext cx="5613400" cy="3323987"/>
          </a:xfrm>
          <a:prstGeom prst="rect">
            <a:avLst/>
          </a:prstGeom>
          <a:noFill/>
        </p:spPr>
        <p:txBody>
          <a:bodyPr wrap="square" rtlCol="0">
            <a:spAutoFit/>
          </a:bodyPr>
          <a:lstStyle/>
          <a:p>
            <a:pPr algn="l">
              <a:lnSpc>
                <a:spcPct val="150000"/>
              </a:lnSpc>
            </a:pPr>
            <a:r>
              <a:rPr lang="en-US" sz="2800" dirty="0" smtClean="0"/>
              <a:t>When the marginal utility of each product is decreasing, we will have indifference curves that are less steep as we go from upper left to lower right</a:t>
            </a:r>
            <a:endParaRPr lang="en-US" sz="2000" dirty="0">
              <a:solidFill>
                <a:srgbClr val="FF0000"/>
              </a:solidFill>
            </a:endParaRPr>
          </a:p>
        </p:txBody>
      </p:sp>
      <p:sp>
        <p:nvSpPr>
          <p:cNvPr id="4" name="Arc 3">
            <a:extLst>
              <a:ext uri="{FF2B5EF4-FFF2-40B4-BE49-F238E27FC236}">
                <a16:creationId xmlns:a16="http://schemas.microsoft.com/office/drawing/2014/main" id="{5D46F910-FF1D-9540-9FB0-0A0F7B2ACDA6}"/>
              </a:ext>
            </a:extLst>
          </p:cNvPr>
          <p:cNvSpPr/>
          <p:nvPr/>
        </p:nvSpPr>
        <p:spPr>
          <a:xfrm rot="10800000">
            <a:off x="1848897" y="723481"/>
            <a:ext cx="5174901" cy="4411227"/>
          </a:xfrm>
          <a:prstGeom prst="arc">
            <a:avLst>
              <a:gd name="adj1" fmla="val 16200000"/>
              <a:gd name="adj2" fmla="val 16230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123625" y="3356149"/>
            <a:ext cx="563252" cy="43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345634" y="3637307"/>
            <a:ext cx="682487" cy="50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38460" y="3950632"/>
            <a:ext cx="620364"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3028121" y="4293532"/>
            <a:ext cx="504496" cy="347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B434F-A300-AB4E-9DBA-BF51CEE150C4}"/>
              </a:ext>
            </a:extLst>
          </p:cNvPr>
          <p:cNvCxnSpPr/>
          <p:nvPr/>
        </p:nvCxnSpPr>
        <p:spPr>
          <a:xfrm>
            <a:off x="1899136" y="3445565"/>
            <a:ext cx="0" cy="3502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37D52B-8D80-3F4F-8891-34D8836FDADC}"/>
              </a:ext>
            </a:extLst>
          </p:cNvPr>
          <p:cNvCxnSpPr>
            <a:cxnSpLocks/>
          </p:cNvCxnSpPr>
          <p:nvPr/>
        </p:nvCxnSpPr>
        <p:spPr>
          <a:xfrm flipH="1">
            <a:off x="1899136" y="3805331"/>
            <a:ext cx="1731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5A45B2-982E-BA4C-B399-5CD34FDB57CA}"/>
              </a:ext>
            </a:extLst>
          </p:cNvPr>
          <p:cNvCxnSpPr>
            <a:cxnSpLocks/>
          </p:cNvCxnSpPr>
          <p:nvPr/>
        </p:nvCxnSpPr>
        <p:spPr>
          <a:xfrm>
            <a:off x="2744042" y="4575710"/>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CB1D8-D8A0-FD4B-9475-40F0A3FAEE30}"/>
              </a:ext>
            </a:extLst>
          </p:cNvPr>
          <p:cNvCxnSpPr>
            <a:cxnSpLocks/>
          </p:cNvCxnSpPr>
          <p:nvPr/>
        </p:nvCxnSpPr>
        <p:spPr>
          <a:xfrm flipH="1" flipV="1">
            <a:off x="2744043" y="4939383"/>
            <a:ext cx="536326" cy="198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14536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latin typeface="Arial" panose="020B0604020202020204" pitchFamily="34" charset="0"/>
                <a:cs typeface="Arial" panose="020B0604020202020204" pitchFamily="34" charset="0"/>
              </a:rPr>
              <a:t>Optimal solution for </a:t>
            </a:r>
            <a:r>
              <a:rPr lang="en-US" dirty="0" smtClean="0">
                <a:solidFill>
                  <a:srgbClr val="C00000"/>
                </a:solidFill>
                <a:latin typeface="Arial" panose="020B0604020202020204" pitchFamily="34" charset="0"/>
                <a:cs typeface="Arial" panose="020B0604020202020204" pitchFamily="34" charset="0"/>
              </a:rPr>
              <a:t>CD </a:t>
            </a:r>
            <a:r>
              <a:rPr lang="en-US" dirty="0" smtClean="0">
                <a:solidFill>
                  <a:srgbClr val="7030A0"/>
                </a:solidFill>
                <a:latin typeface="Arial" panose="020B0604020202020204" pitchFamily="34" charset="0"/>
                <a:cs typeface="Arial" panose="020B0604020202020204" pitchFamily="34" charset="0"/>
              </a:rPr>
              <a:t>preferences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157</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DF9A17-8114-6D44-8F09-93DE2E954CFB}"/>
                  </a:ext>
                </a:extLst>
              </p:cNvPr>
              <p:cNvSpPr txBox="1"/>
              <p:nvPr/>
            </p:nvSpPr>
            <p:spPr>
              <a:xfrm>
                <a:off x="4019550" y="1711602"/>
                <a:ext cx="6727963" cy="3749168"/>
              </a:xfrm>
              <a:prstGeom prst="rect">
                <a:avLst/>
              </a:prstGeom>
              <a:noFill/>
            </p:spPr>
            <p:txBody>
              <a:bodyPr wrap="square" rtlCol="0">
                <a:spAutoFit/>
              </a:bodyPr>
              <a:lstStyle/>
              <a:p>
                <a:pPr marL="0" algn="r" defTabSz="914400" rtl="1" eaLnBrk="1" latinLnBrk="0" hangingPunct="1">
                  <a:lnSpc>
                    <a:spcPct val="150000"/>
                  </a:lnSpc>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𝑈</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e>
                      </m:d>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𝑎𝑙𝑜𝑔</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e>
                      </m:d>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𝑏𝑙𝑜𝑔</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𝑦</m:t>
                          </m:r>
                        </m:e>
                      </m:d>
                    </m:oMath>
                  </m:oMathPara>
                </a14:m>
                <a:endParaRPr lang="en-US" sz="2800" b="0" dirty="0">
                  <a:solidFill>
                    <a:srgbClr val="C00000"/>
                  </a:solidFill>
                </a:endParaRPr>
              </a:p>
              <a:p>
                <a:pPr algn="r" rtl="1">
                  <a:lnSpc>
                    <a:spcPct val="150000"/>
                  </a:lnSpc>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𝑥</m:t>
                          </m:r>
                        </m:den>
                      </m:f>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he-IL" sz="2400" b="0" i="1" smtClean="0">
                              <a:latin typeface="Cambria Math" panose="02040503050406030204" pitchFamily="18" charset="0"/>
                            </a:rPr>
                            <m:t>    </m:t>
                          </m:r>
                          <m:r>
                            <a:rPr lang="en-US" sz="2400" i="1">
                              <a:latin typeface="Cambria Math" panose="02040503050406030204" pitchFamily="18" charset="0"/>
                            </a:rPr>
                            <m:t>𝑈</m:t>
                          </m:r>
                        </m:e>
                        <m:sub>
                          <m:r>
                            <a:rPr lang="en-US" sz="2400" b="0" i="1" smtClean="0">
                              <a:latin typeface="Cambria Math" panose="02040503050406030204" pitchFamily="18" charset="0"/>
                            </a:rPr>
                            <m:t>𝑦</m:t>
                          </m:r>
                        </m:sub>
                      </m:sSub>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0" i="1" smtClean="0">
                              <a:latin typeface="Cambria Math" panose="02040503050406030204" pitchFamily="18" charset="0"/>
                            </a:rPr>
                            <m:t>𝑏</m:t>
                          </m:r>
                        </m:num>
                        <m:den>
                          <m:r>
                            <a:rPr lang="en-US" sz="2400" b="0" i="1" smtClean="0">
                              <a:latin typeface="Cambria Math" panose="02040503050406030204" pitchFamily="18" charset="0"/>
                            </a:rPr>
                            <m:t>𝑦</m:t>
                          </m:r>
                        </m:den>
                      </m:f>
                    </m:oMath>
                  </m:oMathPara>
                </a14:m>
                <a:endParaRPr lang="en-US" sz="2400" dirty="0"/>
              </a:p>
              <a:p>
                <a:pPr algn="r" rtl="1">
                  <a:lnSpc>
                    <a:spcPct val="150000"/>
                  </a:lnSpc>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panose="02040503050406030204" pitchFamily="18" charset="0"/>
                            </a:rPr>
                          </m:ctrlPr>
                        </m:fPr>
                        <m:num>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𝑈</m:t>
                              </m:r>
                            </m:e>
                            <m:sub>
                              <m:r>
                                <a:rPr lang="en-US" sz="2400" b="0" i="1" smtClean="0">
                                  <a:solidFill>
                                    <a:srgbClr val="C00000"/>
                                  </a:solidFill>
                                  <a:latin typeface="Cambria Math" panose="02040503050406030204" pitchFamily="18" charset="0"/>
                                </a:rPr>
                                <m:t>𝑥</m:t>
                              </m:r>
                            </m:sub>
                          </m:sSub>
                        </m:num>
                        <m:den>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𝑈</m:t>
                              </m:r>
                            </m:e>
                            <m:sub>
                              <m:r>
                                <a:rPr lang="en-US" sz="2400" b="0" i="1" smtClean="0">
                                  <a:solidFill>
                                    <a:srgbClr val="C00000"/>
                                  </a:solidFill>
                                  <a:latin typeface="Cambria Math" panose="02040503050406030204" pitchFamily="18" charset="0"/>
                                </a:rPr>
                                <m:t>𝑦</m:t>
                              </m:r>
                            </m:sub>
                          </m:sSub>
                        </m:den>
                      </m:f>
                      <m:r>
                        <a:rPr lang="en-US" sz="2400" b="0" i="1" smtClean="0">
                          <a:solidFill>
                            <a:srgbClr val="C00000"/>
                          </a:solidFill>
                          <a:latin typeface="Cambria Math" panose="02040503050406030204" pitchFamily="18" charset="0"/>
                        </a:rPr>
                        <m:t>= </m:t>
                      </m:r>
                      <m:f>
                        <m:fPr>
                          <m:ctrlPr>
                            <a:rPr lang="en-US" sz="2400" b="0" i="1" smtClean="0">
                              <a:solidFill>
                                <a:srgbClr val="C00000"/>
                              </a:solidFill>
                              <a:latin typeface="Cambria Math" panose="02040503050406030204" pitchFamily="18" charset="0"/>
                            </a:rPr>
                          </m:ctrlPr>
                        </m:fPr>
                        <m:num>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𝑎</m:t>
                              </m:r>
                            </m:num>
                            <m:den>
                              <m:r>
                                <a:rPr lang="en-US" sz="2400" i="1">
                                  <a:solidFill>
                                    <a:srgbClr val="C00000"/>
                                  </a:solidFill>
                                  <a:latin typeface="Cambria Math" panose="02040503050406030204" pitchFamily="18" charset="0"/>
                                </a:rPr>
                                <m:t>𝑥</m:t>
                              </m:r>
                            </m:den>
                          </m:f>
                        </m:num>
                        <m:den>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𝑏</m:t>
                              </m:r>
                            </m:num>
                            <m:den>
                              <m:r>
                                <a:rPr lang="en-US" sz="2400" i="1">
                                  <a:solidFill>
                                    <a:srgbClr val="C00000"/>
                                  </a:solidFill>
                                  <a:latin typeface="Cambria Math" panose="02040503050406030204" pitchFamily="18" charset="0"/>
                                </a:rPr>
                                <m:t>𝑦</m:t>
                              </m:r>
                            </m:den>
                          </m:f>
                        </m:den>
                      </m:f>
                      <m:r>
                        <a:rPr lang="en-US" sz="2400" b="0" i="1" smtClean="0">
                          <a:solidFill>
                            <a:srgbClr val="C00000"/>
                          </a:solidFill>
                          <a:latin typeface="Cambria Math" panose="02040503050406030204" pitchFamily="18" charset="0"/>
                        </a:rPr>
                        <m:t>= </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𝑎</m:t>
                          </m:r>
                        </m:num>
                        <m:den>
                          <m:r>
                            <a:rPr lang="en-US" sz="2400" b="0" i="1" smtClean="0">
                              <a:solidFill>
                                <a:srgbClr val="C00000"/>
                              </a:solidFill>
                              <a:latin typeface="Cambria Math" panose="02040503050406030204" pitchFamily="18" charset="0"/>
                            </a:rPr>
                            <m:t>𝑏</m:t>
                          </m:r>
                        </m:den>
                      </m:f>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𝑦</m:t>
                          </m:r>
                        </m:num>
                        <m:den>
                          <m:r>
                            <a:rPr lang="en-US" sz="2400" b="0" i="1" smtClean="0">
                              <a:solidFill>
                                <a:srgbClr val="C00000"/>
                              </a:solidFill>
                              <a:latin typeface="Cambria Math" panose="02040503050406030204" pitchFamily="18" charset="0"/>
                            </a:rPr>
                            <m:t>𝑥</m:t>
                          </m:r>
                        </m:den>
                      </m:f>
                    </m:oMath>
                  </m:oMathPara>
                </a14:m>
                <a:endParaRPr lang="en-US" sz="2400" dirty="0"/>
              </a:p>
            </p:txBody>
          </p:sp>
        </mc:Choice>
        <mc:Fallback xmlns="">
          <p:sp>
            <p:nvSpPr>
              <p:cNvPr id="4" name="TextBox 3">
                <a:extLst>
                  <a:ext uri="{FF2B5EF4-FFF2-40B4-BE49-F238E27FC236}">
                    <a16:creationId xmlns:a16="http://schemas.microsoft.com/office/drawing/2014/main" id="{7FDF9A17-8114-6D44-8F09-93DE2E954CFB}"/>
                  </a:ext>
                </a:extLst>
              </p:cNvPr>
              <p:cNvSpPr txBox="1">
                <a:spLocks noRot="1" noChangeAspect="1" noMove="1" noResize="1" noEditPoints="1" noAdjustHandles="1" noChangeArrowheads="1" noChangeShapeType="1" noTextEdit="1"/>
              </p:cNvSpPr>
              <p:nvPr/>
            </p:nvSpPr>
            <p:spPr>
              <a:xfrm>
                <a:off x="4019550" y="1711602"/>
                <a:ext cx="6727963" cy="3749168"/>
              </a:xfrm>
              <a:prstGeom prst="rect">
                <a:avLst/>
              </a:prstGeom>
              <a:blipFill>
                <a:blip r:embed="rId2"/>
                <a:stretch>
                  <a:fillRect/>
                </a:stretch>
              </a:blipFill>
            </p:spPr>
            <p:txBody>
              <a:bodyPr/>
              <a:lstStyle/>
              <a:p>
                <a:r>
                  <a:rPr lang="en-US">
                    <a:noFill/>
                  </a:rPr>
                  <a:t> </a:t>
                </a:r>
              </a:p>
            </p:txBody>
          </p:sp>
        </mc:Fallback>
      </mc:AlternateContent>
      <p:sp>
        <p:nvSpPr>
          <p:cNvPr id="15" name="Line 8">
            <a:extLst>
              <a:ext uri="{FF2B5EF4-FFF2-40B4-BE49-F238E27FC236}">
                <a16:creationId xmlns:a16="http://schemas.microsoft.com/office/drawing/2014/main" id="{BE3B3200-3A28-7D45-AC02-5BF8F8E3ECEB}"/>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grpSp>
        <p:nvGrpSpPr>
          <p:cNvPr id="10" name="Group 9"/>
          <p:cNvGrpSpPr/>
          <p:nvPr/>
        </p:nvGrpSpPr>
        <p:grpSpPr>
          <a:xfrm>
            <a:off x="906974" y="2054664"/>
            <a:ext cx="3834843" cy="3505586"/>
            <a:chOff x="1003129" y="1747838"/>
            <a:chExt cx="4616790" cy="3826748"/>
          </a:xfrm>
        </p:grpSpPr>
        <p:sp>
          <p:nvSpPr>
            <p:cNvPr id="11" name="Line 4">
              <a:extLst>
                <a:ext uri="{FF2B5EF4-FFF2-40B4-BE49-F238E27FC236}">
                  <a16:creationId xmlns:a16="http://schemas.microsoft.com/office/drawing/2014/main" id="{F9C8E3B7-7989-EE48-8B67-AF333AE2B86E}"/>
                </a:ext>
              </a:extLst>
            </p:cNvPr>
            <p:cNvSpPr>
              <a:spLocks noChangeShapeType="1"/>
            </p:cNvSpPr>
            <p:nvPr/>
          </p:nvSpPr>
          <p:spPr bwMode="auto">
            <a:xfrm>
              <a:off x="1538288" y="1747838"/>
              <a:ext cx="0" cy="35052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10">
                  <a:extLst>
                    <a:ext uri="{FF2B5EF4-FFF2-40B4-BE49-F238E27FC236}">
                      <a16:creationId xmlns:a16="http://schemas.microsoft.com/office/drawing/2014/main" id="{A3CD84B4-06A3-604B-8461-041D082FCFF3}"/>
                    </a:ext>
                  </a:extLst>
                </p:cNvPr>
                <p:cNvSpPr>
                  <a:spLocks noChangeArrowheads="1"/>
                </p:cNvSpPr>
                <p:nvPr/>
              </p:nvSpPr>
              <p:spPr bwMode="auto">
                <a:xfrm>
                  <a:off x="5219425" y="5173834"/>
                  <a:ext cx="400494"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panose="02040503050406030204" pitchFamily="18" charset="0"/>
                          </a:rPr>
                          <m:t>𝑥</m:t>
                        </m:r>
                      </m:oMath>
                    </m:oMathPara>
                  </a14:m>
                  <a:endParaRPr lang="en-US" altLang="en-US" sz="2000" dirty="0">
                    <a:solidFill>
                      <a:srgbClr val="FF3300"/>
                    </a:solidFill>
                  </a:endParaRPr>
                </a:p>
              </p:txBody>
            </p:sp>
          </mc:Choice>
          <mc:Fallback xmlns="">
            <p:sp>
              <p:nvSpPr>
                <p:cNvPr id="20" name="Rectangle 10">
                  <a:extLst>
                    <a:ext uri="{FF2B5EF4-FFF2-40B4-BE49-F238E27FC236}">
                      <a16:creationId xmlns:a16="http://schemas.microsoft.com/office/drawing/2014/main" id="{A3CD84B4-06A3-604B-8461-041D082FCFF3}"/>
                    </a:ext>
                  </a:extLst>
                </p:cNvPr>
                <p:cNvSpPr>
                  <a:spLocks noRot="1" noChangeAspect="1" noMove="1" noResize="1" noEditPoints="1" noAdjustHandles="1" noChangeArrowheads="1" noChangeShapeType="1" noTextEdit="1"/>
                </p:cNvSpPr>
                <p:nvPr/>
              </p:nvSpPr>
              <p:spPr bwMode="auto">
                <a:xfrm>
                  <a:off x="5219425" y="5173834"/>
                  <a:ext cx="400494" cy="40075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75A74D2-F992-EC40-8514-9CE52BFAC5E3}"/>
                    </a:ext>
                  </a:extLst>
                </p:cNvPr>
                <p:cNvSpPr txBox="1"/>
                <p:nvPr/>
              </p:nvSpPr>
              <p:spPr>
                <a:xfrm>
                  <a:off x="1003129" y="2141171"/>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21" name="TextBox 20">
                  <a:extLst>
                    <a:ext uri="{FF2B5EF4-FFF2-40B4-BE49-F238E27FC236}">
                      <a16:creationId xmlns:a16="http://schemas.microsoft.com/office/drawing/2014/main" id="{375A74D2-F992-EC40-8514-9CE52BFAC5E3}"/>
                    </a:ext>
                  </a:extLst>
                </p:cNvPr>
                <p:cNvSpPr txBox="1">
                  <a:spLocks noRot="1" noChangeAspect="1" noMove="1" noResize="1" noEditPoints="1" noAdjustHandles="1" noChangeArrowheads="1" noChangeShapeType="1" noTextEdit="1"/>
                </p:cNvSpPr>
                <p:nvPr/>
              </p:nvSpPr>
              <p:spPr>
                <a:xfrm>
                  <a:off x="1003129" y="2141171"/>
                  <a:ext cx="337015" cy="662489"/>
                </a:xfrm>
                <a:prstGeom prst="rect">
                  <a:avLst/>
                </a:prstGeom>
                <a:blipFill>
                  <a:blip r:embed="rId4"/>
                  <a:stretch>
                    <a:fillRect b="-9000"/>
                  </a:stretch>
                </a:blipFill>
              </p:spPr>
              <p:txBody>
                <a:bodyPr/>
                <a:lstStyle/>
                <a:p>
                  <a:r>
                    <a:rPr lang="en-US">
                      <a:noFill/>
                    </a:rPr>
                    <a:t> </a:t>
                  </a:r>
                </a:p>
              </p:txBody>
            </p:sp>
          </mc:Fallback>
        </mc:AlternateContent>
        <p:sp>
          <p:nvSpPr>
            <p:cNvPr id="18" name="Isosceles Triangle 17"/>
            <p:cNvSpPr/>
            <p:nvPr/>
          </p:nvSpPr>
          <p:spPr>
            <a:xfrm>
              <a:off x="1538288" y="2438400"/>
              <a:ext cx="3625850" cy="2814638"/>
            </a:xfrm>
            <a:prstGeom prst="triangle">
              <a:avLst>
                <a:gd name="adj" fmla="val 41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Arc 5"/>
          <p:cNvSpPr/>
          <p:nvPr/>
        </p:nvSpPr>
        <p:spPr>
          <a:xfrm rot="11108582">
            <a:off x="2129245" y="666737"/>
            <a:ext cx="3971109" cy="3737620"/>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0">
                <a:extLst>
                  <a:ext uri="{FF2B5EF4-FFF2-40B4-BE49-F238E27FC236}">
                    <a16:creationId xmlns:a16="http://schemas.microsoft.com/office/drawing/2014/main" id="{A3CD84B4-06A3-604B-8461-041D082FCFF3}"/>
                  </a:ext>
                </a:extLst>
              </p:cNvPr>
              <p:cNvSpPr>
                <a:spLocks noChangeArrowheads="1"/>
              </p:cNvSpPr>
              <p:nvPr/>
            </p:nvSpPr>
            <p:spPr bwMode="auto">
              <a:xfrm>
                <a:off x="801995" y="1871104"/>
                <a:ext cx="405111" cy="4007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altLang="en-US" sz="2000" b="0" i="1" dirty="0" smtClean="0">
                          <a:solidFill>
                            <a:srgbClr val="FF3300"/>
                          </a:solidFill>
                          <a:latin typeface="Cambria Math"/>
                        </a:rPr>
                        <m:t>𝑦</m:t>
                      </m:r>
                    </m:oMath>
                  </m:oMathPara>
                </a14:m>
                <a:endParaRPr lang="en-US" altLang="en-US" sz="2000" dirty="0">
                  <a:solidFill>
                    <a:srgbClr val="FF3300"/>
                  </a:solidFill>
                </a:endParaRPr>
              </a:p>
            </p:txBody>
          </p:sp>
        </mc:Choice>
        <mc:Fallback xmlns="">
          <p:sp>
            <p:nvSpPr>
              <p:cNvPr id="19" name="Rectangle 10">
                <a:extLst>
                  <a:ext uri="{FF2B5EF4-FFF2-40B4-BE49-F238E27FC236}">
                    <a16:creationId xmlns="" xmlns:a16="http://schemas.microsoft.com/office/drawing/2014/main" xmlns:a14="http://schemas.microsoft.com/office/drawing/2010/main" id="{A3CD84B4-06A3-604B-8461-041D082FCFF3}"/>
                  </a:ext>
                </a:extLst>
              </p:cNvPr>
              <p:cNvSpPr>
                <a:spLocks noRot="1" noChangeAspect="1" noMove="1" noResize="1" noEditPoints="1" noAdjustHandles="1" noChangeArrowheads="1" noChangeShapeType="1" noTextEdit="1"/>
              </p:cNvSpPr>
              <p:nvPr/>
            </p:nvSpPr>
            <p:spPr bwMode="auto">
              <a:xfrm>
                <a:off x="801995" y="1871104"/>
                <a:ext cx="405111" cy="400752"/>
              </a:xfrm>
              <a:prstGeom prst="rect">
                <a:avLst/>
              </a:prstGeom>
              <a:blipFill rotWithShape="1">
                <a:blip r:embed="rId5"/>
                <a:stretch>
                  <a:fillRect b="-90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75A74D2-F992-EC40-8514-9CE52BFAC5E3}"/>
                  </a:ext>
                </a:extLst>
              </p:cNvPr>
              <p:cNvSpPr txBox="1"/>
              <p:nvPr/>
            </p:nvSpPr>
            <p:spPr>
              <a:xfrm>
                <a:off x="4069990" y="5441710"/>
                <a:ext cx="329449"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a:rPr>
                                <m:t>𝑥</m:t>
                              </m:r>
                            </m:sub>
                          </m:sSub>
                        </m:den>
                      </m:f>
                    </m:oMath>
                  </m:oMathPara>
                </a14:m>
                <a:endParaRPr lang="en-US" sz="2000" dirty="0">
                  <a:solidFill>
                    <a:srgbClr val="00B050"/>
                  </a:solidFill>
                </a:endParaRPr>
              </a:p>
            </p:txBody>
          </p:sp>
        </mc:Choice>
        <mc:Fallback xmlns="">
          <p:sp>
            <p:nvSpPr>
              <p:cNvPr id="20" name="TextBox 19">
                <a:extLst>
                  <a:ext uri="{FF2B5EF4-FFF2-40B4-BE49-F238E27FC236}">
                    <a16:creationId xmlns="" xmlns:a16="http://schemas.microsoft.com/office/drawing/2014/main" xmlns:a14="http://schemas.microsoft.com/office/drawing/2010/main" id="{375A74D2-F992-EC40-8514-9CE52BFAC5E3}"/>
                  </a:ext>
                </a:extLst>
              </p:cNvPr>
              <p:cNvSpPr txBox="1">
                <a:spLocks noRot="1" noChangeAspect="1" noMove="1" noResize="1" noEditPoints="1" noAdjustHandles="1" noChangeArrowheads="1" noChangeShapeType="1" noTextEdit="1"/>
              </p:cNvSpPr>
              <p:nvPr/>
            </p:nvSpPr>
            <p:spPr>
              <a:xfrm>
                <a:off x="4069990" y="5441710"/>
                <a:ext cx="329449" cy="628121"/>
              </a:xfrm>
              <a:prstGeom prst="rect">
                <a:avLst/>
              </a:prstGeom>
              <a:blipFill rotWithShape="1">
                <a:blip r:embed="rId6"/>
                <a:stretch>
                  <a:fillRect/>
                </a:stretch>
              </a:blipFill>
            </p:spPr>
            <p:txBody>
              <a:bodyPr/>
              <a:lstStyle/>
              <a:p>
                <a:r>
                  <a:rPr lang="en-US">
                    <a:noFill/>
                  </a:rPr>
                  <a:t> </a:t>
                </a:r>
              </a:p>
            </p:txBody>
          </p:sp>
        </mc:Fallback>
      </mc:AlternateContent>
      <p:sp>
        <p:nvSpPr>
          <p:cNvPr id="21" name="Line 4">
            <a:extLst>
              <a:ext uri="{FF2B5EF4-FFF2-40B4-BE49-F238E27FC236}">
                <a16:creationId xmlns:a16="http://schemas.microsoft.com/office/drawing/2014/main" id="{F9C8E3B7-7989-EE48-8B67-AF333AE2B86E}"/>
              </a:ext>
            </a:extLst>
          </p:cNvPr>
          <p:cNvSpPr>
            <a:spLocks noChangeShapeType="1"/>
          </p:cNvSpPr>
          <p:nvPr/>
        </p:nvSpPr>
        <p:spPr bwMode="auto">
          <a:xfrm flipH="1" flipV="1">
            <a:off x="1351491" y="5244347"/>
            <a:ext cx="3834461" cy="42682"/>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8951810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a:xfrm>
            <a:off x="744583" y="523252"/>
            <a:ext cx="10883537" cy="1325563"/>
          </a:xfrm>
        </p:spPr>
        <p:txBody>
          <a:bodyPr>
            <a:normAutofit/>
          </a:bodyPr>
          <a:lstStyle/>
          <a:p>
            <a:pPr algn="ctr" defTabSz="914400" eaLnBrk="1" latinLnBrk="0" hangingPunct="1">
              <a:lnSpc>
                <a:spcPct val="90000"/>
              </a:lnSpc>
              <a:spcBef>
                <a:spcPct val="0"/>
              </a:spcBef>
              <a:buNone/>
            </a:pPr>
            <a:r>
              <a:rPr lang="en-US" dirty="0" smtClean="0">
                <a:solidFill>
                  <a:srgbClr val="7030A0"/>
                </a:solidFill>
                <a:cs typeface="+mn-cs"/>
              </a:rPr>
              <a:t>The slope of the indifference curves</a:t>
            </a:r>
            <a:r>
              <a:rPr lang="en-US" dirty="0">
                <a:solidFill>
                  <a:srgbClr val="7030A0"/>
                </a:solidFill>
                <a:cs typeface="+mn-cs"/>
              </a:rPr>
              <a:t> </a:t>
            </a:r>
            <a:r>
              <a:rPr lang="en-US" dirty="0" smtClean="0">
                <a:solidFill>
                  <a:srgbClr val="7030A0"/>
                </a:solidFill>
                <a:cs typeface="+mn-cs"/>
              </a:rPr>
              <a:t>for </a:t>
            </a:r>
            <a:r>
              <a:rPr lang="en-US" dirty="0" smtClean="0">
                <a:solidFill>
                  <a:srgbClr val="C00000"/>
                </a:solidFill>
                <a:latin typeface="Arial" panose="020B0604020202020204" pitchFamily="34" charset="0"/>
                <a:cs typeface="Arial" panose="020B0604020202020204" pitchFamily="34" charset="0"/>
              </a:rPr>
              <a:t>CD</a:t>
            </a:r>
            <a:endParaRPr lang="en-US"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158</a:t>
            </a:fld>
            <a:endParaRPr lang="en-US"/>
          </a:p>
        </p:txBody>
      </p:sp>
      <p:sp>
        <p:nvSpPr>
          <p:cNvPr id="15" name="Line 8">
            <a:extLst>
              <a:ext uri="{FF2B5EF4-FFF2-40B4-BE49-F238E27FC236}">
                <a16:creationId xmlns:a16="http://schemas.microsoft.com/office/drawing/2014/main" id="{BE3B3200-3A28-7D45-AC02-5BF8F8E3ECEB}"/>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10" name="Line 8">
            <a:extLst>
              <a:ext uri="{FF2B5EF4-FFF2-40B4-BE49-F238E27FC236}">
                <a16:creationId xmlns:a16="http://schemas.microsoft.com/office/drawing/2014/main" id="{27865E16-EF4A-6748-BA90-06A80CB0B5BF}"/>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5565913" y="2054977"/>
                <a:ext cx="5897217" cy="3970318"/>
              </a:xfrm>
              <a:prstGeom prst="rect">
                <a:avLst/>
              </a:prstGeom>
              <a:noFill/>
            </p:spPr>
            <p:txBody>
              <a:bodyPr wrap="square" rtlCol="0">
                <a:spAutoFit/>
              </a:bodyPr>
              <a:lstStyle/>
              <a:p>
                <a:pPr>
                  <a:lnSpc>
                    <a:spcPct val="150000"/>
                  </a:lnSpc>
                </a:pPr>
                <a:r>
                  <a:rPr lang="en-US" sz="2400" dirty="0" smtClean="0"/>
                  <a:t>When </a:t>
                </a:r>
                <a14:m>
                  <m:oMath xmlns:m="http://schemas.openxmlformats.org/officeDocument/2006/math">
                    <m:r>
                      <a:rPr lang="en-US" sz="2400" i="1">
                        <a:solidFill>
                          <a:srgbClr val="FF0000"/>
                        </a:solidFill>
                        <a:latin typeface="Cambria Math" panose="02040503050406030204" pitchFamily="18" charset="0"/>
                      </a:rPr>
                      <m:t>𝑥</m:t>
                    </m:r>
                  </m:oMath>
                </a14:m>
                <a:r>
                  <a:rPr lang="en-US" sz="2400" dirty="0" smtClean="0"/>
                  <a:t> tends to 0 (and </a:t>
                </a:r>
                <a14:m>
                  <m:oMath xmlns:m="http://schemas.openxmlformats.org/officeDocument/2006/math">
                    <m:r>
                      <a:rPr lang="en-US" sz="2400" b="0" i="1" smtClean="0">
                        <a:solidFill>
                          <a:srgbClr val="FF0000"/>
                        </a:solidFill>
                        <a:latin typeface="Cambria Math"/>
                      </a:rPr>
                      <m:t>𝑦</m:t>
                    </m:r>
                  </m:oMath>
                </a14:m>
                <a:r>
                  <a:rPr lang="en-US" sz="2400" dirty="0" smtClean="0"/>
                  <a:t> doesn’t) they become very </a:t>
                </a:r>
                <a:r>
                  <a:rPr lang="en-US" sz="2400" dirty="0" smtClean="0">
                    <a:solidFill>
                      <a:srgbClr val="0070C0"/>
                    </a:solidFill>
                  </a:rPr>
                  <a:t>steep</a:t>
                </a:r>
                <a:endParaRPr lang="he-IL" sz="2400" dirty="0">
                  <a:solidFill>
                    <a:srgbClr val="0070C0"/>
                  </a:solidFill>
                </a:endParaRPr>
              </a:p>
              <a:p>
                <a:pPr>
                  <a:lnSpc>
                    <a:spcPct val="150000"/>
                  </a:lnSpc>
                </a:pPr>
                <a:r>
                  <a:rPr lang="en-US" sz="2400" dirty="0"/>
                  <a:t>When </a:t>
                </a:r>
                <a14:m>
                  <m:oMath xmlns:m="http://schemas.openxmlformats.org/officeDocument/2006/math">
                    <m:r>
                      <a:rPr lang="en-US" sz="2400" b="0" i="1" smtClean="0">
                        <a:solidFill>
                          <a:srgbClr val="FF0000"/>
                        </a:solidFill>
                        <a:latin typeface="Cambria Math"/>
                      </a:rPr>
                      <m:t>𝑦</m:t>
                    </m:r>
                  </m:oMath>
                </a14:m>
                <a:r>
                  <a:rPr lang="en-US" sz="2400" dirty="0"/>
                  <a:t> tends to 0 (and </a:t>
                </a:r>
                <a14:m>
                  <m:oMath xmlns:m="http://schemas.openxmlformats.org/officeDocument/2006/math">
                    <m:r>
                      <a:rPr lang="en-US" sz="2400" b="0" i="1" smtClean="0">
                        <a:solidFill>
                          <a:srgbClr val="FF0000"/>
                        </a:solidFill>
                        <a:latin typeface="Cambria Math"/>
                      </a:rPr>
                      <m:t>𝑥</m:t>
                    </m:r>
                  </m:oMath>
                </a14:m>
                <a:r>
                  <a:rPr lang="en-US" sz="2400" dirty="0"/>
                  <a:t> doesn’t) they become very </a:t>
                </a:r>
                <a:r>
                  <a:rPr lang="en-US" sz="2400" dirty="0" smtClean="0">
                    <a:solidFill>
                      <a:srgbClr val="0070C0"/>
                    </a:solidFill>
                  </a:rPr>
                  <a:t>flat</a:t>
                </a:r>
                <a:endParaRPr lang="he-IL" sz="2400" dirty="0">
                  <a:solidFill>
                    <a:srgbClr val="0070C0"/>
                  </a:solidFill>
                </a:endParaRPr>
              </a:p>
              <a:p>
                <a:pPr algn="l">
                  <a:lnSpc>
                    <a:spcPct val="150000"/>
                  </a:lnSpc>
                </a:pPr>
                <a:endParaRPr lang="he-IL" sz="2400" dirty="0"/>
              </a:p>
              <a:p>
                <a:pPr algn="l">
                  <a:lnSpc>
                    <a:spcPct val="150000"/>
                  </a:lnSpc>
                </a:pPr>
                <a:r>
                  <a:rPr lang="en-US" sz="2400" dirty="0" smtClean="0"/>
                  <a:t>The slope is the same along any ray from the origin (</a:t>
                </a:r>
                <a:r>
                  <a:rPr lang="en-US" sz="2400" dirty="0" smtClean="0">
                    <a:solidFill>
                      <a:srgbClr val="FF0000"/>
                    </a:solidFill>
                  </a:rPr>
                  <a:t>homothetic</a:t>
                </a:r>
                <a:r>
                  <a:rPr lang="en-US" sz="2400" dirty="0" smtClean="0"/>
                  <a:t> preferences)</a:t>
                </a:r>
                <a:endParaRPr lang="he-IL" sz="2400" dirty="0"/>
              </a:p>
            </p:txBody>
          </p:sp>
        </mc:Choice>
        <mc:Fallback xmlns="">
          <p:sp>
            <p:nvSpPr>
              <p:cNvPr id="6" name="TextBox 5">
                <a:extLst>
                  <a:ext uri="{FF2B5EF4-FFF2-40B4-BE49-F238E27FC236}">
                    <a16:creationId xmlns:a16="http://schemas.microsoft.com/office/drawing/2014/main" xmlns:a14="http://schemas.microsoft.com/office/drawing/2010/main" xmlns="" id="{A118A78D-BA9C-8D42-AFE2-9D6E23F1FDED}"/>
                  </a:ext>
                </a:extLst>
              </p:cNvPr>
              <p:cNvSpPr txBox="1">
                <a:spLocks noRot="1" noChangeAspect="1" noMove="1" noResize="1" noEditPoints="1" noAdjustHandles="1" noChangeArrowheads="1" noChangeShapeType="1" noTextEdit="1"/>
              </p:cNvSpPr>
              <p:nvPr/>
            </p:nvSpPr>
            <p:spPr>
              <a:xfrm>
                <a:off x="5565913" y="2054977"/>
                <a:ext cx="5897217" cy="3970318"/>
              </a:xfrm>
              <a:prstGeom prst="rect">
                <a:avLst/>
              </a:prstGeom>
              <a:blipFill rotWithShape="1">
                <a:blip r:embed="rId2"/>
                <a:stretch>
                  <a:fillRect l="-1551" r="-1034" b="-1075"/>
                </a:stretch>
              </a:blipFill>
            </p:spPr>
            <p:txBody>
              <a:bodyPr/>
              <a:lstStyle/>
              <a:p>
                <a:r>
                  <a:rPr lang="en-US">
                    <a:noFill/>
                  </a:rPr>
                  <a:t> </a:t>
                </a:r>
              </a:p>
            </p:txBody>
          </p:sp>
        </mc:Fallback>
      </mc:AlternateContent>
      <p:grpSp>
        <p:nvGrpSpPr>
          <p:cNvPr id="4" name="Group 3"/>
          <p:cNvGrpSpPr/>
          <p:nvPr/>
        </p:nvGrpSpPr>
        <p:grpSpPr>
          <a:xfrm>
            <a:off x="1315266" y="286770"/>
            <a:ext cx="5335867" cy="5409642"/>
            <a:chOff x="1315266" y="286770"/>
            <a:chExt cx="5335867" cy="5409642"/>
          </a:xfrm>
        </p:grpSpPr>
        <p:sp>
          <p:nvSpPr>
            <p:cNvPr id="11" name="Line 3">
              <a:extLst>
                <a:ext uri="{FF2B5EF4-FFF2-40B4-BE49-F238E27FC236}">
                  <a16:creationId xmlns:a16="http://schemas.microsoft.com/office/drawing/2014/main" id="{90F9BBBD-DA9A-C647-9C26-D3B49752C08C}"/>
                </a:ext>
              </a:extLst>
            </p:cNvPr>
            <p:cNvSpPr>
              <a:spLocks noChangeShapeType="1"/>
            </p:cNvSpPr>
            <p:nvPr/>
          </p:nvSpPr>
          <p:spPr bwMode="auto">
            <a:xfrm>
              <a:off x="1615449" y="2062292"/>
              <a:ext cx="0" cy="3276600"/>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
              <a:extLst>
                <a:ext uri="{FF2B5EF4-FFF2-40B4-BE49-F238E27FC236}">
                  <a16:creationId xmlns:a16="http://schemas.microsoft.com/office/drawing/2014/main" id="{B88396C6-648D-BC4D-9C0F-A00C4EAC1AF1}"/>
                </a:ext>
              </a:extLst>
            </p:cNvPr>
            <p:cNvSpPr>
              <a:spLocks noChangeShapeType="1"/>
            </p:cNvSpPr>
            <p:nvPr/>
          </p:nvSpPr>
          <p:spPr bwMode="auto">
            <a:xfrm flipH="1">
              <a:off x="1615449" y="5312133"/>
              <a:ext cx="3286751" cy="26759"/>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EC8591-24EC-DA47-892E-C78401E1E977}"/>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18" name="TextBox 17">
                  <a:extLst>
                    <a:ext uri="{FF2B5EF4-FFF2-40B4-BE49-F238E27FC236}">
                      <a16:creationId xmlns:a16="http://schemas.microsoft.com/office/drawing/2014/main" id="{09EC8591-24EC-DA47-892E-C78401E1E977}"/>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7"/>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DA8C7B-7D56-524E-BE74-D6C5BDFAA6E3}"/>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19" name="TextBox 18">
                  <a:extLst>
                    <a:ext uri="{FF2B5EF4-FFF2-40B4-BE49-F238E27FC236}">
                      <a16:creationId xmlns:a16="http://schemas.microsoft.com/office/drawing/2014/main" id="{7BDA8C7B-7D56-524E-BE74-D6C5BDFAA6E3}"/>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8"/>
                  <a:stretch>
                    <a:fillRect l="-29412" r="-29412" b="-26000"/>
                  </a:stretch>
                </a:blipFill>
              </p:spPr>
              <p:txBody>
                <a:bodyPr/>
                <a:lstStyle/>
                <a:p>
                  <a:r>
                    <a:rPr lang="en-US">
                      <a:noFill/>
                    </a:rPr>
                    <a:t> </a:t>
                  </a:r>
                </a:p>
              </p:txBody>
            </p:sp>
          </mc:Fallback>
        </mc:AlternateContent>
        <p:sp>
          <p:nvSpPr>
            <p:cNvPr id="22" name="Arc 21">
              <a:extLst>
                <a:ext uri="{FF2B5EF4-FFF2-40B4-BE49-F238E27FC236}">
                  <a16:creationId xmlns:a16="http://schemas.microsoft.com/office/drawing/2014/main" id="{252CCEE0-6526-6543-8CAC-ECA199D4F730}"/>
                </a:ext>
              </a:extLst>
            </p:cNvPr>
            <p:cNvSpPr/>
            <p:nvPr/>
          </p:nvSpPr>
          <p:spPr>
            <a:xfrm rot="10387664">
              <a:off x="1691735" y="1387417"/>
              <a:ext cx="3906529" cy="3444785"/>
            </a:xfrm>
            <a:prstGeom prst="arc">
              <a:avLst>
                <a:gd name="adj1" fmla="val 16200000"/>
                <a:gd name="adj2" fmla="val 211752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3" name="Arc 22">
              <a:extLst>
                <a:ext uri="{FF2B5EF4-FFF2-40B4-BE49-F238E27FC236}">
                  <a16:creationId xmlns:a16="http://schemas.microsoft.com/office/drawing/2014/main" id="{86366941-329E-0943-90F5-5EBDD9D8AF34}"/>
                </a:ext>
              </a:extLst>
            </p:cNvPr>
            <p:cNvSpPr/>
            <p:nvPr/>
          </p:nvSpPr>
          <p:spPr>
            <a:xfrm rot="10539820">
              <a:off x="2155884" y="882243"/>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4" name="Arc 23">
              <a:extLst>
                <a:ext uri="{FF2B5EF4-FFF2-40B4-BE49-F238E27FC236}">
                  <a16:creationId xmlns:a16="http://schemas.microsoft.com/office/drawing/2014/main" id="{914DDD1F-8AAC-D047-9B5D-029F7DA636B0}"/>
                </a:ext>
              </a:extLst>
            </p:cNvPr>
            <p:cNvSpPr/>
            <p:nvPr/>
          </p:nvSpPr>
          <p:spPr>
            <a:xfrm rot="10539820">
              <a:off x="2474203" y="286770"/>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5" name="Line 3">
              <a:extLst>
                <a:ext uri="{FF2B5EF4-FFF2-40B4-BE49-F238E27FC236}">
                  <a16:creationId xmlns:a16="http://schemas.microsoft.com/office/drawing/2014/main" id="{4A6FA18B-006C-4541-8605-AF0D0140D844}"/>
                </a:ext>
              </a:extLst>
            </p:cNvPr>
            <p:cNvSpPr>
              <a:spLocks noChangeShapeType="1"/>
            </p:cNvSpPr>
            <p:nvPr/>
          </p:nvSpPr>
          <p:spPr bwMode="auto">
            <a:xfrm flipV="1">
              <a:off x="1630338" y="2996396"/>
              <a:ext cx="2644050" cy="2338153"/>
            </a:xfrm>
            <a:prstGeom prst="line">
              <a:avLst/>
            </a:prstGeom>
            <a:noFill/>
            <a:ln w="28575">
              <a:solidFill>
                <a:schemeClr val="accent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1"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887153" y="3293511"/>
              <a:ext cx="1355332" cy="699304"/>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6"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345932" y="3795563"/>
              <a:ext cx="1234053" cy="631737"/>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7"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027612" y="4287757"/>
              <a:ext cx="1011152" cy="595474"/>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grpSp>
    </p:spTree>
    <p:extLst>
      <p:ext uri="{BB962C8B-B14F-4D97-AF65-F5344CB8AC3E}">
        <p14:creationId xmlns:p14="http://schemas.microsoft.com/office/powerpoint/2010/main" val="410802548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Homothetic preferences</a:t>
            </a:r>
            <a:endParaRPr lang="en-US"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159</a:t>
            </a:fld>
            <a:endParaRPr lang="en-US"/>
          </a:p>
        </p:txBody>
      </p:sp>
      <p:sp>
        <p:nvSpPr>
          <p:cNvPr id="15" name="Line 8">
            <a:extLst>
              <a:ext uri="{FF2B5EF4-FFF2-40B4-BE49-F238E27FC236}">
                <a16:creationId xmlns:a16="http://schemas.microsoft.com/office/drawing/2014/main" id="{BE3B3200-3A28-7D45-AC02-5BF8F8E3ECEB}"/>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10" name="Line 8">
            <a:extLst>
              <a:ext uri="{FF2B5EF4-FFF2-40B4-BE49-F238E27FC236}">
                <a16:creationId xmlns:a16="http://schemas.microsoft.com/office/drawing/2014/main" id="{27865E16-EF4A-6748-BA90-06A80CB0B5BF}"/>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5565913" y="2054977"/>
                <a:ext cx="5897217" cy="2862322"/>
              </a:xfrm>
              <a:prstGeom prst="rect">
                <a:avLst/>
              </a:prstGeom>
              <a:noFill/>
            </p:spPr>
            <p:txBody>
              <a:bodyPr wrap="square" rtlCol="0">
                <a:spAutoFit/>
              </a:bodyPr>
              <a:lstStyle/>
              <a:p>
                <a:pPr algn="l">
                  <a:lnSpc>
                    <a:spcPct val="150000"/>
                  </a:lnSpc>
                </a:pPr>
                <a:r>
                  <a:rPr lang="en-US" sz="2400" dirty="0" smtClean="0"/>
                  <a:t>Along </a:t>
                </a:r>
                <a:r>
                  <a:rPr lang="en-US" sz="2400" dirty="0" smtClean="0">
                    <a:solidFill>
                      <a:srgbClr val="FF0000"/>
                    </a:solidFill>
                  </a:rPr>
                  <a:t>every</a:t>
                </a:r>
                <a:r>
                  <a:rPr lang="en-US" sz="2400" dirty="0" smtClean="0"/>
                  <a:t> ray that starts at the origin </a:t>
                </a:r>
                <a14:m>
                  <m:oMath xmlns:m="http://schemas.openxmlformats.org/officeDocument/2006/math">
                    <m:r>
                      <a:rPr lang="en-US" sz="2400" b="0" i="1" smtClean="0">
                        <a:latin typeface="Cambria Math"/>
                      </a:rPr>
                      <m:t>(</m:t>
                    </m:r>
                    <m:r>
                      <a:rPr lang="en-US" sz="2400" b="0" i="1" smtClean="0">
                        <a:latin typeface="Cambria Math"/>
                      </a:rPr>
                      <m:t>0</m:t>
                    </m:r>
                    <m:r>
                      <a:rPr lang="en-US" sz="2400" b="0" i="1" smtClean="0">
                        <a:latin typeface="Cambria Math"/>
                      </a:rPr>
                      <m:t>,</m:t>
                    </m:r>
                    <m:r>
                      <a:rPr lang="en-US" sz="2400" b="0" i="1" smtClean="0">
                        <a:latin typeface="Cambria Math"/>
                      </a:rPr>
                      <m:t>0</m:t>
                    </m:r>
                    <m:r>
                      <a:rPr lang="en-US" sz="2400" b="0" i="1" smtClean="0">
                        <a:latin typeface="Cambria Math"/>
                      </a:rPr>
                      <m:t>)</m:t>
                    </m:r>
                  </m:oMath>
                </a14:m>
                <a:r>
                  <a:rPr lang="en-US" sz="2400" dirty="0" smtClean="0"/>
                  <a:t>, the slope of all indifference curves is the </a:t>
                </a:r>
                <a:r>
                  <a:rPr lang="en-US" sz="2400" dirty="0" smtClean="0">
                    <a:solidFill>
                      <a:srgbClr val="FF0000"/>
                    </a:solidFill>
                  </a:rPr>
                  <a:t>same</a:t>
                </a:r>
              </a:p>
              <a:p>
                <a:pPr algn="l">
                  <a:lnSpc>
                    <a:spcPct val="150000"/>
                  </a:lnSpc>
                </a:pPr>
                <a:endParaRPr lang="en-US" sz="2400" dirty="0"/>
              </a:p>
              <a:p>
                <a:pPr algn="l">
                  <a:lnSpc>
                    <a:spcPct val="150000"/>
                  </a:lnSpc>
                </a:pPr>
                <a:r>
                  <a:rPr lang="en-US" sz="2400" dirty="0" smtClean="0">
                    <a:solidFill>
                      <a:srgbClr val="0070C0"/>
                    </a:solidFill>
                  </a:rPr>
                  <a:t>But it can change from one ray to another</a:t>
                </a:r>
                <a:endParaRPr lang="he-IL" sz="2400" dirty="0">
                  <a:solidFill>
                    <a:srgbClr val="0070C0"/>
                  </a:solidFill>
                </a:endParaRPr>
              </a:p>
            </p:txBody>
          </p:sp>
        </mc:Choice>
        <mc:Fallback xmlns="">
          <p:sp>
            <p:nvSpPr>
              <p:cNvPr id="6" name="TextBox 5">
                <a:extLst>
                  <a:ext uri="{FF2B5EF4-FFF2-40B4-BE49-F238E27FC236}">
                    <a16:creationId xmlns:a16="http://schemas.microsoft.com/office/drawing/2014/main" xmlns="" id="{A118A78D-BA9C-8D42-AFE2-9D6E23F1FDED}"/>
                  </a:ext>
                </a:extLst>
              </p:cNvPr>
              <p:cNvSpPr txBox="1">
                <a:spLocks noRot="1" noChangeAspect="1" noMove="1" noResize="1" noEditPoints="1" noAdjustHandles="1" noChangeArrowheads="1" noChangeShapeType="1" noTextEdit="1"/>
              </p:cNvSpPr>
              <p:nvPr/>
            </p:nvSpPr>
            <p:spPr>
              <a:xfrm>
                <a:off x="5565913" y="2054977"/>
                <a:ext cx="5897217" cy="2862322"/>
              </a:xfrm>
              <a:prstGeom prst="rect">
                <a:avLst/>
              </a:prstGeom>
              <a:blipFill rotWithShape="1">
                <a:blip r:embed="rId2"/>
                <a:stretch>
                  <a:fillRect l="-1551" b="-1702"/>
                </a:stretch>
              </a:blipFill>
            </p:spPr>
            <p:txBody>
              <a:bodyPr/>
              <a:lstStyle/>
              <a:p>
                <a:r>
                  <a:rPr lang="en-US">
                    <a:noFill/>
                  </a:rPr>
                  <a:t> </a:t>
                </a:r>
              </a:p>
            </p:txBody>
          </p:sp>
        </mc:Fallback>
      </mc:AlternateContent>
      <p:sp>
        <p:nvSpPr>
          <p:cNvPr id="11" name="Line 3">
            <a:extLst>
              <a:ext uri="{FF2B5EF4-FFF2-40B4-BE49-F238E27FC236}">
                <a16:creationId xmlns:a16="http://schemas.microsoft.com/office/drawing/2014/main" id="{90F9BBBD-DA9A-C647-9C26-D3B49752C08C}"/>
              </a:ext>
            </a:extLst>
          </p:cNvPr>
          <p:cNvSpPr>
            <a:spLocks noChangeShapeType="1"/>
          </p:cNvSpPr>
          <p:nvPr/>
        </p:nvSpPr>
        <p:spPr bwMode="auto">
          <a:xfrm>
            <a:off x="1615449" y="2062292"/>
            <a:ext cx="0" cy="3276600"/>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
            <a:extLst>
              <a:ext uri="{FF2B5EF4-FFF2-40B4-BE49-F238E27FC236}">
                <a16:creationId xmlns:a16="http://schemas.microsoft.com/office/drawing/2014/main" id="{B88396C6-648D-BC4D-9C0F-A00C4EAC1AF1}"/>
              </a:ext>
            </a:extLst>
          </p:cNvPr>
          <p:cNvSpPr>
            <a:spLocks noChangeShapeType="1"/>
          </p:cNvSpPr>
          <p:nvPr/>
        </p:nvSpPr>
        <p:spPr bwMode="auto">
          <a:xfrm flipH="1">
            <a:off x="1615449" y="5312133"/>
            <a:ext cx="3286751" cy="26759"/>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EC8591-24EC-DA47-892E-C78401E1E977}"/>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18" name="TextBox 17">
                <a:extLst>
                  <a:ext uri="{FF2B5EF4-FFF2-40B4-BE49-F238E27FC236}">
                    <a16:creationId xmlns:a16="http://schemas.microsoft.com/office/drawing/2014/main" id="{09EC8591-24EC-DA47-892E-C78401E1E977}"/>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3"/>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DA8C7B-7D56-524E-BE74-D6C5BDFAA6E3}"/>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19" name="TextBox 18">
                <a:extLst>
                  <a:ext uri="{FF2B5EF4-FFF2-40B4-BE49-F238E27FC236}">
                    <a16:creationId xmlns:a16="http://schemas.microsoft.com/office/drawing/2014/main" id="{7BDA8C7B-7D56-524E-BE74-D6C5BDFAA6E3}"/>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4"/>
                <a:stretch>
                  <a:fillRect l="-29412" r="-29412" b="-26000"/>
                </a:stretch>
              </a:blipFill>
            </p:spPr>
            <p:txBody>
              <a:bodyPr/>
              <a:lstStyle/>
              <a:p>
                <a:r>
                  <a:rPr lang="en-US">
                    <a:noFill/>
                  </a:rPr>
                  <a:t> </a:t>
                </a:r>
              </a:p>
            </p:txBody>
          </p:sp>
        </mc:Fallback>
      </mc:AlternateContent>
      <p:sp>
        <p:nvSpPr>
          <p:cNvPr id="22" name="Arc 21">
            <a:extLst>
              <a:ext uri="{FF2B5EF4-FFF2-40B4-BE49-F238E27FC236}">
                <a16:creationId xmlns:a16="http://schemas.microsoft.com/office/drawing/2014/main" id="{252CCEE0-6526-6543-8CAC-ECA199D4F730}"/>
              </a:ext>
            </a:extLst>
          </p:cNvPr>
          <p:cNvSpPr/>
          <p:nvPr/>
        </p:nvSpPr>
        <p:spPr>
          <a:xfrm rot="10387664">
            <a:off x="1691735" y="1387417"/>
            <a:ext cx="3906529" cy="3444785"/>
          </a:xfrm>
          <a:prstGeom prst="arc">
            <a:avLst>
              <a:gd name="adj1" fmla="val 16200000"/>
              <a:gd name="adj2" fmla="val 211752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3" name="Arc 22">
            <a:extLst>
              <a:ext uri="{FF2B5EF4-FFF2-40B4-BE49-F238E27FC236}">
                <a16:creationId xmlns:a16="http://schemas.microsoft.com/office/drawing/2014/main" id="{86366941-329E-0943-90F5-5EBDD9D8AF34}"/>
              </a:ext>
            </a:extLst>
          </p:cNvPr>
          <p:cNvSpPr/>
          <p:nvPr/>
        </p:nvSpPr>
        <p:spPr>
          <a:xfrm rot="10539820">
            <a:off x="2155884" y="882243"/>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4" name="Arc 23">
            <a:extLst>
              <a:ext uri="{FF2B5EF4-FFF2-40B4-BE49-F238E27FC236}">
                <a16:creationId xmlns:a16="http://schemas.microsoft.com/office/drawing/2014/main" id="{914DDD1F-8AAC-D047-9B5D-029F7DA636B0}"/>
              </a:ext>
            </a:extLst>
          </p:cNvPr>
          <p:cNvSpPr/>
          <p:nvPr/>
        </p:nvSpPr>
        <p:spPr>
          <a:xfrm rot="10539820">
            <a:off x="2474203" y="286770"/>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5" name="Line 3">
            <a:extLst>
              <a:ext uri="{FF2B5EF4-FFF2-40B4-BE49-F238E27FC236}">
                <a16:creationId xmlns:a16="http://schemas.microsoft.com/office/drawing/2014/main" id="{4A6FA18B-006C-4541-8605-AF0D0140D844}"/>
              </a:ext>
            </a:extLst>
          </p:cNvPr>
          <p:cNvSpPr>
            <a:spLocks noChangeShapeType="1"/>
          </p:cNvSpPr>
          <p:nvPr/>
        </p:nvSpPr>
        <p:spPr bwMode="auto">
          <a:xfrm flipV="1">
            <a:off x="1630338" y="2996396"/>
            <a:ext cx="2644050" cy="2338153"/>
          </a:xfrm>
          <a:prstGeom prst="line">
            <a:avLst/>
          </a:prstGeom>
          <a:noFill/>
          <a:ln w="28575">
            <a:solidFill>
              <a:schemeClr val="accent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1"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887153" y="3293511"/>
            <a:ext cx="1355332" cy="699304"/>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6"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345932" y="3795563"/>
            <a:ext cx="1234053" cy="631737"/>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7"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027612" y="4287757"/>
            <a:ext cx="1011152" cy="595474"/>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0" name="Line 3">
            <a:extLst>
              <a:ext uri="{FF2B5EF4-FFF2-40B4-BE49-F238E27FC236}">
                <a16:creationId xmlns:a16="http://schemas.microsoft.com/office/drawing/2014/main" id="{4A6FA18B-006C-4541-8605-AF0D0140D844}"/>
              </a:ext>
            </a:extLst>
          </p:cNvPr>
          <p:cNvSpPr>
            <a:spLocks noChangeShapeType="1"/>
          </p:cNvSpPr>
          <p:nvPr/>
        </p:nvSpPr>
        <p:spPr bwMode="auto">
          <a:xfrm flipV="1">
            <a:off x="1615449" y="2392218"/>
            <a:ext cx="1964536" cy="2919914"/>
          </a:xfrm>
          <a:prstGeom prst="line">
            <a:avLst/>
          </a:prstGeom>
          <a:noFill/>
          <a:ln w="28575">
            <a:solidFill>
              <a:srgbClr val="00B0F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8"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568833" y="2826079"/>
            <a:ext cx="922511" cy="965141"/>
          </a:xfrm>
          <a:prstGeom prst="line">
            <a:avLst/>
          </a:prstGeom>
          <a:noFill/>
          <a:ln w="38100">
            <a:solidFill>
              <a:srgbClr val="00B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9"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345931" y="3510218"/>
            <a:ext cx="561041" cy="652911"/>
          </a:xfrm>
          <a:prstGeom prst="line">
            <a:avLst/>
          </a:prstGeom>
          <a:noFill/>
          <a:ln w="38100">
            <a:solidFill>
              <a:srgbClr val="00B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30" name="Line 3">
            <a:extLst>
              <a:ext uri="{FF2B5EF4-FFF2-40B4-BE49-F238E27FC236}">
                <a16:creationId xmlns:a16="http://schemas.microsoft.com/office/drawing/2014/main" id="{4A6FA18B-006C-4541-8605-AF0D0140D844}"/>
              </a:ext>
            </a:extLst>
          </p:cNvPr>
          <p:cNvSpPr>
            <a:spLocks noChangeShapeType="1"/>
          </p:cNvSpPr>
          <p:nvPr/>
        </p:nvSpPr>
        <p:spPr bwMode="auto">
          <a:xfrm flipH="1" flipV="1">
            <a:off x="2012723" y="4115270"/>
            <a:ext cx="489679" cy="540051"/>
          </a:xfrm>
          <a:prstGeom prst="line">
            <a:avLst/>
          </a:prstGeom>
          <a:noFill/>
          <a:ln w="38100">
            <a:solidFill>
              <a:srgbClr val="00B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Tree>
    <p:extLst>
      <p:ext uri="{BB962C8B-B14F-4D97-AF65-F5344CB8AC3E}">
        <p14:creationId xmlns:p14="http://schemas.microsoft.com/office/powerpoint/2010/main" val="4242440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16</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What does the theory say?</a:t>
            </a:r>
          </a:p>
        </p:txBody>
      </p:sp>
      <p:sp>
        <p:nvSpPr>
          <p:cNvPr id="2" name="Oval 1"/>
          <p:cNvSpPr/>
          <p:nvPr/>
        </p:nvSpPr>
        <p:spPr bwMode="auto">
          <a:xfrm>
            <a:off x="5951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4" name="Straight Arrow Connector 3"/>
          <p:cNvCxnSpPr>
            <a:stCxn id="2" idx="2"/>
            <a:endCxn id="27" idx="7"/>
          </p:cNvCxnSpPr>
          <p:nvPr/>
        </p:nvCxnSpPr>
        <p:spPr bwMode="auto">
          <a:xfrm flipH="1">
            <a:off x="3256052" y="2168860"/>
            <a:ext cx="2695932" cy="121976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0" name="Straight Arrow Connector 9"/>
          <p:cNvCxnSpPr>
            <a:stCxn id="2" idx="3"/>
          </p:cNvCxnSpPr>
          <p:nvPr/>
        </p:nvCxnSpPr>
        <p:spPr bwMode="auto">
          <a:xfrm flipH="1">
            <a:off x="4328628" y="2245236"/>
            <a:ext cx="1654993"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1" name="Straight Arrow Connector 10"/>
          <p:cNvCxnSpPr>
            <a:stCxn id="2" idx="4"/>
            <a:endCxn id="29" idx="4"/>
          </p:cNvCxnSpPr>
          <p:nvPr/>
        </p:nvCxnSpPr>
        <p:spPr bwMode="auto">
          <a:xfrm>
            <a:off x="6059996" y="2276872"/>
            <a:ext cx="0" cy="129614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2" name="Straight Arrow Connector 11"/>
          <p:cNvCxnSpPr>
            <a:stCxn id="2" idx="5"/>
          </p:cNvCxnSpPr>
          <p:nvPr/>
        </p:nvCxnSpPr>
        <p:spPr bwMode="auto">
          <a:xfrm>
            <a:off x="6136372" y="2245236"/>
            <a:ext cx="1255772" cy="11477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a:stCxn id="2" idx="6"/>
          </p:cNvCxnSpPr>
          <p:nvPr/>
        </p:nvCxnSpPr>
        <p:spPr bwMode="auto">
          <a:xfrm>
            <a:off x="6168008" y="2168860"/>
            <a:ext cx="2448272" cy="126852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27" name="Oval 26"/>
          <p:cNvSpPr/>
          <p:nvPr/>
        </p:nvSpPr>
        <p:spPr bwMode="auto">
          <a:xfrm>
            <a:off x="307166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28" name="Oval 27"/>
          <p:cNvSpPr/>
          <p:nvPr/>
        </p:nvSpPr>
        <p:spPr bwMode="auto">
          <a:xfrm>
            <a:off x="4079776"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29" name="Oval 28"/>
          <p:cNvSpPr/>
          <p:nvPr/>
        </p:nvSpPr>
        <p:spPr bwMode="auto">
          <a:xfrm>
            <a:off x="595198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30" name="Oval 29"/>
          <p:cNvSpPr/>
          <p:nvPr/>
        </p:nvSpPr>
        <p:spPr bwMode="auto">
          <a:xfrm>
            <a:off x="7288779" y="337280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31" name="Oval 30"/>
          <p:cNvSpPr/>
          <p:nvPr/>
        </p:nvSpPr>
        <p:spPr bwMode="auto">
          <a:xfrm>
            <a:off x="8508268" y="3410658"/>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32" name="Straight Arrow Connector 31"/>
          <p:cNvCxnSpPr>
            <a:stCxn id="2" idx="3"/>
          </p:cNvCxnSpPr>
          <p:nvPr/>
        </p:nvCxnSpPr>
        <p:spPr bwMode="auto">
          <a:xfrm flipH="1">
            <a:off x="5200268" y="2245236"/>
            <a:ext cx="783352"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6" name="Oval 35"/>
          <p:cNvSpPr/>
          <p:nvPr/>
        </p:nvSpPr>
        <p:spPr bwMode="auto">
          <a:xfrm>
            <a:off x="5087609"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41" name="Straight Arrow Connector 40"/>
          <p:cNvCxnSpPr>
            <a:stCxn id="27" idx="3"/>
          </p:cNvCxnSpPr>
          <p:nvPr/>
        </p:nvCxnSpPr>
        <p:spPr bwMode="auto">
          <a:xfrm flipH="1">
            <a:off x="2783632"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6" name="Straight Arrow Connector 45"/>
          <p:cNvCxnSpPr/>
          <p:nvPr/>
        </p:nvCxnSpPr>
        <p:spPr bwMode="auto">
          <a:xfrm flipH="1">
            <a:off x="3863206" y="354339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7" name="Straight Arrow Connector 46"/>
          <p:cNvCxnSpPr/>
          <p:nvPr/>
        </p:nvCxnSpPr>
        <p:spPr bwMode="auto">
          <a:xfrm flipH="1">
            <a:off x="4826237"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8" name="Straight Arrow Connector 47"/>
          <p:cNvCxnSpPr/>
          <p:nvPr/>
        </p:nvCxnSpPr>
        <p:spPr bwMode="auto">
          <a:xfrm flipH="1">
            <a:off x="5729325"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9" name="Straight Arrow Connector 48"/>
          <p:cNvCxnSpPr/>
          <p:nvPr/>
        </p:nvCxnSpPr>
        <p:spPr bwMode="auto">
          <a:xfrm flipH="1">
            <a:off x="7016463" y="3568137"/>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0" name="Straight Arrow Connector 49"/>
          <p:cNvCxnSpPr/>
          <p:nvPr/>
        </p:nvCxnSpPr>
        <p:spPr bwMode="auto">
          <a:xfrm flipH="1">
            <a:off x="830360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1" name="Straight Arrow Connector 50"/>
          <p:cNvCxnSpPr/>
          <p:nvPr/>
        </p:nvCxnSpPr>
        <p:spPr bwMode="auto">
          <a:xfrm>
            <a:off x="3247546"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2" name="Straight Arrow Connector 51"/>
          <p:cNvCxnSpPr/>
          <p:nvPr/>
        </p:nvCxnSpPr>
        <p:spPr bwMode="auto">
          <a:xfrm>
            <a:off x="4264584" y="348732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3" name="Straight Arrow Connector 52"/>
          <p:cNvCxnSpPr/>
          <p:nvPr/>
        </p:nvCxnSpPr>
        <p:spPr bwMode="auto">
          <a:xfrm>
            <a:off x="5275420"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4" name="Straight Arrow Connector 53"/>
          <p:cNvCxnSpPr/>
          <p:nvPr/>
        </p:nvCxnSpPr>
        <p:spPr bwMode="auto">
          <a:xfrm>
            <a:off x="6171840" y="353857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5" name="Straight Arrow Connector 54"/>
          <p:cNvCxnSpPr/>
          <p:nvPr/>
        </p:nvCxnSpPr>
        <p:spPr bwMode="auto">
          <a:xfrm>
            <a:off x="7482201"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872144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 name="TextBox 44"/>
              <p:cNvSpPr txBox="1"/>
              <p:nvPr/>
            </p:nvSpPr>
            <p:spPr>
              <a:xfrm>
                <a:off x="4653299" y="268944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99</m:t>
                      </m:r>
                    </m:oMath>
                  </m:oMathPara>
                </a14:m>
                <a:endParaRPr lang="en-US" sz="1200" dirty="0">
                  <a:solidFill>
                    <a:srgbClr val="00206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653299" y="2689448"/>
                <a:ext cx="492606" cy="2769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018281" y="262442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100</m:t>
                      </m:r>
                    </m:oMath>
                  </m:oMathPara>
                </a14:m>
                <a:endParaRPr lang="en-US" sz="1200"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018281" y="2624428"/>
                <a:ext cx="492606"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239036" y="2680617"/>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80</m:t>
                      </m:r>
                    </m:oMath>
                  </m:oMathPara>
                </a14:m>
                <a:endParaRPr lang="en-US" sz="1200" dirty="0">
                  <a:solidFill>
                    <a:srgbClr val="00206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239036" y="2680617"/>
                <a:ext cx="280900" cy="276999"/>
              </a:xfrm>
              <a:prstGeom prst="rect">
                <a:avLst/>
              </a:prstGeom>
              <a:blipFill>
                <a:blip r:embed="rId4"/>
                <a:stretch>
                  <a:fillRect r="-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773666" y="2704365"/>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50</m:t>
                      </m:r>
                    </m:oMath>
                  </m:oMathPara>
                </a14:m>
                <a:endParaRPr lang="en-US" sz="1200"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773666" y="2704365"/>
                <a:ext cx="280900" cy="276999"/>
              </a:xfrm>
              <a:prstGeom prst="rect">
                <a:avLst/>
              </a:prstGeom>
              <a:blipFill>
                <a:blip r:embed="rId5"/>
                <a:stretch>
                  <a:fillRect r="-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455238" y="2709931"/>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20</m:t>
                      </m:r>
                    </m:oMath>
                  </m:oMathPara>
                </a14:m>
                <a:endParaRPr lang="en-US" sz="1200" dirty="0">
                  <a:solidFill>
                    <a:srgbClr val="00206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6455238" y="2709931"/>
                <a:ext cx="280900" cy="276999"/>
              </a:xfrm>
              <a:prstGeom prst="rect">
                <a:avLst/>
              </a:prstGeom>
              <a:blipFill>
                <a:blip r:embed="rId6"/>
                <a:stretch>
                  <a:fillRect r="-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595740" y="2680617"/>
                <a:ext cx="24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0</m:t>
                      </m:r>
                    </m:oMath>
                  </m:oMathPara>
                </a14:m>
                <a:endParaRPr lang="en-US" sz="1200"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7595740" y="2680617"/>
                <a:ext cx="248814" cy="276999"/>
              </a:xfrm>
              <a:prstGeom prst="rect">
                <a:avLst/>
              </a:prstGeom>
              <a:blipFill>
                <a:blip r:embed="rId7"/>
                <a:stretch>
                  <a:fillRect/>
                </a:stretch>
              </a:blipFill>
            </p:spPr>
            <p:txBody>
              <a:bodyPr/>
              <a:lstStyle/>
              <a:p>
                <a:r>
                  <a:rPr lang="en-US">
                    <a:noFill/>
                  </a:rPr>
                  <a:t> </a:t>
                </a:r>
              </a:p>
            </p:txBody>
          </p:sp>
        </mc:Fallback>
      </mc:AlternateContent>
      <p:sp>
        <p:nvSpPr>
          <p:cNvPr id="57" name="TextBox 56"/>
          <p:cNvSpPr txBox="1"/>
          <p:nvPr/>
        </p:nvSpPr>
        <p:spPr>
          <a:xfrm>
            <a:off x="4984014" y="2842863"/>
            <a:ext cx="463914" cy="369332"/>
          </a:xfrm>
          <a:prstGeom prst="rect">
            <a:avLst/>
          </a:prstGeom>
          <a:noFill/>
        </p:spPr>
        <p:txBody>
          <a:bodyPr wrap="square" rtlCol="0">
            <a:spAutoFit/>
          </a:bodyPr>
          <a:lstStyle/>
          <a:p>
            <a:r>
              <a:rPr lang="en-US" dirty="0"/>
              <a:t>…</a:t>
            </a:r>
          </a:p>
        </p:txBody>
      </p:sp>
      <p:sp>
        <p:nvSpPr>
          <p:cNvPr id="67" name="TextBox 66"/>
          <p:cNvSpPr txBox="1"/>
          <p:nvPr/>
        </p:nvSpPr>
        <p:spPr>
          <a:xfrm>
            <a:off x="5611900" y="2852936"/>
            <a:ext cx="463914" cy="369332"/>
          </a:xfrm>
          <a:prstGeom prst="rect">
            <a:avLst/>
          </a:prstGeom>
          <a:noFill/>
        </p:spPr>
        <p:txBody>
          <a:bodyPr wrap="square" rtlCol="0">
            <a:spAutoFit/>
          </a:bodyPr>
          <a:lstStyle/>
          <a:p>
            <a:r>
              <a:rPr lang="en-US" dirty="0"/>
              <a:t>…</a:t>
            </a:r>
          </a:p>
        </p:txBody>
      </p:sp>
      <p:sp>
        <p:nvSpPr>
          <p:cNvPr id="68" name="TextBox 67"/>
          <p:cNvSpPr txBox="1"/>
          <p:nvPr/>
        </p:nvSpPr>
        <p:spPr>
          <a:xfrm>
            <a:off x="6562558" y="3640218"/>
            <a:ext cx="463914" cy="369332"/>
          </a:xfrm>
          <a:prstGeom prst="rect">
            <a:avLst/>
          </a:prstGeom>
          <a:noFill/>
        </p:spPr>
        <p:txBody>
          <a:bodyPr wrap="square" rtlCol="0">
            <a:spAutoFit/>
          </a:bodyPr>
          <a:lstStyle/>
          <a:p>
            <a:r>
              <a:rPr lang="en-US" dirty="0"/>
              <a:t>…</a:t>
            </a:r>
          </a:p>
        </p:txBody>
      </p:sp>
      <p:sp>
        <p:nvSpPr>
          <p:cNvPr id="69" name="TextBox 68"/>
          <p:cNvSpPr txBox="1"/>
          <p:nvPr/>
        </p:nvSpPr>
        <p:spPr>
          <a:xfrm>
            <a:off x="7380640" y="2829524"/>
            <a:ext cx="46391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70" name="TextBox 69"/>
              <p:cNvSpPr txBox="1"/>
              <p:nvPr/>
            </p:nvSpPr>
            <p:spPr>
              <a:xfrm>
                <a:off x="2511940" y="3489713"/>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511940" y="3489713"/>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706466" y="3507691"/>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706466" y="3507691"/>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558348" y="3498479"/>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5558348" y="3498479"/>
                <a:ext cx="49260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30484" y="3507260"/>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230484" y="3507260"/>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248045" y="3500814"/>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248045" y="3500814"/>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6214375" y="349847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214375" y="3498478"/>
                <a:ext cx="492606" cy="276999"/>
              </a:xfrm>
              <a:prstGeom prst="rect">
                <a:avLst/>
              </a:prstGeom>
              <a:blipFill>
                <a:blip r:embed="rId11"/>
                <a:stretch>
                  <a:fillRect/>
                </a:stretch>
              </a:blipFill>
            </p:spPr>
            <p:txBody>
              <a:bodyPr/>
              <a:lstStyle/>
              <a:p>
                <a:r>
                  <a:rPr lang="en-US">
                    <a:noFill/>
                  </a:rPr>
                  <a:t> </a:t>
                </a:r>
              </a:p>
            </p:txBody>
          </p:sp>
        </mc:Fallback>
      </mc:AlternateContent>
      <p:sp>
        <p:nvSpPr>
          <p:cNvPr id="76" name="TextBox 75"/>
          <p:cNvSpPr txBox="1"/>
          <p:nvPr/>
        </p:nvSpPr>
        <p:spPr>
          <a:xfrm>
            <a:off x="6547652" y="3005336"/>
            <a:ext cx="463914" cy="369332"/>
          </a:xfrm>
          <a:prstGeom prst="rect">
            <a:avLst/>
          </a:prstGeom>
          <a:noFill/>
        </p:spPr>
        <p:txBody>
          <a:bodyPr wrap="square" rtlCol="0">
            <a:spAutoFit/>
          </a:bodyPr>
          <a:lstStyle/>
          <a:p>
            <a:r>
              <a:rPr lang="en-US" dirty="0"/>
              <a:t>…</a:t>
            </a:r>
          </a:p>
        </p:txBody>
      </p:sp>
      <p:sp>
        <p:nvSpPr>
          <p:cNvPr id="77" name="TextBox 76"/>
          <p:cNvSpPr txBox="1"/>
          <p:nvPr/>
        </p:nvSpPr>
        <p:spPr>
          <a:xfrm>
            <a:off x="4567221" y="3640218"/>
            <a:ext cx="46391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78" name="TextBox 77"/>
              <p:cNvSpPr txBox="1"/>
              <p:nvPr/>
            </p:nvSpPr>
            <p:spPr>
              <a:xfrm>
                <a:off x="2351584" y="440031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100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351584" y="4400317"/>
                <a:ext cx="751716"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004546" y="4393488"/>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3004546" y="4393488"/>
                <a:ext cx="75171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3576911" y="440031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99</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1</m:t>
                          </m:r>
                        </m:e>
                      </m:d>
                    </m:oMath>
                  </m:oMathPara>
                </a14:m>
                <a:endParaRPr lang="en-US" sz="1200" dirty="0">
                  <a:solidFill>
                    <a:srgbClr val="C0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576911" y="4400317"/>
                <a:ext cx="751716" cy="2769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188946" y="4410880"/>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188946" y="4410880"/>
                <a:ext cx="751716"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5416292" y="4447502"/>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50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50</m:t>
                          </m:r>
                        </m:e>
                      </m:d>
                    </m:oMath>
                  </m:oMathPara>
                </a14:m>
                <a:endParaRPr lang="en-US" sz="1200" dirty="0">
                  <a:solidFill>
                    <a:srgbClr val="C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416292" y="4447502"/>
                <a:ext cx="751716"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147293" y="444814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6147293" y="4448146"/>
                <a:ext cx="751716" cy="276999"/>
              </a:xfrm>
              <a:prstGeom prst="rect">
                <a:avLst/>
              </a:prstGeom>
              <a:blipFill>
                <a:blip r:embed="rId17"/>
                <a:stretch>
                  <a:fillRect/>
                </a:stretch>
              </a:blipFill>
            </p:spPr>
            <p:txBody>
              <a:bodyPr/>
              <a:lstStyle/>
              <a:p>
                <a:r>
                  <a:rPr lang="en-US">
                    <a:noFill/>
                  </a:rPr>
                  <a:t> </a:t>
                </a:r>
              </a:p>
            </p:txBody>
          </p:sp>
        </mc:Fallback>
      </mc:AlternateContent>
      <p:sp>
        <p:nvSpPr>
          <p:cNvPr id="84" name="TextBox 83"/>
          <p:cNvSpPr txBox="1"/>
          <p:nvPr/>
        </p:nvSpPr>
        <p:spPr>
          <a:xfrm>
            <a:off x="4921966" y="4355168"/>
            <a:ext cx="463914" cy="369332"/>
          </a:xfrm>
          <a:prstGeom prst="rect">
            <a:avLst/>
          </a:prstGeom>
          <a:noFill/>
        </p:spPr>
        <p:txBody>
          <a:bodyPr wrap="square" rtlCol="0">
            <a:spAutoFit/>
          </a:bodyPr>
          <a:lstStyle/>
          <a:p>
            <a:r>
              <a:rPr lang="en-US" dirty="0"/>
              <a:t>…</a:t>
            </a:r>
          </a:p>
        </p:txBody>
      </p:sp>
      <p:sp>
        <p:nvSpPr>
          <p:cNvPr id="85" name="TextBox 84"/>
          <p:cNvSpPr txBox="1"/>
          <p:nvPr/>
        </p:nvSpPr>
        <p:spPr>
          <a:xfrm>
            <a:off x="7585534" y="4395944"/>
            <a:ext cx="463914"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31310006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Solving the </a:t>
            </a:r>
            <a:r>
              <a:rPr lang="en-US" dirty="0" smtClean="0">
                <a:solidFill>
                  <a:srgbClr val="C00000"/>
                </a:solidFill>
                <a:cs typeface="+mn-cs"/>
              </a:rPr>
              <a:t>CD</a:t>
            </a:r>
            <a:r>
              <a:rPr lang="en-US" dirty="0" smtClean="0">
                <a:solidFill>
                  <a:srgbClr val="7030A0"/>
                </a:solidFill>
                <a:cs typeface="+mn-cs"/>
              </a:rPr>
              <a:t> problem – cont.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160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2888974" y="1976901"/>
                <a:ext cx="5897217" cy="4497963"/>
              </a:xfrm>
              <a:prstGeom prst="rect">
                <a:avLst/>
              </a:prstGeom>
              <a:noFill/>
            </p:spPr>
            <p:txBody>
              <a:bodyPr wrap="square" rtlCol="0">
                <a:spAutoFit/>
              </a:bodyPr>
              <a:lstStyle/>
              <a:p>
                <a:r>
                  <a:rPr lang="en-US" sz="2800" dirty="0" smtClean="0"/>
                  <a:t>Looking for </a:t>
                </a:r>
                <a14:m>
                  <m:oMath xmlns:m="http://schemas.openxmlformats.org/officeDocument/2006/math">
                    <m:d>
                      <m:dPr>
                        <m:ctrlPr>
                          <a:rPr lang="en-US" sz="2800" i="1" smtClean="0">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𝑥</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𝑦</m:t>
                        </m:r>
                      </m:e>
                    </m:d>
                  </m:oMath>
                </a14:m>
                <a:r>
                  <a:rPr lang="en-US" sz="2800" dirty="0" smtClean="0"/>
                  <a:t> where:</a:t>
                </a:r>
                <a:endParaRPr lang="en-US" sz="2800" dirty="0"/>
              </a:p>
              <a:p>
                <a:pPr marL="0" defTabSz="914400" eaLnBrk="1" latinLnBrk="0" hangingPunct="1"/>
                <a:endParaRPr lang="he-IL" sz="2800" dirty="0"/>
              </a:p>
              <a:p>
                <a:pPr/>
                <a14:m>
                  <m:oMathPara xmlns:m="http://schemas.openxmlformats.org/officeDocument/2006/math">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i="1">
                              <a:solidFill>
                                <a:srgbClr val="00B050"/>
                              </a:solidFill>
                              <a:latin typeface="Cambria Math" panose="02040503050406030204" pitchFamily="18" charset="0"/>
                            </a:rPr>
                            <m:t>𝑝</m:t>
                          </m:r>
                        </m:e>
                        <m:sub>
                          <m:r>
                            <a:rPr lang="en-US" sz="2800" i="1">
                              <a:solidFill>
                                <a:srgbClr val="00B050"/>
                              </a:solidFill>
                              <a:latin typeface="Cambria Math" panose="02040503050406030204" pitchFamily="18" charset="0"/>
                            </a:rPr>
                            <m:t>𝑥</m:t>
                          </m:r>
                        </m:sub>
                      </m:sSub>
                      <m:r>
                        <a:rPr lang="en-US" sz="2800" i="1">
                          <a:solidFill>
                            <a:srgbClr val="00B050"/>
                          </a:solidFill>
                          <a:latin typeface="Cambria Math" panose="02040503050406030204" pitchFamily="18" charset="0"/>
                        </a:rPr>
                        <m:t>𝑥</m:t>
                      </m:r>
                      <m:r>
                        <a:rPr lang="en-US" sz="2800" i="1">
                          <a:solidFill>
                            <a:srgbClr val="00B050"/>
                          </a:solidFill>
                          <a:latin typeface="Cambria Math" panose="02040503050406030204" pitchFamily="18" charset="0"/>
                        </a:rPr>
                        <m:t>+</m:t>
                      </m:r>
                      <m:sSub>
                        <m:sSubPr>
                          <m:ctrlPr>
                            <a:rPr lang="en-US" sz="2800" i="1">
                              <a:solidFill>
                                <a:srgbClr val="00B050"/>
                              </a:solidFill>
                              <a:latin typeface="Cambria Math" panose="02040503050406030204" pitchFamily="18" charset="0"/>
                            </a:rPr>
                          </m:ctrlPr>
                        </m:sSubPr>
                        <m:e>
                          <m:r>
                            <a:rPr lang="en-US" sz="2800" i="1">
                              <a:solidFill>
                                <a:srgbClr val="00B050"/>
                              </a:solidFill>
                              <a:latin typeface="Cambria Math" panose="02040503050406030204" pitchFamily="18" charset="0"/>
                            </a:rPr>
                            <m:t>𝑝</m:t>
                          </m:r>
                        </m:e>
                        <m:sub>
                          <m:r>
                            <a:rPr lang="en-US" sz="2800" i="1">
                              <a:solidFill>
                                <a:srgbClr val="00B050"/>
                              </a:solidFill>
                              <a:latin typeface="Cambria Math" panose="02040503050406030204" pitchFamily="18" charset="0"/>
                            </a:rPr>
                            <m:t>𝑦</m:t>
                          </m:r>
                        </m:sub>
                      </m:sSub>
                      <m:r>
                        <a:rPr lang="en-US" sz="2800" i="1">
                          <a:solidFill>
                            <a:srgbClr val="00B050"/>
                          </a:solidFill>
                          <a:latin typeface="Cambria Math" panose="02040503050406030204" pitchFamily="18" charset="0"/>
                        </a:rPr>
                        <m:t>𝑦</m:t>
                      </m:r>
                      <m:r>
                        <a:rPr lang="en-US" sz="2800" i="1">
                          <a:solidFill>
                            <a:srgbClr val="00B050"/>
                          </a:solidFill>
                          <a:latin typeface="Cambria Math" panose="02040503050406030204" pitchFamily="18" charset="0"/>
                          <a:ea typeface="Cambria Math" panose="02040503050406030204" pitchFamily="18" charset="0"/>
                        </a:rPr>
                        <m:t>=</m:t>
                      </m:r>
                      <m:r>
                        <a:rPr lang="en-US" sz="2800" i="1">
                          <a:solidFill>
                            <a:srgbClr val="00B050"/>
                          </a:solidFill>
                          <a:latin typeface="Cambria Math" panose="02040503050406030204" pitchFamily="18" charset="0"/>
                          <a:ea typeface="Cambria Math" panose="02040503050406030204" pitchFamily="18" charset="0"/>
                        </a:rPr>
                        <m:t>𝐼</m:t>
                      </m:r>
                    </m:oMath>
                  </m:oMathPara>
                </a14:m>
                <a:endParaRPr lang="en-US" sz="2800" dirty="0">
                  <a:solidFill>
                    <a:srgbClr val="00B050"/>
                  </a:solidFill>
                </a:endParaRPr>
              </a:p>
              <a:p>
                <a:r>
                  <a:rPr lang="en-US" sz="2800" dirty="0"/>
                  <a:t>and</a:t>
                </a:r>
                <a:endParaRPr lang="he-IL" sz="2800" dirty="0"/>
              </a:p>
              <a:p>
                <a:pPr algn="ctr"/>
                <a14:m>
                  <m:oMathPara xmlns:m="http://schemas.openxmlformats.org/officeDocument/2006/math">
                    <m:oMathParaPr>
                      <m:jc m:val="centerGroup"/>
                    </m:oMathParaPr>
                    <m:oMath xmlns:m="http://schemas.openxmlformats.org/officeDocument/2006/math">
                      <m:f>
                        <m:fPr>
                          <m:ctrlPr>
                            <a:rPr lang="he-IL" sz="2800" i="1" smtClean="0">
                              <a:solidFill>
                                <a:srgbClr val="C00000"/>
                              </a:solidFill>
                              <a:latin typeface="Cambria Math" panose="02040503050406030204" pitchFamily="18" charset="0"/>
                              <a:ea typeface="Cambria Math" panose="02040503050406030204" pitchFamily="18" charset="0"/>
                            </a:rPr>
                          </m:ctrlPr>
                        </m:fPr>
                        <m:num>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𝑈</m:t>
                              </m:r>
                            </m:e>
                            <m:sub>
                              <m:r>
                                <a:rPr lang="en-US" sz="2800" i="1">
                                  <a:solidFill>
                                    <a:srgbClr val="C00000"/>
                                  </a:solidFill>
                                  <a:latin typeface="Cambria Math" panose="02040503050406030204" pitchFamily="18" charset="0"/>
                                  <a:ea typeface="Cambria Math" panose="02040503050406030204" pitchFamily="18" charset="0"/>
                                </a:rPr>
                                <m:t>𝑥</m:t>
                              </m:r>
                            </m:sub>
                          </m:sSub>
                        </m:num>
                        <m:den>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𝑈</m:t>
                              </m:r>
                            </m:e>
                            <m:sub>
                              <m:r>
                                <a:rPr lang="en-US" sz="2800" i="1">
                                  <a:solidFill>
                                    <a:srgbClr val="C00000"/>
                                  </a:solidFill>
                                  <a:latin typeface="Cambria Math" panose="02040503050406030204" pitchFamily="18" charset="0"/>
                                  <a:ea typeface="Cambria Math" panose="02040503050406030204" pitchFamily="18" charset="0"/>
                                </a:rPr>
                                <m:t>𝑦</m:t>
                              </m:r>
                            </m:sub>
                          </m:sSub>
                        </m:den>
                      </m:f>
                      <m:r>
                        <a:rPr lang="en-US" sz="2800" i="1">
                          <a:solidFill>
                            <a:srgbClr val="C00000"/>
                          </a:solidFill>
                          <a:latin typeface="Cambria Math" panose="02040503050406030204" pitchFamily="18" charset="0"/>
                          <a:ea typeface="Cambria Math" panose="02040503050406030204" pitchFamily="18" charset="0"/>
                        </a:rPr>
                        <m:t>=</m:t>
                      </m:r>
                      <m:f>
                        <m:fPr>
                          <m:ctrlPr>
                            <a:rPr lang="he-IL" sz="2800" i="1">
                              <a:solidFill>
                                <a:srgbClr val="C00000"/>
                              </a:solidFill>
                              <a:latin typeface="Cambria Math" panose="02040503050406030204" pitchFamily="18" charset="0"/>
                              <a:ea typeface="Cambria Math" panose="02040503050406030204" pitchFamily="18" charset="0"/>
                            </a:rPr>
                          </m:ctrlPr>
                        </m:fPr>
                        <m:num>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𝑥</m:t>
                              </m:r>
                            </m:sub>
                          </m:sSub>
                        </m:num>
                        <m:den>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𝑦</m:t>
                              </m:r>
                            </m:sub>
                          </m:sSub>
                        </m:den>
                      </m:f>
                    </m:oMath>
                  </m:oMathPara>
                </a14:m>
                <a:endParaRPr lang="he-IL" sz="2800" dirty="0"/>
              </a:p>
              <a:p>
                <a:r>
                  <a:rPr lang="en-US" sz="2800" dirty="0" smtClean="0"/>
                  <a:t>or</a:t>
                </a:r>
                <a:endParaRPr lang="he-IL" sz="2800" dirty="0"/>
              </a:p>
              <a:p>
                <a:pPr algn="ctr"/>
                <a14:m>
                  <m:oMathPara xmlns:m="http://schemas.openxmlformats.org/officeDocument/2006/math">
                    <m:oMathParaPr>
                      <m:jc m:val="centerGroup"/>
                    </m:oMathParaPr>
                    <m:oMath xmlns:m="http://schemas.openxmlformats.org/officeDocument/2006/math">
                      <m:f>
                        <m:fPr>
                          <m:ctrlPr>
                            <a:rPr lang="en-US" sz="2800" i="1" smtClean="0">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𝑎</m:t>
                          </m:r>
                        </m:num>
                        <m:den>
                          <m:r>
                            <a:rPr lang="en-US" sz="2800" i="1">
                              <a:solidFill>
                                <a:srgbClr val="C00000"/>
                              </a:solidFill>
                              <a:latin typeface="Cambria Math" panose="02040503050406030204" pitchFamily="18" charset="0"/>
                            </a:rPr>
                            <m:t>𝑏</m:t>
                          </m:r>
                        </m:den>
                      </m:f>
                      <m:f>
                        <m:fP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𝑦</m:t>
                          </m:r>
                        </m:num>
                        <m:den>
                          <m:r>
                            <a:rPr lang="en-US" sz="2800" i="1">
                              <a:solidFill>
                                <a:srgbClr val="C00000"/>
                              </a:solidFill>
                              <a:latin typeface="Cambria Math" panose="02040503050406030204" pitchFamily="18" charset="0"/>
                            </a:rPr>
                            <m:t>𝑥</m:t>
                          </m:r>
                        </m:den>
                      </m:f>
                      <m:r>
                        <a:rPr lang="en-US" sz="2800" b="0" i="1" smtClean="0">
                          <a:solidFill>
                            <a:srgbClr val="C00000"/>
                          </a:solidFill>
                          <a:latin typeface="Cambria Math" panose="02040503050406030204" pitchFamily="18" charset="0"/>
                        </a:rPr>
                        <m:t>=</m:t>
                      </m:r>
                      <m:f>
                        <m:fPr>
                          <m:ctrlPr>
                            <a:rPr lang="he-IL" sz="2800" i="1">
                              <a:solidFill>
                                <a:srgbClr val="C00000"/>
                              </a:solidFill>
                              <a:latin typeface="Cambria Math" panose="02040503050406030204" pitchFamily="18" charset="0"/>
                              <a:ea typeface="Cambria Math" panose="02040503050406030204" pitchFamily="18" charset="0"/>
                            </a:rPr>
                          </m:ctrlPr>
                        </m:fPr>
                        <m:num>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𝑥</m:t>
                              </m:r>
                            </m:sub>
                          </m:sSub>
                        </m:num>
                        <m:den>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𝑦</m:t>
                              </m:r>
                            </m:sub>
                          </m:sSub>
                        </m:den>
                      </m:f>
                    </m:oMath>
                  </m:oMathPara>
                </a14:m>
                <a:endParaRPr lang="he-IL" sz="2800" dirty="0"/>
              </a:p>
              <a:p>
                <a:pPr marL="0" algn="ctr" defTabSz="914400" eaLnBrk="1" latinLnBrk="0" hangingPunct="1"/>
                <a:endParaRPr lang="he-IL" sz="2800" dirty="0"/>
              </a:p>
            </p:txBody>
          </p:sp>
        </mc:Choice>
        <mc:Fallback xmlns="">
          <p:sp>
            <p:nvSpPr>
              <p:cNvPr id="6" name="TextBox 5">
                <a:extLst>
                  <a:ext uri="{FF2B5EF4-FFF2-40B4-BE49-F238E27FC236}">
                    <a16:creationId xmlns:a16="http://schemas.microsoft.com/office/drawing/2014/main" xmlns:a14="http://schemas.microsoft.com/office/drawing/2010/main" xmlns="" id="{A118A78D-BA9C-8D42-AFE2-9D6E23F1FDED}"/>
                  </a:ext>
                </a:extLst>
              </p:cNvPr>
              <p:cNvSpPr txBox="1">
                <a:spLocks noRot="1" noChangeAspect="1" noMove="1" noResize="1" noEditPoints="1" noAdjustHandles="1" noChangeArrowheads="1" noChangeShapeType="1" noTextEdit="1"/>
              </p:cNvSpPr>
              <p:nvPr/>
            </p:nvSpPr>
            <p:spPr>
              <a:xfrm>
                <a:off x="2888974" y="1976901"/>
                <a:ext cx="5897217" cy="4497963"/>
              </a:xfrm>
              <a:prstGeom prst="rect">
                <a:avLst/>
              </a:prstGeom>
              <a:blipFill rotWithShape="1">
                <a:blip r:embed="rId2"/>
                <a:stretch>
                  <a:fillRect l="-2172" t="-1355"/>
                </a:stretch>
              </a:blipFill>
            </p:spPr>
            <p:txBody>
              <a:bodyPr/>
              <a:lstStyle/>
              <a:p>
                <a:r>
                  <a:rPr lang="en-US">
                    <a:noFill/>
                  </a:rPr>
                  <a:t> </a:t>
                </a:r>
              </a:p>
            </p:txBody>
          </p:sp>
        </mc:Fallback>
      </mc:AlternateContent>
    </p:spTree>
    <p:extLst>
      <p:ext uri="{BB962C8B-B14F-4D97-AF65-F5344CB8AC3E}">
        <p14:creationId xmlns:p14="http://schemas.microsoft.com/office/powerpoint/2010/main" val="287257959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a:r>
              <a:rPr lang="en-US" dirty="0">
                <a:solidFill>
                  <a:srgbClr val="7030A0"/>
                </a:solidFill>
              </a:rPr>
              <a:t>Solving the </a:t>
            </a:r>
            <a:r>
              <a:rPr lang="en-US" dirty="0">
                <a:solidFill>
                  <a:srgbClr val="C00000"/>
                </a:solidFill>
              </a:rPr>
              <a:t>CD</a:t>
            </a:r>
            <a:r>
              <a:rPr lang="en-US" dirty="0">
                <a:solidFill>
                  <a:srgbClr val="7030A0"/>
                </a:solidFill>
              </a:rPr>
              <a:t> problem – cont.</a:t>
            </a:r>
            <a:endParaRPr lang="en-US" dirty="0">
              <a:solidFill>
                <a:schemeClr val="accent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161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2809461" y="1690688"/>
                <a:ext cx="5897217" cy="4267258"/>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f>
                        <m:fPr>
                          <m:ctrlPr>
                            <a:rPr lang="en-US" sz="2400" i="1">
                              <a:latin typeface="Cambria Math" panose="02040503050406030204" pitchFamily="18" charset="0"/>
                            </a:rPr>
                          </m:ctrlPr>
                        </m:fPr>
                        <m:num>
                          <m:r>
                            <a:rPr lang="en-US" sz="2400" i="1">
                              <a:latin typeface="Cambria Math" panose="02040503050406030204" pitchFamily="18" charset="0"/>
                            </a:rPr>
                            <m:t>𝑦</m:t>
                          </m:r>
                        </m:num>
                        <m:den>
                          <m:r>
                            <a:rPr lang="en-US" sz="2400" i="1">
                              <a:latin typeface="Cambria Math" panose="02040503050406030204" pitchFamily="18" charset="0"/>
                            </a:rPr>
                            <m:t>𝑥</m:t>
                          </m:r>
                        </m:den>
                      </m:f>
                      <m:r>
                        <a:rPr lang="en-US" sz="2400" i="1">
                          <a:latin typeface="Cambria Math" panose="02040503050406030204" pitchFamily="18" charset="0"/>
                        </a:rPr>
                        <m:t>=</m:t>
                      </m:r>
                      <m:f>
                        <m:fPr>
                          <m:ctrlPr>
                            <a:rPr lang="he-IL" sz="2400" i="1" smtClean="0">
                              <a:solidFill>
                                <a:srgbClr val="00B050"/>
                              </a:solidFill>
                              <a:latin typeface="Cambria Math" panose="02040503050406030204" pitchFamily="18" charset="0"/>
                              <a:ea typeface="Cambria Math" panose="02040503050406030204" pitchFamily="18" charset="0"/>
                            </a:rPr>
                          </m:ctrlPr>
                        </m:fPr>
                        <m:num>
                          <m:sSub>
                            <m:sSubPr>
                              <m:ctrlPr>
                                <a:rPr lang="he-IL"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𝑝</m:t>
                              </m:r>
                            </m:e>
                            <m:sub>
                              <m:r>
                                <a:rPr lang="en-US" sz="2400" i="1">
                                  <a:solidFill>
                                    <a:srgbClr val="00B050"/>
                                  </a:solidFill>
                                  <a:latin typeface="Cambria Math" panose="02040503050406030204" pitchFamily="18" charset="0"/>
                                  <a:ea typeface="Cambria Math" panose="02040503050406030204" pitchFamily="18" charset="0"/>
                                </a:rPr>
                                <m:t>𝑥</m:t>
                              </m:r>
                            </m:sub>
                          </m:sSub>
                        </m:num>
                        <m:den>
                          <m:sSub>
                            <m:sSubPr>
                              <m:ctrlPr>
                                <a:rPr lang="he-IL" sz="2400" i="1">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𝑝</m:t>
                              </m:r>
                            </m:e>
                            <m:sub>
                              <m:r>
                                <a:rPr lang="en-US" sz="2400" i="1">
                                  <a:solidFill>
                                    <a:srgbClr val="00B050"/>
                                  </a:solidFill>
                                  <a:latin typeface="Cambria Math" panose="02040503050406030204" pitchFamily="18" charset="0"/>
                                  <a:ea typeface="Cambria Math" panose="02040503050406030204" pitchFamily="18" charset="0"/>
                                </a:rPr>
                                <m:t>𝑦</m:t>
                              </m:r>
                            </m:sub>
                          </m:sSub>
                        </m:den>
                      </m:f>
                      <m:r>
                        <a:rPr lang="en-US" sz="2400" i="1" smtClean="0">
                          <a:latin typeface="Cambria Math" panose="02040503050406030204" pitchFamily="18" charset="0"/>
                          <a:ea typeface="Cambria Math" panose="02040503050406030204" pitchFamily="18" charset="0"/>
                        </a:rPr>
                        <m:t>⟹</m:t>
                      </m:r>
                      <m:f>
                        <m:fPr>
                          <m:ctrlPr>
                            <a:rPr lang="he-IL" sz="2400" i="1" smtClean="0">
                              <a:solidFill>
                                <a:srgbClr val="C00000"/>
                              </a:solidFill>
                              <a:latin typeface="Cambria Math" panose="02040503050406030204" pitchFamily="18" charset="0"/>
                              <a:ea typeface="Cambria Math" panose="02040503050406030204" pitchFamily="18" charset="0"/>
                            </a:rPr>
                          </m:ctrlPr>
                        </m:fPr>
                        <m:num>
                          <m:sSub>
                            <m:sSubPr>
                              <m:ctrlPr>
                                <a:rPr lang="he-IL" sz="2400" i="1">
                                  <a:solidFill>
                                    <a:srgbClr val="C00000"/>
                                  </a:solidFill>
                                  <a:latin typeface="Cambria Math" panose="02040503050406030204" pitchFamily="18" charset="0"/>
                                  <a:ea typeface="Cambria Math" panose="02040503050406030204" pitchFamily="18" charset="0"/>
                                </a:rPr>
                              </m:ctrlPr>
                            </m:sSubPr>
                            <m:e>
                              <m:r>
                                <a:rPr lang="en-US" sz="2400" i="1">
                                  <a:solidFill>
                                    <a:srgbClr val="C00000"/>
                                  </a:solidFill>
                                  <a:latin typeface="Cambria Math" panose="02040503050406030204" pitchFamily="18" charset="0"/>
                                  <a:ea typeface="Cambria Math" panose="02040503050406030204" pitchFamily="18" charset="0"/>
                                </a:rPr>
                                <m:t>𝑝</m:t>
                              </m:r>
                            </m:e>
                            <m:sub>
                              <m:r>
                                <a:rPr lang="en-US" sz="2400" i="1">
                                  <a:solidFill>
                                    <a:srgbClr val="C00000"/>
                                  </a:solidFill>
                                  <a:latin typeface="Cambria Math" panose="02040503050406030204" pitchFamily="18" charset="0"/>
                                  <a:ea typeface="Cambria Math" panose="02040503050406030204" pitchFamily="18" charset="0"/>
                                </a:rPr>
                                <m:t>𝑥</m:t>
                              </m:r>
                            </m:sub>
                          </m:sSub>
                          <m:r>
                            <a:rPr lang="en-US" sz="2400" b="0" i="1" smtClean="0">
                              <a:solidFill>
                                <a:srgbClr val="C00000"/>
                              </a:solidFill>
                              <a:latin typeface="Cambria Math" panose="02040503050406030204" pitchFamily="18" charset="0"/>
                              <a:ea typeface="Cambria Math" panose="02040503050406030204" pitchFamily="18" charset="0"/>
                            </a:rPr>
                            <m:t>𝑥</m:t>
                          </m:r>
                        </m:num>
                        <m:den>
                          <m:sSub>
                            <m:sSubPr>
                              <m:ctrlPr>
                                <a:rPr lang="he-IL" sz="2400" i="1">
                                  <a:solidFill>
                                    <a:srgbClr val="C00000"/>
                                  </a:solidFill>
                                  <a:latin typeface="Cambria Math" panose="02040503050406030204" pitchFamily="18" charset="0"/>
                                  <a:ea typeface="Cambria Math" panose="02040503050406030204" pitchFamily="18" charset="0"/>
                                </a:rPr>
                              </m:ctrlPr>
                            </m:sSubPr>
                            <m:e>
                              <m:r>
                                <a:rPr lang="en-US" sz="2400" i="1">
                                  <a:solidFill>
                                    <a:srgbClr val="C00000"/>
                                  </a:solidFill>
                                  <a:latin typeface="Cambria Math" panose="02040503050406030204" pitchFamily="18" charset="0"/>
                                  <a:ea typeface="Cambria Math" panose="02040503050406030204" pitchFamily="18" charset="0"/>
                                </a:rPr>
                                <m:t>𝑝</m:t>
                              </m:r>
                            </m:e>
                            <m:sub>
                              <m:r>
                                <a:rPr lang="en-US" sz="2400" i="1">
                                  <a:solidFill>
                                    <a:srgbClr val="C00000"/>
                                  </a:solidFill>
                                  <a:latin typeface="Cambria Math" panose="02040503050406030204" pitchFamily="18" charset="0"/>
                                  <a:ea typeface="Cambria Math" panose="02040503050406030204" pitchFamily="18" charset="0"/>
                                </a:rPr>
                                <m:t>𝑦</m:t>
                              </m:r>
                            </m:sub>
                          </m:sSub>
                          <m:r>
                            <a:rPr lang="en-US" sz="2400" b="0" i="1" smtClean="0">
                              <a:solidFill>
                                <a:srgbClr val="C00000"/>
                              </a:solidFill>
                              <a:latin typeface="Cambria Math" panose="02040503050406030204" pitchFamily="18" charset="0"/>
                              <a:ea typeface="Cambria Math" panose="02040503050406030204" pitchFamily="18" charset="0"/>
                            </a:rPr>
                            <m:t>𝑦</m:t>
                          </m:r>
                        </m:den>
                      </m:f>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𝑎</m:t>
                          </m:r>
                        </m:num>
                        <m:den>
                          <m:r>
                            <a:rPr lang="en-US" sz="2400" i="1">
                              <a:solidFill>
                                <a:srgbClr val="C00000"/>
                              </a:solidFill>
                              <a:latin typeface="Cambria Math" panose="02040503050406030204" pitchFamily="18" charset="0"/>
                            </a:rPr>
                            <m:t>𝑏</m:t>
                          </m:r>
                        </m:den>
                      </m:f>
                    </m:oMath>
                  </m:oMathPara>
                </a14:m>
                <a:endParaRPr lang="he-IL" sz="2400" dirty="0"/>
              </a:p>
              <a:p>
                <a:pPr algn="r" rtl="1"/>
                <a:endParaRPr lang="he-IL" sz="2400" dirty="0"/>
              </a:p>
              <a:p>
                <a:pPr marL="0" algn="l" defTabSz="914400" eaLnBrk="1" latinLnBrk="0" hangingPunct="1"/>
                <a:r>
                  <a:rPr lang="en-US" sz="2400" dirty="0" smtClean="0"/>
                  <a:t>Let’s denote</a:t>
                </a:r>
                <a:endParaRPr lang="he-IL" sz="2400" dirty="0"/>
              </a:p>
              <a:p>
                <a:pPr algn="r" rtl="1"/>
                <a14:m>
                  <m:oMathPara xmlns:m="http://schemas.openxmlformats.org/officeDocument/2006/math">
                    <m:oMathParaPr>
                      <m:jc m:val="centerGroup"/>
                    </m:oMathParaPr>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𝑥</m:t>
                          </m:r>
                        </m:sub>
                      </m:sSub>
                      <m:r>
                        <a:rPr lang="en-US" sz="2400" b="0" i="1" smtClean="0">
                          <a:solidFill>
                            <a:srgbClr val="0070C0"/>
                          </a:solidFill>
                          <a:latin typeface="Cambria Math" panose="02040503050406030204" pitchFamily="18" charset="0"/>
                        </a:rPr>
                        <m:t>=</m:t>
                      </m:r>
                      <m:sSub>
                        <m:sSubPr>
                          <m:ctrlPr>
                            <a:rPr lang="he-IL"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𝑝</m:t>
                          </m:r>
                        </m:e>
                        <m:sub>
                          <m:r>
                            <a:rPr lang="en-US" sz="2400" i="1">
                              <a:solidFill>
                                <a:srgbClr val="0070C0"/>
                              </a:solidFill>
                              <a:latin typeface="Cambria Math" panose="02040503050406030204" pitchFamily="18" charset="0"/>
                              <a:ea typeface="Cambria Math" panose="02040503050406030204" pitchFamily="18" charset="0"/>
                            </a:rPr>
                            <m:t>𝑥</m:t>
                          </m:r>
                        </m:sub>
                      </m:sSub>
                      <m:r>
                        <a:rPr lang="en-US" sz="2400" i="1">
                          <a:solidFill>
                            <a:srgbClr val="0070C0"/>
                          </a:solidFill>
                          <a:latin typeface="Cambria Math" panose="02040503050406030204" pitchFamily="18" charset="0"/>
                          <a:ea typeface="Cambria Math" panose="02040503050406030204" pitchFamily="18" charset="0"/>
                        </a:rPr>
                        <m:t>𝑥</m:t>
                      </m:r>
                    </m:oMath>
                  </m:oMathPara>
                </a14:m>
                <a:endParaRPr lang="en-US" sz="2400" i="1" dirty="0">
                  <a:solidFill>
                    <a:srgbClr val="0070C0"/>
                  </a:solidFill>
                  <a:latin typeface="Cambria Math" panose="02040503050406030204" pitchFamily="18" charset="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i="1">
                              <a:solidFill>
                                <a:srgbClr val="0070C0"/>
                              </a:solidFill>
                              <a:latin typeface="Cambria Math" panose="02040503050406030204" pitchFamily="18" charset="0"/>
                            </a:rPr>
                            <m:t>𝑦</m:t>
                          </m:r>
                        </m:sub>
                      </m:sSub>
                      <m:r>
                        <a:rPr lang="en-US" sz="2400" i="1">
                          <a:solidFill>
                            <a:srgbClr val="0070C0"/>
                          </a:solidFill>
                          <a:latin typeface="Cambria Math" panose="02040503050406030204" pitchFamily="18" charset="0"/>
                        </a:rPr>
                        <m:t>=</m:t>
                      </m:r>
                      <m:sSub>
                        <m:sSubPr>
                          <m:ctrlPr>
                            <a:rPr lang="he-IL" sz="2400" i="1">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𝑝</m:t>
                          </m:r>
                        </m:e>
                        <m:sub>
                          <m:r>
                            <a:rPr lang="en-US" sz="2400" b="0" i="1" smtClean="0">
                              <a:solidFill>
                                <a:srgbClr val="0070C0"/>
                              </a:solidFill>
                              <a:latin typeface="Cambria Math" panose="02040503050406030204" pitchFamily="18" charset="0"/>
                              <a:ea typeface="Cambria Math" panose="02040503050406030204" pitchFamily="18" charset="0"/>
                            </a:rPr>
                            <m:t>𝑦</m:t>
                          </m:r>
                        </m:sub>
                      </m:sSub>
                      <m:r>
                        <a:rPr lang="en-US" sz="2400" b="0" i="1" smtClean="0">
                          <a:solidFill>
                            <a:srgbClr val="0070C0"/>
                          </a:solidFill>
                          <a:latin typeface="Cambria Math" panose="02040503050406030204" pitchFamily="18" charset="0"/>
                          <a:ea typeface="Cambria Math" panose="02040503050406030204" pitchFamily="18" charset="0"/>
                        </a:rPr>
                        <m:t>𝑦</m:t>
                      </m:r>
                    </m:oMath>
                  </m:oMathPara>
                </a14:m>
                <a:endParaRPr lang="en-US" sz="2400" dirty="0">
                  <a:solidFill>
                    <a:srgbClr val="0070C0"/>
                  </a:solidFill>
                </a:endParaRPr>
              </a:p>
              <a:p>
                <a:pPr algn="l"/>
                <a:r>
                  <a:rPr lang="en-US" sz="2400" dirty="0" smtClean="0"/>
                  <a:t>So that</a:t>
                </a:r>
                <a:endParaRPr lang="he-IL" sz="2400" dirty="0"/>
              </a:p>
              <a:p>
                <a:pPr algn="r" rtl="1"/>
                <a14:m>
                  <m:oMathPara xmlns:m="http://schemas.openxmlformats.org/officeDocument/2006/math">
                    <m:oMathParaPr>
                      <m:jc m:val="centerGroup"/>
                    </m:oMathParaPr>
                    <m:oMath xmlns:m="http://schemas.openxmlformats.org/officeDocument/2006/math">
                      <m:f>
                        <m:fPr>
                          <m:ctrlPr>
                            <a:rPr lang="he-IL" sz="2400" i="1" smtClean="0">
                              <a:solidFill>
                                <a:srgbClr val="0070C0"/>
                              </a:solidFill>
                              <a:latin typeface="Cambria Math" panose="02040503050406030204" pitchFamily="18" charset="0"/>
                              <a:ea typeface="Cambria Math" panose="02040503050406030204" pitchFamily="18" charset="0"/>
                            </a:rPr>
                          </m:ctrlPr>
                        </m:fPr>
                        <m:num>
                          <m:sSub>
                            <m:sSubPr>
                              <m:ctrlPr>
                                <a:rPr lang="he-IL" sz="2400" i="1">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𝐸</m:t>
                              </m:r>
                            </m:e>
                            <m:sub>
                              <m:r>
                                <a:rPr lang="en-US" sz="2400" i="1">
                                  <a:solidFill>
                                    <a:srgbClr val="0070C0"/>
                                  </a:solidFill>
                                  <a:latin typeface="Cambria Math" panose="02040503050406030204" pitchFamily="18" charset="0"/>
                                  <a:ea typeface="Cambria Math" panose="02040503050406030204" pitchFamily="18" charset="0"/>
                                </a:rPr>
                                <m:t>𝑥</m:t>
                              </m:r>
                            </m:sub>
                          </m:sSub>
                        </m:num>
                        <m:den>
                          <m:sSub>
                            <m:sSubPr>
                              <m:ctrlPr>
                                <a:rPr lang="he-IL" sz="2400" i="1">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𝐸</m:t>
                              </m:r>
                            </m:e>
                            <m:sub>
                              <m:r>
                                <a:rPr lang="en-US" sz="2400" i="1">
                                  <a:solidFill>
                                    <a:srgbClr val="0070C0"/>
                                  </a:solidFill>
                                  <a:latin typeface="Cambria Math" panose="02040503050406030204" pitchFamily="18" charset="0"/>
                                  <a:ea typeface="Cambria Math" panose="02040503050406030204" pitchFamily="18" charset="0"/>
                                </a:rPr>
                                <m:t>𝑦</m:t>
                              </m:r>
                            </m:sub>
                          </m:sSub>
                        </m:den>
                      </m:f>
                      <m:r>
                        <a:rPr lang="en-US" sz="2400" i="1" smtClean="0">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𝑎</m:t>
                          </m:r>
                        </m:num>
                        <m:den>
                          <m:r>
                            <a:rPr lang="en-US" sz="2400" i="1">
                              <a:solidFill>
                                <a:srgbClr val="C00000"/>
                              </a:solidFill>
                              <a:latin typeface="Cambria Math" panose="02040503050406030204" pitchFamily="18" charset="0"/>
                            </a:rPr>
                            <m:t>𝑏</m:t>
                          </m:r>
                        </m:den>
                      </m:f>
                    </m:oMath>
                  </m:oMathPara>
                </a14:m>
                <a:endParaRPr lang="he-IL" sz="2400" dirty="0"/>
              </a:p>
              <a:p>
                <a:pPr marL="0" algn="r" defTabSz="914400" rtl="1" eaLnBrk="1" latinLnBrk="0" hangingPunct="1"/>
                <a:endParaRPr lang="he-IL" sz="2400" dirty="0" smtClean="0"/>
              </a:p>
              <a:p>
                <a:r>
                  <a:rPr lang="en-US" sz="2400" dirty="0" smtClean="0"/>
                  <a:t>which has to hold for all </a:t>
                </a:r>
                <a14:m>
                  <m:oMath xmlns:m="http://schemas.openxmlformats.org/officeDocument/2006/math">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oMath>
                </a14:m>
                <a:r>
                  <a:rPr lang="he-IL" sz="2400" dirty="0">
                    <a:solidFill>
                      <a:srgbClr val="00B050"/>
                    </a:solidFill>
                  </a:rPr>
                  <a:t> </a:t>
                </a:r>
                <a14:m>
                  <m:oMath xmlns:m="http://schemas.openxmlformats.org/officeDocument/2006/math">
                    <m:r>
                      <a:rPr lang="en-US" sz="2400" b="0" i="0" smtClean="0">
                        <a:solidFill>
                          <a:srgbClr val="00B050"/>
                        </a:solidFill>
                        <a:latin typeface="Cambria Math"/>
                      </a:rPr>
                      <m:t>,</m:t>
                    </m:r>
                    <m:r>
                      <a:rPr lang="en-US" sz="2400" i="1">
                        <a:solidFill>
                          <a:srgbClr val="00B050"/>
                        </a:solidFill>
                        <a:latin typeface="Cambria Math" panose="02040503050406030204" pitchFamily="18" charset="0"/>
                      </a:rPr>
                      <m:t>𝐼</m:t>
                    </m:r>
                  </m:oMath>
                </a14:m>
                <a:r>
                  <a:rPr lang="en-US" sz="2400" dirty="0" smtClean="0">
                    <a:solidFill>
                      <a:srgbClr val="00B050"/>
                    </a:solidFill>
                  </a:rPr>
                  <a:t>   </a:t>
                </a:r>
                <a:r>
                  <a:rPr lang="he-IL" sz="2400" dirty="0" smtClean="0"/>
                  <a:t>!</a:t>
                </a:r>
                <a:r>
                  <a:rPr lang="en-US" sz="2400" dirty="0" smtClean="0"/>
                  <a:t> </a:t>
                </a:r>
                <a:endParaRPr lang="en-US" sz="2400" dirty="0"/>
              </a:p>
            </p:txBody>
          </p:sp>
        </mc:Choice>
        <mc:Fallback xmlns="">
          <p:sp>
            <p:nvSpPr>
              <p:cNvPr id="6" name="TextBox 5">
                <a:extLst>
                  <a:ext uri="{FF2B5EF4-FFF2-40B4-BE49-F238E27FC236}">
                    <a16:creationId xmlns:a16="http://schemas.microsoft.com/office/drawing/2014/main" xmlns:a14="http://schemas.microsoft.com/office/drawing/2010/main" xmlns="" id="{A118A78D-BA9C-8D42-AFE2-9D6E23F1FDED}"/>
                  </a:ext>
                </a:extLst>
              </p:cNvPr>
              <p:cNvSpPr txBox="1">
                <a:spLocks noRot="1" noChangeAspect="1" noMove="1" noResize="1" noEditPoints="1" noAdjustHandles="1" noChangeArrowheads="1" noChangeShapeType="1" noTextEdit="1"/>
              </p:cNvSpPr>
              <p:nvPr/>
            </p:nvSpPr>
            <p:spPr>
              <a:xfrm>
                <a:off x="2809461" y="1690688"/>
                <a:ext cx="5897217" cy="4267258"/>
              </a:xfrm>
              <a:prstGeom prst="rect">
                <a:avLst/>
              </a:prstGeom>
              <a:blipFill rotWithShape="1">
                <a:blip r:embed="rId2"/>
                <a:stretch>
                  <a:fillRect l="-1655" b="-1571"/>
                </a:stretch>
              </a:blipFill>
            </p:spPr>
            <p:txBody>
              <a:bodyPr/>
              <a:lstStyle/>
              <a:p>
                <a:r>
                  <a:rPr lang="en-US">
                    <a:noFill/>
                  </a:rPr>
                  <a:t> </a:t>
                </a:r>
              </a:p>
            </p:txBody>
          </p:sp>
        </mc:Fallback>
      </mc:AlternateContent>
    </p:spTree>
    <p:extLst>
      <p:ext uri="{BB962C8B-B14F-4D97-AF65-F5344CB8AC3E}">
        <p14:creationId xmlns:p14="http://schemas.microsoft.com/office/powerpoint/2010/main" val="291712997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a:r>
              <a:rPr lang="en-US" dirty="0">
                <a:solidFill>
                  <a:srgbClr val="7030A0"/>
                </a:solidFill>
              </a:rPr>
              <a:t>Solving the </a:t>
            </a:r>
            <a:r>
              <a:rPr lang="en-US" dirty="0">
                <a:solidFill>
                  <a:srgbClr val="C00000"/>
                </a:solidFill>
              </a:rPr>
              <a:t>CD</a:t>
            </a:r>
            <a:r>
              <a:rPr lang="en-US" dirty="0">
                <a:solidFill>
                  <a:srgbClr val="7030A0"/>
                </a:solidFill>
              </a:rPr>
              <a:t> problem – </a:t>
            </a:r>
            <a:r>
              <a:rPr lang="en-US" dirty="0" smtClean="0">
                <a:solidFill>
                  <a:srgbClr val="7030A0"/>
                </a:solidFill>
              </a:rPr>
              <a:t>nearly done…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162</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2809461" y="1690688"/>
                <a:ext cx="5897217" cy="4540282"/>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he-IL" sz="2400" i="1" smtClean="0">
                              <a:solidFill>
                                <a:srgbClr val="0070C0"/>
                              </a:solidFill>
                              <a:latin typeface="Cambria Math" panose="02040503050406030204" pitchFamily="18" charset="0"/>
                              <a:ea typeface="Cambria Math" panose="02040503050406030204" pitchFamily="18" charset="0"/>
                            </a:rPr>
                          </m:ctrlPr>
                        </m:fPr>
                        <m:num>
                          <m:sSub>
                            <m:sSubPr>
                              <m:ctrlPr>
                                <a:rPr lang="he-IL" sz="2400" i="1">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𝐸</m:t>
                              </m:r>
                            </m:e>
                            <m:sub>
                              <m:r>
                                <a:rPr lang="en-US" sz="2400" i="1">
                                  <a:solidFill>
                                    <a:srgbClr val="0070C0"/>
                                  </a:solidFill>
                                  <a:latin typeface="Cambria Math" panose="02040503050406030204" pitchFamily="18" charset="0"/>
                                  <a:ea typeface="Cambria Math" panose="02040503050406030204" pitchFamily="18" charset="0"/>
                                </a:rPr>
                                <m:t>𝑥</m:t>
                              </m:r>
                            </m:sub>
                          </m:sSub>
                        </m:num>
                        <m:den>
                          <m:sSub>
                            <m:sSubPr>
                              <m:ctrlPr>
                                <a:rPr lang="he-IL" sz="2400" i="1">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𝐸</m:t>
                              </m:r>
                            </m:e>
                            <m:sub>
                              <m:r>
                                <a:rPr lang="en-US" sz="2400" i="1">
                                  <a:solidFill>
                                    <a:srgbClr val="0070C0"/>
                                  </a:solidFill>
                                  <a:latin typeface="Cambria Math" panose="02040503050406030204" pitchFamily="18" charset="0"/>
                                  <a:ea typeface="Cambria Math" panose="02040503050406030204" pitchFamily="18" charset="0"/>
                                </a:rPr>
                                <m:t>𝑦</m:t>
                              </m:r>
                            </m:sub>
                          </m:sSub>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m:oMathPara>
                </a14:m>
                <a:endParaRPr lang="he-IL" sz="2400" dirty="0" smtClean="0"/>
              </a:p>
              <a:p>
                <a:pPr algn="r" rtl="1"/>
                <a:endParaRPr lang="he-IL" sz="2400" dirty="0"/>
              </a:p>
              <a:p>
                <a:pPr algn="r" rtl="1"/>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𝑥</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𝑦</m:t>
                          </m:r>
                        </m:sub>
                      </m:sSub>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𝐼</m:t>
                      </m:r>
                    </m:oMath>
                  </m:oMathPara>
                </a14:m>
                <a:endParaRPr lang="en-US" sz="2400" dirty="0"/>
              </a:p>
              <a:p>
                <a:pPr algn="r" rtl="1"/>
                <a:endParaRPr lang="he-IL" sz="2400" dirty="0" smtClean="0"/>
              </a:p>
              <a:p>
                <a:pPr algn="l"/>
                <a:r>
                  <a:rPr lang="en-US" sz="2400" dirty="0" smtClean="0"/>
                  <a:t>Hence</a:t>
                </a:r>
                <a:endParaRPr lang="he-IL" sz="2400" dirty="0"/>
              </a:p>
              <a:p>
                <a:pPr algn="r" rtl="1"/>
                <a14:m>
                  <m:oMathPara xmlns:m="http://schemas.openxmlformats.org/officeDocument/2006/math">
                    <m:oMathParaPr>
                      <m:jc m:val="centerGroup"/>
                    </m:oMathParaPr>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𝑥</m:t>
                          </m:r>
                        </m:sub>
                      </m:sSub>
                      <m:r>
                        <a:rPr lang="en-US" sz="2400" b="0" i="1" smtClean="0">
                          <a:latin typeface="Cambria Math" panose="02040503050406030204" pitchFamily="18" charset="0"/>
                        </a:rPr>
                        <m:t>= </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𝑎</m:t>
                          </m:r>
                        </m:num>
                        <m:den>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𝑏</m:t>
                          </m:r>
                        </m:den>
                      </m:f>
                      <m:r>
                        <a:rPr lang="en-US" sz="2400" b="0" i="1" smtClean="0">
                          <a:solidFill>
                            <a:srgbClr val="C00000"/>
                          </a:solidFill>
                          <a:latin typeface="Cambria Math" panose="02040503050406030204" pitchFamily="18" charset="0"/>
                        </a:rPr>
                        <m:t>𝐼</m:t>
                      </m:r>
                    </m:oMath>
                  </m:oMathPara>
                </a14:m>
                <a:endParaRPr lang="en-US" sz="2400" b="0" dirty="0"/>
              </a:p>
              <a:p>
                <a:pPr algn="r" rtl="1"/>
                <a:endParaRPr lang="he-IL" sz="2400" dirty="0"/>
              </a:p>
              <a:p>
                <a:pPr algn="r" rtl="1"/>
                <a14:m>
                  <m:oMathPara xmlns:m="http://schemas.openxmlformats.org/officeDocument/2006/math">
                    <m:oMathParaPr>
                      <m:jc m:val="centerGroup"/>
                    </m:oMathParaPr>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𝑦</m:t>
                          </m:r>
                        </m:sub>
                      </m:sSub>
                      <m:r>
                        <a:rPr lang="en-US" sz="2400" i="1">
                          <a:latin typeface="Cambria Math" panose="02040503050406030204" pitchFamily="18" charset="0"/>
                        </a:rPr>
                        <m:t>= </m:t>
                      </m:r>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𝑏</m:t>
                          </m:r>
                        </m:num>
                        <m:den>
                          <m:r>
                            <a:rPr lang="en-US" sz="2400" i="1">
                              <a:solidFill>
                                <a:srgbClr val="C00000"/>
                              </a:solidFill>
                              <a:latin typeface="Cambria Math" panose="02040503050406030204" pitchFamily="18" charset="0"/>
                            </a:rPr>
                            <m:t>𝑎</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𝑏</m:t>
                          </m:r>
                        </m:den>
                      </m:f>
                      <m:r>
                        <a:rPr lang="en-US" sz="2400" i="1">
                          <a:solidFill>
                            <a:srgbClr val="C00000"/>
                          </a:solidFill>
                          <a:latin typeface="Cambria Math" panose="02040503050406030204" pitchFamily="18" charset="0"/>
                        </a:rPr>
                        <m:t>𝐼</m:t>
                      </m:r>
                    </m:oMath>
                  </m:oMathPara>
                </a14:m>
                <a:endParaRPr lang="he-IL" sz="2400" dirty="0">
                  <a:solidFill>
                    <a:srgbClr val="C00000"/>
                  </a:solidFill>
                </a:endParaRPr>
              </a:p>
              <a:p>
                <a:pPr algn="r" rtl="1"/>
                <a:endParaRPr lang="he-IL" sz="2800" dirty="0"/>
              </a:p>
            </p:txBody>
          </p:sp>
        </mc:Choice>
        <mc:Fallback xmlns="">
          <p:sp>
            <p:nvSpPr>
              <p:cNvPr id="6" name="TextBox 5">
                <a:extLst>
                  <a:ext uri="{FF2B5EF4-FFF2-40B4-BE49-F238E27FC236}">
                    <a16:creationId xmlns:a16="http://schemas.microsoft.com/office/drawing/2014/main" xmlns:a14="http://schemas.microsoft.com/office/drawing/2010/main" xmlns="" id="{A118A78D-BA9C-8D42-AFE2-9D6E23F1FDED}"/>
                  </a:ext>
                </a:extLst>
              </p:cNvPr>
              <p:cNvSpPr txBox="1">
                <a:spLocks noRot="1" noChangeAspect="1" noMove="1" noResize="1" noEditPoints="1" noAdjustHandles="1" noChangeArrowheads="1" noChangeShapeType="1" noTextEdit="1"/>
              </p:cNvSpPr>
              <p:nvPr/>
            </p:nvSpPr>
            <p:spPr>
              <a:xfrm>
                <a:off x="2809461" y="1690688"/>
                <a:ext cx="5897217" cy="4540282"/>
              </a:xfrm>
              <a:prstGeom prst="rect">
                <a:avLst/>
              </a:prstGeom>
              <a:blipFill rotWithShape="1">
                <a:blip r:embed="rId2"/>
                <a:stretch>
                  <a:fillRect l="-1655"/>
                </a:stretch>
              </a:blipFill>
            </p:spPr>
            <p:txBody>
              <a:bodyPr/>
              <a:lstStyle/>
              <a:p>
                <a:r>
                  <a:rPr lang="en-US">
                    <a:noFill/>
                  </a:rPr>
                  <a:t> </a:t>
                </a:r>
              </a:p>
            </p:txBody>
          </p:sp>
        </mc:Fallback>
      </mc:AlternateContent>
    </p:spTree>
    <p:extLst>
      <p:ext uri="{BB962C8B-B14F-4D97-AF65-F5344CB8AC3E}">
        <p14:creationId xmlns:p14="http://schemas.microsoft.com/office/powerpoint/2010/main" val="406996412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(Was that too quick?)</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163</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1847273" y="1728501"/>
                <a:ext cx="8996218" cy="4389022"/>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he-IL" sz="2000" i="1" smtClean="0">
                              <a:solidFill>
                                <a:srgbClr val="0070C0"/>
                              </a:solidFill>
                              <a:latin typeface="Cambria Math" panose="02040503050406030204" pitchFamily="18" charset="0"/>
                              <a:ea typeface="Cambria Math" panose="02040503050406030204" pitchFamily="18" charset="0"/>
                            </a:rPr>
                          </m:ctrlPr>
                        </m:fPr>
                        <m:num>
                          <m:sSub>
                            <m:sSubPr>
                              <m:ctrlPr>
                                <a:rPr lang="he-IL" sz="2000" i="1">
                                  <a:solidFill>
                                    <a:srgbClr val="0070C0"/>
                                  </a:solidFill>
                                  <a:latin typeface="Cambria Math" panose="02040503050406030204" pitchFamily="18" charset="0"/>
                                  <a:ea typeface="Cambria Math" panose="02040503050406030204" pitchFamily="18" charset="0"/>
                                </a:rPr>
                              </m:ctrlPr>
                            </m:sSubPr>
                            <m:e>
                              <m:r>
                                <a:rPr lang="en-US" sz="2000" b="0" i="1" smtClean="0">
                                  <a:solidFill>
                                    <a:srgbClr val="0070C0"/>
                                  </a:solidFill>
                                  <a:latin typeface="Cambria Math" panose="02040503050406030204" pitchFamily="18" charset="0"/>
                                  <a:ea typeface="Cambria Math" panose="02040503050406030204" pitchFamily="18" charset="0"/>
                                </a:rPr>
                                <m:t>𝐸</m:t>
                              </m:r>
                            </m:e>
                            <m:sub>
                              <m:r>
                                <a:rPr lang="en-US" sz="2000" i="1">
                                  <a:solidFill>
                                    <a:srgbClr val="0070C0"/>
                                  </a:solidFill>
                                  <a:latin typeface="Cambria Math" panose="02040503050406030204" pitchFamily="18" charset="0"/>
                                  <a:ea typeface="Cambria Math" panose="02040503050406030204" pitchFamily="18" charset="0"/>
                                </a:rPr>
                                <m:t>𝑥</m:t>
                              </m:r>
                            </m:sub>
                          </m:sSub>
                        </m:num>
                        <m:den>
                          <m:sSub>
                            <m:sSubPr>
                              <m:ctrlPr>
                                <a:rPr lang="he-IL" sz="2000" i="1">
                                  <a:solidFill>
                                    <a:srgbClr val="0070C0"/>
                                  </a:solidFill>
                                  <a:latin typeface="Cambria Math" panose="02040503050406030204" pitchFamily="18" charset="0"/>
                                  <a:ea typeface="Cambria Math" panose="02040503050406030204" pitchFamily="18" charset="0"/>
                                </a:rPr>
                              </m:ctrlPr>
                            </m:sSubPr>
                            <m:e>
                              <m:r>
                                <a:rPr lang="en-US" sz="2000" b="0" i="1" smtClean="0">
                                  <a:solidFill>
                                    <a:srgbClr val="0070C0"/>
                                  </a:solidFill>
                                  <a:latin typeface="Cambria Math" panose="02040503050406030204" pitchFamily="18" charset="0"/>
                                  <a:ea typeface="Cambria Math" panose="02040503050406030204" pitchFamily="18" charset="0"/>
                                </a:rPr>
                                <m:t>𝐸</m:t>
                              </m:r>
                            </m:e>
                            <m:sub>
                              <m:r>
                                <a:rPr lang="en-US" sz="2000" i="1">
                                  <a:solidFill>
                                    <a:srgbClr val="0070C0"/>
                                  </a:solidFill>
                                  <a:latin typeface="Cambria Math" panose="02040503050406030204" pitchFamily="18" charset="0"/>
                                  <a:ea typeface="Cambria Math" panose="02040503050406030204" pitchFamily="18" charset="0"/>
                                </a:rPr>
                                <m:t>𝑦</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𝑏</m:t>
                          </m:r>
                        </m:den>
                      </m:f>
                      <m:sSub>
                        <m:sSubPr>
                          <m:ctrlPr>
                            <a:rPr lang="he-IL" sz="2000" i="1" smtClean="0">
                              <a:solidFill>
                                <a:srgbClr val="0070C0"/>
                              </a:solidFill>
                              <a:latin typeface="Cambria Math" panose="02040503050406030204" pitchFamily="18" charset="0"/>
                              <a:ea typeface="Cambria Math" panose="02040503050406030204" pitchFamily="18" charset="0"/>
                            </a:rPr>
                          </m:ctrlPr>
                        </m:sSubPr>
                        <m:e>
                          <m:r>
                            <a:rPr lang="en-US" sz="2000" b="0" i="1" smtClean="0">
                              <a:solidFill>
                                <a:srgbClr val="0070C0"/>
                              </a:solidFill>
                              <a:latin typeface="Cambria Math" panose="02040503050406030204" pitchFamily="18" charset="0"/>
                              <a:ea typeface="Cambria Math" panose="02040503050406030204" pitchFamily="18" charset="0"/>
                            </a:rPr>
                            <m:t>         ⟹        </m:t>
                          </m:r>
                          <m:r>
                            <a:rPr lang="en-US" sz="2000" i="1">
                              <a:solidFill>
                                <a:srgbClr val="0070C0"/>
                              </a:solidFill>
                              <a:latin typeface="Cambria Math" panose="02040503050406030204" pitchFamily="18" charset="0"/>
                              <a:ea typeface="Cambria Math" panose="02040503050406030204" pitchFamily="18" charset="0"/>
                            </a:rPr>
                            <m:t>𝐸</m:t>
                          </m:r>
                        </m:e>
                        <m:sub>
                          <m:r>
                            <a:rPr lang="en-US" sz="2000" i="1">
                              <a:solidFill>
                                <a:srgbClr val="0070C0"/>
                              </a:solidFill>
                              <a:latin typeface="Cambria Math" panose="02040503050406030204" pitchFamily="18" charset="0"/>
                              <a:ea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𝑏</m:t>
                          </m:r>
                        </m:den>
                      </m:f>
                      <m:sSub>
                        <m:sSubPr>
                          <m:ctrlPr>
                            <a:rPr lang="he-IL" sz="2000" i="1">
                              <a:solidFill>
                                <a:srgbClr val="0070C0"/>
                              </a:solidFill>
                              <a:latin typeface="Cambria Math" panose="02040503050406030204" pitchFamily="18" charset="0"/>
                              <a:ea typeface="Cambria Math" panose="02040503050406030204" pitchFamily="18" charset="0"/>
                            </a:rPr>
                          </m:ctrlPr>
                        </m:sSubPr>
                        <m:e>
                          <m:r>
                            <a:rPr lang="en-US" sz="2000" i="1">
                              <a:solidFill>
                                <a:srgbClr val="0070C0"/>
                              </a:solidFill>
                              <a:latin typeface="Cambria Math" panose="02040503050406030204" pitchFamily="18" charset="0"/>
                              <a:ea typeface="Cambria Math" panose="02040503050406030204" pitchFamily="18" charset="0"/>
                            </a:rPr>
                            <m:t>𝐸</m:t>
                          </m:r>
                        </m:e>
                        <m:sub>
                          <m:r>
                            <a:rPr lang="en-US" sz="2000" i="1">
                              <a:solidFill>
                                <a:srgbClr val="0070C0"/>
                              </a:solidFill>
                              <a:latin typeface="Cambria Math" panose="02040503050406030204" pitchFamily="18" charset="0"/>
                              <a:ea typeface="Cambria Math" panose="02040503050406030204" pitchFamily="18" charset="0"/>
                            </a:rPr>
                            <m:t>𝑦</m:t>
                          </m:r>
                        </m:sub>
                      </m:sSub>
                    </m:oMath>
                  </m:oMathPara>
                </a14:m>
                <a:endParaRPr lang="he-IL" sz="2000" b="0" i="1" dirty="0" smtClean="0">
                  <a:latin typeface="Cambria Math" panose="02040503050406030204" pitchFamily="18" charset="0"/>
                </a:endParaRPr>
              </a:p>
              <a:p>
                <a:pPr algn="l"/>
                <a:r>
                  <a:rPr lang="en-US" sz="2000" dirty="0" smtClean="0"/>
                  <a:t>Plug these in</a:t>
                </a:r>
                <a:endParaRPr lang="en-US" sz="2000" b="0" dirty="0" smtClean="0"/>
              </a:p>
              <a:p>
                <a:pPr algn="l"/>
                <a14:m>
                  <m:oMathPara xmlns:m="http://schemas.openxmlformats.org/officeDocument/2006/math">
                    <m:oMathParaPr>
                      <m:jc m:val="centerGroup"/>
                    </m:oMathParaPr>
                    <m:oMath xmlns:m="http://schemas.openxmlformats.org/officeDocument/2006/math">
                      <m:sSub>
                        <m:sSubPr>
                          <m:ctrlPr>
                            <a:rPr lang="en-US" sz="200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𝐸</m:t>
                          </m:r>
                        </m:e>
                        <m:sub>
                          <m:r>
                            <a:rPr lang="en-US" sz="2000" b="0" i="1" smtClean="0">
                              <a:solidFill>
                                <a:srgbClr val="0070C0"/>
                              </a:solidFill>
                              <a:latin typeface="Cambria Math" panose="02040503050406030204" pitchFamily="18" charset="0"/>
                            </a:rPr>
                            <m:t>𝑥</m:t>
                          </m:r>
                        </m:sub>
                      </m:sSub>
                      <m:r>
                        <a:rPr lang="en-US" sz="2000" b="0" i="1" smtClean="0">
                          <a:solidFill>
                            <a:srgbClr val="0070C0"/>
                          </a:solidFill>
                          <a:latin typeface="Cambria Math" panose="02040503050406030204" pitchFamily="18" charset="0"/>
                        </a:rPr>
                        <m:t>+</m:t>
                      </m:r>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rPr>
                            <m:t>𝐸</m:t>
                          </m:r>
                        </m:e>
                        <m:sub>
                          <m:r>
                            <a:rPr lang="en-US" sz="2000" b="0" i="1" smtClean="0">
                              <a:solidFill>
                                <a:srgbClr val="0070C0"/>
                              </a:solidFill>
                              <a:latin typeface="Cambria Math" panose="02040503050406030204" pitchFamily="18" charset="0"/>
                            </a:rPr>
                            <m:t>𝑦</m:t>
                          </m:r>
                        </m:sub>
                      </m:sSub>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𝑥</m:t>
                          </m:r>
                        </m:sub>
                      </m:sSub>
                      <m:r>
                        <a:rPr lang="en-US" sz="2000" i="1">
                          <a:latin typeface="Cambria Math" panose="02040503050406030204" pitchFamily="18" charset="0"/>
                        </a:rPr>
                        <m:t>𝑥</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𝑦</m:t>
                          </m:r>
                        </m:sub>
                      </m:sSub>
                      <m:r>
                        <a:rPr lang="en-US" sz="2000" i="1">
                          <a:latin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𝐼</m:t>
                      </m:r>
                    </m:oMath>
                  </m:oMathPara>
                </a14:m>
                <a:endParaRPr lang="he-IL" sz="2000" dirty="0" smtClean="0"/>
              </a:p>
              <a:p>
                <a:pPr algn="l"/>
                <a:r>
                  <a:rPr lang="en-US" sz="2000" dirty="0" smtClean="0"/>
                  <a:t>to get</a:t>
                </a:r>
                <a:endParaRPr lang="he-IL" sz="2000" dirty="0" smtClean="0"/>
              </a:p>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𝑏</m:t>
                          </m:r>
                        </m:den>
                      </m:f>
                      <m:sSub>
                        <m:sSubPr>
                          <m:ctrlPr>
                            <a:rPr lang="he-IL" sz="2000" i="1">
                              <a:solidFill>
                                <a:srgbClr val="0070C0"/>
                              </a:solidFill>
                              <a:latin typeface="Cambria Math" panose="02040503050406030204" pitchFamily="18" charset="0"/>
                              <a:ea typeface="Cambria Math" panose="02040503050406030204" pitchFamily="18" charset="0"/>
                            </a:rPr>
                          </m:ctrlPr>
                        </m:sSubPr>
                        <m:e>
                          <m:r>
                            <a:rPr lang="en-US" sz="2000" i="1">
                              <a:solidFill>
                                <a:srgbClr val="0070C0"/>
                              </a:solidFill>
                              <a:latin typeface="Cambria Math" panose="02040503050406030204" pitchFamily="18" charset="0"/>
                              <a:ea typeface="Cambria Math" panose="02040503050406030204" pitchFamily="18" charset="0"/>
                            </a:rPr>
                            <m:t>𝐸</m:t>
                          </m:r>
                        </m:e>
                        <m:sub>
                          <m:r>
                            <a:rPr lang="en-US" sz="2000" i="1">
                              <a:solidFill>
                                <a:srgbClr val="0070C0"/>
                              </a:solidFill>
                              <a:latin typeface="Cambria Math" panose="02040503050406030204" pitchFamily="18" charset="0"/>
                              <a:ea typeface="Cambria Math" panose="02040503050406030204" pitchFamily="18" charset="0"/>
                            </a:rPr>
                            <m:t>𝑦</m:t>
                          </m:r>
                        </m:sub>
                      </m:sSub>
                      <m:r>
                        <a:rPr lang="en-US" sz="2000" i="1">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i="1">
                              <a:solidFill>
                                <a:srgbClr val="0070C0"/>
                              </a:solidFill>
                              <a:latin typeface="Cambria Math" panose="02040503050406030204" pitchFamily="18" charset="0"/>
                            </a:rPr>
                            <m:t>𝑦</m:t>
                          </m:r>
                        </m:sub>
                      </m:sSub>
                      <m:r>
                        <a:rPr lang="en-US" sz="2000" i="1">
                          <a:latin typeface="Cambria Math" panose="02040503050406030204" pitchFamily="18" charset="0"/>
                        </a:rPr>
                        <m:t>=</m:t>
                      </m:r>
                      <m:d>
                        <m:dPr>
                          <m:ctrlPr>
                            <a:rPr lang="en-US" sz="2000" i="1">
                              <a:solidFill>
                                <a:srgbClr val="0070C0"/>
                              </a:solidFill>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𝑏</m:t>
                              </m:r>
                            </m:den>
                          </m:f>
                          <m:r>
                            <a:rPr lang="en-US" sz="2000" i="1">
                              <a:latin typeface="Cambria Math" panose="02040503050406030204" pitchFamily="18" charset="0"/>
                            </a:rPr>
                            <m:t>+</m:t>
                          </m:r>
                          <m:r>
                            <a:rPr lang="en-US" sz="2000" i="1">
                              <a:latin typeface="Cambria Math" panose="02040503050406030204" pitchFamily="18" charset="0"/>
                            </a:rPr>
                            <m:t>1</m:t>
                          </m:r>
                        </m:e>
                      </m:d>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i="1">
                              <a:solidFill>
                                <a:srgbClr val="0070C0"/>
                              </a:solidFill>
                              <a:latin typeface="Cambria Math" panose="02040503050406030204" pitchFamily="18" charset="0"/>
                            </a:rPr>
                            <m:t>𝑦</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𝑏</m:t>
                          </m:r>
                        </m:num>
                        <m:den>
                          <m:r>
                            <a:rPr lang="en-US" sz="2000" i="1">
                              <a:latin typeface="Cambria Math" panose="02040503050406030204" pitchFamily="18" charset="0"/>
                            </a:rPr>
                            <m:t>𝑏</m:t>
                          </m:r>
                        </m:den>
                      </m:f>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i="1">
                              <a:solidFill>
                                <a:srgbClr val="0070C0"/>
                              </a:solidFill>
                              <a:latin typeface="Cambria Math" panose="02040503050406030204" pitchFamily="18" charset="0"/>
                            </a:rPr>
                            <m:t>𝑦</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𝐼</m:t>
                      </m:r>
                    </m:oMath>
                  </m:oMathPara>
                </a14:m>
                <a:endParaRPr lang="en-US" sz="2000" dirty="0"/>
              </a:p>
              <a:p>
                <a:pPr algn="l"/>
                <a:r>
                  <a:rPr lang="en-US" sz="2000" dirty="0" smtClean="0"/>
                  <a:t>and thus</a:t>
                </a:r>
                <a:endParaRPr lang="he-IL" sz="2000" dirty="0"/>
              </a:p>
              <a:p>
                <a:pPr algn="r" rtl="1"/>
                <a14:m>
                  <m:oMathPara xmlns:m="http://schemas.openxmlformats.org/officeDocument/2006/math">
                    <m:oMathParaPr>
                      <m:jc m:val="centerGroup"/>
                    </m:oMathParaPr>
                    <m:oMath xmlns:m="http://schemas.openxmlformats.org/officeDocument/2006/math">
                      <m:sSub>
                        <m:sSubPr>
                          <m:ctrlPr>
                            <a:rPr lang="he-IL"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i="1">
                              <a:solidFill>
                                <a:srgbClr val="0070C0"/>
                              </a:solidFill>
                              <a:latin typeface="Cambria Math" panose="02040503050406030204" pitchFamily="18" charset="0"/>
                            </a:rPr>
                            <m:t>𝑦</m:t>
                          </m:r>
                        </m:sub>
                      </m:sSub>
                      <m:r>
                        <a:rPr lang="en-US" sz="2000" i="1">
                          <a:latin typeface="Cambria Math" panose="02040503050406030204" pitchFamily="18" charset="0"/>
                        </a:rPr>
                        <m:t>= </m:t>
                      </m:r>
                      <m:f>
                        <m:fPr>
                          <m:ctrlPr>
                            <a:rPr lang="en-US" sz="2000" i="1">
                              <a:solidFill>
                                <a:srgbClr val="C00000"/>
                              </a:solidFill>
                              <a:latin typeface="Cambria Math" panose="02040503050406030204" pitchFamily="18" charset="0"/>
                            </a:rPr>
                          </m:ctrlPr>
                        </m:fPr>
                        <m:num>
                          <m:r>
                            <a:rPr lang="en-US" sz="2000" i="1">
                              <a:solidFill>
                                <a:srgbClr val="C00000"/>
                              </a:solidFill>
                              <a:latin typeface="Cambria Math" panose="02040503050406030204" pitchFamily="18" charset="0"/>
                            </a:rPr>
                            <m:t>𝑏</m:t>
                          </m:r>
                        </m:num>
                        <m:den>
                          <m:r>
                            <a:rPr lang="en-US" sz="2000" i="1">
                              <a:solidFill>
                                <a:srgbClr val="C00000"/>
                              </a:solidFill>
                              <a:latin typeface="Cambria Math" panose="02040503050406030204" pitchFamily="18" charset="0"/>
                            </a:rPr>
                            <m:t>𝑎</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𝑏</m:t>
                          </m:r>
                        </m:den>
                      </m:f>
                      <m:r>
                        <a:rPr lang="en-US" sz="2000" i="1">
                          <a:solidFill>
                            <a:srgbClr val="C00000"/>
                          </a:solidFill>
                          <a:latin typeface="Cambria Math" panose="02040503050406030204" pitchFamily="18" charset="0"/>
                        </a:rPr>
                        <m:t>𝐼</m:t>
                      </m:r>
                    </m:oMath>
                  </m:oMathPara>
                </a14:m>
                <a:endParaRPr lang="he-IL" sz="2000" dirty="0">
                  <a:solidFill>
                    <a:srgbClr val="C00000"/>
                  </a:solidFill>
                </a:endParaRPr>
              </a:p>
              <a:p>
                <a:pPr algn="l"/>
                <a:r>
                  <a:rPr lang="en-US" sz="2000" b="0" dirty="0" smtClean="0"/>
                  <a:t>and</a:t>
                </a:r>
                <a:endParaRPr lang="he-IL" sz="2000" b="0" dirty="0" smtClean="0"/>
              </a:p>
              <a:p>
                <a:pPr algn="l"/>
                <a14:m>
                  <m:oMathPara xmlns:m="http://schemas.openxmlformats.org/officeDocument/2006/math">
                    <m:oMathParaPr>
                      <m:jc m:val="centerGroup"/>
                    </m:oMathParaPr>
                    <m:oMath xmlns:m="http://schemas.openxmlformats.org/officeDocument/2006/math">
                      <m:sSub>
                        <m:sSubPr>
                          <m:ctrlPr>
                            <a:rPr lang="he-IL"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i="1">
                              <a:solidFill>
                                <a:srgbClr val="0070C0"/>
                              </a:solidFill>
                              <a:latin typeface="Cambria Math" panose="02040503050406030204" pitchFamily="18" charset="0"/>
                            </a:rPr>
                            <m:t>𝑥</m:t>
                          </m:r>
                        </m:sub>
                      </m:sSub>
                      <m:r>
                        <a:rPr lang="en-US" sz="2000" i="1">
                          <a:latin typeface="Cambria Math" panose="02040503050406030204" pitchFamily="18" charset="0"/>
                        </a:rPr>
                        <m:t>=</m:t>
                      </m:r>
                      <m:r>
                        <a:rPr lang="en-US" sz="2000" b="0" i="1" smtClean="0">
                          <a:latin typeface="Cambria Math" panose="02040503050406030204" pitchFamily="18" charset="0"/>
                        </a:rPr>
                        <m:t>𝐼</m:t>
                      </m:r>
                      <m:r>
                        <a:rPr lang="en-US" sz="2000" b="0" i="1" smtClean="0">
                          <a:latin typeface="Cambria Math" panose="02040503050406030204" pitchFamily="18" charset="0"/>
                        </a:rPr>
                        <m:t>−</m:t>
                      </m:r>
                      <m:sSub>
                        <m:sSubPr>
                          <m:ctrlPr>
                            <a:rPr lang="he-IL"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𝐸</m:t>
                          </m:r>
                        </m:e>
                        <m:sub>
                          <m:r>
                            <a:rPr lang="en-US" sz="2000" i="1">
                              <a:solidFill>
                                <a:srgbClr val="0070C0"/>
                              </a:solidFill>
                              <a:latin typeface="Cambria Math" panose="02040503050406030204" pitchFamily="18" charset="0"/>
                            </a:rPr>
                            <m:t>𝑦</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𝐼</m:t>
                      </m:r>
                      <m:r>
                        <a:rPr lang="en-US" sz="2000" b="0" i="1" smtClean="0">
                          <a:solidFill>
                            <a:schemeClr val="tx1"/>
                          </a:solidFill>
                          <a:latin typeface="Cambria Math" panose="02040503050406030204" pitchFamily="18" charset="0"/>
                        </a:rPr>
                        <m:t>−</m:t>
                      </m:r>
                      <m:f>
                        <m:fPr>
                          <m:ctrlPr>
                            <a:rPr lang="en-US"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𝑏</m:t>
                          </m:r>
                        </m:num>
                        <m:den>
                          <m:r>
                            <a:rPr lang="en-US" sz="2000" i="1">
                              <a:solidFill>
                                <a:schemeClr val="tx1"/>
                              </a:solidFill>
                              <a:latin typeface="Cambria Math" panose="02040503050406030204" pitchFamily="18" charset="0"/>
                            </a:rPr>
                            <m:t>𝑎</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𝑏</m:t>
                          </m:r>
                        </m:den>
                      </m:f>
                      <m:r>
                        <a:rPr lang="en-US" sz="2000" i="1">
                          <a:solidFill>
                            <a:schemeClr val="tx1"/>
                          </a:solidFill>
                          <a:latin typeface="Cambria Math" panose="02040503050406030204" pitchFamily="18" charset="0"/>
                        </a:rPr>
                        <m:t>𝐼</m:t>
                      </m:r>
                      <m:r>
                        <a:rPr lang="en-US" sz="2000" b="0" i="0" smtClean="0">
                          <a:solidFill>
                            <a:schemeClr val="tx1"/>
                          </a:solidFill>
                          <a:latin typeface="Cambria Math" panose="02040503050406030204" pitchFamily="18" charset="0"/>
                        </a:rPr>
                        <m:t>=</m:t>
                      </m:r>
                      <m:f>
                        <m:fPr>
                          <m:ctrlPr>
                            <a:rPr lang="en-US" sz="2000" i="1">
                              <a:solidFill>
                                <a:srgbClr val="C00000"/>
                              </a:solidFill>
                              <a:latin typeface="Cambria Math" panose="02040503050406030204" pitchFamily="18" charset="0"/>
                            </a:rPr>
                          </m:ctrlPr>
                        </m:fPr>
                        <m:num>
                          <m:r>
                            <a:rPr lang="en-US" sz="2000" i="1">
                              <a:solidFill>
                                <a:srgbClr val="C00000"/>
                              </a:solidFill>
                              <a:latin typeface="Cambria Math" panose="02040503050406030204" pitchFamily="18" charset="0"/>
                            </a:rPr>
                            <m:t>𝑎</m:t>
                          </m:r>
                        </m:num>
                        <m:den>
                          <m:r>
                            <a:rPr lang="en-US" sz="2000" i="1">
                              <a:solidFill>
                                <a:srgbClr val="C00000"/>
                              </a:solidFill>
                              <a:latin typeface="Cambria Math" panose="02040503050406030204" pitchFamily="18" charset="0"/>
                            </a:rPr>
                            <m:t>𝑎</m:t>
                          </m:r>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𝑏</m:t>
                          </m:r>
                        </m:den>
                      </m:f>
                      <m:r>
                        <a:rPr lang="en-US" sz="2000" i="1">
                          <a:solidFill>
                            <a:srgbClr val="C00000"/>
                          </a:solidFill>
                          <a:latin typeface="Cambria Math" panose="02040503050406030204" pitchFamily="18" charset="0"/>
                        </a:rPr>
                        <m:t>𝐼</m:t>
                      </m:r>
                    </m:oMath>
                  </m:oMathPara>
                </a14:m>
                <a:endParaRPr lang="en-US" sz="2000" b="0" dirty="0"/>
              </a:p>
              <a:p>
                <a:pPr algn="r" rtl="1"/>
                <a:endParaRPr lang="he-IL" sz="2000" dirty="0"/>
              </a:p>
            </p:txBody>
          </p:sp>
        </mc:Choice>
        <mc:Fallback xmlns="">
          <p:sp>
            <p:nvSpPr>
              <p:cNvPr id="6" name="TextBox 5">
                <a:extLst>
                  <a:ext uri="{FF2B5EF4-FFF2-40B4-BE49-F238E27FC236}">
                    <a16:creationId xmlns:a16="http://schemas.microsoft.com/office/drawing/2014/main" xmlns:a14="http://schemas.microsoft.com/office/drawing/2010/main" xmlns="" id="{A118A78D-BA9C-8D42-AFE2-9D6E23F1FDED}"/>
                  </a:ext>
                </a:extLst>
              </p:cNvPr>
              <p:cNvSpPr txBox="1">
                <a:spLocks noRot="1" noChangeAspect="1" noMove="1" noResize="1" noEditPoints="1" noAdjustHandles="1" noChangeArrowheads="1" noChangeShapeType="1" noTextEdit="1"/>
              </p:cNvSpPr>
              <p:nvPr/>
            </p:nvSpPr>
            <p:spPr>
              <a:xfrm>
                <a:off x="1847273" y="1728501"/>
                <a:ext cx="8996218" cy="4389022"/>
              </a:xfrm>
              <a:prstGeom prst="rect">
                <a:avLst/>
              </a:prstGeom>
              <a:blipFill rotWithShape="1">
                <a:blip r:embed="rId2"/>
                <a:stretch>
                  <a:fillRect l="-678"/>
                </a:stretch>
              </a:blipFill>
            </p:spPr>
            <p:txBody>
              <a:bodyPr/>
              <a:lstStyle/>
              <a:p>
                <a:r>
                  <a:rPr lang="en-US">
                    <a:noFill/>
                  </a:rPr>
                  <a:t> </a:t>
                </a:r>
              </a:p>
            </p:txBody>
          </p:sp>
        </mc:Fallback>
      </mc:AlternateContent>
    </p:spTree>
    <p:extLst>
      <p:ext uri="{BB962C8B-B14F-4D97-AF65-F5344CB8AC3E}">
        <p14:creationId xmlns:p14="http://schemas.microsoft.com/office/powerpoint/2010/main" val="150749347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rtl="1"/>
            <a:r>
              <a:rPr lang="en-US" dirty="0">
                <a:solidFill>
                  <a:srgbClr val="7030A0"/>
                </a:solidFill>
              </a:rPr>
              <a:t>Solving the </a:t>
            </a:r>
            <a:r>
              <a:rPr lang="en-US" dirty="0">
                <a:solidFill>
                  <a:srgbClr val="C00000"/>
                </a:solidFill>
              </a:rPr>
              <a:t>CD</a:t>
            </a:r>
            <a:r>
              <a:rPr lang="en-US" dirty="0">
                <a:solidFill>
                  <a:srgbClr val="7030A0"/>
                </a:solidFill>
              </a:rPr>
              <a:t> problem – </a:t>
            </a:r>
            <a:r>
              <a:rPr lang="en-US" dirty="0" smtClean="0">
                <a:solidFill>
                  <a:srgbClr val="7030A0"/>
                </a:solidFill>
              </a:rPr>
              <a:t>wrapping up</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164</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2557670" y="1474409"/>
                <a:ext cx="7262191" cy="5053628"/>
              </a:xfrm>
              <a:prstGeom prst="rect">
                <a:avLst/>
              </a:prstGeom>
              <a:noFill/>
            </p:spPr>
            <p:txBody>
              <a:bodyPr wrap="square" rtlCol="0">
                <a:spAutoFit/>
              </a:bodyPr>
              <a:lstStyle/>
              <a:p>
                <a:pPr algn="ctr">
                  <a:lnSpc>
                    <a:spcPct val="150000"/>
                  </a:lnSpc>
                </a:pPr>
                <a14:m>
                  <m:oMathPara xmlns:m="http://schemas.openxmlformats.org/officeDocument/2006/math">
                    <m:oMathParaPr>
                      <m:jc m:val="left"/>
                    </m:oMathParaPr>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𝑥</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den>
                      </m:f>
                      <m:r>
                        <a:rPr lang="en-US" sz="2400" b="0" i="1" smtClean="0">
                          <a:latin typeface="Cambria Math" panose="02040503050406030204" pitchFamily="18" charset="0"/>
                        </a:rPr>
                        <m:t>𝐼</m:t>
                      </m:r>
                    </m:oMath>
                  </m:oMathPara>
                </a14:m>
                <a:endParaRPr lang="en-US" sz="2400" b="0" i="1" dirty="0">
                  <a:latin typeface="Cambria Math" panose="02040503050406030204" pitchFamily="18" charset="0"/>
                </a:endParaRPr>
              </a:p>
              <a:p>
                <a:pPr algn="ctr" rtl="1">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𝑥</m:t>
                      </m:r>
                      <m:r>
                        <a:rPr lang="en-US" sz="2400" i="1">
                          <a:solidFill>
                            <a:srgbClr val="C00000"/>
                          </a:solidFill>
                          <a:latin typeface="Cambria Math" panose="02040503050406030204" pitchFamily="18" charset="0"/>
                          <a:ea typeface="Cambria Math" panose="02040503050406030204" pitchFamily="18" charset="0"/>
                        </a:rPr>
                        <m:t>=</m:t>
                      </m:r>
                      <m:r>
                        <m:rPr>
                          <m:nor/>
                        </m:rPr>
                        <a:rPr lang="en-US" sz="2400" dirty="0">
                          <a:solidFill>
                            <a:srgbClr val="C00000"/>
                          </a:solidFill>
                        </a:rPr>
                        <m:t> </m:t>
                      </m:r>
                      <m:f>
                        <m:fPr>
                          <m:ctrlPr>
                            <a:rPr lang="en-US" sz="2400" i="1">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𝑎</m:t>
                          </m:r>
                        </m:num>
                        <m:den>
                          <m:r>
                            <a:rPr lang="en-US" sz="2400" i="1">
                              <a:solidFill>
                                <a:srgbClr val="C00000"/>
                              </a:solidFill>
                              <a:latin typeface="Cambria Math" panose="02040503050406030204" pitchFamily="18" charset="0"/>
                            </a:rPr>
                            <m:t>𝑎</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𝑏</m:t>
                          </m:r>
                        </m:den>
                      </m:f>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1</m:t>
                          </m:r>
                        </m:num>
                        <m:den>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𝑝</m:t>
                              </m:r>
                            </m:e>
                            <m:sub>
                              <m:r>
                                <a:rPr lang="en-US" sz="2400" b="0" i="1" smtClean="0">
                                  <a:solidFill>
                                    <a:srgbClr val="C00000"/>
                                  </a:solidFill>
                                  <a:latin typeface="Cambria Math" panose="02040503050406030204" pitchFamily="18" charset="0"/>
                                </a:rPr>
                                <m:t>𝑥</m:t>
                              </m:r>
                            </m:sub>
                          </m:sSub>
                        </m:den>
                      </m:f>
                      <m:r>
                        <a:rPr lang="en-US" sz="2400" i="1">
                          <a:solidFill>
                            <a:srgbClr val="C00000"/>
                          </a:solidFill>
                          <a:latin typeface="Cambria Math" panose="02040503050406030204" pitchFamily="18" charset="0"/>
                        </a:rPr>
                        <m:t>𝐼</m:t>
                      </m:r>
                    </m:oMath>
                  </m:oMathPara>
                </a14:m>
                <a:endParaRPr lang="he-IL" sz="2600" dirty="0"/>
              </a:p>
              <a:p>
                <a:pPr algn="ctr">
                  <a:lnSpc>
                    <a:spcPct val="150000"/>
                  </a:lnSpc>
                </a:pPr>
                <a14:m>
                  <m:oMathPara xmlns:m="http://schemas.openxmlformats.org/officeDocument/2006/math">
                    <m:oMathParaPr>
                      <m:jc m:val="left"/>
                    </m:oMathParaPr>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𝑦</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0" i="1" smtClean="0">
                              <a:latin typeface="Cambria Math" panose="02040503050406030204" pitchFamily="18" charset="0"/>
                            </a:rPr>
                            <m:t>𝑏</m:t>
                          </m:r>
                        </m:num>
                        <m:den>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den>
                      </m:f>
                      <m:r>
                        <a:rPr lang="en-US" sz="2400" i="1">
                          <a:latin typeface="Cambria Math" panose="02040503050406030204" pitchFamily="18" charset="0"/>
                        </a:rPr>
                        <m:t>𝐼</m:t>
                      </m:r>
                    </m:oMath>
                  </m:oMathPara>
                </a14:m>
                <a:endParaRPr lang="en-US" sz="2400" i="1" dirty="0">
                  <a:latin typeface="Cambria Math" panose="02040503050406030204" pitchFamily="18" charset="0"/>
                </a:endParaRPr>
              </a:p>
              <a:p>
                <a:pPr algn="ctr" rtl="1">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𝑦</m:t>
                      </m:r>
                      <m:r>
                        <a:rPr lang="en-US" sz="2400" i="1">
                          <a:solidFill>
                            <a:srgbClr val="C00000"/>
                          </a:solidFill>
                          <a:latin typeface="Cambria Math" panose="02040503050406030204" pitchFamily="18" charset="0"/>
                          <a:ea typeface="Cambria Math" panose="02040503050406030204" pitchFamily="18" charset="0"/>
                        </a:rPr>
                        <m:t>=</m:t>
                      </m:r>
                      <m:r>
                        <m:rPr>
                          <m:nor/>
                        </m:rPr>
                        <a:rPr lang="en-US" sz="2400" dirty="0">
                          <a:solidFill>
                            <a:srgbClr val="C00000"/>
                          </a:solidFill>
                        </a:rPr>
                        <m:t> </m:t>
                      </m:r>
                      <m:f>
                        <m:fPr>
                          <m:ctrlPr>
                            <a:rPr lang="en-US" sz="2400" i="1">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𝑏</m:t>
                          </m:r>
                        </m:num>
                        <m:den>
                          <m:r>
                            <a:rPr lang="en-US" sz="2400" i="1">
                              <a:solidFill>
                                <a:srgbClr val="C00000"/>
                              </a:solidFill>
                              <a:latin typeface="Cambria Math" panose="02040503050406030204" pitchFamily="18" charset="0"/>
                            </a:rPr>
                            <m:t>𝑎</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𝑏</m:t>
                          </m:r>
                        </m:den>
                      </m:f>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1</m:t>
                          </m:r>
                        </m:num>
                        <m:den>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𝑝</m:t>
                              </m:r>
                            </m:e>
                            <m:sub>
                              <m:r>
                                <a:rPr lang="en-US" sz="2400" b="0" i="1" smtClean="0">
                                  <a:solidFill>
                                    <a:srgbClr val="C00000"/>
                                  </a:solidFill>
                                  <a:latin typeface="Cambria Math" panose="02040503050406030204" pitchFamily="18" charset="0"/>
                                </a:rPr>
                                <m:t>𝑦</m:t>
                              </m:r>
                            </m:sub>
                          </m:sSub>
                        </m:den>
                      </m:f>
                      <m:r>
                        <a:rPr lang="en-US" sz="2400" i="1">
                          <a:solidFill>
                            <a:srgbClr val="C00000"/>
                          </a:solidFill>
                          <a:latin typeface="Cambria Math" panose="02040503050406030204" pitchFamily="18" charset="0"/>
                        </a:rPr>
                        <m:t>𝐼</m:t>
                      </m:r>
                    </m:oMath>
                  </m:oMathPara>
                </a14:m>
                <a:endParaRPr lang="en-US" sz="2400" dirty="0">
                  <a:solidFill>
                    <a:srgbClr val="C00000"/>
                  </a:solidFill>
                </a:endParaRPr>
              </a:p>
              <a:p>
                <a:pPr algn="ctr" rtl="1">
                  <a:lnSpc>
                    <a:spcPct val="150000"/>
                  </a:lnSpc>
                </a:pPr>
                <a:endParaRPr lang="en-US" sz="2600" dirty="0"/>
              </a:p>
            </p:txBody>
          </p:sp>
        </mc:Choice>
        <mc:Fallback xmlns="">
          <p:sp>
            <p:nvSpPr>
              <p:cNvPr id="6" name="TextBox 5">
                <a:extLst>
                  <a:ext uri="{FF2B5EF4-FFF2-40B4-BE49-F238E27FC236}">
                    <a16:creationId xmlns:a16="http://schemas.microsoft.com/office/drawing/2014/main" id="{A118A78D-BA9C-8D42-AFE2-9D6E23F1FDED}"/>
                  </a:ext>
                </a:extLst>
              </p:cNvPr>
              <p:cNvSpPr txBox="1">
                <a:spLocks noRot="1" noChangeAspect="1" noMove="1" noResize="1" noEditPoints="1" noAdjustHandles="1" noChangeArrowheads="1" noChangeShapeType="1" noTextEdit="1"/>
              </p:cNvSpPr>
              <p:nvPr/>
            </p:nvSpPr>
            <p:spPr>
              <a:xfrm>
                <a:off x="2557670" y="1474409"/>
                <a:ext cx="7262191" cy="505362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393658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502229"/>
            <a:ext cx="8689976" cy="3082833"/>
          </a:xfrm>
        </p:spPr>
        <p:txBody>
          <a:bodyPr>
            <a:normAutofit fontScale="90000"/>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Lagrange Multipliers</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165</a:t>
            </a:fld>
            <a:endParaRPr lang="en-US"/>
          </a:p>
        </p:txBody>
      </p:sp>
    </p:spTree>
    <p:extLst>
      <p:ext uri="{BB962C8B-B14F-4D97-AF65-F5344CB8AC3E}">
        <p14:creationId xmlns:p14="http://schemas.microsoft.com/office/powerpoint/2010/main" val="400457429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7030A0"/>
                </a:solidFill>
                <a:cs typeface="+mn-cs"/>
              </a:rPr>
              <a:t>Or, using </a:t>
            </a:r>
            <a:r>
              <a:rPr lang="en-US" dirty="0" smtClean="0">
                <a:solidFill>
                  <a:srgbClr val="C00000"/>
                </a:solidFill>
                <a:latin typeface="Arial" panose="020B0604020202020204" pitchFamily="34" charset="0"/>
                <a:cs typeface="Arial" panose="020B0604020202020204" pitchFamily="34" charset="0"/>
              </a:rPr>
              <a:t>Lagrange </a:t>
            </a:r>
            <a:r>
              <a:rPr lang="en-US" dirty="0" smtClean="0">
                <a:solidFill>
                  <a:srgbClr val="7030A0"/>
                </a:solidFill>
                <a:latin typeface="Arial" panose="020B0604020202020204" pitchFamily="34" charset="0"/>
                <a:cs typeface="Arial" panose="020B0604020202020204" pitchFamily="34" charset="0"/>
              </a:rPr>
              <a:t>multipliers</a:t>
            </a:r>
            <a:endParaRPr lang="en-US"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166</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6C4C5A-EB1A-9342-B402-856D5AAB6B1E}"/>
                  </a:ext>
                </a:extLst>
              </p:cNvPr>
              <p:cNvSpPr txBox="1"/>
              <p:nvPr/>
            </p:nvSpPr>
            <p:spPr>
              <a:xfrm>
                <a:off x="1563756" y="2146853"/>
                <a:ext cx="9064487" cy="2920671"/>
              </a:xfrm>
              <a:prstGeom prst="rect">
                <a:avLst/>
              </a:prstGeom>
              <a:noFill/>
            </p:spPr>
            <p:txBody>
              <a:bodyPr wrap="square" rtlCol="0">
                <a:spAutoFit/>
              </a:bodyPr>
              <a:lstStyle/>
              <a:p>
                <a:pPr algn="l"/>
                <a:r>
                  <a:rPr lang="en-US" sz="2400" dirty="0" smtClean="0"/>
                  <a:t>The “real” problem</a:t>
                </a:r>
                <a:endParaRPr lang="en-US" sz="2400" dirty="0"/>
              </a:p>
              <a:p>
                <a:pPr algn="r" rtl="1"/>
                <a:endParaRPr lang="he-IL" sz="2800" dirty="0"/>
              </a:p>
              <a:p>
                <a:pPr algn="r" rtl="1"/>
                <a14:m>
                  <m:oMathPara xmlns:m="http://schemas.openxmlformats.org/officeDocument/2006/math">
                    <m:oMathParaPr>
                      <m:jc m:val="centerGroup"/>
                    </m:oMathParaPr>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𝑀𝑎𝑥</m:t>
                          </m:r>
                        </m:e>
                        <m:sub>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sub>
                      </m:sSub>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oMath>
                  </m:oMathPara>
                </a14:m>
                <a:endParaRPr lang="en-US" sz="2400" b="0" dirty="0">
                  <a:solidFill>
                    <a:schemeClr val="accent1"/>
                  </a:solidFill>
                </a:endParaRPr>
              </a:p>
              <a:p>
                <a:pPr algn="r" rtl="1"/>
                <a:endParaRPr lang="en-US" sz="2800" b="0" dirty="0"/>
              </a:p>
              <a:p>
                <a:pPr algn="r" rtl="1"/>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𝑥</m:t>
                      </m:r>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𝑦</m:t>
                          </m:r>
                        </m:sub>
                      </m:sSub>
                      <m:r>
                        <a:rPr lang="en-US" sz="2400" b="0" i="1" smtClean="0">
                          <a:solidFill>
                            <a:srgbClr val="00B050"/>
                          </a:solidFill>
                          <a:latin typeface="Cambria Math" panose="02040503050406030204" pitchFamily="18" charset="0"/>
                        </a:rPr>
                        <m:t>𝑦</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𝐼</m:t>
                      </m:r>
                    </m:oMath>
                  </m:oMathPara>
                </a14:m>
                <a:endParaRPr lang="en-US" sz="2400" b="0" dirty="0">
                  <a:solidFill>
                    <a:srgbClr val="00B050"/>
                  </a:solidFill>
                  <a:ea typeface="Cambria Math" panose="02040503050406030204" pitchFamily="18" charset="0"/>
                </a:endParaRPr>
              </a:p>
              <a:p>
                <a:pPr algn="r" rtl="1"/>
                <a:endParaRPr lang="en-US" sz="2800" b="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𝑥</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𝑦</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rPr>
                        <m:t>0</m:t>
                      </m:r>
                    </m:oMath>
                  </m:oMathPara>
                </a14:m>
                <a:endParaRPr lang="en-US" sz="2400" dirty="0">
                  <a:solidFill>
                    <a:srgbClr val="00B050"/>
                  </a:solidFill>
                </a:endParaRPr>
              </a:p>
            </p:txBody>
          </p:sp>
        </mc:Choice>
        <mc:Fallback xmlns="">
          <p:sp>
            <p:nvSpPr>
              <p:cNvPr id="5" name="TextBox 4">
                <a:extLst>
                  <a:ext uri="{FF2B5EF4-FFF2-40B4-BE49-F238E27FC236}">
                    <a16:creationId xmlns:a16="http://schemas.microsoft.com/office/drawing/2014/main" xmlns:a14="http://schemas.microsoft.com/office/drawing/2010/main" xmlns="" id="{526C4C5A-EB1A-9342-B402-856D5AAB6B1E}"/>
                  </a:ext>
                </a:extLst>
              </p:cNvPr>
              <p:cNvSpPr txBox="1">
                <a:spLocks noRot="1" noChangeAspect="1" noMove="1" noResize="1" noEditPoints="1" noAdjustHandles="1" noChangeArrowheads="1" noChangeShapeType="1" noTextEdit="1"/>
              </p:cNvSpPr>
              <p:nvPr/>
            </p:nvSpPr>
            <p:spPr>
              <a:xfrm>
                <a:off x="1563756" y="2146853"/>
                <a:ext cx="9064487" cy="2920671"/>
              </a:xfrm>
              <a:prstGeom prst="rect">
                <a:avLst/>
              </a:prstGeom>
              <a:blipFill rotWithShape="1">
                <a:blip r:embed="rId2"/>
                <a:stretch>
                  <a:fillRect l="-1077" t="-1461" b="-1044"/>
                </a:stretch>
              </a:blipFill>
            </p:spPr>
            <p:txBody>
              <a:bodyPr/>
              <a:lstStyle/>
              <a:p>
                <a:r>
                  <a:rPr lang="en-US">
                    <a:noFill/>
                  </a:rPr>
                  <a:t> </a:t>
                </a:r>
              </a:p>
            </p:txBody>
          </p:sp>
        </mc:Fallback>
      </mc:AlternateContent>
    </p:spTree>
    <p:extLst>
      <p:ext uri="{BB962C8B-B14F-4D97-AF65-F5344CB8AC3E}">
        <p14:creationId xmlns:p14="http://schemas.microsoft.com/office/powerpoint/2010/main" val="344221902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rtl="1"/>
            <a:r>
              <a:rPr lang="en-US" dirty="0" smtClean="0">
                <a:solidFill>
                  <a:srgbClr val="7030A0"/>
                </a:solidFill>
                <a:cs typeface="+mn-cs"/>
              </a:rPr>
              <a:t>Simplify our lives</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167</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6C4C5A-EB1A-9342-B402-856D5AAB6B1E}"/>
                  </a:ext>
                </a:extLst>
              </p:cNvPr>
              <p:cNvSpPr txBox="1"/>
              <p:nvPr/>
            </p:nvSpPr>
            <p:spPr>
              <a:xfrm>
                <a:off x="5603966" y="2120349"/>
                <a:ext cx="5196555" cy="2783006"/>
              </a:xfrm>
              <a:prstGeom prst="rect">
                <a:avLst/>
              </a:prstGeom>
              <a:noFill/>
            </p:spPr>
            <p:txBody>
              <a:bodyPr wrap="square" rtlCol="0">
                <a:spAutoFit/>
              </a:bodyPr>
              <a:lstStyle/>
              <a:p>
                <a:pPr algn="l">
                  <a:lnSpc>
                    <a:spcPct val="150000"/>
                  </a:lnSpc>
                </a:pPr>
                <a:r>
                  <a:rPr lang="en-US" sz="2400" dirty="0" smtClean="0"/>
                  <a:t>If </a:t>
                </a:r>
                <a:r>
                  <a:rPr lang="he-IL" sz="2400" dirty="0" smtClean="0"/>
                  <a:t> </a:t>
                </a:r>
                <a14:m>
                  <m:oMath xmlns:m="http://schemas.openxmlformats.org/officeDocument/2006/math">
                    <m:r>
                      <a:rPr lang="en-US" sz="2400" i="1">
                        <a:solidFill>
                          <a:schemeClr val="accent1"/>
                        </a:solidFill>
                        <a:latin typeface="Cambria Math" panose="02040503050406030204" pitchFamily="18" charset="0"/>
                      </a:rPr>
                      <m:t>𝑈</m:t>
                    </m:r>
                  </m:oMath>
                </a14:m>
                <a:r>
                  <a:rPr lang="he-IL" sz="2400" dirty="0"/>
                  <a:t> </a:t>
                </a:r>
                <a:r>
                  <a:rPr lang="en-US" sz="2400" dirty="0" smtClean="0"/>
                  <a:t>is monotone (the consumer prefers more to less), it’s safe to assume the solution will be on </a:t>
                </a:r>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i="1">
                          <a:solidFill>
                            <a:srgbClr val="00B050"/>
                          </a:solidFill>
                          <a:latin typeface="Cambria Math" panose="02040503050406030204" pitchFamily="18" charset="0"/>
                        </a:rPr>
                        <m:t>𝑦</m:t>
                      </m:r>
                      <m:r>
                        <a:rPr lang="en-US" sz="2400" i="1" smtClean="0">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𝐼</m:t>
                      </m:r>
                    </m:oMath>
                  </m:oMathPara>
                </a14:m>
                <a:endParaRPr lang="en-US" sz="2400" dirty="0">
                  <a:solidFill>
                    <a:srgbClr val="00B050"/>
                  </a:solidFill>
                  <a:ea typeface="Cambria Math" panose="02040503050406030204" pitchFamily="18" charset="0"/>
                </a:endParaRPr>
              </a:p>
              <a:p>
                <a:pPr algn="r" rtl="1"/>
                <a:endParaRPr lang="en-US" sz="2800" dirty="0"/>
              </a:p>
            </p:txBody>
          </p:sp>
        </mc:Choice>
        <mc:Fallback xmlns="">
          <p:sp>
            <p:nvSpPr>
              <p:cNvPr id="5" name="TextBox 4">
                <a:extLst>
                  <a:ext uri="{FF2B5EF4-FFF2-40B4-BE49-F238E27FC236}">
                    <a16:creationId xmlns:a16="http://schemas.microsoft.com/office/drawing/2014/main" xmlns:a14="http://schemas.microsoft.com/office/drawing/2010/main" xmlns="" id="{526C4C5A-EB1A-9342-B402-856D5AAB6B1E}"/>
                  </a:ext>
                </a:extLst>
              </p:cNvPr>
              <p:cNvSpPr txBox="1">
                <a:spLocks noRot="1" noChangeAspect="1" noMove="1" noResize="1" noEditPoints="1" noAdjustHandles="1" noChangeArrowheads="1" noChangeShapeType="1" noTextEdit="1"/>
              </p:cNvSpPr>
              <p:nvPr/>
            </p:nvSpPr>
            <p:spPr>
              <a:xfrm>
                <a:off x="5603966" y="2120349"/>
                <a:ext cx="5196555" cy="2783006"/>
              </a:xfrm>
              <a:prstGeom prst="rect">
                <a:avLst/>
              </a:prstGeom>
              <a:blipFill rotWithShape="1">
                <a:blip r:embed="rId2"/>
                <a:stretch>
                  <a:fillRect l="-1758"/>
                </a:stretch>
              </a:blipFill>
            </p:spPr>
            <p:txBody>
              <a:bodyPr/>
              <a:lstStyle/>
              <a:p>
                <a:r>
                  <a:rPr lang="en-US">
                    <a:noFill/>
                  </a:rPr>
                  <a:t> </a:t>
                </a:r>
              </a:p>
            </p:txBody>
          </p:sp>
        </mc:Fallback>
      </mc:AlternateContent>
      <p:sp>
        <p:nvSpPr>
          <p:cNvPr id="7" name="Line 3">
            <a:extLst>
              <a:ext uri="{FF2B5EF4-FFF2-40B4-BE49-F238E27FC236}">
                <a16:creationId xmlns:a16="http://schemas.microsoft.com/office/drawing/2014/main" id="{E53C8BFA-5F06-6342-B5D6-78AC1B30A2DA}"/>
              </a:ext>
            </a:extLst>
          </p:cNvPr>
          <p:cNvSpPr>
            <a:spLocks noChangeShapeType="1"/>
          </p:cNvSpPr>
          <p:nvPr/>
        </p:nvSpPr>
        <p:spPr bwMode="auto">
          <a:xfrm>
            <a:off x="1615449" y="2062292"/>
            <a:ext cx="0" cy="3276600"/>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CAF79B0-EC77-454F-A05C-C193F628999C}"/>
                  </a:ext>
                </a:extLst>
              </p:cNvPr>
              <p:cNvSpPr>
                <a:spLocks noChangeArrowheads="1"/>
              </p:cNvSpPr>
              <p:nvPr/>
            </p:nvSpPr>
            <p:spPr bwMode="auto">
              <a:xfrm>
                <a:off x="4735998" y="5440490"/>
                <a:ext cx="369268"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𝑥</m:t>
                      </m:r>
                    </m:oMath>
                  </m:oMathPara>
                </a14:m>
                <a:endParaRPr lang="en-US" dirty="0">
                  <a:solidFill>
                    <a:srgbClr val="C00000"/>
                  </a:solidFill>
                </a:endParaRPr>
              </a:p>
            </p:txBody>
          </p:sp>
        </mc:Choice>
        <mc:Fallback xmlns="">
          <p:sp>
            <p:nvSpPr>
              <p:cNvPr id="8" name="Rectangle 7">
                <a:extLst>
                  <a:ext uri="{FF2B5EF4-FFF2-40B4-BE49-F238E27FC236}">
                    <a16:creationId xmlns:a16="http://schemas.microsoft.com/office/drawing/2014/main" id="{9CAF79B0-EC77-454F-A05C-C193F628999C}"/>
                  </a:ext>
                </a:extLst>
              </p:cNvPr>
              <p:cNvSpPr>
                <a:spLocks noRot="1" noChangeAspect="1" noMove="1" noResize="1" noEditPoints="1" noAdjustHandles="1" noChangeArrowheads="1" noChangeShapeType="1" noTextEdit="1"/>
              </p:cNvSpPr>
              <p:nvPr/>
            </p:nvSpPr>
            <p:spPr bwMode="auto">
              <a:xfrm>
                <a:off x="4735998" y="5440490"/>
                <a:ext cx="369268" cy="36997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Oval 14">
            <a:extLst>
              <a:ext uri="{FF2B5EF4-FFF2-40B4-BE49-F238E27FC236}">
                <a16:creationId xmlns:a16="http://schemas.microsoft.com/office/drawing/2014/main" id="{E629AA9F-7EB2-A746-8B8F-81A30F4E14E4}"/>
              </a:ext>
            </a:extLst>
          </p:cNvPr>
          <p:cNvSpPr>
            <a:spLocks noChangeArrowheads="1"/>
          </p:cNvSpPr>
          <p:nvPr/>
        </p:nvSpPr>
        <p:spPr bwMode="auto">
          <a:xfrm>
            <a:off x="2282103" y="3920418"/>
            <a:ext cx="107950" cy="124575"/>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C0F89CE-5214-A44C-A9B7-1B172A68512F}"/>
                  </a:ext>
                </a:extLst>
              </p:cNvPr>
              <p:cNvSpPr>
                <a:spLocks noChangeArrowheads="1"/>
              </p:cNvSpPr>
              <p:nvPr/>
            </p:nvSpPr>
            <p:spPr bwMode="auto">
              <a:xfrm>
                <a:off x="1155642" y="1805920"/>
                <a:ext cx="372666"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oMath>
                  </m:oMathPara>
                </a14:m>
                <a:endParaRPr lang="en-US" dirty="0">
                  <a:solidFill>
                    <a:srgbClr val="C00000"/>
                  </a:solidFill>
                </a:endParaRPr>
              </a:p>
            </p:txBody>
          </p:sp>
        </mc:Choice>
        <mc:Fallback xmlns="">
          <p:sp>
            <p:nvSpPr>
              <p:cNvPr id="11" name="Rectangle 10">
                <a:extLst>
                  <a:ext uri="{FF2B5EF4-FFF2-40B4-BE49-F238E27FC236}">
                    <a16:creationId xmlns:a16="http://schemas.microsoft.com/office/drawing/2014/main" id="{BC0F89CE-5214-A44C-A9B7-1B172A68512F}"/>
                  </a:ext>
                </a:extLst>
              </p:cNvPr>
              <p:cNvSpPr>
                <a:spLocks noRot="1" noChangeAspect="1" noMove="1" noResize="1" noEditPoints="1" noAdjustHandles="1" noChangeArrowheads="1" noChangeShapeType="1" noTextEdit="1"/>
              </p:cNvSpPr>
              <p:nvPr/>
            </p:nvSpPr>
            <p:spPr bwMode="auto">
              <a:xfrm>
                <a:off x="1155642" y="1805920"/>
                <a:ext cx="372666" cy="369974"/>
              </a:xfrm>
              <a:prstGeom prst="rect">
                <a:avLst/>
              </a:prstGeom>
              <a:blipFill>
                <a:blip r:embed="rId4"/>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Line 3">
            <a:extLst>
              <a:ext uri="{FF2B5EF4-FFF2-40B4-BE49-F238E27FC236}">
                <a16:creationId xmlns:a16="http://schemas.microsoft.com/office/drawing/2014/main" id="{4B7B7374-C492-D448-BE2E-2BF1F2CE97FE}"/>
              </a:ext>
            </a:extLst>
          </p:cNvPr>
          <p:cNvSpPr>
            <a:spLocks noChangeShapeType="1"/>
          </p:cNvSpPr>
          <p:nvPr/>
        </p:nvSpPr>
        <p:spPr bwMode="auto">
          <a:xfrm flipH="1">
            <a:off x="1615449" y="5319584"/>
            <a:ext cx="3286751" cy="26759"/>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F2EBE5-D1FC-274A-91CE-CCD50DBF9763}"/>
                  </a:ext>
                </a:extLst>
              </p:cNvPr>
              <p:cNvSpPr txBox="1"/>
              <p:nvPr/>
            </p:nvSpPr>
            <p:spPr>
              <a:xfrm>
                <a:off x="946529" y="2856625"/>
                <a:ext cx="324191"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14" name="TextBox 13">
                <a:extLst>
                  <a:ext uri="{FF2B5EF4-FFF2-40B4-BE49-F238E27FC236}">
                    <a16:creationId xmlns:a16="http://schemas.microsoft.com/office/drawing/2014/main" id="{8AF2EBE5-D1FC-274A-91CE-CCD50DBF9763}"/>
                  </a:ext>
                </a:extLst>
              </p:cNvPr>
              <p:cNvSpPr txBox="1">
                <a:spLocks noRot="1" noChangeAspect="1" noMove="1" noResize="1" noEditPoints="1" noAdjustHandles="1" noChangeArrowheads="1" noChangeShapeType="1" noTextEdit="1"/>
              </p:cNvSpPr>
              <p:nvPr/>
            </p:nvSpPr>
            <p:spPr>
              <a:xfrm>
                <a:off x="946529" y="2856625"/>
                <a:ext cx="324191" cy="662489"/>
              </a:xfrm>
              <a:prstGeom prst="rect">
                <a:avLst/>
              </a:prstGeom>
              <a:blipFill>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2D1D4C3-0CCD-8E48-84F8-FB8796628947}"/>
                  </a:ext>
                </a:extLst>
              </p:cNvPr>
              <p:cNvSpPr txBox="1"/>
              <p:nvPr/>
            </p:nvSpPr>
            <p:spPr>
              <a:xfrm>
                <a:off x="2708294" y="5549926"/>
                <a:ext cx="316625"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5" name="TextBox 14">
                <a:extLst>
                  <a:ext uri="{FF2B5EF4-FFF2-40B4-BE49-F238E27FC236}">
                    <a16:creationId xmlns:a16="http://schemas.microsoft.com/office/drawing/2014/main" id="{12D1D4C3-0CCD-8E48-84F8-FB8796628947}"/>
                  </a:ext>
                </a:extLst>
              </p:cNvPr>
              <p:cNvSpPr txBox="1">
                <a:spLocks noRot="1" noChangeAspect="1" noMove="1" noResize="1" noEditPoints="1" noAdjustHandles="1" noChangeArrowheads="1" noChangeShapeType="1" noTextEdit="1"/>
              </p:cNvSpPr>
              <p:nvPr/>
            </p:nvSpPr>
            <p:spPr>
              <a:xfrm>
                <a:off x="2708294" y="5549926"/>
                <a:ext cx="316625" cy="628121"/>
              </a:xfrm>
              <a:prstGeom prst="rect">
                <a:avLst/>
              </a:prstGeom>
              <a:blipFill>
                <a:blip r:embed="rId6"/>
                <a:stretch>
                  <a:fillRect/>
                </a:stretch>
              </a:blipFill>
            </p:spPr>
            <p:txBody>
              <a:bodyPr/>
              <a:lstStyle/>
              <a:p>
                <a:r>
                  <a:rPr lang="he-IL">
                    <a:noFill/>
                  </a:rPr>
                  <a:t> </a:t>
                </a:r>
              </a:p>
            </p:txBody>
          </p:sp>
        </mc:Fallback>
      </mc:AlternateContent>
      <p:sp>
        <p:nvSpPr>
          <p:cNvPr id="3" name="Isosceles Triangle 2"/>
          <p:cNvSpPr/>
          <p:nvPr/>
        </p:nvSpPr>
        <p:spPr>
          <a:xfrm>
            <a:off x="1615449" y="2880522"/>
            <a:ext cx="1519637" cy="2439062"/>
          </a:xfrm>
          <a:prstGeom prst="triangle">
            <a:avLst>
              <a:gd name="adj" fmla="val 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4">
            <a:extLst>
              <a:ext uri="{FF2B5EF4-FFF2-40B4-BE49-F238E27FC236}">
                <a16:creationId xmlns:a16="http://schemas.microsoft.com/office/drawing/2014/main" id="{9ADC1C6D-E59E-354A-A108-C3CFF86898CB}"/>
              </a:ext>
            </a:extLst>
          </p:cNvPr>
          <p:cNvSpPr>
            <a:spLocks noChangeArrowheads="1"/>
          </p:cNvSpPr>
          <p:nvPr/>
        </p:nvSpPr>
        <p:spPr bwMode="auto">
          <a:xfrm>
            <a:off x="1960179" y="4724039"/>
            <a:ext cx="116636" cy="107950"/>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dirty="0"/>
          </a:p>
        </p:txBody>
      </p:sp>
      <p:cxnSp>
        <p:nvCxnSpPr>
          <p:cNvPr id="18" name="Straight Arrow Connector 17">
            <a:extLst>
              <a:ext uri="{FF2B5EF4-FFF2-40B4-BE49-F238E27FC236}">
                <a16:creationId xmlns:a16="http://schemas.microsoft.com/office/drawing/2014/main" id="{CF0FE1A4-CCE0-8D45-B278-41FA16B81DA8}"/>
              </a:ext>
            </a:extLst>
          </p:cNvPr>
          <p:cNvCxnSpPr/>
          <p:nvPr/>
        </p:nvCxnSpPr>
        <p:spPr>
          <a:xfrm flipV="1">
            <a:off x="2168434" y="4305025"/>
            <a:ext cx="1489166" cy="472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9B75B06-FB10-9143-8F13-3B1676634F4D}"/>
              </a:ext>
            </a:extLst>
          </p:cNvPr>
          <p:cNvSpPr txBox="1"/>
          <p:nvPr/>
        </p:nvSpPr>
        <p:spPr>
          <a:xfrm>
            <a:off x="3352800" y="3982706"/>
            <a:ext cx="1499033" cy="646331"/>
          </a:xfrm>
          <a:prstGeom prst="rect">
            <a:avLst/>
          </a:prstGeom>
          <a:noFill/>
        </p:spPr>
        <p:txBody>
          <a:bodyPr wrap="square" rtlCol="0">
            <a:spAutoFit/>
          </a:bodyPr>
          <a:lstStyle/>
          <a:p>
            <a:pPr marL="0" algn="ctr" defTabSz="914400" eaLnBrk="1" latinLnBrk="0" hangingPunct="1"/>
            <a:r>
              <a:rPr lang="en-US" dirty="0" smtClean="0"/>
              <a:t>Can’t be optimal</a:t>
            </a:r>
            <a:endParaRPr lang="en-US" dirty="0"/>
          </a:p>
        </p:txBody>
      </p:sp>
    </p:spTree>
    <p:extLst>
      <p:ext uri="{BB962C8B-B14F-4D97-AF65-F5344CB8AC3E}">
        <p14:creationId xmlns:p14="http://schemas.microsoft.com/office/powerpoint/2010/main" val="154003205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7030A0"/>
                </a:solidFill>
                <a:cs typeface="+mn-cs"/>
              </a:rPr>
              <a:t>Let’s simplify our lives even further</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168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6C4C5A-EB1A-9342-B402-856D5AAB6B1E}"/>
                  </a:ext>
                </a:extLst>
              </p:cNvPr>
              <p:cNvSpPr txBox="1"/>
              <p:nvPr/>
            </p:nvSpPr>
            <p:spPr>
              <a:xfrm>
                <a:off x="1484244" y="1868558"/>
                <a:ext cx="9223512" cy="3503908"/>
              </a:xfrm>
              <a:prstGeom prst="rect">
                <a:avLst/>
              </a:prstGeom>
              <a:noFill/>
            </p:spPr>
            <p:txBody>
              <a:bodyPr wrap="square" rtlCol="0">
                <a:spAutoFit/>
              </a:bodyPr>
              <a:lstStyle/>
              <a:p>
                <a:pPr algn="l">
                  <a:lnSpc>
                    <a:spcPct val="150000"/>
                  </a:lnSpc>
                </a:pPr>
                <a:r>
                  <a:rPr lang="en-US" sz="2400" dirty="0" smtClean="0"/>
                  <a:t>Let’s ignore the non-negativity constraints</a:t>
                </a:r>
              </a:p>
              <a:p>
                <a:pPr algn="l">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panose="02040503050406030204" pitchFamily="18" charset="0"/>
                        </a:rPr>
                        <m:t>𝑥</m:t>
                      </m:r>
                      <m:r>
                        <a:rPr lang="en-US" sz="2400" i="1" smtClean="0">
                          <a:solidFill>
                            <a:srgbClr val="00B050"/>
                          </a:solidFill>
                          <a:latin typeface="Cambria Math" panose="02040503050406030204" pitchFamily="18" charset="0"/>
                        </a:rPr>
                        <m:t>,</m:t>
                      </m:r>
                      <m:r>
                        <a:rPr lang="en-US" sz="2400" i="1" smtClean="0">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rPr>
                        <m:t>0</m:t>
                      </m:r>
                    </m:oMath>
                  </m:oMathPara>
                </a14:m>
                <a:endParaRPr lang="en-US" sz="2400" dirty="0">
                  <a:solidFill>
                    <a:srgbClr val="00B050"/>
                  </a:solidFill>
                </a:endParaRPr>
              </a:p>
              <a:p>
                <a:pPr algn="l">
                  <a:lnSpc>
                    <a:spcPct val="150000"/>
                  </a:lnSpc>
                </a:pPr>
                <a:r>
                  <a:rPr lang="en-US" sz="2400" dirty="0" smtClean="0"/>
                  <a:t>(Make a mental note not to forget these)</a:t>
                </a:r>
                <a:endParaRPr lang="en-US" sz="2400" dirty="0"/>
              </a:p>
              <a:p>
                <a:pPr algn="l">
                  <a:lnSpc>
                    <a:spcPct val="150000"/>
                  </a:lnSpc>
                </a:pPr>
                <a:r>
                  <a:rPr lang="en-US" sz="2400" dirty="0" smtClean="0"/>
                  <a:t>And then there’s </a:t>
                </a:r>
                <a:r>
                  <a:rPr lang="en-US" sz="2400" dirty="0" smtClean="0">
                    <a:solidFill>
                      <a:srgbClr val="00B0F0"/>
                    </a:solidFill>
                  </a:rPr>
                  <a:t>only one </a:t>
                </a:r>
                <a:r>
                  <a:rPr lang="en-US" sz="2400" dirty="0" smtClean="0"/>
                  <a:t>constraint, which is an </a:t>
                </a:r>
                <a:r>
                  <a:rPr lang="en-US" sz="2400" dirty="0" smtClean="0">
                    <a:solidFill>
                      <a:srgbClr val="FF0000"/>
                    </a:solidFill>
                  </a:rPr>
                  <a:t>equality</a:t>
                </a:r>
                <a:r>
                  <a:rPr lang="en-US" sz="2400" dirty="0" smtClean="0"/>
                  <a:t>:</a:t>
                </a:r>
                <a:endParaRPr lang="he-IL" sz="2400" dirty="0"/>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𝑀𝑎𝑥</m:t>
                          </m:r>
                        </m:e>
                        <m:sub>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sub>
                      </m:sSub>
                      <m:r>
                        <a:rPr lang="en-US" sz="2400" i="1">
                          <a:solidFill>
                            <a:schemeClr val="accent1"/>
                          </a:solidFill>
                          <a:latin typeface="Cambria Math" panose="02040503050406030204" pitchFamily="18" charset="0"/>
                        </a:rPr>
                        <m:t> </m:t>
                      </m:r>
                      <m:r>
                        <a:rPr lang="en-US" sz="2400" i="1">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oMath>
                  </m:oMathPara>
                </a14:m>
                <a:endParaRPr lang="en-US" sz="2400" dirty="0"/>
              </a:p>
              <a:p>
                <a:pPr algn="l">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𝑠</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𝑡</m:t>
                      </m:r>
                      <m:r>
                        <a:rPr lang="en-US" sz="2400" b="0" i="1" smtClean="0">
                          <a:solidFill>
                            <a:srgbClr val="00B050"/>
                          </a:solidFill>
                          <a:latin typeface="Cambria Math" panose="02040503050406030204" pitchFamily="18" charset="0"/>
                        </a:rPr>
                        <m:t>.      </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i="1">
                          <a:solidFill>
                            <a:srgbClr val="00B050"/>
                          </a:solidFill>
                          <a:latin typeface="Cambria Math" panose="02040503050406030204" pitchFamily="18" charset="0"/>
                        </a:rPr>
                        <m:t>𝑦</m:t>
                      </m:r>
                      <m:r>
                        <a:rPr lang="en-US" sz="2400" i="1" smtClean="0">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𝐼</m:t>
                      </m:r>
                    </m:oMath>
                  </m:oMathPara>
                </a14:m>
                <a:endParaRPr lang="he-IL" sz="2400" dirty="0">
                  <a:solidFill>
                    <a:srgbClr val="00B050"/>
                  </a:solidFill>
                </a:endParaRPr>
              </a:p>
            </p:txBody>
          </p:sp>
        </mc:Choice>
        <mc:Fallback xmlns="">
          <p:sp>
            <p:nvSpPr>
              <p:cNvPr id="5" name="TextBox 4">
                <a:extLst>
                  <a:ext uri="{FF2B5EF4-FFF2-40B4-BE49-F238E27FC236}">
                    <a16:creationId xmlns:a16="http://schemas.microsoft.com/office/drawing/2014/main" xmlns:a14="http://schemas.microsoft.com/office/drawing/2010/main" xmlns="" id="{526C4C5A-EB1A-9342-B402-856D5AAB6B1E}"/>
                  </a:ext>
                </a:extLst>
              </p:cNvPr>
              <p:cNvSpPr txBox="1">
                <a:spLocks noRot="1" noChangeAspect="1" noMove="1" noResize="1" noEditPoints="1" noAdjustHandles="1" noChangeArrowheads="1" noChangeShapeType="1" noTextEdit="1"/>
              </p:cNvSpPr>
              <p:nvPr/>
            </p:nvSpPr>
            <p:spPr>
              <a:xfrm>
                <a:off x="1484244" y="1868558"/>
                <a:ext cx="9223512" cy="3503908"/>
              </a:xfrm>
              <a:prstGeom prst="rect">
                <a:avLst/>
              </a:prstGeom>
              <a:blipFill rotWithShape="1">
                <a:blip r:embed="rId2"/>
                <a:stretch>
                  <a:fillRect l="-991"/>
                </a:stretch>
              </a:blipFill>
            </p:spPr>
            <p:txBody>
              <a:bodyPr/>
              <a:lstStyle/>
              <a:p>
                <a:r>
                  <a:rPr lang="en-US">
                    <a:noFill/>
                  </a:rPr>
                  <a:t> </a:t>
                </a:r>
              </a:p>
            </p:txBody>
          </p:sp>
        </mc:Fallback>
      </mc:AlternateContent>
    </p:spTree>
    <p:extLst>
      <p:ext uri="{BB962C8B-B14F-4D97-AF65-F5344CB8AC3E}">
        <p14:creationId xmlns:p14="http://schemas.microsoft.com/office/powerpoint/2010/main" val="335037030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C00000"/>
                </a:solidFill>
                <a:latin typeface="Arial" panose="020B0604020202020204" pitchFamily="34" charset="0"/>
                <a:cs typeface="Arial" panose="020B0604020202020204" pitchFamily="34" charset="0"/>
              </a:rPr>
              <a:t>Lagrange</a:t>
            </a:r>
            <a:r>
              <a:rPr lang="en-US" dirty="0" smtClean="0">
                <a:solidFill>
                  <a:srgbClr val="7030A0"/>
                </a:solidFill>
                <a:cs typeface="+mn-cs"/>
              </a:rPr>
              <a:t>’s idea</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169</a:t>
            </a:fld>
            <a:endParaRPr lang="en-US"/>
          </a:p>
        </p:txBody>
      </p:sp>
      <p:sp>
        <p:nvSpPr>
          <p:cNvPr id="5" name="TextBox 4">
            <a:extLst>
              <a:ext uri="{FF2B5EF4-FFF2-40B4-BE49-F238E27FC236}">
                <a16:creationId xmlns:a16="http://schemas.microsoft.com/office/drawing/2014/main" id="{526C4C5A-EB1A-9342-B402-856D5AAB6B1E}"/>
              </a:ext>
            </a:extLst>
          </p:cNvPr>
          <p:cNvSpPr txBox="1"/>
          <p:nvPr/>
        </p:nvSpPr>
        <p:spPr>
          <a:xfrm>
            <a:off x="4257643" y="1991157"/>
            <a:ext cx="7357414" cy="2308324"/>
          </a:xfrm>
          <a:prstGeom prst="rect">
            <a:avLst/>
          </a:prstGeom>
          <a:noFill/>
        </p:spPr>
        <p:txBody>
          <a:bodyPr wrap="square" rtlCol="0">
            <a:spAutoFit/>
          </a:bodyPr>
          <a:lstStyle/>
          <a:p>
            <a:pPr marL="457200" indent="-457200" algn="l">
              <a:lnSpc>
                <a:spcPct val="150000"/>
              </a:lnSpc>
              <a:buFont typeface="Arial" panose="020B0604020202020204" pitchFamily="34" charset="0"/>
              <a:buChar char="•"/>
            </a:pPr>
            <a:r>
              <a:rPr lang="en-US" sz="2400" dirty="0" smtClean="0"/>
              <a:t>We’ll build the constraint </a:t>
            </a:r>
            <a:r>
              <a:rPr lang="en-US" sz="2400" dirty="0" smtClean="0">
                <a:solidFill>
                  <a:srgbClr val="FF0000"/>
                </a:solidFill>
              </a:rPr>
              <a:t>into</a:t>
            </a:r>
            <a:r>
              <a:rPr lang="en-US" sz="2400" dirty="0" smtClean="0"/>
              <a:t> the utility function</a:t>
            </a:r>
            <a:endParaRPr lang="he-IL" sz="2400" dirty="0"/>
          </a:p>
          <a:p>
            <a:pPr marL="457200" indent="-457200" algn="l">
              <a:lnSpc>
                <a:spcPct val="150000"/>
              </a:lnSpc>
              <a:buFont typeface="Arial" panose="020B0604020202020204" pitchFamily="34" charset="0"/>
              <a:buChar char="•"/>
            </a:pPr>
            <a:r>
              <a:rPr lang="en-US" sz="2400" dirty="0" smtClean="0">
                <a:solidFill>
                  <a:srgbClr val="FF0000"/>
                </a:solidFill>
              </a:rPr>
              <a:t>As if </a:t>
            </a:r>
            <a:r>
              <a:rPr lang="en-US" sz="2400" dirty="0" smtClean="0"/>
              <a:t>it could be </a:t>
            </a:r>
            <a:r>
              <a:rPr lang="en-US" sz="2400" dirty="0" smtClean="0">
                <a:solidFill>
                  <a:srgbClr val="0070C0"/>
                </a:solidFill>
              </a:rPr>
              <a:t>violated</a:t>
            </a:r>
            <a:r>
              <a:rPr lang="en-US" sz="2400" dirty="0" smtClean="0"/>
              <a:t>, though at a </a:t>
            </a:r>
            <a:r>
              <a:rPr lang="en-US" sz="2400" dirty="0" smtClean="0">
                <a:solidFill>
                  <a:srgbClr val="0070C0"/>
                </a:solidFill>
              </a:rPr>
              <a:t>cost</a:t>
            </a:r>
            <a:endParaRPr lang="he-IL" sz="2400" dirty="0">
              <a:solidFill>
                <a:srgbClr val="0070C0"/>
              </a:solidFill>
            </a:endParaRPr>
          </a:p>
          <a:p>
            <a:pPr marL="457200" indent="-457200" algn="l">
              <a:lnSpc>
                <a:spcPct val="150000"/>
              </a:lnSpc>
              <a:buFont typeface="Arial" panose="020B0604020202020204" pitchFamily="34" charset="0"/>
              <a:buChar char="•"/>
            </a:pPr>
            <a:r>
              <a:rPr lang="en-US" sz="2400" dirty="0" smtClean="0"/>
              <a:t>At the optimal solution it won’t be violated after all</a:t>
            </a:r>
            <a:endParaRPr lang="he-IL" sz="2400" dirty="0"/>
          </a:p>
          <a:p>
            <a:pPr marL="457200" indent="-457200" algn="l">
              <a:lnSpc>
                <a:spcPct val="150000"/>
              </a:lnSpc>
              <a:buFont typeface="Arial" panose="020B0604020202020204" pitchFamily="34" charset="0"/>
              <a:buChar char="•"/>
            </a:pPr>
            <a:r>
              <a:rPr lang="en-US" sz="2400" dirty="0" smtClean="0"/>
              <a:t>But the trick will also have an economic meaning</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529" y="1991157"/>
            <a:ext cx="2238375" cy="2514600"/>
          </a:xfrm>
          <a:prstGeom prst="rect">
            <a:avLst/>
          </a:prstGeom>
        </p:spPr>
      </p:pic>
      <p:sp>
        <p:nvSpPr>
          <p:cNvPr id="6" name="TextBox 5"/>
          <p:cNvSpPr txBox="1"/>
          <p:nvPr/>
        </p:nvSpPr>
        <p:spPr>
          <a:xfrm>
            <a:off x="654206" y="4998874"/>
            <a:ext cx="39995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Joseph-Louis </a:t>
            </a:r>
            <a:r>
              <a:rPr lang="en-US" dirty="0" smtClean="0">
                <a:solidFill>
                  <a:srgbClr val="C00000"/>
                </a:solidFill>
                <a:latin typeface="Arial" panose="020B0604020202020204" pitchFamily="34" charset="0"/>
                <a:cs typeface="Arial" panose="020B0604020202020204" pitchFamily="34" charset="0"/>
              </a:rPr>
              <a:t>Lagrange</a:t>
            </a:r>
            <a:r>
              <a:rPr lang="en-US" dirty="0" smtClean="0">
                <a:latin typeface="Arial" panose="020B0604020202020204" pitchFamily="34" charset="0"/>
                <a:cs typeface="Arial" panose="020B0604020202020204" pitchFamily="34" charset="0"/>
              </a:rPr>
              <a:t> 1736-1813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23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17</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Well,</a:t>
            </a:r>
          </a:p>
        </p:txBody>
      </p:sp>
      <p:sp>
        <p:nvSpPr>
          <p:cNvPr id="146436" name="Rectangle 3"/>
          <p:cNvSpPr>
            <a:spLocks noGrp="1" noChangeArrowheads="1"/>
          </p:cNvSpPr>
          <p:nvPr>
            <p:ph type="body" idx="1"/>
          </p:nvPr>
        </p:nvSpPr>
        <p:spPr/>
        <p:txBody>
          <a:bodyPr/>
          <a:lstStyle/>
          <a:p>
            <a:pPr marL="0" indent="0">
              <a:lnSpc>
                <a:spcPct val="150000"/>
              </a:lnSpc>
              <a:buNone/>
            </a:pPr>
            <a:r>
              <a:rPr lang="en-US" altLang="en-US" sz="2400" dirty="0"/>
              <a:t>We are tempted to predict:</a:t>
            </a:r>
          </a:p>
          <a:p>
            <a:pPr marL="0" indent="0">
              <a:lnSpc>
                <a:spcPct val="150000"/>
              </a:lnSpc>
              <a:buNone/>
            </a:pPr>
            <a:endParaRPr lang="en-US" altLang="en-US" sz="2400" dirty="0">
              <a:solidFill>
                <a:schemeClr val="accent4"/>
              </a:solidFill>
            </a:endParaRPr>
          </a:p>
          <a:p>
            <a:pPr marL="0" indent="0">
              <a:lnSpc>
                <a:spcPct val="150000"/>
              </a:lnSpc>
              <a:buNone/>
            </a:pPr>
            <a:endParaRPr lang="en-US" altLang="en-US" sz="2400" dirty="0">
              <a:solidFill>
                <a:schemeClr val="accent4"/>
              </a:solidFill>
            </a:endParaRPr>
          </a:p>
          <a:p>
            <a:pPr marL="0" indent="0">
              <a:lnSpc>
                <a:spcPct val="150000"/>
              </a:lnSpc>
              <a:buNone/>
            </a:pPr>
            <a:endParaRPr lang="en-US" altLang="en-US" sz="2400" dirty="0">
              <a:solidFill>
                <a:schemeClr val="accent4"/>
              </a:solidFill>
            </a:endParaRPr>
          </a:p>
          <a:p>
            <a:pPr marL="0" indent="0">
              <a:lnSpc>
                <a:spcPct val="150000"/>
              </a:lnSpc>
              <a:buNone/>
            </a:pPr>
            <a:endParaRPr lang="en-US" altLang="en-US" sz="2400" dirty="0">
              <a:solidFill>
                <a:schemeClr val="accent4"/>
              </a:solidFill>
            </a:endParaRPr>
          </a:p>
          <a:p>
            <a:pPr marL="0" indent="0">
              <a:lnSpc>
                <a:spcPct val="150000"/>
              </a:lnSpc>
              <a:buNone/>
            </a:pPr>
            <a:r>
              <a:rPr lang="en-US" altLang="en-US" sz="2400" dirty="0"/>
              <a:t>The “Backward Induction” solution</a:t>
            </a:r>
          </a:p>
        </p:txBody>
      </p:sp>
      <p:sp>
        <p:nvSpPr>
          <p:cNvPr id="2" name="Oval 1"/>
          <p:cNvSpPr/>
          <p:nvPr/>
        </p:nvSpPr>
        <p:spPr bwMode="auto">
          <a:xfrm>
            <a:off x="5951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4" name="Straight Arrow Connector 3"/>
          <p:cNvCxnSpPr>
            <a:stCxn id="2" idx="2"/>
            <a:endCxn id="27" idx="7"/>
          </p:cNvCxnSpPr>
          <p:nvPr/>
        </p:nvCxnSpPr>
        <p:spPr bwMode="auto">
          <a:xfrm flipH="1">
            <a:off x="3256052" y="2168860"/>
            <a:ext cx="2695932" cy="121976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0" name="Straight Arrow Connector 9"/>
          <p:cNvCxnSpPr>
            <a:stCxn id="2" idx="3"/>
          </p:cNvCxnSpPr>
          <p:nvPr/>
        </p:nvCxnSpPr>
        <p:spPr bwMode="auto">
          <a:xfrm flipH="1">
            <a:off x="4328628" y="2245236"/>
            <a:ext cx="1654993" cy="1143392"/>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1" name="Straight Arrow Connector 10"/>
          <p:cNvCxnSpPr>
            <a:stCxn id="2" idx="4"/>
            <a:endCxn id="29" idx="4"/>
          </p:cNvCxnSpPr>
          <p:nvPr/>
        </p:nvCxnSpPr>
        <p:spPr bwMode="auto">
          <a:xfrm>
            <a:off x="6059996" y="2276872"/>
            <a:ext cx="0" cy="129614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2" name="Straight Arrow Connector 11"/>
          <p:cNvCxnSpPr>
            <a:stCxn id="2" idx="5"/>
          </p:cNvCxnSpPr>
          <p:nvPr/>
        </p:nvCxnSpPr>
        <p:spPr bwMode="auto">
          <a:xfrm>
            <a:off x="6136372" y="2245236"/>
            <a:ext cx="1255772" cy="11477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a:stCxn id="2" idx="6"/>
          </p:cNvCxnSpPr>
          <p:nvPr/>
        </p:nvCxnSpPr>
        <p:spPr bwMode="auto">
          <a:xfrm>
            <a:off x="6168008" y="2168860"/>
            <a:ext cx="2448272" cy="126852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27" name="Oval 26"/>
          <p:cNvSpPr/>
          <p:nvPr/>
        </p:nvSpPr>
        <p:spPr bwMode="auto">
          <a:xfrm>
            <a:off x="307166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28" name="Oval 27"/>
          <p:cNvSpPr/>
          <p:nvPr/>
        </p:nvSpPr>
        <p:spPr bwMode="auto">
          <a:xfrm>
            <a:off x="4079776"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29" name="Oval 28"/>
          <p:cNvSpPr/>
          <p:nvPr/>
        </p:nvSpPr>
        <p:spPr bwMode="auto">
          <a:xfrm>
            <a:off x="595198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30" name="Oval 29"/>
          <p:cNvSpPr/>
          <p:nvPr/>
        </p:nvSpPr>
        <p:spPr bwMode="auto">
          <a:xfrm>
            <a:off x="7288779" y="337280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31" name="Oval 30"/>
          <p:cNvSpPr/>
          <p:nvPr/>
        </p:nvSpPr>
        <p:spPr bwMode="auto">
          <a:xfrm>
            <a:off x="8508268" y="3410658"/>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32" name="Straight Arrow Connector 31"/>
          <p:cNvCxnSpPr>
            <a:stCxn id="2" idx="3"/>
          </p:cNvCxnSpPr>
          <p:nvPr/>
        </p:nvCxnSpPr>
        <p:spPr bwMode="auto">
          <a:xfrm flipH="1">
            <a:off x="5200268" y="2245236"/>
            <a:ext cx="783352"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6" name="Oval 35"/>
          <p:cNvSpPr/>
          <p:nvPr/>
        </p:nvSpPr>
        <p:spPr bwMode="auto">
          <a:xfrm>
            <a:off x="5087609"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41" name="Straight Arrow Connector 40"/>
          <p:cNvCxnSpPr>
            <a:stCxn id="27" idx="3"/>
          </p:cNvCxnSpPr>
          <p:nvPr/>
        </p:nvCxnSpPr>
        <p:spPr bwMode="auto">
          <a:xfrm flipH="1">
            <a:off x="2783632"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6" name="Straight Arrow Connector 45"/>
          <p:cNvCxnSpPr/>
          <p:nvPr/>
        </p:nvCxnSpPr>
        <p:spPr bwMode="auto">
          <a:xfrm flipH="1">
            <a:off x="3863206" y="3543393"/>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7" name="Straight Arrow Connector 46"/>
          <p:cNvCxnSpPr/>
          <p:nvPr/>
        </p:nvCxnSpPr>
        <p:spPr bwMode="auto">
          <a:xfrm flipH="1">
            <a:off x="4826237" y="3551664"/>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8" name="Straight Arrow Connector 47"/>
          <p:cNvCxnSpPr/>
          <p:nvPr/>
        </p:nvCxnSpPr>
        <p:spPr bwMode="auto">
          <a:xfrm flipH="1">
            <a:off x="5729325" y="3541380"/>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9" name="Straight Arrow Connector 48"/>
          <p:cNvCxnSpPr/>
          <p:nvPr/>
        </p:nvCxnSpPr>
        <p:spPr bwMode="auto">
          <a:xfrm flipH="1">
            <a:off x="7016463" y="3568137"/>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50" name="Straight Arrow Connector 49"/>
          <p:cNvCxnSpPr/>
          <p:nvPr/>
        </p:nvCxnSpPr>
        <p:spPr bwMode="auto">
          <a:xfrm flipH="1">
            <a:off x="830360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1" name="Straight Arrow Connector 50"/>
          <p:cNvCxnSpPr/>
          <p:nvPr/>
        </p:nvCxnSpPr>
        <p:spPr bwMode="auto">
          <a:xfrm>
            <a:off x="3247546"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2" name="Straight Arrow Connector 51"/>
          <p:cNvCxnSpPr/>
          <p:nvPr/>
        </p:nvCxnSpPr>
        <p:spPr bwMode="auto">
          <a:xfrm>
            <a:off x="4264584" y="348732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3" name="Straight Arrow Connector 52"/>
          <p:cNvCxnSpPr/>
          <p:nvPr/>
        </p:nvCxnSpPr>
        <p:spPr bwMode="auto">
          <a:xfrm>
            <a:off x="5275420"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4" name="Straight Arrow Connector 53"/>
          <p:cNvCxnSpPr/>
          <p:nvPr/>
        </p:nvCxnSpPr>
        <p:spPr bwMode="auto">
          <a:xfrm>
            <a:off x="6171840" y="353857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5" name="Straight Arrow Connector 54"/>
          <p:cNvCxnSpPr/>
          <p:nvPr/>
        </p:nvCxnSpPr>
        <p:spPr bwMode="auto">
          <a:xfrm>
            <a:off x="7482201"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872144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 name="TextBox 44"/>
              <p:cNvSpPr txBox="1"/>
              <p:nvPr/>
            </p:nvSpPr>
            <p:spPr>
              <a:xfrm>
                <a:off x="4653299" y="268944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99</m:t>
                      </m:r>
                    </m:oMath>
                  </m:oMathPara>
                </a14:m>
                <a:endParaRPr lang="en-US" sz="1200" dirty="0">
                  <a:solidFill>
                    <a:srgbClr val="00206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653299" y="2689448"/>
                <a:ext cx="492606" cy="2769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018281" y="262442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100</m:t>
                      </m:r>
                    </m:oMath>
                  </m:oMathPara>
                </a14:m>
                <a:endParaRPr lang="en-US" sz="1200"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018281" y="2624428"/>
                <a:ext cx="492606"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239036" y="2680617"/>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80</m:t>
                      </m:r>
                    </m:oMath>
                  </m:oMathPara>
                </a14:m>
                <a:endParaRPr lang="en-US" sz="1200" dirty="0">
                  <a:solidFill>
                    <a:srgbClr val="00206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239036" y="2680617"/>
                <a:ext cx="280900" cy="276999"/>
              </a:xfrm>
              <a:prstGeom prst="rect">
                <a:avLst/>
              </a:prstGeom>
              <a:blipFill>
                <a:blip r:embed="rId4"/>
                <a:stretch>
                  <a:fillRect r="-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773666" y="2704365"/>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50</m:t>
                      </m:r>
                    </m:oMath>
                  </m:oMathPara>
                </a14:m>
                <a:endParaRPr lang="en-US" sz="1200"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773666" y="2704365"/>
                <a:ext cx="280900" cy="276999"/>
              </a:xfrm>
              <a:prstGeom prst="rect">
                <a:avLst/>
              </a:prstGeom>
              <a:blipFill>
                <a:blip r:embed="rId5"/>
                <a:stretch>
                  <a:fillRect r="-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455238" y="2709931"/>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20</m:t>
                      </m:r>
                    </m:oMath>
                  </m:oMathPara>
                </a14:m>
                <a:endParaRPr lang="en-US" sz="1200" dirty="0">
                  <a:solidFill>
                    <a:srgbClr val="00206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6455238" y="2709931"/>
                <a:ext cx="280900" cy="276999"/>
              </a:xfrm>
              <a:prstGeom prst="rect">
                <a:avLst/>
              </a:prstGeom>
              <a:blipFill>
                <a:blip r:embed="rId6"/>
                <a:stretch>
                  <a:fillRect r="-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595740" y="2680617"/>
                <a:ext cx="24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0</m:t>
                      </m:r>
                    </m:oMath>
                  </m:oMathPara>
                </a14:m>
                <a:endParaRPr lang="en-US" sz="1200"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7595740" y="2680617"/>
                <a:ext cx="248814" cy="276999"/>
              </a:xfrm>
              <a:prstGeom prst="rect">
                <a:avLst/>
              </a:prstGeom>
              <a:blipFill>
                <a:blip r:embed="rId7"/>
                <a:stretch>
                  <a:fillRect/>
                </a:stretch>
              </a:blipFill>
            </p:spPr>
            <p:txBody>
              <a:bodyPr/>
              <a:lstStyle/>
              <a:p>
                <a:r>
                  <a:rPr lang="en-US">
                    <a:noFill/>
                  </a:rPr>
                  <a:t> </a:t>
                </a:r>
              </a:p>
            </p:txBody>
          </p:sp>
        </mc:Fallback>
      </mc:AlternateContent>
      <p:sp>
        <p:nvSpPr>
          <p:cNvPr id="57" name="TextBox 56"/>
          <p:cNvSpPr txBox="1"/>
          <p:nvPr/>
        </p:nvSpPr>
        <p:spPr>
          <a:xfrm>
            <a:off x="4984014" y="2842863"/>
            <a:ext cx="463914" cy="369332"/>
          </a:xfrm>
          <a:prstGeom prst="rect">
            <a:avLst/>
          </a:prstGeom>
          <a:noFill/>
        </p:spPr>
        <p:txBody>
          <a:bodyPr wrap="square" rtlCol="0">
            <a:spAutoFit/>
          </a:bodyPr>
          <a:lstStyle/>
          <a:p>
            <a:r>
              <a:rPr lang="en-US" dirty="0"/>
              <a:t>…</a:t>
            </a:r>
          </a:p>
        </p:txBody>
      </p:sp>
      <p:sp>
        <p:nvSpPr>
          <p:cNvPr id="67" name="TextBox 66"/>
          <p:cNvSpPr txBox="1"/>
          <p:nvPr/>
        </p:nvSpPr>
        <p:spPr>
          <a:xfrm>
            <a:off x="5611900" y="2852936"/>
            <a:ext cx="463914" cy="369332"/>
          </a:xfrm>
          <a:prstGeom prst="rect">
            <a:avLst/>
          </a:prstGeom>
          <a:noFill/>
        </p:spPr>
        <p:txBody>
          <a:bodyPr wrap="square" rtlCol="0">
            <a:spAutoFit/>
          </a:bodyPr>
          <a:lstStyle/>
          <a:p>
            <a:r>
              <a:rPr lang="en-US" dirty="0"/>
              <a:t>…</a:t>
            </a:r>
          </a:p>
        </p:txBody>
      </p:sp>
      <p:sp>
        <p:nvSpPr>
          <p:cNvPr id="68" name="TextBox 67"/>
          <p:cNvSpPr txBox="1"/>
          <p:nvPr/>
        </p:nvSpPr>
        <p:spPr>
          <a:xfrm>
            <a:off x="6562558" y="3640218"/>
            <a:ext cx="463914" cy="369332"/>
          </a:xfrm>
          <a:prstGeom prst="rect">
            <a:avLst/>
          </a:prstGeom>
          <a:noFill/>
        </p:spPr>
        <p:txBody>
          <a:bodyPr wrap="square" rtlCol="0">
            <a:spAutoFit/>
          </a:bodyPr>
          <a:lstStyle/>
          <a:p>
            <a:r>
              <a:rPr lang="en-US" dirty="0"/>
              <a:t>…</a:t>
            </a:r>
          </a:p>
        </p:txBody>
      </p:sp>
      <p:sp>
        <p:nvSpPr>
          <p:cNvPr id="69" name="TextBox 68"/>
          <p:cNvSpPr txBox="1"/>
          <p:nvPr/>
        </p:nvSpPr>
        <p:spPr>
          <a:xfrm>
            <a:off x="7380640" y="2829524"/>
            <a:ext cx="46391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70" name="TextBox 69"/>
              <p:cNvSpPr txBox="1"/>
              <p:nvPr/>
            </p:nvSpPr>
            <p:spPr>
              <a:xfrm>
                <a:off x="2511940" y="3489713"/>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511940" y="3489713"/>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706466" y="3507691"/>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706466" y="3507691"/>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558348" y="3498479"/>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5558348" y="3498479"/>
                <a:ext cx="49260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30484" y="3507260"/>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230484" y="3507260"/>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248045" y="3500814"/>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248045" y="3500814"/>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6214375" y="349847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214375" y="3498478"/>
                <a:ext cx="492606" cy="276999"/>
              </a:xfrm>
              <a:prstGeom prst="rect">
                <a:avLst/>
              </a:prstGeom>
              <a:blipFill>
                <a:blip r:embed="rId11"/>
                <a:stretch>
                  <a:fillRect/>
                </a:stretch>
              </a:blipFill>
            </p:spPr>
            <p:txBody>
              <a:bodyPr/>
              <a:lstStyle/>
              <a:p>
                <a:r>
                  <a:rPr lang="en-US">
                    <a:noFill/>
                  </a:rPr>
                  <a:t> </a:t>
                </a:r>
              </a:p>
            </p:txBody>
          </p:sp>
        </mc:Fallback>
      </mc:AlternateContent>
      <p:sp>
        <p:nvSpPr>
          <p:cNvPr id="76" name="TextBox 75"/>
          <p:cNvSpPr txBox="1"/>
          <p:nvPr/>
        </p:nvSpPr>
        <p:spPr>
          <a:xfrm>
            <a:off x="6547652" y="3005336"/>
            <a:ext cx="463914" cy="369332"/>
          </a:xfrm>
          <a:prstGeom prst="rect">
            <a:avLst/>
          </a:prstGeom>
          <a:noFill/>
        </p:spPr>
        <p:txBody>
          <a:bodyPr wrap="square" rtlCol="0">
            <a:spAutoFit/>
          </a:bodyPr>
          <a:lstStyle/>
          <a:p>
            <a:r>
              <a:rPr lang="en-US" dirty="0"/>
              <a:t>…</a:t>
            </a:r>
          </a:p>
        </p:txBody>
      </p:sp>
      <p:sp>
        <p:nvSpPr>
          <p:cNvPr id="77" name="TextBox 76"/>
          <p:cNvSpPr txBox="1"/>
          <p:nvPr/>
        </p:nvSpPr>
        <p:spPr>
          <a:xfrm>
            <a:off x="4567221" y="3640218"/>
            <a:ext cx="46391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78" name="TextBox 77"/>
              <p:cNvSpPr txBox="1"/>
              <p:nvPr/>
            </p:nvSpPr>
            <p:spPr>
              <a:xfrm>
                <a:off x="2351584" y="440031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100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351584" y="4400317"/>
                <a:ext cx="751716"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004546" y="4393488"/>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3004546" y="4393488"/>
                <a:ext cx="75171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3576911" y="440031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99</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1</m:t>
                          </m:r>
                        </m:e>
                      </m:d>
                    </m:oMath>
                  </m:oMathPara>
                </a14:m>
                <a:endParaRPr lang="en-US" sz="1200" dirty="0">
                  <a:solidFill>
                    <a:srgbClr val="C0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576911" y="4400317"/>
                <a:ext cx="751716" cy="2769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188946" y="4410880"/>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188946" y="4410880"/>
                <a:ext cx="751716"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5416292" y="4447502"/>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50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50</m:t>
                          </m:r>
                        </m:e>
                      </m:d>
                    </m:oMath>
                  </m:oMathPara>
                </a14:m>
                <a:endParaRPr lang="en-US" sz="1200" dirty="0">
                  <a:solidFill>
                    <a:srgbClr val="C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416292" y="4447502"/>
                <a:ext cx="751716"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147293" y="444814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6147293" y="4448146"/>
                <a:ext cx="751716" cy="276999"/>
              </a:xfrm>
              <a:prstGeom prst="rect">
                <a:avLst/>
              </a:prstGeom>
              <a:blipFill>
                <a:blip r:embed="rId17"/>
                <a:stretch>
                  <a:fillRect/>
                </a:stretch>
              </a:blipFill>
            </p:spPr>
            <p:txBody>
              <a:bodyPr/>
              <a:lstStyle/>
              <a:p>
                <a:r>
                  <a:rPr lang="en-US">
                    <a:noFill/>
                  </a:rPr>
                  <a:t> </a:t>
                </a:r>
              </a:p>
            </p:txBody>
          </p:sp>
        </mc:Fallback>
      </mc:AlternateContent>
      <p:sp>
        <p:nvSpPr>
          <p:cNvPr id="84" name="TextBox 83"/>
          <p:cNvSpPr txBox="1"/>
          <p:nvPr/>
        </p:nvSpPr>
        <p:spPr>
          <a:xfrm>
            <a:off x="4921966" y="4355168"/>
            <a:ext cx="463914" cy="369332"/>
          </a:xfrm>
          <a:prstGeom prst="rect">
            <a:avLst/>
          </a:prstGeom>
          <a:noFill/>
        </p:spPr>
        <p:txBody>
          <a:bodyPr wrap="square" rtlCol="0">
            <a:spAutoFit/>
          </a:bodyPr>
          <a:lstStyle/>
          <a:p>
            <a:r>
              <a:rPr lang="en-US" dirty="0"/>
              <a:t>…</a:t>
            </a:r>
          </a:p>
        </p:txBody>
      </p:sp>
      <p:sp>
        <p:nvSpPr>
          <p:cNvPr id="85" name="TextBox 84"/>
          <p:cNvSpPr txBox="1"/>
          <p:nvPr/>
        </p:nvSpPr>
        <p:spPr>
          <a:xfrm>
            <a:off x="7585534" y="4395944"/>
            <a:ext cx="463914"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61428927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7030A0"/>
                </a:solidFill>
                <a:cs typeface="+mn-cs"/>
              </a:rPr>
              <a:t>Solving using </a:t>
            </a:r>
            <a:r>
              <a:rPr lang="en-US" dirty="0" smtClean="0">
                <a:solidFill>
                  <a:srgbClr val="C00000"/>
                </a:solidFill>
                <a:latin typeface="Arial" panose="020B0604020202020204" pitchFamily="34" charset="0"/>
                <a:cs typeface="Arial" panose="020B0604020202020204" pitchFamily="34" charset="0"/>
              </a:rPr>
              <a:t>Lagrange </a:t>
            </a:r>
            <a:r>
              <a:rPr lang="en-US" dirty="0" smtClean="0">
                <a:solidFill>
                  <a:srgbClr val="7030A0"/>
                </a:solidFill>
                <a:latin typeface="Arial" panose="020B0604020202020204" pitchFamily="34" charset="0"/>
                <a:cs typeface="Arial" panose="020B0604020202020204" pitchFamily="34" charset="0"/>
              </a:rPr>
              <a:t>multiplier</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170</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AA2B5A1-F86C-6941-9B0A-FF078A2029AD}"/>
                  </a:ext>
                </a:extLst>
              </p:cNvPr>
              <p:cNvSpPr txBox="1"/>
              <p:nvPr/>
            </p:nvSpPr>
            <p:spPr>
              <a:xfrm>
                <a:off x="2014330" y="1842052"/>
                <a:ext cx="8746435" cy="4619983"/>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sSub>
                        <m:sSubPr>
                          <m:ctrlPr>
                            <a:rPr lang="en-US" sz="2600" i="1" smtClean="0">
                              <a:solidFill>
                                <a:schemeClr val="accent1"/>
                              </a:solidFill>
                              <a:latin typeface="Cambria Math" panose="02040503050406030204" pitchFamily="18" charset="0"/>
                            </a:rPr>
                          </m:ctrlPr>
                        </m:sSubPr>
                        <m:e>
                          <m:r>
                            <a:rPr lang="en-US" sz="2600" i="1">
                              <a:solidFill>
                                <a:schemeClr val="accent1"/>
                              </a:solidFill>
                              <a:latin typeface="Cambria Math" panose="02040503050406030204" pitchFamily="18" charset="0"/>
                            </a:rPr>
                            <m:t>𝑀𝑎𝑥</m:t>
                          </m:r>
                        </m:e>
                        <m:sub>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𝑦</m:t>
                          </m:r>
                        </m:sub>
                      </m:sSub>
                      <m:r>
                        <a:rPr lang="en-US" sz="2600" i="1">
                          <a:solidFill>
                            <a:schemeClr val="accent1"/>
                          </a:solidFill>
                          <a:latin typeface="Cambria Math" panose="02040503050406030204" pitchFamily="18" charset="0"/>
                        </a:rPr>
                        <m:t> </m:t>
                      </m:r>
                      <m:r>
                        <a:rPr lang="en-US" sz="2600" i="1">
                          <a:solidFill>
                            <a:schemeClr val="accent1"/>
                          </a:solidFill>
                          <a:latin typeface="Cambria Math" panose="02040503050406030204" pitchFamily="18" charset="0"/>
                        </a:rPr>
                        <m:t>𝑈</m:t>
                      </m:r>
                      <m:d>
                        <m:dPr>
                          <m:ctrlPr>
                            <a:rPr lang="en-US" sz="2600" i="1">
                              <a:solidFill>
                                <a:schemeClr val="accent1"/>
                              </a:solidFill>
                              <a:latin typeface="Cambria Math" panose="02040503050406030204" pitchFamily="18" charset="0"/>
                            </a:rPr>
                          </m:ctrlPr>
                        </m:dPr>
                        <m:e>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𝑦</m:t>
                          </m:r>
                        </m:e>
                      </m:d>
                    </m:oMath>
                  </m:oMathPara>
                </a14:m>
                <a:endParaRPr lang="en-US" sz="2600" dirty="0">
                  <a:solidFill>
                    <a:schemeClr val="accent1"/>
                  </a:solidFill>
                </a:endParaRPr>
              </a:p>
              <a:p>
                <a:pPr algn="r" rtl="1"/>
                <a:endParaRPr lang="en-US" sz="2600" dirty="0"/>
              </a:p>
              <a:p>
                <a:pPr algn="r" rtl="1"/>
                <a14:m>
                  <m:oMathPara xmlns:m="http://schemas.openxmlformats.org/officeDocument/2006/math">
                    <m:oMathParaPr>
                      <m:jc m:val="centerGroup"/>
                    </m:oMathParaPr>
                    <m:oMath xmlns:m="http://schemas.openxmlformats.org/officeDocument/2006/math">
                      <m:r>
                        <a:rPr lang="en-US" sz="2600" i="1" smtClean="0">
                          <a:solidFill>
                            <a:srgbClr val="00B050"/>
                          </a:solidFill>
                          <a:latin typeface="Cambria Math" panose="02040503050406030204" pitchFamily="18" charset="0"/>
                        </a:rPr>
                        <m:t>𝑠</m:t>
                      </m:r>
                      <m:r>
                        <a:rPr lang="en-US" sz="2600" i="1" smtClean="0">
                          <a:solidFill>
                            <a:srgbClr val="00B050"/>
                          </a:solidFill>
                          <a:latin typeface="Cambria Math" panose="02040503050406030204" pitchFamily="18" charset="0"/>
                        </a:rPr>
                        <m:t>.</m:t>
                      </m:r>
                      <m:r>
                        <a:rPr lang="en-US" sz="2600" i="1" smtClean="0">
                          <a:solidFill>
                            <a:srgbClr val="00B050"/>
                          </a:solidFill>
                          <a:latin typeface="Cambria Math" panose="02040503050406030204" pitchFamily="18" charset="0"/>
                        </a:rPr>
                        <m:t>𝑡</m:t>
                      </m:r>
                      <m:r>
                        <a:rPr lang="en-US" sz="2600" i="1" smtClean="0">
                          <a:solidFill>
                            <a:srgbClr val="00B050"/>
                          </a:solidFill>
                          <a:latin typeface="Cambria Math" panose="02040503050406030204" pitchFamily="18" charset="0"/>
                        </a:rPr>
                        <m:t>.      </m:t>
                      </m:r>
                      <m:sSub>
                        <m:sSubPr>
                          <m:ctrlPr>
                            <a:rPr lang="en-US" sz="2600" i="1">
                              <a:solidFill>
                                <a:srgbClr val="00B050"/>
                              </a:solidFill>
                              <a:latin typeface="Cambria Math" panose="02040503050406030204" pitchFamily="18" charset="0"/>
                            </a:rPr>
                          </m:ctrlPr>
                        </m:sSubPr>
                        <m:e>
                          <m:r>
                            <a:rPr lang="en-US" sz="2600" i="1">
                              <a:solidFill>
                                <a:srgbClr val="00B050"/>
                              </a:solidFill>
                              <a:latin typeface="Cambria Math" panose="02040503050406030204" pitchFamily="18" charset="0"/>
                            </a:rPr>
                            <m:t>𝑝</m:t>
                          </m:r>
                        </m:e>
                        <m:sub>
                          <m:r>
                            <a:rPr lang="en-US" sz="2600" i="1">
                              <a:solidFill>
                                <a:srgbClr val="00B050"/>
                              </a:solidFill>
                              <a:latin typeface="Cambria Math" panose="02040503050406030204" pitchFamily="18" charset="0"/>
                            </a:rPr>
                            <m:t>𝑥</m:t>
                          </m:r>
                        </m:sub>
                      </m:sSub>
                      <m:r>
                        <a:rPr lang="en-US" sz="2600" i="1">
                          <a:solidFill>
                            <a:srgbClr val="00B050"/>
                          </a:solidFill>
                          <a:latin typeface="Cambria Math" panose="02040503050406030204" pitchFamily="18" charset="0"/>
                        </a:rPr>
                        <m:t>𝑥</m:t>
                      </m:r>
                      <m:r>
                        <a:rPr lang="en-US" sz="2600" i="1">
                          <a:solidFill>
                            <a:srgbClr val="00B050"/>
                          </a:solidFill>
                          <a:latin typeface="Cambria Math" panose="02040503050406030204" pitchFamily="18" charset="0"/>
                        </a:rPr>
                        <m:t>+</m:t>
                      </m:r>
                      <m:sSub>
                        <m:sSubPr>
                          <m:ctrlPr>
                            <a:rPr lang="en-US" sz="2600" i="1">
                              <a:solidFill>
                                <a:srgbClr val="00B050"/>
                              </a:solidFill>
                              <a:latin typeface="Cambria Math" panose="02040503050406030204" pitchFamily="18" charset="0"/>
                            </a:rPr>
                          </m:ctrlPr>
                        </m:sSubPr>
                        <m:e>
                          <m:r>
                            <a:rPr lang="en-US" sz="2600" i="1">
                              <a:solidFill>
                                <a:srgbClr val="00B050"/>
                              </a:solidFill>
                              <a:latin typeface="Cambria Math" panose="02040503050406030204" pitchFamily="18" charset="0"/>
                            </a:rPr>
                            <m:t>𝑝</m:t>
                          </m:r>
                        </m:e>
                        <m:sub>
                          <m:r>
                            <a:rPr lang="en-US" sz="2600" i="1">
                              <a:solidFill>
                                <a:srgbClr val="00B050"/>
                              </a:solidFill>
                              <a:latin typeface="Cambria Math" panose="02040503050406030204" pitchFamily="18" charset="0"/>
                            </a:rPr>
                            <m:t>𝑦</m:t>
                          </m:r>
                        </m:sub>
                      </m:sSub>
                      <m:r>
                        <a:rPr lang="en-US" sz="2600" i="1">
                          <a:solidFill>
                            <a:srgbClr val="00B050"/>
                          </a:solidFill>
                          <a:latin typeface="Cambria Math" panose="02040503050406030204" pitchFamily="18" charset="0"/>
                        </a:rPr>
                        <m:t>𝑦</m:t>
                      </m:r>
                      <m:r>
                        <a:rPr lang="en-US" sz="2600" i="1">
                          <a:solidFill>
                            <a:srgbClr val="00B050"/>
                          </a:solidFill>
                          <a:latin typeface="Cambria Math" panose="02040503050406030204" pitchFamily="18" charset="0"/>
                          <a:ea typeface="Cambria Math" panose="02040503050406030204" pitchFamily="18" charset="0"/>
                        </a:rPr>
                        <m:t>=</m:t>
                      </m:r>
                      <m:r>
                        <a:rPr lang="en-US" sz="2600" i="1">
                          <a:solidFill>
                            <a:srgbClr val="00B050"/>
                          </a:solidFill>
                          <a:latin typeface="Cambria Math" panose="02040503050406030204" pitchFamily="18" charset="0"/>
                          <a:ea typeface="Cambria Math" panose="02040503050406030204" pitchFamily="18" charset="0"/>
                        </a:rPr>
                        <m:t>𝐼</m:t>
                      </m:r>
                    </m:oMath>
                  </m:oMathPara>
                </a14:m>
                <a:endParaRPr lang="he-IL" sz="2600" dirty="0">
                  <a:solidFill>
                    <a:srgbClr val="00B050"/>
                  </a:solidFill>
                </a:endParaRPr>
              </a:p>
              <a:p>
                <a:endParaRPr lang="he-IL" sz="2600" dirty="0"/>
              </a:p>
              <a:p>
                <a:pPr algn="l"/>
                <a:r>
                  <a:rPr lang="en-US" sz="2600" dirty="0" smtClean="0"/>
                  <a:t>Becomes</a:t>
                </a:r>
                <a:endParaRPr lang="he-IL" sz="2600" dirty="0"/>
              </a:p>
              <a:p>
                <a:pPr algn="r" rtl="1"/>
                <a14:m>
                  <m:oMathPara xmlns:m="http://schemas.openxmlformats.org/officeDocument/2006/math">
                    <m:oMathParaPr>
                      <m:jc m:val="centerGroup"/>
                    </m:oMathParaPr>
                    <m:oMath xmlns:m="http://schemas.openxmlformats.org/officeDocument/2006/math">
                      <m:sSub>
                        <m:sSubPr>
                          <m:ctrlPr>
                            <a:rPr lang="en-US" sz="2600" i="1" smtClean="0">
                              <a:solidFill>
                                <a:schemeClr val="accent1"/>
                              </a:solidFill>
                              <a:latin typeface="Cambria Math" panose="02040503050406030204" pitchFamily="18" charset="0"/>
                            </a:rPr>
                          </m:ctrlPr>
                        </m:sSubPr>
                        <m:e>
                          <m:r>
                            <a:rPr lang="en-US" sz="2600" i="1">
                              <a:solidFill>
                                <a:schemeClr val="accent1"/>
                              </a:solidFill>
                              <a:latin typeface="Cambria Math" panose="02040503050406030204" pitchFamily="18" charset="0"/>
                            </a:rPr>
                            <m:t>𝑀𝑎𝑥</m:t>
                          </m:r>
                        </m:e>
                        <m:sub>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𝑦</m:t>
                          </m:r>
                          <m:r>
                            <a:rPr lang="en-US" sz="2600" b="0" i="1" smtClean="0">
                              <a:solidFill>
                                <a:schemeClr val="accent1"/>
                              </a:solidFill>
                              <a:latin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𝜆</m:t>
                          </m:r>
                        </m:sub>
                      </m:sSub>
                      <m:r>
                        <a:rPr lang="en-US" sz="2600" i="1">
                          <a:solidFill>
                            <a:schemeClr val="accent1"/>
                          </a:solidFill>
                          <a:latin typeface="Cambria Math" panose="02040503050406030204" pitchFamily="18" charset="0"/>
                        </a:rPr>
                        <m:t> </m:t>
                      </m:r>
                      <m:r>
                        <a:rPr lang="en-US" sz="2600" b="0" i="1" smtClean="0">
                          <a:solidFill>
                            <a:schemeClr val="accent1"/>
                          </a:solidFill>
                          <a:latin typeface="Cambria Math" panose="02040503050406030204" pitchFamily="18" charset="0"/>
                        </a:rPr>
                        <m:t>  </m:t>
                      </m:r>
                      <m:r>
                        <a:rPr lang="en-US" sz="2600" b="0" i="1" smtClean="0">
                          <a:solidFill>
                            <a:schemeClr val="accent1"/>
                          </a:solidFill>
                          <a:latin typeface="Cambria Math" panose="02040503050406030204" pitchFamily="18" charset="0"/>
                          <a:ea typeface="Cambria Math" panose="02040503050406030204" pitchFamily="18" charset="0"/>
                        </a:rPr>
                        <m:t>ℒ</m:t>
                      </m:r>
                      <m:d>
                        <m:dPr>
                          <m:ctrlPr>
                            <a:rPr lang="en-US" sz="2600" i="1">
                              <a:solidFill>
                                <a:schemeClr val="accent1"/>
                              </a:solidFill>
                              <a:latin typeface="Cambria Math" panose="02040503050406030204" pitchFamily="18" charset="0"/>
                            </a:rPr>
                          </m:ctrlPr>
                        </m:dPr>
                        <m:e>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𝑦</m:t>
                          </m:r>
                          <m:r>
                            <a:rPr lang="en-US" sz="2600" b="0" i="1" smtClean="0">
                              <a:solidFill>
                                <a:schemeClr val="accent1"/>
                              </a:solidFill>
                              <a:latin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𝜆</m:t>
                          </m:r>
                        </m:e>
                      </m:d>
                    </m:oMath>
                  </m:oMathPara>
                </a14:m>
                <a:endParaRPr lang="en-US" sz="2600" dirty="0">
                  <a:solidFill>
                    <a:schemeClr val="accent1"/>
                  </a:solidFill>
                </a:endParaRPr>
              </a:p>
              <a:p>
                <a:pPr algn="r" rtl="1"/>
                <a:endParaRPr lang="en-US" sz="2600" dirty="0"/>
              </a:p>
              <a:p>
                <a:pPr algn="r" rtl="1"/>
                <a14:m>
                  <m:oMathPara xmlns:m="http://schemas.openxmlformats.org/officeDocument/2006/math">
                    <m:oMathParaPr>
                      <m:jc m:val="centerGroup"/>
                    </m:oMathParaPr>
                    <m:oMath xmlns:m="http://schemas.openxmlformats.org/officeDocument/2006/math">
                      <m:r>
                        <a:rPr lang="en-US" sz="2600" i="1" smtClean="0">
                          <a:solidFill>
                            <a:schemeClr val="accent1"/>
                          </a:solidFill>
                          <a:latin typeface="Cambria Math" panose="02040503050406030204" pitchFamily="18" charset="0"/>
                          <a:ea typeface="Cambria Math" panose="02040503050406030204" pitchFamily="18" charset="0"/>
                        </a:rPr>
                        <m:t>ℒ</m:t>
                      </m:r>
                      <m:d>
                        <m:dPr>
                          <m:ctrlPr>
                            <a:rPr lang="en-US" sz="2600" i="1">
                              <a:solidFill>
                                <a:schemeClr val="accent1"/>
                              </a:solidFill>
                              <a:latin typeface="Cambria Math" panose="02040503050406030204" pitchFamily="18" charset="0"/>
                            </a:rPr>
                          </m:ctrlPr>
                        </m:dPr>
                        <m:e>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𝑦</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𝜆</m:t>
                          </m:r>
                        </m:e>
                      </m:d>
                      <m:r>
                        <a:rPr lang="en-US" sz="2600" b="0" i="1" smtClean="0">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𝑈</m:t>
                      </m:r>
                      <m:d>
                        <m:dPr>
                          <m:ctrlPr>
                            <a:rPr lang="en-US" sz="2600" b="0" i="1" smtClean="0">
                              <a:solidFill>
                                <a:schemeClr val="accent1"/>
                              </a:solidFill>
                              <a:latin typeface="Cambria Math" panose="02040503050406030204" pitchFamily="18" charset="0"/>
                              <a:ea typeface="Cambria Math" panose="02040503050406030204" pitchFamily="18" charset="0"/>
                            </a:rPr>
                          </m:ctrlPr>
                        </m:dPr>
                        <m:e>
                          <m:r>
                            <a:rPr lang="en-US" sz="2600" b="0" i="1" smtClean="0">
                              <a:solidFill>
                                <a:schemeClr val="accent1"/>
                              </a:solidFill>
                              <a:latin typeface="Cambria Math" panose="02040503050406030204" pitchFamily="18" charset="0"/>
                              <a:ea typeface="Cambria Math" panose="02040503050406030204" pitchFamily="18" charset="0"/>
                            </a:rPr>
                            <m:t>𝑥</m:t>
                          </m:r>
                          <m:r>
                            <a:rPr lang="en-US" sz="2600" b="0" i="1" smtClean="0">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𝑦</m:t>
                          </m:r>
                        </m:e>
                      </m:d>
                      <m:r>
                        <a:rPr lang="en-US" sz="2600" b="0" i="1" smtClean="0">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𝜆</m:t>
                      </m:r>
                      <m:r>
                        <a:rPr lang="en-US" sz="2600" b="0" i="1" smtClean="0">
                          <a:solidFill>
                            <a:schemeClr val="accent1"/>
                          </a:solidFill>
                          <a:latin typeface="Cambria Math" panose="02040503050406030204" pitchFamily="18" charset="0"/>
                          <a:ea typeface="Cambria Math" panose="02040503050406030204" pitchFamily="18" charset="0"/>
                        </a:rPr>
                        <m:t>[</m:t>
                      </m:r>
                      <m:sSub>
                        <m:sSubPr>
                          <m:ctrlPr>
                            <a:rPr lang="en-US" sz="2600" i="1">
                              <a:solidFill>
                                <a:schemeClr val="accent1"/>
                              </a:solidFill>
                              <a:latin typeface="Cambria Math" panose="02040503050406030204" pitchFamily="18" charset="0"/>
                            </a:rPr>
                          </m:ctrlPr>
                        </m:sSubPr>
                        <m:e>
                          <m:r>
                            <a:rPr lang="en-US" sz="2600" i="1">
                              <a:solidFill>
                                <a:schemeClr val="accent1"/>
                              </a:solidFill>
                              <a:latin typeface="Cambria Math" panose="02040503050406030204" pitchFamily="18" charset="0"/>
                            </a:rPr>
                            <m:t>𝑝</m:t>
                          </m:r>
                        </m:e>
                        <m:sub>
                          <m:r>
                            <a:rPr lang="en-US" sz="2600" i="1">
                              <a:solidFill>
                                <a:schemeClr val="accent1"/>
                              </a:solidFill>
                              <a:latin typeface="Cambria Math" panose="02040503050406030204" pitchFamily="18" charset="0"/>
                            </a:rPr>
                            <m:t>𝑥</m:t>
                          </m:r>
                        </m:sub>
                      </m:sSub>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sSub>
                        <m:sSubPr>
                          <m:ctrlPr>
                            <a:rPr lang="en-US" sz="2600" i="1">
                              <a:solidFill>
                                <a:schemeClr val="accent1"/>
                              </a:solidFill>
                              <a:latin typeface="Cambria Math" panose="02040503050406030204" pitchFamily="18" charset="0"/>
                            </a:rPr>
                          </m:ctrlPr>
                        </m:sSubPr>
                        <m:e>
                          <m:r>
                            <a:rPr lang="en-US" sz="2600" i="1">
                              <a:solidFill>
                                <a:schemeClr val="accent1"/>
                              </a:solidFill>
                              <a:latin typeface="Cambria Math" panose="02040503050406030204" pitchFamily="18" charset="0"/>
                            </a:rPr>
                            <m:t>𝑝</m:t>
                          </m:r>
                        </m:e>
                        <m:sub>
                          <m:r>
                            <a:rPr lang="en-US" sz="2600" i="1">
                              <a:solidFill>
                                <a:schemeClr val="accent1"/>
                              </a:solidFill>
                              <a:latin typeface="Cambria Math" panose="02040503050406030204" pitchFamily="18" charset="0"/>
                            </a:rPr>
                            <m:t>𝑦</m:t>
                          </m:r>
                        </m:sub>
                      </m:sSub>
                      <m:r>
                        <a:rPr lang="en-US" sz="2600" i="1">
                          <a:solidFill>
                            <a:schemeClr val="accent1"/>
                          </a:solidFill>
                          <a:latin typeface="Cambria Math" panose="02040503050406030204" pitchFamily="18" charset="0"/>
                        </a:rPr>
                        <m:t>𝑦</m:t>
                      </m:r>
                      <m:r>
                        <a:rPr lang="en-US" sz="2600" b="0" i="1" smtClean="0">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𝐼</m:t>
                      </m:r>
                      <m:r>
                        <a:rPr lang="en-US" sz="2600" b="0" i="1" smtClean="0">
                          <a:solidFill>
                            <a:schemeClr val="accent1"/>
                          </a:solidFill>
                          <a:latin typeface="Cambria Math" panose="02040503050406030204" pitchFamily="18" charset="0"/>
                          <a:ea typeface="Cambria Math" panose="02040503050406030204" pitchFamily="18" charset="0"/>
                        </a:rPr>
                        <m:t>]</m:t>
                      </m:r>
                    </m:oMath>
                  </m:oMathPara>
                </a14:m>
                <a:endParaRPr lang="en-US" sz="2600" dirty="0">
                  <a:solidFill>
                    <a:schemeClr val="accent1"/>
                  </a:solidFill>
                </a:endParaRPr>
              </a:p>
              <a:p>
                <a:pPr algn="r" rtl="1"/>
                <a:endParaRPr lang="he-IL" sz="2600" dirty="0">
                  <a:ea typeface="Cambria Math" panose="02040503050406030204" pitchFamily="18" charset="0"/>
                </a:endParaRPr>
              </a:p>
              <a:p>
                <a:pPr algn="r" rtl="1"/>
                <a:endParaRPr lang="he-IL" sz="2600" dirty="0">
                  <a:ea typeface="Cambria Math" panose="02040503050406030204" pitchFamily="18" charset="0"/>
                </a:endParaRPr>
              </a:p>
              <a:p>
                <a:pPr algn="l"/>
                <a:r>
                  <a:rPr lang="he-IL" sz="2600" dirty="0" smtClean="0">
                    <a:ea typeface="Cambria Math" panose="02040503050406030204" pitchFamily="18" charset="0"/>
                  </a:rPr>
                  <a:t>𝜆</a:t>
                </a:r>
                <a:r>
                  <a:rPr lang="en-US" sz="2600" dirty="0"/>
                  <a:t> </a:t>
                </a:r>
                <a:r>
                  <a:rPr lang="en-US" sz="2600" dirty="0" smtClean="0"/>
                  <a:t>– a new variable, the </a:t>
                </a:r>
                <a:r>
                  <a:rPr lang="en-US" sz="2600" dirty="0" smtClean="0">
                    <a:solidFill>
                      <a:srgbClr val="00B050"/>
                    </a:solidFill>
                  </a:rPr>
                  <a:t>cost of violating the constraint</a:t>
                </a:r>
                <a:endParaRPr lang="he-IL" sz="2600" dirty="0">
                  <a:solidFill>
                    <a:srgbClr val="00B050"/>
                  </a:solidFill>
                </a:endParaRPr>
              </a:p>
            </p:txBody>
          </p:sp>
        </mc:Choice>
        <mc:Fallback xmlns="">
          <p:sp>
            <p:nvSpPr>
              <p:cNvPr id="8" name="TextBox 7">
                <a:extLst>
                  <a:ext uri="{FF2B5EF4-FFF2-40B4-BE49-F238E27FC236}">
                    <a16:creationId xmlns:a16="http://schemas.microsoft.com/office/drawing/2014/main" xmlns:a14="http://schemas.microsoft.com/office/drawing/2010/main" xmlns="" id="{4AA2B5A1-F86C-6941-9B0A-FF078A2029AD}"/>
                  </a:ext>
                </a:extLst>
              </p:cNvPr>
              <p:cNvSpPr txBox="1">
                <a:spLocks noRot="1" noChangeAspect="1" noMove="1" noResize="1" noEditPoints="1" noAdjustHandles="1" noChangeArrowheads="1" noChangeShapeType="1" noTextEdit="1"/>
              </p:cNvSpPr>
              <p:nvPr/>
            </p:nvSpPr>
            <p:spPr>
              <a:xfrm>
                <a:off x="2014330" y="1842052"/>
                <a:ext cx="8746435" cy="4619983"/>
              </a:xfrm>
              <a:prstGeom prst="rect">
                <a:avLst/>
              </a:prstGeom>
              <a:blipFill rotWithShape="1">
                <a:blip r:embed="rId2"/>
                <a:stretch>
                  <a:fillRect l="-1254" b="-2243"/>
                </a:stretch>
              </a:blipFill>
            </p:spPr>
            <p:txBody>
              <a:bodyPr/>
              <a:lstStyle/>
              <a:p>
                <a:r>
                  <a:rPr lang="en-US">
                    <a:noFill/>
                  </a:rPr>
                  <a:t> </a:t>
                </a:r>
              </a:p>
            </p:txBody>
          </p:sp>
        </mc:Fallback>
      </mc:AlternateContent>
    </p:spTree>
    <p:extLst>
      <p:ext uri="{BB962C8B-B14F-4D97-AF65-F5344CB8AC3E}">
        <p14:creationId xmlns:p14="http://schemas.microsoft.com/office/powerpoint/2010/main" val="253582565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C00000"/>
                </a:solidFill>
                <a:latin typeface="Arial" panose="020B0604020202020204" pitchFamily="34" charset="0"/>
                <a:cs typeface="Arial" panose="020B0604020202020204" pitchFamily="34" charset="0"/>
              </a:rPr>
              <a:t>Lagrange</a:t>
            </a:r>
            <a:r>
              <a:rPr lang="en-US" dirty="0" smtClean="0">
                <a:solidFill>
                  <a:srgbClr val="7030A0"/>
                </a:solidFill>
                <a:cs typeface="+mn-cs"/>
              </a:rPr>
              <a:t>’s method – cont.</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171</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AA2B5A1-F86C-6941-9B0A-FF078A2029AD}"/>
                  </a:ext>
                </a:extLst>
              </p:cNvPr>
              <p:cNvSpPr txBox="1"/>
              <p:nvPr/>
            </p:nvSpPr>
            <p:spPr>
              <a:xfrm>
                <a:off x="1831450" y="1562576"/>
                <a:ext cx="8746435" cy="5295424"/>
              </a:xfrm>
              <a:prstGeom prst="rect">
                <a:avLst/>
              </a:prstGeom>
              <a:noFill/>
            </p:spPr>
            <p:txBody>
              <a:bodyPr wrap="square" rtlCol="0">
                <a:spAutoFit/>
              </a:bodyPr>
              <a:lstStyle/>
              <a:p>
                <a:pPr algn="l">
                  <a:lnSpc>
                    <a:spcPct val="150000"/>
                  </a:lnSpc>
                </a:pPr>
                <a:r>
                  <a:rPr lang="en-US" sz="2600" dirty="0" smtClean="0"/>
                  <a:t>To find</a:t>
                </a:r>
                <a:r>
                  <a:rPr lang="he-IL" sz="2600" dirty="0" smtClean="0"/>
                  <a:t>		</a:t>
                </a:r>
                <a:r>
                  <a:rPr lang="he-IL" sz="2600" dirty="0" smtClean="0">
                    <a:solidFill>
                      <a:schemeClr val="accent1"/>
                    </a:solidFill>
                  </a:rPr>
                  <a:t> </a:t>
                </a:r>
                <a14:m>
                  <m:oMath xmlns:m="http://schemas.openxmlformats.org/officeDocument/2006/math">
                    <m:sSub>
                      <m:sSubPr>
                        <m:ctrlPr>
                          <a:rPr lang="en-US" sz="2600" i="1" smtClean="0">
                            <a:solidFill>
                              <a:schemeClr val="accent1"/>
                            </a:solidFill>
                            <a:latin typeface="Cambria Math" panose="02040503050406030204" pitchFamily="18" charset="0"/>
                          </a:rPr>
                        </m:ctrlPr>
                      </m:sSubPr>
                      <m:e>
                        <m:r>
                          <a:rPr lang="en-US" sz="2600" i="1">
                            <a:solidFill>
                              <a:schemeClr val="accent1"/>
                            </a:solidFill>
                            <a:latin typeface="Cambria Math" panose="02040503050406030204" pitchFamily="18" charset="0"/>
                          </a:rPr>
                          <m:t>𝑀𝑎𝑥</m:t>
                        </m:r>
                      </m:e>
                      <m:sub>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𝑦</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𝜆</m:t>
                        </m:r>
                      </m:sub>
                    </m:sSub>
                    <m:r>
                      <a:rPr lang="en-US" sz="2600" i="1">
                        <a:solidFill>
                          <a:schemeClr val="accent1"/>
                        </a:solidFill>
                        <a:latin typeface="Cambria Math" panose="02040503050406030204" pitchFamily="18" charset="0"/>
                      </a:rPr>
                      <m:t>   </m:t>
                    </m:r>
                    <m:r>
                      <a:rPr lang="en-US" sz="2600" i="1">
                        <a:solidFill>
                          <a:schemeClr val="accent1"/>
                        </a:solidFill>
                        <a:latin typeface="Cambria Math" panose="02040503050406030204" pitchFamily="18" charset="0"/>
                        <a:ea typeface="Cambria Math" panose="02040503050406030204" pitchFamily="18" charset="0"/>
                      </a:rPr>
                      <m:t>ℒ</m:t>
                    </m:r>
                    <m:d>
                      <m:dPr>
                        <m:ctrlPr>
                          <a:rPr lang="en-US" sz="2600" i="1">
                            <a:solidFill>
                              <a:schemeClr val="accent1"/>
                            </a:solidFill>
                            <a:latin typeface="Cambria Math" panose="02040503050406030204" pitchFamily="18" charset="0"/>
                          </a:rPr>
                        </m:ctrlPr>
                      </m:dPr>
                      <m:e>
                        <m:r>
                          <a:rPr lang="en-US" sz="2600" i="1">
                            <a:solidFill>
                              <a:schemeClr val="accent1"/>
                            </a:solidFill>
                            <a:latin typeface="Cambria Math" panose="02040503050406030204" pitchFamily="18" charset="0"/>
                          </a:rPr>
                          <m:t>𝑥</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𝑦</m:t>
                        </m:r>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𝜆</m:t>
                        </m:r>
                      </m:e>
                    </m:d>
                  </m:oMath>
                </a14:m>
                <a:r>
                  <a:rPr lang="he-IL" sz="2600" dirty="0"/>
                  <a:t> </a:t>
                </a:r>
                <a:endParaRPr lang="he-IL" sz="2600" dirty="0" smtClean="0"/>
              </a:p>
              <a:p>
                <a:pPr algn="l">
                  <a:lnSpc>
                    <a:spcPct val="150000"/>
                  </a:lnSpc>
                </a:pPr>
                <a:r>
                  <a:rPr lang="en-US" sz="2600" dirty="0"/>
                  <a:t>w</a:t>
                </a:r>
                <a:r>
                  <a:rPr lang="en-US" sz="2600" dirty="0" smtClean="0"/>
                  <a:t>e take all partial derivatives and set them to zero</a:t>
                </a:r>
                <a:endParaRPr lang="he-IL" sz="2600" dirty="0"/>
              </a:p>
              <a:p>
                <a:pPr algn="r" rtl="1"/>
                <a:endParaRPr lang="he-IL" sz="2600" dirty="0"/>
              </a:p>
              <a:p>
                <a:pPr algn="r" rtl="1"/>
                <a14:m>
                  <m:oMathPara xmlns:m="http://schemas.openxmlformats.org/officeDocument/2006/math">
                    <m:oMathParaPr>
                      <m:jc m:val="centerGroup"/>
                    </m:oMathParaPr>
                    <m:oMath xmlns:m="http://schemas.openxmlformats.org/officeDocument/2006/math">
                      <m:f>
                        <m:fPr>
                          <m:ctrlPr>
                            <a:rPr lang="en-US" sz="2600" i="1" smtClean="0">
                              <a:solidFill>
                                <a:schemeClr val="accent1"/>
                              </a:solidFill>
                              <a:latin typeface="Cambria Math" panose="02040503050406030204" pitchFamily="18" charset="0"/>
                            </a:rPr>
                          </m:ctrlPr>
                        </m:fPr>
                        <m:num>
                          <m:r>
                            <a:rPr lang="en-US" sz="2600" i="1" smtClean="0">
                              <a:solidFill>
                                <a:schemeClr val="accent1"/>
                              </a:solidFill>
                              <a:latin typeface="Cambria Math" panose="02040503050406030204" pitchFamily="18" charset="0"/>
                              <a:ea typeface="Cambria Math" panose="02040503050406030204" pitchFamily="18" charset="0"/>
                            </a:rPr>
                            <m:t>𝜕</m:t>
                          </m:r>
                          <m:r>
                            <a:rPr lang="en-US" sz="2600" i="1" smtClean="0">
                              <a:solidFill>
                                <a:schemeClr val="accent1"/>
                              </a:solidFill>
                              <a:latin typeface="Cambria Math" panose="02040503050406030204" pitchFamily="18" charset="0"/>
                              <a:ea typeface="Cambria Math" panose="02040503050406030204" pitchFamily="18" charset="0"/>
                            </a:rPr>
                            <m:t>ℒ</m:t>
                          </m:r>
                          <m:r>
                            <a:rPr lang="en-US" sz="2600" b="0" i="1" smtClean="0">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𝑥</m:t>
                          </m:r>
                          <m:r>
                            <a:rPr lang="en-US" sz="2600" b="0" i="1" smtClean="0">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𝑦</m:t>
                          </m:r>
                          <m:r>
                            <a:rPr lang="en-US" sz="2600" b="0" i="1" smtClean="0">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𝜆</m:t>
                          </m:r>
                          <m:r>
                            <a:rPr lang="en-US" sz="2600" b="0" i="1" smtClean="0">
                              <a:solidFill>
                                <a:schemeClr val="accent1"/>
                              </a:solidFill>
                              <a:latin typeface="Cambria Math" panose="02040503050406030204" pitchFamily="18" charset="0"/>
                              <a:ea typeface="Cambria Math" panose="02040503050406030204" pitchFamily="18" charset="0"/>
                            </a:rPr>
                            <m:t>)</m:t>
                          </m:r>
                        </m:num>
                        <m:den>
                          <m:r>
                            <a:rPr lang="en-US" sz="2600" i="1" smtClean="0">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𝑥</m:t>
                          </m:r>
                        </m:den>
                      </m:f>
                      <m:r>
                        <a:rPr lang="en-US" sz="2600" b="0" i="1" smtClean="0">
                          <a:solidFill>
                            <a:schemeClr val="accent1"/>
                          </a:solidFill>
                          <a:latin typeface="Cambria Math" panose="02040503050406030204" pitchFamily="18" charset="0"/>
                        </a:rPr>
                        <m:t>=</m:t>
                      </m:r>
                      <m:r>
                        <a:rPr lang="en-US" sz="2600" b="0" i="1" smtClean="0">
                          <a:solidFill>
                            <a:schemeClr val="accent1"/>
                          </a:solidFill>
                          <a:latin typeface="Cambria Math" panose="02040503050406030204" pitchFamily="18" charset="0"/>
                        </a:rPr>
                        <m:t>0</m:t>
                      </m:r>
                    </m:oMath>
                  </m:oMathPara>
                </a14:m>
                <a:endParaRPr lang="en-US" sz="2600" b="0" dirty="0" smtClean="0">
                  <a:solidFill>
                    <a:schemeClr val="accent1"/>
                  </a:solidFill>
                </a:endParaRPr>
              </a:p>
              <a:p>
                <a:pPr algn="r" rtl="1"/>
                <a:endParaRPr lang="en-US" sz="2600" b="0" dirty="0">
                  <a:solidFill>
                    <a:srgbClr val="C00000"/>
                  </a:solidFill>
                </a:endParaRPr>
              </a:p>
              <a:p>
                <a:pPr algn="r" rtl="1"/>
                <a14:m>
                  <m:oMathPara xmlns:m="http://schemas.openxmlformats.org/officeDocument/2006/math">
                    <m:oMathParaPr>
                      <m:jc m:val="centerGroup"/>
                    </m:oMathParaPr>
                    <m:oMath xmlns:m="http://schemas.openxmlformats.org/officeDocument/2006/math">
                      <m:f>
                        <m:fPr>
                          <m:ctrlPr>
                            <a:rPr lang="en-US" sz="2600" i="1" smtClean="0">
                              <a:solidFill>
                                <a:schemeClr val="accent1"/>
                              </a:solidFill>
                              <a:latin typeface="Cambria Math" panose="02040503050406030204" pitchFamily="18" charset="0"/>
                            </a:rPr>
                          </m:ctrlPr>
                        </m:fPr>
                        <m:num>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ℒ</m:t>
                          </m:r>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𝑥</m:t>
                          </m:r>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𝑦</m:t>
                          </m:r>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𝜆</m:t>
                          </m:r>
                          <m:r>
                            <a:rPr lang="en-US" sz="2600" i="1">
                              <a:solidFill>
                                <a:schemeClr val="accent1"/>
                              </a:solidFill>
                              <a:latin typeface="Cambria Math" panose="02040503050406030204" pitchFamily="18" charset="0"/>
                              <a:ea typeface="Cambria Math" panose="02040503050406030204" pitchFamily="18" charset="0"/>
                            </a:rPr>
                            <m:t>)</m:t>
                          </m:r>
                        </m:num>
                        <m:den>
                          <m:r>
                            <a:rPr lang="en-US" sz="2600" i="1">
                              <a:solidFill>
                                <a:schemeClr val="accent1"/>
                              </a:solidFill>
                              <a:latin typeface="Cambria Math" panose="02040503050406030204" pitchFamily="18" charset="0"/>
                              <a:ea typeface="Cambria Math" panose="02040503050406030204" pitchFamily="18" charset="0"/>
                            </a:rPr>
                            <m:t>𝜕</m:t>
                          </m:r>
                          <m:r>
                            <a:rPr lang="en-US" sz="2600" b="0" i="1" smtClean="0">
                              <a:solidFill>
                                <a:schemeClr val="accent1"/>
                              </a:solidFill>
                              <a:latin typeface="Cambria Math" panose="02040503050406030204" pitchFamily="18" charset="0"/>
                              <a:ea typeface="Cambria Math" panose="02040503050406030204" pitchFamily="18" charset="0"/>
                            </a:rPr>
                            <m:t>𝑦</m:t>
                          </m:r>
                        </m:den>
                      </m:f>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0</m:t>
                      </m:r>
                    </m:oMath>
                  </m:oMathPara>
                </a14:m>
                <a:endParaRPr lang="en-US" sz="2600" i="1" dirty="0" smtClean="0">
                  <a:solidFill>
                    <a:schemeClr val="accent1"/>
                  </a:solidFill>
                  <a:latin typeface="Cambria Math" panose="02040503050406030204" pitchFamily="18" charset="0"/>
                </a:endParaRPr>
              </a:p>
              <a:p>
                <a:pPr algn="r" rtl="1"/>
                <a:endParaRPr lang="en-US" sz="2600" i="1" dirty="0" smtClean="0">
                  <a:solidFill>
                    <a:srgbClr val="C0000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600" i="1" smtClean="0">
                              <a:solidFill>
                                <a:schemeClr val="accent1"/>
                              </a:solidFill>
                              <a:latin typeface="Cambria Math" panose="02040503050406030204" pitchFamily="18" charset="0"/>
                            </a:rPr>
                          </m:ctrlPr>
                        </m:fPr>
                        <m:num>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ℒ</m:t>
                          </m:r>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𝑥</m:t>
                          </m:r>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𝑦</m:t>
                          </m:r>
                          <m:r>
                            <a:rPr lang="en-US" sz="2600" i="1">
                              <a:solidFill>
                                <a:schemeClr val="accent1"/>
                              </a:solidFill>
                              <a:latin typeface="Cambria Math" panose="02040503050406030204" pitchFamily="18" charset="0"/>
                              <a:ea typeface="Cambria Math" panose="02040503050406030204" pitchFamily="18" charset="0"/>
                            </a:rPr>
                            <m:t>,</m:t>
                          </m:r>
                          <m:r>
                            <a:rPr lang="en-US" sz="2600" i="1">
                              <a:solidFill>
                                <a:schemeClr val="accent1"/>
                              </a:solidFill>
                              <a:latin typeface="Cambria Math" panose="02040503050406030204" pitchFamily="18" charset="0"/>
                              <a:ea typeface="Cambria Math" panose="02040503050406030204" pitchFamily="18" charset="0"/>
                            </a:rPr>
                            <m:t>𝜆</m:t>
                          </m:r>
                          <m:r>
                            <a:rPr lang="en-US" sz="2600" i="1">
                              <a:solidFill>
                                <a:schemeClr val="accent1"/>
                              </a:solidFill>
                              <a:latin typeface="Cambria Math" panose="02040503050406030204" pitchFamily="18" charset="0"/>
                              <a:ea typeface="Cambria Math" panose="02040503050406030204" pitchFamily="18" charset="0"/>
                            </a:rPr>
                            <m:t>)</m:t>
                          </m:r>
                        </m:num>
                        <m:den>
                          <m:r>
                            <a:rPr lang="en-US" sz="2600" i="1">
                              <a:solidFill>
                                <a:schemeClr val="accent1"/>
                              </a:solidFill>
                              <a:latin typeface="Cambria Math" panose="02040503050406030204" pitchFamily="18" charset="0"/>
                              <a:ea typeface="Cambria Math" panose="02040503050406030204" pitchFamily="18" charset="0"/>
                            </a:rPr>
                            <m:t>𝜕</m:t>
                          </m:r>
                          <m:r>
                            <a:rPr lang="en-US" sz="2600" i="1" smtClean="0">
                              <a:solidFill>
                                <a:schemeClr val="accent1"/>
                              </a:solidFill>
                              <a:latin typeface="Cambria Math" panose="02040503050406030204" pitchFamily="18" charset="0"/>
                              <a:ea typeface="Cambria Math" panose="02040503050406030204" pitchFamily="18" charset="0"/>
                            </a:rPr>
                            <m:t>𝜆</m:t>
                          </m:r>
                        </m:den>
                      </m:f>
                      <m:r>
                        <a:rPr lang="en-US" sz="2600" i="1">
                          <a:solidFill>
                            <a:schemeClr val="accent1"/>
                          </a:solidFill>
                          <a:latin typeface="Cambria Math" panose="02040503050406030204" pitchFamily="18" charset="0"/>
                        </a:rPr>
                        <m:t>=</m:t>
                      </m:r>
                      <m:r>
                        <a:rPr lang="en-US" sz="2600" i="1">
                          <a:solidFill>
                            <a:schemeClr val="accent1"/>
                          </a:solidFill>
                          <a:latin typeface="Cambria Math" panose="02040503050406030204" pitchFamily="18" charset="0"/>
                        </a:rPr>
                        <m:t>0</m:t>
                      </m:r>
                    </m:oMath>
                  </m:oMathPara>
                </a14:m>
                <a:endParaRPr lang="en-US" sz="2600" dirty="0"/>
              </a:p>
              <a:p>
                <a:pPr algn="r" rtl="1"/>
                <a:endParaRPr lang="en-US" sz="2600" dirty="0"/>
              </a:p>
            </p:txBody>
          </p:sp>
        </mc:Choice>
        <mc:Fallback xmlns="">
          <p:sp>
            <p:nvSpPr>
              <p:cNvPr id="8" name="TextBox 7">
                <a:extLst>
                  <a:ext uri="{FF2B5EF4-FFF2-40B4-BE49-F238E27FC236}">
                    <a16:creationId xmlns:a16="http://schemas.microsoft.com/office/drawing/2014/main" xmlns:a14="http://schemas.microsoft.com/office/drawing/2010/main" xmlns="" id="{4AA2B5A1-F86C-6941-9B0A-FF078A2029AD}"/>
                  </a:ext>
                </a:extLst>
              </p:cNvPr>
              <p:cNvSpPr txBox="1">
                <a:spLocks noRot="1" noChangeAspect="1" noMove="1" noResize="1" noEditPoints="1" noAdjustHandles="1" noChangeArrowheads="1" noChangeShapeType="1" noTextEdit="1"/>
              </p:cNvSpPr>
              <p:nvPr/>
            </p:nvSpPr>
            <p:spPr>
              <a:xfrm>
                <a:off x="1831450" y="1562576"/>
                <a:ext cx="8746435" cy="5295424"/>
              </a:xfrm>
              <a:prstGeom prst="rect">
                <a:avLst/>
              </a:prstGeom>
              <a:blipFill rotWithShape="1">
                <a:blip r:embed="rId2"/>
                <a:stretch>
                  <a:fillRect l="-1185"/>
                </a:stretch>
              </a:blipFill>
            </p:spPr>
            <p:txBody>
              <a:bodyPr/>
              <a:lstStyle/>
              <a:p>
                <a:r>
                  <a:rPr lang="en-US">
                    <a:noFill/>
                  </a:rPr>
                  <a:t> </a:t>
                </a:r>
              </a:p>
            </p:txBody>
          </p:sp>
        </mc:Fallback>
      </mc:AlternateContent>
    </p:spTree>
    <p:extLst>
      <p:ext uri="{BB962C8B-B14F-4D97-AF65-F5344CB8AC3E}">
        <p14:creationId xmlns:p14="http://schemas.microsoft.com/office/powerpoint/2010/main" val="210595652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7030A0"/>
                </a:solidFill>
                <a:cs typeface="+mn-cs"/>
              </a:rPr>
              <a:t>The partial derivatives</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172</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F6AA7E-FAF4-954F-8F20-C53280309E14}"/>
                  </a:ext>
                </a:extLst>
              </p:cNvPr>
              <p:cNvSpPr txBox="1"/>
              <p:nvPr/>
            </p:nvSpPr>
            <p:spPr>
              <a:xfrm>
                <a:off x="2080591" y="1828800"/>
                <a:ext cx="7924800" cy="48767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rPr>
                        <m:t>ℒ</m:t>
                      </m:r>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𝜆</m:t>
                          </m:r>
                        </m:e>
                      </m:d>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𝑈</m:t>
                      </m:r>
                      <m:d>
                        <m:dPr>
                          <m:ctrlPr>
                            <a:rPr lang="en-US" sz="2400" i="1">
                              <a:solidFill>
                                <a:srgbClr val="C00000"/>
                              </a:solidFill>
                              <a:latin typeface="Cambria Math" panose="02040503050406030204" pitchFamily="18" charset="0"/>
                              <a:ea typeface="Cambria Math" panose="02040503050406030204" pitchFamily="18" charset="0"/>
                            </a:rPr>
                          </m:ctrlPr>
                        </m:dPr>
                        <m:e>
                          <m:r>
                            <a:rPr lang="en-US" sz="2400" i="1">
                              <a:solidFill>
                                <a:srgbClr val="C00000"/>
                              </a:solidFill>
                              <a:latin typeface="Cambria Math" panose="02040503050406030204" pitchFamily="18" charset="0"/>
                              <a:ea typeface="Cambria Math" panose="02040503050406030204" pitchFamily="18" charset="0"/>
                            </a:rPr>
                            <m:t>𝑥</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𝑦</m:t>
                          </m:r>
                        </m:e>
                      </m:d>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𝜆</m:t>
                      </m:r>
                      <m:r>
                        <a:rPr lang="en-US" sz="2400" i="1">
                          <a:solidFill>
                            <a:srgbClr val="C00000"/>
                          </a:solidFill>
                          <a:latin typeface="Cambria Math" panose="02040503050406030204" pitchFamily="18" charset="0"/>
                          <a:ea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𝑝</m:t>
                          </m:r>
                        </m:e>
                        <m:sub>
                          <m:r>
                            <a:rPr lang="en-US" sz="2400" i="1">
                              <a:solidFill>
                                <a:srgbClr val="C00000"/>
                              </a:solidFill>
                              <a:latin typeface="Cambria Math" panose="02040503050406030204" pitchFamily="18" charset="0"/>
                            </a:rPr>
                            <m:t>𝑥</m:t>
                          </m:r>
                        </m:sub>
                      </m:sSub>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𝑝</m:t>
                          </m:r>
                        </m:e>
                        <m:sub>
                          <m:r>
                            <a:rPr lang="en-US" sz="2400" i="1">
                              <a:solidFill>
                                <a:srgbClr val="C00000"/>
                              </a:solidFill>
                              <a:latin typeface="Cambria Math" panose="02040503050406030204" pitchFamily="18" charset="0"/>
                            </a:rPr>
                            <m:t>𝑦</m:t>
                          </m:r>
                        </m:sub>
                      </m:sSub>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𝐼</m:t>
                      </m:r>
                      <m:r>
                        <a:rPr lang="en-US" sz="2400" i="1">
                          <a:solidFill>
                            <a:srgbClr val="C00000"/>
                          </a:solidFill>
                          <a:latin typeface="Cambria Math" panose="02040503050406030204" pitchFamily="18" charset="0"/>
                          <a:ea typeface="Cambria Math" panose="02040503050406030204" pitchFamily="18" charset="0"/>
                        </a:rPr>
                        <m:t>]</m:t>
                      </m:r>
                    </m:oMath>
                  </m:oMathPara>
                </a14:m>
                <a:endParaRPr lang="en-US" sz="2400" dirty="0">
                  <a:solidFill>
                    <a:srgbClr val="C00000"/>
                  </a:solidFill>
                </a:endParaRPr>
              </a:p>
              <a:p>
                <a:pPr algn="r" rtl="1"/>
                <a:endParaRPr lang="he-IL" sz="2400" dirty="0"/>
              </a:p>
              <a:p>
                <a:pPr algn="r" rtl="1"/>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ℒ</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en>
                      </m:f>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𝜆</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𝑥</m:t>
                          </m:r>
                        </m:sub>
                      </m:sSub>
                    </m:oMath>
                  </m:oMathPara>
                </a14:m>
                <a:endParaRPr lang="en-US" sz="2400" b="0" dirty="0">
                  <a:ea typeface="Cambria Math" panose="02040503050406030204" pitchFamily="18" charset="0"/>
                </a:endParaRPr>
              </a:p>
              <a:p>
                <a:pPr algn="r" rtl="1"/>
                <a:endParaRPr lang="en-US" sz="2400" b="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ℒ</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den>
                      </m:f>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b="0" i="1" smtClean="0">
                              <a:latin typeface="Cambria Math" panose="02040503050406030204" pitchFamily="18" charset="0"/>
                            </a:rPr>
                            <m:t>𝑦</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𝜆</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𝑦</m:t>
                          </m:r>
                        </m:sub>
                      </m:sSub>
                    </m:oMath>
                  </m:oMathPara>
                </a14:m>
                <a:endParaRPr lang="en-US" sz="2400" dirty="0">
                  <a:ea typeface="Cambria Math" panose="02040503050406030204" pitchFamily="18" charset="0"/>
                </a:endParaRPr>
              </a:p>
              <a:p>
                <a:pPr algn="r" rtl="1"/>
                <a:endParaRPr lang="en-US" sz="24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ℒ</m:t>
                          </m:r>
                        </m:num>
                        <m:den>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𝜆</m:t>
                          </m:r>
                        </m:den>
                      </m:f>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𝐼</m:t>
                      </m:r>
                      <m:r>
                        <a:rPr lang="en-US" sz="2400" i="1">
                          <a:latin typeface="Cambria Math" panose="02040503050406030204" pitchFamily="18" charset="0"/>
                          <a:ea typeface="Cambria Math" panose="02040503050406030204" pitchFamily="18" charset="0"/>
                        </a:rPr>
                        <m:t>]</m:t>
                      </m:r>
                    </m:oMath>
                  </m:oMathPara>
                </a14:m>
                <a:endParaRPr lang="en-US" sz="2400" dirty="0"/>
              </a:p>
              <a:p>
                <a:pPr algn="r" rtl="1"/>
                <a:endParaRPr lang="en-US" sz="2400" dirty="0">
                  <a:ea typeface="Cambria Math" panose="02040503050406030204" pitchFamily="18" charset="0"/>
                </a:endParaRPr>
              </a:p>
              <a:p>
                <a:pPr algn="r" rtl="1"/>
                <a:endParaRPr lang="en-US" sz="2400" dirty="0">
                  <a:ea typeface="Cambria Math" panose="02040503050406030204" pitchFamily="18" charset="0"/>
                </a:endParaRPr>
              </a:p>
              <a:p>
                <a:pPr algn="r" rtl="1"/>
                <a:endParaRPr lang="en-US" sz="2400" dirty="0"/>
              </a:p>
            </p:txBody>
          </p:sp>
        </mc:Choice>
        <mc:Fallback xmlns="">
          <p:sp>
            <p:nvSpPr>
              <p:cNvPr id="3" name="TextBox 2">
                <a:extLst>
                  <a:ext uri="{FF2B5EF4-FFF2-40B4-BE49-F238E27FC236}">
                    <a16:creationId xmlns:a16="http://schemas.microsoft.com/office/drawing/2014/main" id="{D8F6AA7E-FAF4-954F-8F20-C53280309E14}"/>
                  </a:ext>
                </a:extLst>
              </p:cNvPr>
              <p:cNvSpPr txBox="1">
                <a:spLocks noRot="1" noChangeAspect="1" noMove="1" noResize="1" noEditPoints="1" noAdjustHandles="1" noChangeArrowheads="1" noChangeShapeType="1" noTextEdit="1"/>
              </p:cNvSpPr>
              <p:nvPr/>
            </p:nvSpPr>
            <p:spPr>
              <a:xfrm>
                <a:off x="2080591" y="1828800"/>
                <a:ext cx="7924800" cy="4876784"/>
              </a:xfrm>
              <a:prstGeom prst="rect">
                <a:avLst/>
              </a:prstGeom>
              <a:blipFill>
                <a:blip r:embed="rId2"/>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168672350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7030A0"/>
                </a:solidFill>
                <a:cs typeface="+mn-cs"/>
              </a:rPr>
              <a:t>Setting them to zero</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173</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F6AA7E-FAF4-954F-8F20-C53280309E14}"/>
                  </a:ext>
                </a:extLst>
              </p:cNvPr>
              <p:cNvSpPr txBox="1"/>
              <p:nvPr/>
            </p:nvSpPr>
            <p:spPr>
              <a:xfrm>
                <a:off x="2080591" y="1828800"/>
                <a:ext cx="7924800" cy="4478277"/>
              </a:xfrm>
              <a:prstGeom prst="rect">
                <a:avLst/>
              </a:prstGeom>
              <a:noFill/>
            </p:spPr>
            <p:txBody>
              <a:bodyPr wrap="square" rtlCol="0">
                <a:spAutoFit/>
              </a:bodyPr>
              <a:lstStyle/>
              <a:p>
                <a:pPr algn="r" rtl="1"/>
                <a:endParaRPr lang="he-IL" sz="2400" dirty="0"/>
              </a:p>
              <a:p>
                <a:pPr algn="r" rtl="1"/>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smtClean="0">
                              <a:solidFill>
                                <a:schemeClr val="accent1"/>
                              </a:solidFill>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ℒ</m:t>
                          </m:r>
                        </m:num>
                        <m:den>
                          <m:r>
                            <a:rPr lang="en-US" sz="240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𝑥</m:t>
                          </m:r>
                        </m:den>
                      </m:f>
                      <m:r>
                        <a:rPr lang="en-US" sz="2400" b="0" i="1" smtClean="0">
                          <a:solidFill>
                            <a:schemeClr val="accent1"/>
                          </a:solidFill>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𝜆</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𝑥</m:t>
                          </m:r>
                        </m:sub>
                      </m:sSub>
                      <m:r>
                        <a:rPr lang="he-IL" sz="2400" b="0" i="1" smtClean="0">
                          <a:latin typeface="Cambria Math" panose="02040503050406030204" pitchFamily="18" charset="0"/>
                          <a:ea typeface="Cambria Math" panose="02040503050406030204" pitchFamily="18" charset="0"/>
                        </a:rPr>
                        <m:t>=</m:t>
                      </m:r>
                      <m:r>
                        <a:rPr lang="he-IL" sz="2400" b="0" i="1" smtClean="0">
                          <a:solidFill>
                            <a:srgbClr val="FF0000"/>
                          </a:solidFill>
                          <a:latin typeface="Cambria Math" panose="02040503050406030204" pitchFamily="18" charset="0"/>
                          <a:ea typeface="Cambria Math" panose="02040503050406030204" pitchFamily="18" charset="0"/>
                        </a:rPr>
                        <m:t>0</m:t>
                      </m:r>
                    </m:oMath>
                  </m:oMathPara>
                </a14:m>
                <a:endParaRPr lang="en-US" sz="2400" b="0" dirty="0">
                  <a:ea typeface="Cambria Math" panose="02040503050406030204" pitchFamily="18" charset="0"/>
                </a:endParaRPr>
              </a:p>
              <a:p>
                <a:pPr algn="r" rtl="1"/>
                <a:endParaRPr lang="en-US" sz="2400" b="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a:solidFill>
                                <a:schemeClr val="accent1"/>
                              </a:solidFill>
                              <a:latin typeface="Cambria Math" panose="02040503050406030204" pitchFamily="18" charset="0"/>
                              <a:ea typeface="Cambria Math" panose="02040503050406030204" pitchFamily="18" charset="0"/>
                            </a:rPr>
                            <m:t>𝜕</m:t>
                          </m:r>
                          <m:r>
                            <a:rPr lang="en-US" sz="2400" i="1">
                              <a:solidFill>
                                <a:schemeClr val="accent1"/>
                              </a:solidFill>
                              <a:latin typeface="Cambria Math" panose="02040503050406030204" pitchFamily="18" charset="0"/>
                              <a:ea typeface="Cambria Math" panose="02040503050406030204" pitchFamily="18" charset="0"/>
                            </a:rPr>
                            <m:t>ℒ</m:t>
                          </m:r>
                        </m:num>
                        <m:den>
                          <m:r>
                            <a:rPr lang="en-US" sz="2400" i="1">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𝑦</m:t>
                          </m:r>
                        </m:den>
                      </m:f>
                      <m:r>
                        <a:rPr lang="en-US" sz="2400" i="1">
                          <a:solidFill>
                            <a:schemeClr val="accent1"/>
                          </a:solidFill>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b="0" i="1" smtClean="0">
                              <a:latin typeface="Cambria Math" panose="02040503050406030204" pitchFamily="18" charset="0"/>
                            </a:rPr>
                            <m:t>𝑦</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𝜆</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𝑦</m:t>
                          </m:r>
                        </m:sub>
                      </m:sSub>
                      <m:r>
                        <a:rPr lang="he-IL" sz="2400" b="0" i="1" smtClean="0">
                          <a:latin typeface="Cambria Math" panose="02040503050406030204" pitchFamily="18" charset="0"/>
                          <a:ea typeface="Cambria Math" panose="02040503050406030204" pitchFamily="18" charset="0"/>
                        </a:rPr>
                        <m:t>=</m:t>
                      </m:r>
                      <m:r>
                        <a:rPr lang="he-IL" sz="2400" b="0" i="1" smtClean="0">
                          <a:solidFill>
                            <a:srgbClr val="FF0000"/>
                          </a:solidFill>
                          <a:latin typeface="Cambria Math" panose="02040503050406030204" pitchFamily="18" charset="0"/>
                          <a:ea typeface="Cambria Math" panose="02040503050406030204" pitchFamily="18" charset="0"/>
                        </a:rPr>
                        <m:t>0</m:t>
                      </m:r>
                    </m:oMath>
                  </m:oMathPara>
                </a14:m>
                <a:endParaRPr lang="en-US" sz="2400" dirty="0">
                  <a:solidFill>
                    <a:srgbClr val="FF0000"/>
                  </a:solidFill>
                  <a:ea typeface="Cambria Math" panose="02040503050406030204" pitchFamily="18" charset="0"/>
                </a:endParaRPr>
              </a:p>
              <a:p>
                <a:pPr algn="r" rtl="1"/>
                <a:endParaRPr lang="en-US" sz="24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a:solidFill>
                                <a:schemeClr val="accent1"/>
                              </a:solidFill>
                              <a:latin typeface="Cambria Math" panose="02040503050406030204" pitchFamily="18" charset="0"/>
                              <a:ea typeface="Cambria Math" panose="02040503050406030204" pitchFamily="18" charset="0"/>
                            </a:rPr>
                            <m:t>𝜕</m:t>
                          </m:r>
                          <m:r>
                            <a:rPr lang="en-US" sz="2400" i="1">
                              <a:solidFill>
                                <a:schemeClr val="accent1"/>
                              </a:solidFill>
                              <a:latin typeface="Cambria Math" panose="02040503050406030204" pitchFamily="18" charset="0"/>
                              <a:ea typeface="Cambria Math" panose="02040503050406030204" pitchFamily="18" charset="0"/>
                            </a:rPr>
                            <m:t>ℒ</m:t>
                          </m:r>
                        </m:num>
                        <m:den>
                          <m:r>
                            <a:rPr lang="en-US" sz="2400" i="1">
                              <a:solidFill>
                                <a:schemeClr val="accent1"/>
                              </a:solidFill>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𝜆</m:t>
                          </m:r>
                        </m:den>
                      </m:f>
                      <m:r>
                        <a:rPr lang="en-US" sz="2400" i="1">
                          <a:solidFill>
                            <a:schemeClr val="accent1"/>
                          </a:solidFill>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 </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𝐼</m:t>
                          </m:r>
                        </m:e>
                      </m:d>
                      <m:r>
                        <a:rPr lang="he-IL" sz="2400" b="0" i="1" smtClean="0">
                          <a:latin typeface="Cambria Math" panose="02040503050406030204" pitchFamily="18" charset="0"/>
                          <a:ea typeface="Cambria Math" panose="02040503050406030204" pitchFamily="18" charset="0"/>
                        </a:rPr>
                        <m:t>=</m:t>
                      </m:r>
                      <m:r>
                        <a:rPr lang="he-IL" sz="2400" b="0" i="1" smtClean="0">
                          <a:solidFill>
                            <a:srgbClr val="FF0000"/>
                          </a:solidFill>
                          <a:latin typeface="Cambria Math" panose="02040503050406030204" pitchFamily="18" charset="0"/>
                          <a:ea typeface="Cambria Math" panose="02040503050406030204" pitchFamily="18" charset="0"/>
                        </a:rPr>
                        <m:t>0</m:t>
                      </m:r>
                    </m:oMath>
                  </m:oMathPara>
                </a14:m>
                <a:endParaRPr lang="en-US" sz="2400" dirty="0">
                  <a:solidFill>
                    <a:srgbClr val="FF0000"/>
                  </a:solidFill>
                </a:endParaRPr>
              </a:p>
              <a:p>
                <a:pPr algn="r" rtl="1"/>
                <a:endParaRPr lang="en-US" sz="2400" dirty="0">
                  <a:ea typeface="Cambria Math" panose="02040503050406030204" pitchFamily="18" charset="0"/>
                </a:endParaRPr>
              </a:p>
              <a:p>
                <a:pPr algn="r" rtl="1"/>
                <a:endParaRPr lang="en-US" sz="2400" dirty="0">
                  <a:ea typeface="Cambria Math" panose="02040503050406030204" pitchFamily="18" charset="0"/>
                </a:endParaRPr>
              </a:p>
              <a:p>
                <a:pPr algn="r" rtl="1"/>
                <a:endParaRPr lang="en-US" sz="2400" dirty="0"/>
              </a:p>
            </p:txBody>
          </p:sp>
        </mc:Choice>
        <mc:Fallback xmlns="">
          <p:sp>
            <p:nvSpPr>
              <p:cNvPr id="3" name="TextBox 2">
                <a:extLst>
                  <a:ext uri="{FF2B5EF4-FFF2-40B4-BE49-F238E27FC236}">
                    <a16:creationId xmlns:a16="http://schemas.microsoft.com/office/drawing/2014/main" id="{D8F6AA7E-FAF4-954F-8F20-C53280309E14}"/>
                  </a:ext>
                </a:extLst>
              </p:cNvPr>
              <p:cNvSpPr txBox="1">
                <a:spLocks noRot="1" noChangeAspect="1" noMove="1" noResize="1" noEditPoints="1" noAdjustHandles="1" noChangeArrowheads="1" noChangeShapeType="1" noTextEdit="1"/>
              </p:cNvSpPr>
              <p:nvPr/>
            </p:nvSpPr>
            <p:spPr>
              <a:xfrm>
                <a:off x="2080591" y="1828800"/>
                <a:ext cx="7924800" cy="447827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743931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7030A0"/>
                </a:solidFill>
                <a:cs typeface="+mn-cs"/>
              </a:rPr>
              <a:t>The resulting equations</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174</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F6AA7E-FAF4-954F-8F20-C53280309E14}"/>
                  </a:ext>
                </a:extLst>
              </p:cNvPr>
              <p:cNvSpPr txBox="1"/>
              <p:nvPr/>
            </p:nvSpPr>
            <p:spPr>
              <a:xfrm>
                <a:off x="2080591" y="1828800"/>
                <a:ext cx="7924800" cy="4211859"/>
              </a:xfrm>
              <a:prstGeom prst="rect">
                <a:avLst/>
              </a:prstGeom>
              <a:noFill/>
            </p:spPr>
            <p:txBody>
              <a:bodyPr wrap="square" rtlCol="0">
                <a:spAutoFit/>
              </a:bodyPr>
              <a:lstStyle/>
              <a:p>
                <a:pPr algn="r" rtl="1"/>
                <a:endParaRPr lang="he-IL" sz="2400" dirty="0" smtClean="0"/>
              </a:p>
              <a:p>
                <a:pPr algn="r" rtl="1"/>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smtClean="0">
                              <a:solidFill>
                                <a:schemeClr val="accent1"/>
                              </a:solidFill>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ℒ</m:t>
                          </m:r>
                        </m:num>
                        <m:den>
                          <m:r>
                            <a:rPr lang="en-US" sz="240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𝑥</m:t>
                          </m:r>
                        </m:den>
                      </m:f>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0</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𝜆</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𝑥</m:t>
                          </m:r>
                        </m:sub>
                      </m:sSub>
                      <m:r>
                        <a:rPr lang="he-IL" sz="2400" i="1">
                          <a:latin typeface="Cambria Math" panose="02040503050406030204" pitchFamily="18" charset="0"/>
                          <a:ea typeface="Cambria Math" panose="02040503050406030204" pitchFamily="18" charset="0"/>
                        </a:rPr>
                        <m:t>⟹</m:t>
                      </m:r>
                      <m:r>
                        <a:rPr lang="he-IL" sz="2400" i="1" smtClean="0">
                          <a:solidFill>
                            <a:srgbClr val="C00000"/>
                          </a:solidFill>
                          <a:latin typeface="Cambria Math" panose="02040503050406030204" pitchFamily="18" charset="0"/>
                          <a:ea typeface="Cambria Math" panose="02040503050406030204" pitchFamily="18" charset="0"/>
                        </a:rPr>
                        <m:t>𝜆</m:t>
                      </m:r>
                      <m:r>
                        <a:rPr lang="he-IL" sz="2400" b="0" i="1" smtClean="0">
                          <a:solidFill>
                            <a:srgbClr val="C00000"/>
                          </a:solidFill>
                          <a:latin typeface="Cambria Math" panose="02040503050406030204" pitchFamily="18" charset="0"/>
                          <a:ea typeface="Cambria Math" panose="02040503050406030204" pitchFamily="18" charset="0"/>
                        </a:rPr>
                        <m:t>=</m:t>
                      </m:r>
                      <m:f>
                        <m:fPr>
                          <m:ctrlPr>
                            <a:rPr lang="he-IL" sz="2400" b="0" i="1" smtClean="0">
                              <a:solidFill>
                                <a:srgbClr val="C00000"/>
                              </a:solidFill>
                              <a:latin typeface="Cambria Math" panose="02040503050406030204" pitchFamily="18" charset="0"/>
                              <a:ea typeface="Cambria Math" panose="02040503050406030204" pitchFamily="18" charset="0"/>
                            </a:rPr>
                          </m:ctrlPr>
                        </m:fPr>
                        <m:num>
                          <m:sSub>
                            <m:sSubPr>
                              <m:ctrlPr>
                                <a:rPr lang="he-IL" sz="2400" b="0" i="1" smtClean="0">
                                  <a:solidFill>
                                    <a:srgbClr val="C00000"/>
                                  </a:solidFill>
                                  <a:latin typeface="Cambria Math" panose="02040503050406030204" pitchFamily="18" charset="0"/>
                                  <a:ea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𝑈</m:t>
                              </m:r>
                            </m:e>
                            <m:sub>
                              <m:r>
                                <a:rPr lang="en-US" sz="2400" b="0" i="1" smtClean="0">
                                  <a:solidFill>
                                    <a:srgbClr val="C00000"/>
                                  </a:solidFill>
                                  <a:latin typeface="Cambria Math" panose="02040503050406030204" pitchFamily="18" charset="0"/>
                                  <a:ea typeface="Cambria Math" panose="02040503050406030204" pitchFamily="18" charset="0"/>
                                </a:rPr>
                                <m:t>𝑥</m:t>
                              </m:r>
                            </m:sub>
                          </m:sSub>
                        </m:num>
                        <m:den>
                          <m:sSub>
                            <m:sSubPr>
                              <m:ctrlPr>
                                <a:rPr lang="he-IL" sz="2400" b="0" i="1" smtClean="0">
                                  <a:solidFill>
                                    <a:srgbClr val="C00000"/>
                                  </a:solidFill>
                                  <a:latin typeface="Cambria Math" panose="02040503050406030204" pitchFamily="18" charset="0"/>
                                  <a:ea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𝑝</m:t>
                              </m:r>
                            </m:e>
                            <m:sub>
                              <m:r>
                                <a:rPr lang="en-US" sz="2400" b="0" i="1" smtClean="0">
                                  <a:solidFill>
                                    <a:srgbClr val="C00000"/>
                                  </a:solidFill>
                                  <a:latin typeface="Cambria Math" panose="02040503050406030204" pitchFamily="18" charset="0"/>
                                  <a:ea typeface="Cambria Math" panose="02040503050406030204" pitchFamily="18" charset="0"/>
                                </a:rPr>
                                <m:t>𝑥</m:t>
                              </m:r>
                            </m:sub>
                          </m:sSub>
                        </m:den>
                      </m:f>
                    </m:oMath>
                  </m:oMathPara>
                </a14:m>
                <a:endParaRPr lang="en-US" sz="2400" b="0" dirty="0">
                  <a:ea typeface="Cambria Math" panose="02040503050406030204" pitchFamily="18" charset="0"/>
                </a:endParaRPr>
              </a:p>
              <a:p>
                <a:pPr algn="r" rtl="1"/>
                <a:endParaRPr lang="en-US" sz="2400" b="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a:solidFill>
                                <a:schemeClr val="accent1"/>
                              </a:solidFill>
                              <a:latin typeface="Cambria Math" panose="02040503050406030204" pitchFamily="18" charset="0"/>
                              <a:ea typeface="Cambria Math" panose="02040503050406030204" pitchFamily="18" charset="0"/>
                            </a:rPr>
                            <m:t>𝜕</m:t>
                          </m:r>
                          <m:r>
                            <a:rPr lang="en-US" sz="2400" i="1">
                              <a:solidFill>
                                <a:schemeClr val="accent1"/>
                              </a:solidFill>
                              <a:latin typeface="Cambria Math" panose="02040503050406030204" pitchFamily="18" charset="0"/>
                              <a:ea typeface="Cambria Math" panose="02040503050406030204" pitchFamily="18" charset="0"/>
                            </a:rPr>
                            <m:t>ℒ</m:t>
                          </m:r>
                        </m:num>
                        <m:den>
                          <m:r>
                            <a:rPr lang="en-US" sz="2400" i="1">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𝑦</m:t>
                          </m:r>
                        </m:den>
                      </m:f>
                      <m:r>
                        <a:rPr lang="en-US" sz="2400" i="1">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0</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b="0" i="1" smtClean="0">
                              <a:latin typeface="Cambria Math" panose="02040503050406030204" pitchFamily="18" charset="0"/>
                            </a:rPr>
                            <m:t>𝑦</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𝜆</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𝑦</m:t>
                          </m:r>
                        </m:sub>
                      </m:sSub>
                      <m:r>
                        <a:rPr lang="he-IL" sz="2400" i="1">
                          <a:latin typeface="Cambria Math" panose="02040503050406030204" pitchFamily="18" charset="0"/>
                          <a:ea typeface="Cambria Math" panose="02040503050406030204" pitchFamily="18" charset="0"/>
                        </a:rPr>
                        <m:t>⟹</m:t>
                      </m:r>
                      <m:r>
                        <a:rPr lang="he-IL" sz="2400" i="1" smtClean="0">
                          <a:solidFill>
                            <a:srgbClr val="C00000"/>
                          </a:solidFill>
                          <a:latin typeface="Cambria Math" panose="02040503050406030204" pitchFamily="18" charset="0"/>
                          <a:ea typeface="Cambria Math" panose="02040503050406030204" pitchFamily="18" charset="0"/>
                        </a:rPr>
                        <m:t>𝜆</m:t>
                      </m:r>
                      <m:r>
                        <a:rPr lang="he-IL" sz="2400" i="1" smtClean="0">
                          <a:solidFill>
                            <a:srgbClr val="C00000"/>
                          </a:solidFill>
                          <a:latin typeface="Cambria Math" panose="02040503050406030204" pitchFamily="18" charset="0"/>
                          <a:ea typeface="Cambria Math" panose="02040503050406030204" pitchFamily="18" charset="0"/>
                        </a:rPr>
                        <m:t>=</m:t>
                      </m:r>
                      <m:f>
                        <m:fPr>
                          <m:ctrlPr>
                            <a:rPr lang="he-IL" sz="2400" i="1">
                              <a:solidFill>
                                <a:srgbClr val="C00000"/>
                              </a:solidFill>
                              <a:latin typeface="Cambria Math" panose="02040503050406030204" pitchFamily="18" charset="0"/>
                              <a:ea typeface="Cambria Math" panose="02040503050406030204" pitchFamily="18" charset="0"/>
                            </a:rPr>
                          </m:ctrlPr>
                        </m:fPr>
                        <m:num>
                          <m:sSub>
                            <m:sSubPr>
                              <m:ctrlPr>
                                <a:rPr lang="he-IL" sz="2400" i="1">
                                  <a:solidFill>
                                    <a:srgbClr val="C00000"/>
                                  </a:solidFill>
                                  <a:latin typeface="Cambria Math" panose="02040503050406030204" pitchFamily="18" charset="0"/>
                                  <a:ea typeface="Cambria Math" panose="02040503050406030204" pitchFamily="18" charset="0"/>
                                </a:rPr>
                              </m:ctrlPr>
                            </m:sSubPr>
                            <m:e>
                              <m:r>
                                <a:rPr lang="en-US" sz="2400" i="1">
                                  <a:solidFill>
                                    <a:srgbClr val="C00000"/>
                                  </a:solidFill>
                                  <a:latin typeface="Cambria Math" panose="02040503050406030204" pitchFamily="18" charset="0"/>
                                  <a:ea typeface="Cambria Math" panose="02040503050406030204" pitchFamily="18" charset="0"/>
                                </a:rPr>
                                <m:t>𝑈</m:t>
                              </m:r>
                            </m:e>
                            <m:sub>
                              <m:r>
                                <a:rPr lang="en-US" sz="2400" b="0" i="1" smtClean="0">
                                  <a:solidFill>
                                    <a:srgbClr val="C00000"/>
                                  </a:solidFill>
                                  <a:latin typeface="Cambria Math" panose="02040503050406030204" pitchFamily="18" charset="0"/>
                                  <a:ea typeface="Cambria Math" panose="02040503050406030204" pitchFamily="18" charset="0"/>
                                </a:rPr>
                                <m:t>𝑦</m:t>
                              </m:r>
                            </m:sub>
                          </m:sSub>
                        </m:num>
                        <m:den>
                          <m:sSub>
                            <m:sSubPr>
                              <m:ctrlPr>
                                <a:rPr lang="he-IL" sz="2400" i="1">
                                  <a:solidFill>
                                    <a:srgbClr val="C00000"/>
                                  </a:solidFill>
                                  <a:latin typeface="Cambria Math" panose="02040503050406030204" pitchFamily="18" charset="0"/>
                                  <a:ea typeface="Cambria Math" panose="02040503050406030204" pitchFamily="18" charset="0"/>
                                </a:rPr>
                              </m:ctrlPr>
                            </m:sSubPr>
                            <m:e>
                              <m:r>
                                <a:rPr lang="en-US" sz="2400" i="1">
                                  <a:solidFill>
                                    <a:srgbClr val="C00000"/>
                                  </a:solidFill>
                                  <a:latin typeface="Cambria Math" panose="02040503050406030204" pitchFamily="18" charset="0"/>
                                  <a:ea typeface="Cambria Math" panose="02040503050406030204" pitchFamily="18" charset="0"/>
                                </a:rPr>
                                <m:t>𝑝</m:t>
                              </m:r>
                            </m:e>
                            <m:sub>
                              <m:r>
                                <a:rPr lang="en-US" sz="2400" b="0" i="1" smtClean="0">
                                  <a:solidFill>
                                    <a:srgbClr val="C00000"/>
                                  </a:solidFill>
                                  <a:latin typeface="Cambria Math" panose="02040503050406030204" pitchFamily="18" charset="0"/>
                                  <a:ea typeface="Cambria Math" panose="02040503050406030204" pitchFamily="18" charset="0"/>
                                </a:rPr>
                                <m:t>𝑦</m:t>
                              </m:r>
                            </m:sub>
                          </m:sSub>
                        </m:den>
                      </m:f>
                    </m:oMath>
                  </m:oMathPara>
                </a14:m>
                <a:endParaRPr lang="en-US" sz="2400" dirty="0">
                  <a:ea typeface="Cambria Math" panose="02040503050406030204" pitchFamily="18" charset="0"/>
                </a:endParaRPr>
              </a:p>
              <a:p>
                <a:pPr algn="r" rtl="1"/>
                <a:endParaRPr lang="en-US" sz="24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400" i="1" smtClean="0">
                              <a:solidFill>
                                <a:schemeClr val="accent1"/>
                              </a:solidFill>
                              <a:latin typeface="Cambria Math" panose="02040503050406030204" pitchFamily="18" charset="0"/>
                            </a:rPr>
                          </m:ctrlPr>
                        </m:fPr>
                        <m:num>
                          <m:r>
                            <a:rPr lang="en-US" sz="2400" i="1">
                              <a:solidFill>
                                <a:schemeClr val="accent1"/>
                              </a:solidFill>
                              <a:latin typeface="Cambria Math" panose="02040503050406030204" pitchFamily="18" charset="0"/>
                              <a:ea typeface="Cambria Math" panose="02040503050406030204" pitchFamily="18" charset="0"/>
                            </a:rPr>
                            <m:t>𝜕</m:t>
                          </m:r>
                          <m:r>
                            <a:rPr lang="en-US" sz="2400" i="1">
                              <a:solidFill>
                                <a:schemeClr val="accent1"/>
                              </a:solidFill>
                              <a:latin typeface="Cambria Math" panose="02040503050406030204" pitchFamily="18" charset="0"/>
                              <a:ea typeface="Cambria Math" panose="02040503050406030204" pitchFamily="18" charset="0"/>
                            </a:rPr>
                            <m:t>ℒ</m:t>
                          </m:r>
                        </m:num>
                        <m:den>
                          <m:r>
                            <a:rPr lang="en-US" sz="2400" i="1">
                              <a:solidFill>
                                <a:schemeClr val="accent1"/>
                              </a:solidFill>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𝜆</m:t>
                          </m:r>
                        </m:den>
                      </m:f>
                      <m:r>
                        <a:rPr lang="en-US" sz="2400" i="1">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0</m:t>
                      </m:r>
                      <m:r>
                        <a:rPr lang="en-US" sz="2400" b="0" i="1" smtClean="0">
                          <a:latin typeface="Cambria Math" panose="02040503050406030204" pitchFamily="18" charset="0"/>
                        </a:rPr>
                        <m:t>=− </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𝑦</m:t>
                              </m:r>
                            </m:sub>
                          </m:sSub>
                          <m:r>
                            <a:rPr lang="en-US" sz="2400" i="1">
                              <a:latin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𝐼</m:t>
                          </m:r>
                        </m:e>
                      </m:d>
                      <m:r>
                        <a:rPr lang="he-IL" sz="2400" i="1">
                          <a:latin typeface="Cambria Math" panose="02040503050406030204" pitchFamily="18" charset="0"/>
                          <a:ea typeface="Cambria Math" panose="02040503050406030204" pitchFamily="18" charset="0"/>
                        </a:rPr>
                        <m:t>⟹</m:t>
                      </m:r>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𝑝</m:t>
                          </m:r>
                        </m:e>
                        <m:sub>
                          <m:r>
                            <a:rPr lang="en-US" sz="2400" i="1">
                              <a:solidFill>
                                <a:srgbClr val="C00000"/>
                              </a:solidFill>
                              <a:latin typeface="Cambria Math" panose="02040503050406030204" pitchFamily="18" charset="0"/>
                            </a:rPr>
                            <m:t>𝑥</m:t>
                          </m:r>
                        </m:sub>
                      </m:sSub>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𝑝</m:t>
                          </m:r>
                        </m:e>
                        <m:sub>
                          <m:r>
                            <a:rPr lang="en-US" sz="2400" i="1">
                              <a:solidFill>
                                <a:srgbClr val="C00000"/>
                              </a:solidFill>
                              <a:latin typeface="Cambria Math" panose="02040503050406030204" pitchFamily="18" charset="0"/>
                            </a:rPr>
                            <m:t>𝑦</m:t>
                          </m:r>
                        </m:sub>
                      </m:sSub>
                      <m:r>
                        <a:rPr lang="en-US" sz="2400" i="1">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𝐼</m:t>
                      </m:r>
                    </m:oMath>
                  </m:oMathPara>
                </a14:m>
                <a:endParaRPr lang="en-US" sz="2400" dirty="0">
                  <a:solidFill>
                    <a:srgbClr val="C00000"/>
                  </a:solidFill>
                  <a:ea typeface="Cambria Math" panose="02040503050406030204" pitchFamily="18" charset="0"/>
                </a:endParaRPr>
              </a:p>
              <a:p>
                <a:pPr algn="r" rtl="1"/>
                <a:endParaRPr lang="en-US" sz="2400" dirty="0">
                  <a:ea typeface="Cambria Math" panose="02040503050406030204" pitchFamily="18" charset="0"/>
                </a:endParaRPr>
              </a:p>
              <a:p>
                <a:pPr algn="r" rtl="1"/>
                <a:endParaRPr lang="en-US" sz="2400" dirty="0"/>
              </a:p>
            </p:txBody>
          </p:sp>
        </mc:Choice>
        <mc:Fallback xmlns="">
          <p:sp>
            <p:nvSpPr>
              <p:cNvPr id="3" name="TextBox 2">
                <a:extLst>
                  <a:ext uri="{FF2B5EF4-FFF2-40B4-BE49-F238E27FC236}">
                    <a16:creationId xmlns:a16="http://schemas.microsoft.com/office/drawing/2014/main" id="{D8F6AA7E-FAF4-954F-8F20-C53280309E14}"/>
                  </a:ext>
                </a:extLst>
              </p:cNvPr>
              <p:cNvSpPr txBox="1">
                <a:spLocks noRot="1" noChangeAspect="1" noMove="1" noResize="1" noEditPoints="1" noAdjustHandles="1" noChangeArrowheads="1" noChangeShapeType="1" noTextEdit="1"/>
              </p:cNvSpPr>
              <p:nvPr/>
            </p:nvSpPr>
            <p:spPr>
              <a:xfrm>
                <a:off x="2080591" y="1828800"/>
                <a:ext cx="7924800" cy="421185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117108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EEBF-EBB5-0045-A3D0-514F64BB4ED5}"/>
              </a:ext>
            </a:extLst>
          </p:cNvPr>
          <p:cNvSpPr>
            <a:spLocks noGrp="1"/>
          </p:cNvSpPr>
          <p:nvPr>
            <p:ph type="title"/>
          </p:nvPr>
        </p:nvSpPr>
        <p:spPr/>
        <p:txBody>
          <a:bodyPr/>
          <a:lstStyle/>
          <a:p>
            <a:pPr algn="ctr"/>
            <a:r>
              <a:rPr lang="en-US" dirty="0" smtClean="0">
                <a:solidFill>
                  <a:srgbClr val="7030A0"/>
                </a:solidFill>
                <a:cs typeface="+mn-cs"/>
              </a:rPr>
              <a:t>Conclusions</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175</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F6AA7E-FAF4-954F-8F20-C53280309E14}"/>
                  </a:ext>
                </a:extLst>
              </p:cNvPr>
              <p:cNvSpPr txBox="1"/>
              <p:nvPr/>
            </p:nvSpPr>
            <p:spPr>
              <a:xfrm>
                <a:off x="2057400" y="1471654"/>
                <a:ext cx="7924800" cy="5583452"/>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en-US" sz="2300" i="1" smtClean="0">
                              <a:latin typeface="Cambria Math" panose="02040503050406030204" pitchFamily="18" charset="0"/>
                            </a:rPr>
                          </m:ctrlPr>
                        </m:fPr>
                        <m:num>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ℒ</m:t>
                          </m:r>
                        </m:num>
                        <m:den>
                          <m:r>
                            <a:rPr lang="en-US" sz="2300" i="1">
                              <a:latin typeface="Cambria Math" panose="02040503050406030204" pitchFamily="18" charset="0"/>
                              <a:ea typeface="Cambria Math" panose="02040503050406030204" pitchFamily="18" charset="0"/>
                            </a:rPr>
                            <m:t>𝜕𝜆</m:t>
                          </m:r>
                        </m:den>
                      </m:f>
                      <m:r>
                        <a:rPr lang="en-US" sz="2300" i="1">
                          <a:latin typeface="Cambria Math" panose="02040503050406030204" pitchFamily="18" charset="0"/>
                        </a:rPr>
                        <m:t>=</m:t>
                      </m:r>
                      <m:r>
                        <a:rPr lang="he-IL" sz="2300" i="1">
                          <a:latin typeface="Cambria Math" panose="02040503050406030204" pitchFamily="18" charset="0"/>
                          <a:ea typeface="Cambria Math" panose="02040503050406030204" pitchFamily="18" charset="0"/>
                        </a:rPr>
                        <m:t>0</m:t>
                      </m:r>
                      <m:r>
                        <a:rPr lang="he-IL" sz="2300" i="1">
                          <a:latin typeface="Cambria Math" panose="02040503050406030204" pitchFamily="18" charset="0"/>
                          <a:ea typeface="Cambria Math" panose="02040503050406030204" pitchFamily="18" charset="0"/>
                        </a:rPr>
                        <m:t>⟹</m:t>
                      </m:r>
                      <m:sSub>
                        <m:sSubPr>
                          <m:ctrlPr>
                            <a:rPr lang="en-US" sz="2300" i="1" smtClean="0">
                              <a:solidFill>
                                <a:srgbClr val="FF0000"/>
                              </a:solidFill>
                              <a:latin typeface="Cambria Math" panose="02040503050406030204" pitchFamily="18" charset="0"/>
                            </a:rPr>
                          </m:ctrlPr>
                        </m:sSubPr>
                        <m:e>
                          <m:r>
                            <a:rPr lang="en-US" sz="2300" i="1">
                              <a:solidFill>
                                <a:srgbClr val="FF0000"/>
                              </a:solidFill>
                              <a:latin typeface="Cambria Math" panose="02040503050406030204" pitchFamily="18" charset="0"/>
                            </a:rPr>
                            <m:t>𝑝</m:t>
                          </m:r>
                        </m:e>
                        <m:sub>
                          <m:r>
                            <a:rPr lang="en-US" sz="2300" i="1">
                              <a:solidFill>
                                <a:srgbClr val="FF0000"/>
                              </a:solidFill>
                              <a:latin typeface="Cambria Math" panose="02040503050406030204" pitchFamily="18" charset="0"/>
                            </a:rPr>
                            <m:t>𝑥</m:t>
                          </m:r>
                        </m:sub>
                      </m:sSub>
                      <m:r>
                        <a:rPr lang="en-US" sz="2300" i="1">
                          <a:solidFill>
                            <a:srgbClr val="FF0000"/>
                          </a:solidFill>
                          <a:latin typeface="Cambria Math" panose="02040503050406030204" pitchFamily="18" charset="0"/>
                        </a:rPr>
                        <m:t>𝑥</m:t>
                      </m:r>
                      <m:r>
                        <a:rPr lang="en-US" sz="2300" i="1">
                          <a:solidFill>
                            <a:srgbClr val="FF0000"/>
                          </a:solidFill>
                          <a:latin typeface="Cambria Math" panose="02040503050406030204" pitchFamily="18" charset="0"/>
                        </a:rPr>
                        <m:t>+</m:t>
                      </m:r>
                      <m:sSub>
                        <m:sSubPr>
                          <m:ctrlPr>
                            <a:rPr lang="en-US" sz="2300" i="1">
                              <a:solidFill>
                                <a:srgbClr val="FF0000"/>
                              </a:solidFill>
                              <a:latin typeface="Cambria Math" panose="02040503050406030204" pitchFamily="18" charset="0"/>
                            </a:rPr>
                          </m:ctrlPr>
                        </m:sSubPr>
                        <m:e>
                          <m:r>
                            <a:rPr lang="en-US" sz="2300" i="1">
                              <a:solidFill>
                                <a:srgbClr val="FF0000"/>
                              </a:solidFill>
                              <a:latin typeface="Cambria Math" panose="02040503050406030204" pitchFamily="18" charset="0"/>
                            </a:rPr>
                            <m:t>𝑝</m:t>
                          </m:r>
                        </m:e>
                        <m:sub>
                          <m:r>
                            <a:rPr lang="en-US" sz="2300" i="1">
                              <a:solidFill>
                                <a:srgbClr val="FF0000"/>
                              </a:solidFill>
                              <a:latin typeface="Cambria Math" panose="02040503050406030204" pitchFamily="18" charset="0"/>
                            </a:rPr>
                            <m:t>𝑦</m:t>
                          </m:r>
                        </m:sub>
                      </m:sSub>
                      <m:r>
                        <a:rPr lang="en-US" sz="2300" i="1">
                          <a:solidFill>
                            <a:srgbClr val="FF0000"/>
                          </a:solidFill>
                          <a:latin typeface="Cambria Math" panose="02040503050406030204" pitchFamily="18" charset="0"/>
                        </a:rPr>
                        <m:t>𝑦</m:t>
                      </m:r>
                      <m:r>
                        <a:rPr lang="en-US" sz="2300" i="1">
                          <a:solidFill>
                            <a:srgbClr val="FF0000"/>
                          </a:solidFill>
                          <a:latin typeface="Cambria Math" panose="02040503050406030204" pitchFamily="18" charset="0"/>
                        </a:rPr>
                        <m:t>=</m:t>
                      </m:r>
                      <m:r>
                        <a:rPr lang="en-US" sz="2300" i="1">
                          <a:solidFill>
                            <a:srgbClr val="FF0000"/>
                          </a:solidFill>
                          <a:latin typeface="Cambria Math" panose="02040503050406030204" pitchFamily="18" charset="0"/>
                        </a:rPr>
                        <m:t>𝐼</m:t>
                      </m:r>
                    </m:oMath>
                  </m:oMathPara>
                </a14:m>
                <a:endParaRPr lang="en-US" sz="2300" dirty="0">
                  <a:solidFill>
                    <a:srgbClr val="FF0000"/>
                  </a:solidFill>
                  <a:ea typeface="Cambria Math" panose="02040503050406030204" pitchFamily="18" charset="0"/>
                </a:endParaRPr>
              </a:p>
              <a:p>
                <a:pPr algn="r" rtl="1"/>
                <a:endParaRPr lang="he-IL" sz="2300" dirty="0"/>
              </a:p>
              <a:p>
                <a:pPr algn="r" rtl="1"/>
                <a14:m>
                  <m:oMathPara xmlns:m="http://schemas.openxmlformats.org/officeDocument/2006/math">
                    <m:oMathParaPr>
                      <m:jc m:val="centerGroup"/>
                    </m:oMathParaPr>
                    <m:oMath xmlns:m="http://schemas.openxmlformats.org/officeDocument/2006/math">
                      <m:f>
                        <m:fPr>
                          <m:ctrlPr>
                            <a:rPr lang="en-US" sz="2300" i="1" smtClean="0">
                              <a:latin typeface="Cambria Math" panose="02040503050406030204" pitchFamily="18" charset="0"/>
                            </a:rPr>
                          </m:ctrlPr>
                        </m:fPr>
                        <m:num>
                          <m:r>
                            <a:rPr lang="en-US" sz="2300" i="1" smtClean="0">
                              <a:latin typeface="Cambria Math" panose="02040503050406030204" pitchFamily="18" charset="0"/>
                              <a:ea typeface="Cambria Math" panose="02040503050406030204" pitchFamily="18" charset="0"/>
                            </a:rPr>
                            <m:t>𝜕</m:t>
                          </m:r>
                          <m:r>
                            <a:rPr lang="en-US" sz="2300" i="1" smtClean="0">
                              <a:latin typeface="Cambria Math" panose="02040503050406030204" pitchFamily="18" charset="0"/>
                              <a:ea typeface="Cambria Math" panose="02040503050406030204" pitchFamily="18" charset="0"/>
                            </a:rPr>
                            <m:t>ℒ</m:t>
                          </m:r>
                        </m:num>
                        <m:den>
                          <m:r>
                            <a:rPr lang="en-US" sz="230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𝑥</m:t>
                          </m:r>
                        </m:den>
                      </m:f>
                      <m:r>
                        <a:rPr lang="en-US" sz="2300" b="0" i="1" smtClean="0">
                          <a:latin typeface="Cambria Math" panose="02040503050406030204" pitchFamily="18" charset="0"/>
                        </a:rPr>
                        <m:t>=</m:t>
                      </m:r>
                      <m:r>
                        <a:rPr lang="he-IL" sz="2300" b="0" i="1" smtClean="0">
                          <a:latin typeface="Cambria Math" panose="02040503050406030204" pitchFamily="18" charset="0"/>
                        </a:rPr>
                        <m:t>0</m:t>
                      </m:r>
                      <m:r>
                        <a:rPr lang="he-IL" sz="2300" b="0" i="1" smtClean="0">
                          <a:latin typeface="Cambria Math" panose="02040503050406030204" pitchFamily="18" charset="0"/>
                        </a:rPr>
                        <m:t> ⟹</m:t>
                      </m:r>
                      <m:r>
                        <a:rPr lang="he-IL" sz="2300" i="1" smtClean="0">
                          <a:solidFill>
                            <a:srgbClr val="FF0000"/>
                          </a:solidFill>
                          <a:latin typeface="Cambria Math" panose="02040503050406030204" pitchFamily="18" charset="0"/>
                          <a:ea typeface="Cambria Math" panose="02040503050406030204" pitchFamily="18" charset="0"/>
                        </a:rPr>
                        <m:t>𝜆</m:t>
                      </m:r>
                      <m:r>
                        <a:rPr lang="he-IL" sz="2300" b="0" i="1" smtClean="0">
                          <a:solidFill>
                            <a:srgbClr val="FF0000"/>
                          </a:solidFill>
                          <a:latin typeface="Cambria Math" panose="02040503050406030204" pitchFamily="18" charset="0"/>
                          <a:ea typeface="Cambria Math" panose="02040503050406030204" pitchFamily="18" charset="0"/>
                        </a:rPr>
                        <m:t>=</m:t>
                      </m:r>
                      <m:f>
                        <m:fPr>
                          <m:ctrlPr>
                            <a:rPr lang="he-IL" sz="2300" b="0" i="1" smtClean="0">
                              <a:solidFill>
                                <a:srgbClr val="FF0000"/>
                              </a:solidFill>
                              <a:latin typeface="Cambria Math" panose="02040503050406030204" pitchFamily="18" charset="0"/>
                              <a:ea typeface="Cambria Math" panose="02040503050406030204" pitchFamily="18" charset="0"/>
                            </a:rPr>
                          </m:ctrlPr>
                        </m:fPr>
                        <m:num>
                          <m:sSub>
                            <m:sSubPr>
                              <m:ctrlPr>
                                <a:rPr lang="he-IL" sz="2300" b="0" i="1" smtClean="0">
                                  <a:solidFill>
                                    <a:srgbClr val="FF0000"/>
                                  </a:solidFill>
                                  <a:latin typeface="Cambria Math" panose="02040503050406030204" pitchFamily="18" charset="0"/>
                                  <a:ea typeface="Cambria Math" panose="02040503050406030204" pitchFamily="18" charset="0"/>
                                </a:rPr>
                              </m:ctrlPr>
                            </m:sSubPr>
                            <m:e>
                              <m:r>
                                <a:rPr lang="en-US" sz="2300" b="0" i="1" smtClean="0">
                                  <a:solidFill>
                                    <a:srgbClr val="FF0000"/>
                                  </a:solidFill>
                                  <a:latin typeface="Cambria Math" panose="02040503050406030204" pitchFamily="18" charset="0"/>
                                  <a:ea typeface="Cambria Math" panose="02040503050406030204" pitchFamily="18" charset="0"/>
                                </a:rPr>
                                <m:t>𝑈</m:t>
                              </m:r>
                            </m:e>
                            <m:sub>
                              <m:r>
                                <a:rPr lang="en-US" sz="2300" b="0" i="1" smtClean="0">
                                  <a:solidFill>
                                    <a:srgbClr val="FF0000"/>
                                  </a:solidFill>
                                  <a:latin typeface="Cambria Math" panose="02040503050406030204" pitchFamily="18" charset="0"/>
                                  <a:ea typeface="Cambria Math" panose="02040503050406030204" pitchFamily="18" charset="0"/>
                                </a:rPr>
                                <m:t>𝑥</m:t>
                              </m:r>
                            </m:sub>
                          </m:sSub>
                        </m:num>
                        <m:den>
                          <m:sSub>
                            <m:sSubPr>
                              <m:ctrlPr>
                                <a:rPr lang="he-IL" sz="2300" b="0" i="1" smtClean="0">
                                  <a:solidFill>
                                    <a:srgbClr val="FF0000"/>
                                  </a:solidFill>
                                  <a:latin typeface="Cambria Math" panose="02040503050406030204" pitchFamily="18" charset="0"/>
                                  <a:ea typeface="Cambria Math" panose="02040503050406030204" pitchFamily="18" charset="0"/>
                                </a:rPr>
                              </m:ctrlPr>
                            </m:sSubPr>
                            <m:e>
                              <m:r>
                                <a:rPr lang="en-US" sz="2300" b="0" i="1" smtClean="0">
                                  <a:solidFill>
                                    <a:srgbClr val="FF0000"/>
                                  </a:solidFill>
                                  <a:latin typeface="Cambria Math" panose="02040503050406030204" pitchFamily="18" charset="0"/>
                                  <a:ea typeface="Cambria Math" panose="02040503050406030204" pitchFamily="18" charset="0"/>
                                </a:rPr>
                                <m:t>𝑝</m:t>
                              </m:r>
                            </m:e>
                            <m:sub>
                              <m:r>
                                <a:rPr lang="en-US" sz="2300" b="0" i="1" smtClean="0">
                                  <a:solidFill>
                                    <a:srgbClr val="FF0000"/>
                                  </a:solidFill>
                                  <a:latin typeface="Cambria Math" panose="02040503050406030204" pitchFamily="18" charset="0"/>
                                  <a:ea typeface="Cambria Math" panose="02040503050406030204" pitchFamily="18" charset="0"/>
                                </a:rPr>
                                <m:t>𝑥</m:t>
                              </m:r>
                            </m:sub>
                          </m:sSub>
                        </m:den>
                      </m:f>
                    </m:oMath>
                  </m:oMathPara>
                </a14:m>
                <a:endParaRPr lang="en-US" sz="2300" b="0" dirty="0">
                  <a:ea typeface="Cambria Math" panose="02040503050406030204" pitchFamily="18" charset="0"/>
                </a:endParaRPr>
              </a:p>
              <a:p>
                <a:pPr algn="r" rtl="1"/>
                <a:endParaRPr lang="en-US" sz="2300" b="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ℒ</m:t>
                          </m:r>
                        </m:num>
                        <m:den>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𝑦</m:t>
                          </m:r>
                        </m:den>
                      </m:f>
                      <m:r>
                        <a:rPr lang="en-US" sz="2300" i="1">
                          <a:latin typeface="Cambria Math" panose="02040503050406030204" pitchFamily="18" charset="0"/>
                        </a:rPr>
                        <m:t>=</m:t>
                      </m:r>
                      <m:r>
                        <a:rPr lang="he-IL" sz="2300" i="1">
                          <a:latin typeface="Cambria Math" panose="02040503050406030204" pitchFamily="18" charset="0"/>
                        </a:rPr>
                        <m:t>0</m:t>
                      </m:r>
                      <m:r>
                        <a:rPr lang="en-US" sz="2300" i="1">
                          <a:latin typeface="Cambria Math" panose="02040503050406030204" pitchFamily="18" charset="0"/>
                        </a:rPr>
                        <m:t> </m:t>
                      </m:r>
                      <m:r>
                        <a:rPr lang="he-IL" sz="2300" i="1">
                          <a:latin typeface="Cambria Math" panose="02040503050406030204" pitchFamily="18" charset="0"/>
                          <a:ea typeface="Cambria Math" panose="02040503050406030204" pitchFamily="18" charset="0"/>
                        </a:rPr>
                        <m:t>⟹</m:t>
                      </m:r>
                      <m:r>
                        <a:rPr lang="he-IL" sz="2300" i="1" smtClean="0">
                          <a:solidFill>
                            <a:srgbClr val="FF0000"/>
                          </a:solidFill>
                          <a:latin typeface="Cambria Math" panose="02040503050406030204" pitchFamily="18" charset="0"/>
                          <a:ea typeface="Cambria Math" panose="02040503050406030204" pitchFamily="18" charset="0"/>
                        </a:rPr>
                        <m:t>𝜆</m:t>
                      </m:r>
                      <m:r>
                        <a:rPr lang="he-IL" sz="2300" i="1" smtClean="0">
                          <a:solidFill>
                            <a:srgbClr val="FF0000"/>
                          </a:solidFill>
                          <a:latin typeface="Cambria Math" panose="02040503050406030204" pitchFamily="18" charset="0"/>
                          <a:ea typeface="Cambria Math" panose="02040503050406030204" pitchFamily="18" charset="0"/>
                        </a:rPr>
                        <m:t>=</m:t>
                      </m:r>
                      <m:f>
                        <m:fPr>
                          <m:ctrlPr>
                            <a:rPr lang="he-IL" sz="2300" i="1">
                              <a:solidFill>
                                <a:srgbClr val="FF0000"/>
                              </a:solidFill>
                              <a:latin typeface="Cambria Math" panose="02040503050406030204" pitchFamily="18" charset="0"/>
                              <a:ea typeface="Cambria Math" panose="02040503050406030204" pitchFamily="18" charset="0"/>
                            </a:rPr>
                          </m:ctrlPr>
                        </m:fPr>
                        <m:num>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𝑈</m:t>
                              </m:r>
                            </m:e>
                            <m:sub>
                              <m:r>
                                <a:rPr lang="en-US" sz="2300" i="1">
                                  <a:solidFill>
                                    <a:srgbClr val="FF0000"/>
                                  </a:solidFill>
                                  <a:latin typeface="Cambria Math" panose="02040503050406030204" pitchFamily="18" charset="0"/>
                                  <a:ea typeface="Cambria Math" panose="02040503050406030204" pitchFamily="18" charset="0"/>
                                </a:rPr>
                                <m:t>𝑦</m:t>
                              </m:r>
                            </m:sub>
                          </m:sSub>
                        </m:num>
                        <m:den>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𝑝</m:t>
                              </m:r>
                            </m:e>
                            <m:sub>
                              <m:r>
                                <a:rPr lang="en-US" sz="2300" i="1">
                                  <a:solidFill>
                                    <a:srgbClr val="FF0000"/>
                                  </a:solidFill>
                                  <a:latin typeface="Cambria Math" panose="02040503050406030204" pitchFamily="18" charset="0"/>
                                  <a:ea typeface="Cambria Math" panose="02040503050406030204" pitchFamily="18" charset="0"/>
                                </a:rPr>
                                <m:t>𝑦</m:t>
                              </m:r>
                            </m:sub>
                          </m:sSub>
                        </m:den>
                      </m:f>
                    </m:oMath>
                  </m:oMathPara>
                </a14:m>
                <a:endParaRPr lang="en-US" sz="2300" dirty="0">
                  <a:ea typeface="Cambria Math" panose="02040503050406030204" pitchFamily="18" charset="0"/>
                </a:endParaRPr>
              </a:p>
              <a:p>
                <a:pPr algn="r" rtl="1"/>
                <a:endParaRPr lang="en-US" sz="23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he-IL" sz="2300" i="1" smtClean="0">
                              <a:solidFill>
                                <a:srgbClr val="FF0000"/>
                              </a:solidFill>
                              <a:latin typeface="Cambria Math" panose="02040503050406030204" pitchFamily="18" charset="0"/>
                              <a:ea typeface="Cambria Math" panose="02040503050406030204" pitchFamily="18" charset="0"/>
                            </a:rPr>
                          </m:ctrlPr>
                        </m:fPr>
                        <m:num>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𝑈</m:t>
                              </m:r>
                            </m:e>
                            <m:sub>
                              <m:r>
                                <a:rPr lang="en-US" sz="2300" i="1">
                                  <a:solidFill>
                                    <a:srgbClr val="FF0000"/>
                                  </a:solidFill>
                                  <a:latin typeface="Cambria Math" panose="02040503050406030204" pitchFamily="18" charset="0"/>
                                  <a:ea typeface="Cambria Math" panose="02040503050406030204" pitchFamily="18" charset="0"/>
                                </a:rPr>
                                <m:t>𝑥</m:t>
                              </m:r>
                            </m:sub>
                          </m:sSub>
                        </m:num>
                        <m:den>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𝑝</m:t>
                              </m:r>
                            </m:e>
                            <m:sub>
                              <m:r>
                                <a:rPr lang="en-US" sz="2300" i="1">
                                  <a:solidFill>
                                    <a:srgbClr val="FF0000"/>
                                  </a:solidFill>
                                  <a:latin typeface="Cambria Math" panose="02040503050406030204" pitchFamily="18" charset="0"/>
                                  <a:ea typeface="Cambria Math" panose="02040503050406030204" pitchFamily="18" charset="0"/>
                                </a:rPr>
                                <m:t>𝑥</m:t>
                              </m:r>
                            </m:sub>
                          </m:sSub>
                        </m:den>
                      </m:f>
                      <m:r>
                        <a:rPr lang="en-US" sz="2300" b="0" i="1" smtClean="0">
                          <a:solidFill>
                            <a:srgbClr val="FF0000"/>
                          </a:solidFill>
                          <a:latin typeface="Cambria Math" panose="02040503050406030204" pitchFamily="18" charset="0"/>
                          <a:ea typeface="Cambria Math" panose="02040503050406030204" pitchFamily="18" charset="0"/>
                        </a:rPr>
                        <m:t>=</m:t>
                      </m:r>
                      <m:f>
                        <m:fPr>
                          <m:ctrlPr>
                            <a:rPr lang="he-IL" sz="2300" i="1">
                              <a:solidFill>
                                <a:srgbClr val="FF0000"/>
                              </a:solidFill>
                              <a:latin typeface="Cambria Math" panose="02040503050406030204" pitchFamily="18" charset="0"/>
                              <a:ea typeface="Cambria Math" panose="02040503050406030204" pitchFamily="18" charset="0"/>
                            </a:rPr>
                          </m:ctrlPr>
                        </m:fPr>
                        <m:num>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𝑈</m:t>
                              </m:r>
                            </m:e>
                            <m:sub>
                              <m:r>
                                <a:rPr lang="en-US" sz="2300" i="1">
                                  <a:solidFill>
                                    <a:srgbClr val="FF0000"/>
                                  </a:solidFill>
                                  <a:latin typeface="Cambria Math" panose="02040503050406030204" pitchFamily="18" charset="0"/>
                                  <a:ea typeface="Cambria Math" panose="02040503050406030204" pitchFamily="18" charset="0"/>
                                </a:rPr>
                                <m:t>𝑦</m:t>
                              </m:r>
                            </m:sub>
                          </m:sSub>
                        </m:num>
                        <m:den>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𝑝</m:t>
                              </m:r>
                            </m:e>
                            <m:sub>
                              <m:r>
                                <a:rPr lang="en-US" sz="2300" i="1">
                                  <a:solidFill>
                                    <a:srgbClr val="FF0000"/>
                                  </a:solidFill>
                                  <a:latin typeface="Cambria Math" panose="02040503050406030204" pitchFamily="18" charset="0"/>
                                  <a:ea typeface="Cambria Math" panose="02040503050406030204" pitchFamily="18" charset="0"/>
                                </a:rPr>
                                <m:t>𝑦</m:t>
                              </m:r>
                            </m:sub>
                          </m:sSub>
                        </m:den>
                      </m:f>
                    </m:oMath>
                  </m:oMathPara>
                </a14:m>
                <a:endParaRPr lang="en-US" sz="2300" dirty="0">
                  <a:ea typeface="Cambria Math" panose="02040503050406030204" pitchFamily="18" charset="0"/>
                </a:endParaRPr>
              </a:p>
              <a:p>
                <a:pPr algn="r" rtl="1"/>
                <a:endParaRPr lang="en-US" sz="23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f>
                        <m:fPr>
                          <m:ctrlPr>
                            <a:rPr lang="he-IL" sz="2300" i="1">
                              <a:latin typeface="Cambria Math" panose="02040503050406030204" pitchFamily="18" charset="0"/>
                              <a:ea typeface="Cambria Math" panose="02040503050406030204" pitchFamily="18" charset="0"/>
                            </a:rPr>
                          </m:ctrlPr>
                        </m:fPr>
                        <m:num>
                          <m:sSub>
                            <m:sSubPr>
                              <m:ctrlPr>
                                <a:rPr lang="he-IL"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𝑈</m:t>
                              </m:r>
                            </m:e>
                            <m:sub>
                              <m:r>
                                <a:rPr lang="en-US" sz="2300" i="1">
                                  <a:latin typeface="Cambria Math" panose="02040503050406030204" pitchFamily="18" charset="0"/>
                                  <a:ea typeface="Cambria Math" panose="02040503050406030204" pitchFamily="18" charset="0"/>
                                </a:rPr>
                                <m:t>𝑥</m:t>
                              </m:r>
                            </m:sub>
                          </m:sSub>
                        </m:num>
                        <m:den>
                          <m:sSub>
                            <m:sSubPr>
                              <m:ctrlPr>
                                <a:rPr lang="he-IL"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𝑥</m:t>
                              </m:r>
                            </m:sub>
                          </m:sSub>
                        </m:den>
                      </m:f>
                      <m:r>
                        <a:rPr lang="en-US" sz="2300" i="1">
                          <a:latin typeface="Cambria Math" panose="02040503050406030204" pitchFamily="18" charset="0"/>
                          <a:ea typeface="Cambria Math" panose="02040503050406030204" pitchFamily="18" charset="0"/>
                        </a:rPr>
                        <m:t>=</m:t>
                      </m:r>
                      <m:f>
                        <m:fPr>
                          <m:ctrlPr>
                            <a:rPr lang="he-IL" sz="2300" i="1">
                              <a:latin typeface="Cambria Math" panose="02040503050406030204" pitchFamily="18" charset="0"/>
                              <a:ea typeface="Cambria Math" panose="02040503050406030204" pitchFamily="18" charset="0"/>
                            </a:rPr>
                          </m:ctrlPr>
                        </m:fPr>
                        <m:num>
                          <m:sSub>
                            <m:sSubPr>
                              <m:ctrlPr>
                                <a:rPr lang="he-IL"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𝑈</m:t>
                              </m:r>
                            </m:e>
                            <m:sub>
                              <m:r>
                                <a:rPr lang="en-US" sz="2300" i="1">
                                  <a:latin typeface="Cambria Math" panose="02040503050406030204" pitchFamily="18" charset="0"/>
                                  <a:ea typeface="Cambria Math" panose="02040503050406030204" pitchFamily="18" charset="0"/>
                                </a:rPr>
                                <m:t>𝑦</m:t>
                              </m:r>
                            </m:sub>
                          </m:sSub>
                        </m:num>
                        <m:den>
                          <m:sSub>
                            <m:sSubPr>
                              <m:ctrlPr>
                                <a:rPr lang="he-IL"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𝑦</m:t>
                              </m:r>
                            </m:sub>
                          </m:sSub>
                        </m:den>
                      </m:f>
                      <m:r>
                        <a:rPr lang="he-IL" sz="2300" i="1">
                          <a:latin typeface="Cambria Math" panose="02040503050406030204" pitchFamily="18" charset="0"/>
                          <a:ea typeface="Cambria Math" panose="02040503050406030204" pitchFamily="18" charset="0"/>
                        </a:rPr>
                        <m:t>⟹</m:t>
                      </m:r>
                      <m:f>
                        <m:fPr>
                          <m:ctrlPr>
                            <a:rPr lang="he-IL" sz="2300" i="1" smtClean="0">
                              <a:solidFill>
                                <a:srgbClr val="FF0000"/>
                              </a:solidFill>
                              <a:latin typeface="Cambria Math" panose="02040503050406030204" pitchFamily="18" charset="0"/>
                              <a:ea typeface="Cambria Math" panose="02040503050406030204" pitchFamily="18" charset="0"/>
                            </a:rPr>
                          </m:ctrlPr>
                        </m:fPr>
                        <m:num>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𝑈</m:t>
                              </m:r>
                            </m:e>
                            <m:sub>
                              <m:r>
                                <a:rPr lang="en-US" sz="2300" i="1">
                                  <a:solidFill>
                                    <a:srgbClr val="FF0000"/>
                                  </a:solidFill>
                                  <a:latin typeface="Cambria Math" panose="02040503050406030204" pitchFamily="18" charset="0"/>
                                  <a:ea typeface="Cambria Math" panose="02040503050406030204" pitchFamily="18" charset="0"/>
                                </a:rPr>
                                <m:t>𝑥</m:t>
                              </m:r>
                            </m:sub>
                          </m:sSub>
                        </m:num>
                        <m:den>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b="0" i="1" smtClean="0">
                                  <a:solidFill>
                                    <a:srgbClr val="FF0000"/>
                                  </a:solidFill>
                                  <a:latin typeface="Cambria Math" panose="02040503050406030204" pitchFamily="18" charset="0"/>
                                  <a:ea typeface="Cambria Math" panose="02040503050406030204" pitchFamily="18" charset="0"/>
                                </a:rPr>
                                <m:t>𝑈</m:t>
                              </m:r>
                            </m:e>
                            <m:sub>
                              <m:r>
                                <a:rPr lang="en-US" sz="2300" b="0" i="1" smtClean="0">
                                  <a:solidFill>
                                    <a:srgbClr val="FF0000"/>
                                  </a:solidFill>
                                  <a:latin typeface="Cambria Math" panose="02040503050406030204" pitchFamily="18" charset="0"/>
                                  <a:ea typeface="Cambria Math" panose="02040503050406030204" pitchFamily="18" charset="0"/>
                                </a:rPr>
                                <m:t>𝑦</m:t>
                              </m:r>
                            </m:sub>
                          </m:sSub>
                        </m:den>
                      </m:f>
                      <m:r>
                        <a:rPr lang="en-US" sz="2300" i="1">
                          <a:solidFill>
                            <a:srgbClr val="FF0000"/>
                          </a:solidFill>
                          <a:latin typeface="Cambria Math" panose="02040503050406030204" pitchFamily="18" charset="0"/>
                          <a:ea typeface="Cambria Math" panose="02040503050406030204" pitchFamily="18" charset="0"/>
                        </a:rPr>
                        <m:t>=</m:t>
                      </m:r>
                      <m:f>
                        <m:fPr>
                          <m:ctrlPr>
                            <a:rPr lang="he-IL" sz="2300" i="1">
                              <a:solidFill>
                                <a:srgbClr val="FF0000"/>
                              </a:solidFill>
                              <a:latin typeface="Cambria Math" panose="02040503050406030204" pitchFamily="18" charset="0"/>
                              <a:ea typeface="Cambria Math" panose="02040503050406030204" pitchFamily="18" charset="0"/>
                            </a:rPr>
                          </m:ctrlPr>
                        </m:fPr>
                        <m:num>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b="0" i="1" smtClean="0">
                                  <a:solidFill>
                                    <a:srgbClr val="FF0000"/>
                                  </a:solidFill>
                                  <a:latin typeface="Cambria Math" panose="02040503050406030204" pitchFamily="18" charset="0"/>
                                  <a:ea typeface="Cambria Math" panose="02040503050406030204" pitchFamily="18" charset="0"/>
                                </a:rPr>
                                <m:t>𝑝</m:t>
                              </m:r>
                            </m:e>
                            <m:sub>
                              <m:r>
                                <a:rPr lang="en-US" sz="2300" b="0" i="1" smtClean="0">
                                  <a:solidFill>
                                    <a:srgbClr val="FF0000"/>
                                  </a:solidFill>
                                  <a:latin typeface="Cambria Math" panose="02040503050406030204" pitchFamily="18" charset="0"/>
                                  <a:ea typeface="Cambria Math" panose="02040503050406030204" pitchFamily="18" charset="0"/>
                                </a:rPr>
                                <m:t>𝑥</m:t>
                              </m:r>
                            </m:sub>
                          </m:sSub>
                        </m:num>
                        <m:den>
                          <m:sSub>
                            <m:sSubPr>
                              <m:ctrlPr>
                                <a:rPr lang="he-IL" sz="2300" i="1">
                                  <a:solidFill>
                                    <a:srgbClr val="FF0000"/>
                                  </a:solidFill>
                                  <a:latin typeface="Cambria Math" panose="02040503050406030204" pitchFamily="18" charset="0"/>
                                  <a:ea typeface="Cambria Math" panose="02040503050406030204" pitchFamily="18" charset="0"/>
                                </a:rPr>
                              </m:ctrlPr>
                            </m:sSubPr>
                            <m:e>
                              <m:r>
                                <a:rPr lang="en-US" sz="2300" i="1">
                                  <a:solidFill>
                                    <a:srgbClr val="FF0000"/>
                                  </a:solidFill>
                                  <a:latin typeface="Cambria Math" panose="02040503050406030204" pitchFamily="18" charset="0"/>
                                  <a:ea typeface="Cambria Math" panose="02040503050406030204" pitchFamily="18" charset="0"/>
                                </a:rPr>
                                <m:t>𝑝</m:t>
                              </m:r>
                            </m:e>
                            <m:sub>
                              <m:r>
                                <a:rPr lang="en-US" sz="2300" i="1">
                                  <a:solidFill>
                                    <a:srgbClr val="FF0000"/>
                                  </a:solidFill>
                                  <a:latin typeface="Cambria Math" panose="02040503050406030204" pitchFamily="18" charset="0"/>
                                  <a:ea typeface="Cambria Math" panose="02040503050406030204" pitchFamily="18" charset="0"/>
                                </a:rPr>
                                <m:t>𝑦</m:t>
                              </m:r>
                            </m:sub>
                          </m:sSub>
                        </m:den>
                      </m:f>
                    </m:oMath>
                  </m:oMathPara>
                </a14:m>
                <a:endParaRPr lang="en-US" sz="2300" dirty="0">
                  <a:ea typeface="Cambria Math" panose="02040503050406030204" pitchFamily="18" charset="0"/>
                </a:endParaRPr>
              </a:p>
              <a:p>
                <a:pPr algn="r" rtl="1"/>
                <a:endParaRPr lang="en-US" sz="2300" dirty="0"/>
              </a:p>
            </p:txBody>
          </p:sp>
        </mc:Choice>
        <mc:Fallback xmlns="">
          <p:sp>
            <p:nvSpPr>
              <p:cNvPr id="3" name="TextBox 2">
                <a:extLst>
                  <a:ext uri="{FF2B5EF4-FFF2-40B4-BE49-F238E27FC236}">
                    <a16:creationId xmlns:a16="http://schemas.microsoft.com/office/drawing/2014/main" id="{D8F6AA7E-FAF4-954F-8F20-C53280309E14}"/>
                  </a:ext>
                </a:extLst>
              </p:cNvPr>
              <p:cNvSpPr txBox="1">
                <a:spLocks noRot="1" noChangeAspect="1" noMove="1" noResize="1" noEditPoints="1" noAdjustHandles="1" noChangeArrowheads="1" noChangeShapeType="1" noTextEdit="1"/>
              </p:cNvSpPr>
              <p:nvPr/>
            </p:nvSpPr>
            <p:spPr>
              <a:xfrm>
                <a:off x="2057400" y="1471654"/>
                <a:ext cx="7924800" cy="558345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050075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And in the </a:t>
            </a:r>
            <a:r>
              <a:rPr lang="en-US" dirty="0" smtClean="0">
                <a:solidFill>
                  <a:srgbClr val="C00000"/>
                </a:solidFill>
                <a:cs typeface="+mn-cs"/>
              </a:rPr>
              <a:t>CD</a:t>
            </a:r>
            <a:r>
              <a:rPr lang="en-US" dirty="0" smtClean="0">
                <a:solidFill>
                  <a:srgbClr val="7030A0"/>
                </a:solidFill>
                <a:cs typeface="+mn-cs"/>
              </a:rPr>
              <a:t> problem</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176</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1883134" y="1690688"/>
                <a:ext cx="7522123" cy="4497963"/>
              </a:xfrm>
              <a:prstGeom prst="rect">
                <a:avLst/>
              </a:prstGeom>
              <a:noFill/>
            </p:spPr>
            <p:txBody>
              <a:bodyPr wrap="square" rtlCol="0">
                <a:spAutoFit/>
              </a:bodyPr>
              <a:lstStyle/>
              <a:p>
                <a:r>
                  <a:rPr lang="en-US" sz="2800" dirty="0" smtClean="0"/>
                  <a:t>We are again looking for </a:t>
                </a:r>
                <a14:m>
                  <m:oMath xmlns:m="http://schemas.openxmlformats.org/officeDocument/2006/math">
                    <m:d>
                      <m:dPr>
                        <m:ctrlPr>
                          <a:rPr lang="en-US" sz="2800" i="1" smtClean="0">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𝑥</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𝑦</m:t>
                        </m:r>
                      </m:e>
                    </m:d>
                  </m:oMath>
                </a14:m>
                <a:r>
                  <a:rPr lang="en-US" sz="2800" dirty="0" smtClean="0"/>
                  <a:t> where:</a:t>
                </a:r>
                <a:endParaRPr lang="en-US" sz="2800" dirty="0"/>
              </a:p>
              <a:p>
                <a:pPr marL="0" defTabSz="914400" eaLnBrk="1" latinLnBrk="0" hangingPunct="1"/>
                <a:endParaRPr lang="he-IL" sz="2800" dirty="0"/>
              </a:p>
              <a:p>
                <a:pPr/>
                <a14:m>
                  <m:oMathPara xmlns:m="http://schemas.openxmlformats.org/officeDocument/2006/math">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i="1">
                              <a:solidFill>
                                <a:srgbClr val="00B050"/>
                              </a:solidFill>
                              <a:latin typeface="Cambria Math" panose="02040503050406030204" pitchFamily="18" charset="0"/>
                            </a:rPr>
                            <m:t>𝑝</m:t>
                          </m:r>
                        </m:e>
                        <m:sub>
                          <m:r>
                            <a:rPr lang="en-US" sz="2800" i="1">
                              <a:solidFill>
                                <a:srgbClr val="00B050"/>
                              </a:solidFill>
                              <a:latin typeface="Cambria Math" panose="02040503050406030204" pitchFamily="18" charset="0"/>
                            </a:rPr>
                            <m:t>𝑥</m:t>
                          </m:r>
                        </m:sub>
                      </m:sSub>
                      <m:r>
                        <a:rPr lang="en-US" sz="2800" i="1">
                          <a:solidFill>
                            <a:srgbClr val="00B050"/>
                          </a:solidFill>
                          <a:latin typeface="Cambria Math" panose="02040503050406030204" pitchFamily="18" charset="0"/>
                        </a:rPr>
                        <m:t>𝑥</m:t>
                      </m:r>
                      <m:r>
                        <a:rPr lang="en-US" sz="2800" i="1">
                          <a:solidFill>
                            <a:srgbClr val="00B050"/>
                          </a:solidFill>
                          <a:latin typeface="Cambria Math" panose="02040503050406030204" pitchFamily="18" charset="0"/>
                        </a:rPr>
                        <m:t>+</m:t>
                      </m:r>
                      <m:sSub>
                        <m:sSubPr>
                          <m:ctrlPr>
                            <a:rPr lang="en-US" sz="2800" i="1">
                              <a:solidFill>
                                <a:srgbClr val="00B050"/>
                              </a:solidFill>
                              <a:latin typeface="Cambria Math" panose="02040503050406030204" pitchFamily="18" charset="0"/>
                            </a:rPr>
                          </m:ctrlPr>
                        </m:sSubPr>
                        <m:e>
                          <m:r>
                            <a:rPr lang="en-US" sz="2800" i="1">
                              <a:solidFill>
                                <a:srgbClr val="00B050"/>
                              </a:solidFill>
                              <a:latin typeface="Cambria Math" panose="02040503050406030204" pitchFamily="18" charset="0"/>
                            </a:rPr>
                            <m:t>𝑝</m:t>
                          </m:r>
                        </m:e>
                        <m:sub>
                          <m:r>
                            <a:rPr lang="en-US" sz="2800" i="1">
                              <a:solidFill>
                                <a:srgbClr val="00B050"/>
                              </a:solidFill>
                              <a:latin typeface="Cambria Math" panose="02040503050406030204" pitchFamily="18" charset="0"/>
                            </a:rPr>
                            <m:t>𝑦</m:t>
                          </m:r>
                        </m:sub>
                      </m:sSub>
                      <m:r>
                        <a:rPr lang="en-US" sz="2800" i="1">
                          <a:solidFill>
                            <a:srgbClr val="00B050"/>
                          </a:solidFill>
                          <a:latin typeface="Cambria Math" panose="02040503050406030204" pitchFamily="18" charset="0"/>
                        </a:rPr>
                        <m:t>𝑦</m:t>
                      </m:r>
                      <m:r>
                        <a:rPr lang="en-US" sz="2800" i="1">
                          <a:solidFill>
                            <a:srgbClr val="00B050"/>
                          </a:solidFill>
                          <a:latin typeface="Cambria Math" panose="02040503050406030204" pitchFamily="18" charset="0"/>
                          <a:ea typeface="Cambria Math" panose="02040503050406030204" pitchFamily="18" charset="0"/>
                        </a:rPr>
                        <m:t>=</m:t>
                      </m:r>
                      <m:r>
                        <a:rPr lang="en-US" sz="2800" i="1">
                          <a:solidFill>
                            <a:srgbClr val="00B050"/>
                          </a:solidFill>
                          <a:latin typeface="Cambria Math" panose="02040503050406030204" pitchFamily="18" charset="0"/>
                          <a:ea typeface="Cambria Math" panose="02040503050406030204" pitchFamily="18" charset="0"/>
                        </a:rPr>
                        <m:t>𝐼</m:t>
                      </m:r>
                    </m:oMath>
                  </m:oMathPara>
                </a14:m>
                <a:endParaRPr lang="en-US" sz="2800" dirty="0">
                  <a:solidFill>
                    <a:srgbClr val="00B050"/>
                  </a:solidFill>
                </a:endParaRPr>
              </a:p>
              <a:p>
                <a:r>
                  <a:rPr lang="en-US" sz="2800" dirty="0"/>
                  <a:t>and</a:t>
                </a:r>
                <a:endParaRPr lang="he-IL" sz="2800" dirty="0"/>
              </a:p>
              <a:p>
                <a:pPr algn="ctr"/>
                <a14:m>
                  <m:oMathPara xmlns:m="http://schemas.openxmlformats.org/officeDocument/2006/math">
                    <m:oMathParaPr>
                      <m:jc m:val="centerGroup"/>
                    </m:oMathParaPr>
                    <m:oMath xmlns:m="http://schemas.openxmlformats.org/officeDocument/2006/math">
                      <m:f>
                        <m:fPr>
                          <m:ctrlPr>
                            <a:rPr lang="he-IL" sz="2800" i="1" smtClean="0">
                              <a:solidFill>
                                <a:srgbClr val="C00000"/>
                              </a:solidFill>
                              <a:latin typeface="Cambria Math" panose="02040503050406030204" pitchFamily="18" charset="0"/>
                              <a:ea typeface="Cambria Math" panose="02040503050406030204" pitchFamily="18" charset="0"/>
                            </a:rPr>
                          </m:ctrlPr>
                        </m:fPr>
                        <m:num>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𝑈</m:t>
                              </m:r>
                            </m:e>
                            <m:sub>
                              <m:r>
                                <a:rPr lang="en-US" sz="2800" i="1">
                                  <a:solidFill>
                                    <a:srgbClr val="C00000"/>
                                  </a:solidFill>
                                  <a:latin typeface="Cambria Math" panose="02040503050406030204" pitchFamily="18" charset="0"/>
                                  <a:ea typeface="Cambria Math" panose="02040503050406030204" pitchFamily="18" charset="0"/>
                                </a:rPr>
                                <m:t>𝑥</m:t>
                              </m:r>
                            </m:sub>
                          </m:sSub>
                        </m:num>
                        <m:den>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𝑈</m:t>
                              </m:r>
                            </m:e>
                            <m:sub>
                              <m:r>
                                <a:rPr lang="en-US" sz="2800" i="1">
                                  <a:solidFill>
                                    <a:srgbClr val="C00000"/>
                                  </a:solidFill>
                                  <a:latin typeface="Cambria Math" panose="02040503050406030204" pitchFamily="18" charset="0"/>
                                  <a:ea typeface="Cambria Math" panose="02040503050406030204" pitchFamily="18" charset="0"/>
                                </a:rPr>
                                <m:t>𝑦</m:t>
                              </m:r>
                            </m:sub>
                          </m:sSub>
                        </m:den>
                      </m:f>
                      <m:r>
                        <a:rPr lang="en-US" sz="2800" i="1">
                          <a:solidFill>
                            <a:srgbClr val="C00000"/>
                          </a:solidFill>
                          <a:latin typeface="Cambria Math" panose="02040503050406030204" pitchFamily="18" charset="0"/>
                          <a:ea typeface="Cambria Math" panose="02040503050406030204" pitchFamily="18" charset="0"/>
                        </a:rPr>
                        <m:t>=</m:t>
                      </m:r>
                      <m:f>
                        <m:fPr>
                          <m:ctrlPr>
                            <a:rPr lang="he-IL" sz="2800" i="1">
                              <a:solidFill>
                                <a:srgbClr val="C00000"/>
                              </a:solidFill>
                              <a:latin typeface="Cambria Math" panose="02040503050406030204" pitchFamily="18" charset="0"/>
                              <a:ea typeface="Cambria Math" panose="02040503050406030204" pitchFamily="18" charset="0"/>
                            </a:rPr>
                          </m:ctrlPr>
                        </m:fPr>
                        <m:num>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𝑥</m:t>
                              </m:r>
                            </m:sub>
                          </m:sSub>
                        </m:num>
                        <m:den>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𝑦</m:t>
                              </m:r>
                            </m:sub>
                          </m:sSub>
                        </m:den>
                      </m:f>
                    </m:oMath>
                  </m:oMathPara>
                </a14:m>
                <a:endParaRPr lang="he-IL" sz="2800" dirty="0"/>
              </a:p>
              <a:p>
                <a:r>
                  <a:rPr lang="en-US" sz="2800" dirty="0" smtClean="0"/>
                  <a:t>or</a:t>
                </a:r>
                <a:endParaRPr lang="he-IL" sz="2800" dirty="0"/>
              </a:p>
              <a:p>
                <a:pPr algn="ctr"/>
                <a14:m>
                  <m:oMathPara xmlns:m="http://schemas.openxmlformats.org/officeDocument/2006/math">
                    <m:oMathParaPr>
                      <m:jc m:val="centerGroup"/>
                    </m:oMathParaPr>
                    <m:oMath xmlns:m="http://schemas.openxmlformats.org/officeDocument/2006/math">
                      <m:f>
                        <m:fPr>
                          <m:ctrlPr>
                            <a:rPr lang="en-US" sz="2800" i="1" smtClean="0">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𝑎</m:t>
                          </m:r>
                        </m:num>
                        <m:den>
                          <m:r>
                            <a:rPr lang="en-US" sz="2800" i="1">
                              <a:solidFill>
                                <a:srgbClr val="C00000"/>
                              </a:solidFill>
                              <a:latin typeface="Cambria Math" panose="02040503050406030204" pitchFamily="18" charset="0"/>
                            </a:rPr>
                            <m:t>𝑏</m:t>
                          </m:r>
                        </m:den>
                      </m:f>
                      <m:f>
                        <m:fP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𝑦</m:t>
                          </m:r>
                        </m:num>
                        <m:den>
                          <m:r>
                            <a:rPr lang="en-US" sz="2800" i="1">
                              <a:solidFill>
                                <a:srgbClr val="C00000"/>
                              </a:solidFill>
                              <a:latin typeface="Cambria Math" panose="02040503050406030204" pitchFamily="18" charset="0"/>
                            </a:rPr>
                            <m:t>𝑥</m:t>
                          </m:r>
                        </m:den>
                      </m:f>
                      <m:r>
                        <a:rPr lang="en-US" sz="2800" b="0" i="1" smtClean="0">
                          <a:solidFill>
                            <a:srgbClr val="C00000"/>
                          </a:solidFill>
                          <a:latin typeface="Cambria Math" panose="02040503050406030204" pitchFamily="18" charset="0"/>
                        </a:rPr>
                        <m:t>=</m:t>
                      </m:r>
                      <m:f>
                        <m:fPr>
                          <m:ctrlPr>
                            <a:rPr lang="he-IL" sz="2800" i="1">
                              <a:solidFill>
                                <a:srgbClr val="C00000"/>
                              </a:solidFill>
                              <a:latin typeface="Cambria Math" panose="02040503050406030204" pitchFamily="18" charset="0"/>
                              <a:ea typeface="Cambria Math" panose="02040503050406030204" pitchFamily="18" charset="0"/>
                            </a:rPr>
                          </m:ctrlPr>
                        </m:fPr>
                        <m:num>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𝑥</m:t>
                              </m:r>
                            </m:sub>
                          </m:sSub>
                        </m:num>
                        <m:den>
                          <m:sSub>
                            <m:sSubPr>
                              <m:ctrlPr>
                                <a:rPr lang="he-IL" sz="2800" i="1">
                                  <a:solidFill>
                                    <a:srgbClr val="C00000"/>
                                  </a:solidFill>
                                  <a:latin typeface="Cambria Math" panose="02040503050406030204" pitchFamily="18" charset="0"/>
                                  <a:ea typeface="Cambria Math" panose="02040503050406030204" pitchFamily="18" charset="0"/>
                                </a:rPr>
                              </m:ctrlPr>
                            </m:sSubPr>
                            <m:e>
                              <m:r>
                                <a:rPr lang="en-US" sz="2800" i="1">
                                  <a:solidFill>
                                    <a:srgbClr val="C00000"/>
                                  </a:solidFill>
                                  <a:latin typeface="Cambria Math" panose="02040503050406030204" pitchFamily="18" charset="0"/>
                                  <a:ea typeface="Cambria Math" panose="02040503050406030204" pitchFamily="18" charset="0"/>
                                </a:rPr>
                                <m:t>𝑝</m:t>
                              </m:r>
                            </m:e>
                            <m:sub>
                              <m:r>
                                <a:rPr lang="en-US" sz="2800" i="1">
                                  <a:solidFill>
                                    <a:srgbClr val="C00000"/>
                                  </a:solidFill>
                                  <a:latin typeface="Cambria Math" panose="02040503050406030204" pitchFamily="18" charset="0"/>
                                  <a:ea typeface="Cambria Math" panose="02040503050406030204" pitchFamily="18" charset="0"/>
                                </a:rPr>
                                <m:t>𝑦</m:t>
                              </m:r>
                            </m:sub>
                          </m:sSub>
                        </m:den>
                      </m:f>
                    </m:oMath>
                  </m:oMathPara>
                </a14:m>
                <a:endParaRPr lang="he-IL" sz="2800" dirty="0"/>
              </a:p>
              <a:p>
                <a:pPr marL="0" algn="ctr" defTabSz="914400" eaLnBrk="1" latinLnBrk="0" hangingPunct="1"/>
                <a:endParaRPr lang="he-IL" sz="2800" dirty="0"/>
              </a:p>
            </p:txBody>
          </p:sp>
        </mc:Choice>
        <mc:Fallback xmlns="">
          <p:sp>
            <p:nvSpPr>
              <p:cNvPr id="6" name="TextBox 5">
                <a:extLst>
                  <a:ext uri="{FF2B5EF4-FFF2-40B4-BE49-F238E27FC236}">
                    <a16:creationId xmlns:a16="http://schemas.microsoft.com/office/drawing/2014/main" xmlns:a14="http://schemas.microsoft.com/office/drawing/2010/main" xmlns="" id="{A118A78D-BA9C-8D42-AFE2-9D6E23F1FDED}"/>
                  </a:ext>
                </a:extLst>
              </p:cNvPr>
              <p:cNvSpPr txBox="1">
                <a:spLocks noRot="1" noChangeAspect="1" noMove="1" noResize="1" noEditPoints="1" noAdjustHandles="1" noChangeArrowheads="1" noChangeShapeType="1" noTextEdit="1"/>
              </p:cNvSpPr>
              <p:nvPr/>
            </p:nvSpPr>
            <p:spPr>
              <a:xfrm>
                <a:off x="1883134" y="1690688"/>
                <a:ext cx="7522123" cy="4497963"/>
              </a:xfrm>
              <a:prstGeom prst="rect">
                <a:avLst/>
              </a:prstGeom>
              <a:blipFill rotWithShape="1">
                <a:blip r:embed="rId2"/>
                <a:stretch>
                  <a:fillRect l="-1702" t="-1355"/>
                </a:stretch>
              </a:blipFill>
            </p:spPr>
            <p:txBody>
              <a:bodyPr/>
              <a:lstStyle/>
              <a:p>
                <a:r>
                  <a:rPr lang="en-US">
                    <a:noFill/>
                  </a:rPr>
                  <a:t> </a:t>
                </a:r>
              </a:p>
            </p:txBody>
          </p:sp>
        </mc:Fallback>
      </mc:AlternateContent>
    </p:spTree>
    <p:extLst>
      <p:ext uri="{BB962C8B-B14F-4D97-AF65-F5344CB8AC3E}">
        <p14:creationId xmlns:p14="http://schemas.microsoft.com/office/powerpoint/2010/main" val="335103715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rtl="1"/>
            <a:r>
              <a:rPr lang="en-US" dirty="0" smtClean="0">
                <a:solidFill>
                  <a:srgbClr val="7030A0"/>
                </a:solidFill>
              </a:rPr>
              <a:t>And the solution is, again</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177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18A78D-BA9C-8D42-AFE2-9D6E23F1FDED}"/>
                  </a:ext>
                </a:extLst>
              </p:cNvPr>
              <p:cNvSpPr txBox="1"/>
              <p:nvPr/>
            </p:nvSpPr>
            <p:spPr>
              <a:xfrm>
                <a:off x="1136469" y="1565849"/>
                <a:ext cx="9614262" cy="4287777"/>
              </a:xfrm>
              <a:prstGeom prst="rect">
                <a:avLst/>
              </a:prstGeom>
              <a:noFill/>
            </p:spPr>
            <p:txBody>
              <a:bodyPr wrap="square" rtlCol="0">
                <a:spAutoFit/>
              </a:bodyPr>
              <a:lstStyle/>
              <a:p>
                <a:pPr algn="ctr">
                  <a:lnSpc>
                    <a:spcPct val="150000"/>
                  </a:lnSpc>
                </a:pPr>
                <a14:m>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𝑥</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den>
                    </m:f>
                    <m:r>
                      <a:rPr lang="en-US" sz="2400" b="0" i="1" smtClean="0">
                        <a:latin typeface="Cambria Math" panose="02040503050406030204" pitchFamily="18" charset="0"/>
                      </a:rPr>
                      <m:t>𝐼</m:t>
                    </m:r>
                  </m:oMath>
                </a14:m>
                <a:r>
                  <a:rPr lang="en-US" sz="2400" b="0" i="1" dirty="0" smtClean="0">
                    <a:latin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solidFill>
                          <a:srgbClr val="C00000"/>
                        </a:solidFill>
                        <a:latin typeface="Cambria Math" panose="02040503050406030204" pitchFamily="18" charset="0"/>
                        <a:ea typeface="Cambria Math" panose="02040503050406030204" pitchFamily="18" charset="0"/>
                      </a:rPr>
                      <m:t>𝑥</m:t>
                    </m:r>
                    <m:r>
                      <a:rPr lang="en-US" sz="2800" i="1">
                        <a:solidFill>
                          <a:srgbClr val="C00000"/>
                        </a:solidFill>
                        <a:latin typeface="Cambria Math" panose="02040503050406030204" pitchFamily="18" charset="0"/>
                        <a:ea typeface="Cambria Math" panose="02040503050406030204" pitchFamily="18" charset="0"/>
                      </a:rPr>
                      <m:t>=</m:t>
                    </m:r>
                    <m:r>
                      <m:rPr>
                        <m:nor/>
                      </m:rPr>
                      <a:rPr lang="en-US" sz="2800" dirty="0">
                        <a:solidFill>
                          <a:srgbClr val="C00000"/>
                        </a:solidFill>
                      </a:rPr>
                      <m:t> </m:t>
                    </m:r>
                    <m:f>
                      <m:fP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𝑎</m:t>
                        </m:r>
                      </m:num>
                      <m:den>
                        <m:r>
                          <a:rPr lang="en-US" sz="2800" i="1">
                            <a:solidFill>
                              <a:srgbClr val="C00000"/>
                            </a:solidFill>
                            <a:latin typeface="Cambria Math" panose="02040503050406030204" pitchFamily="18" charset="0"/>
                          </a:rPr>
                          <m:t>𝑎</m:t>
                        </m:r>
                        <m:r>
                          <a:rPr lang="en-US" sz="2800" i="1">
                            <a:solidFill>
                              <a:srgbClr val="C00000"/>
                            </a:solidFill>
                            <a:latin typeface="Cambria Math" panose="02040503050406030204" pitchFamily="18" charset="0"/>
                          </a:rPr>
                          <m:t>+</m:t>
                        </m:r>
                        <m:r>
                          <a:rPr lang="en-US" sz="2800" i="1">
                            <a:solidFill>
                              <a:srgbClr val="C00000"/>
                            </a:solidFill>
                            <a:latin typeface="Cambria Math" panose="02040503050406030204" pitchFamily="18" charset="0"/>
                          </a:rPr>
                          <m:t>𝑏</m:t>
                        </m:r>
                      </m:den>
                    </m:f>
                    <m:f>
                      <m:fP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1</m:t>
                        </m:r>
                      </m:num>
                      <m:den>
                        <m:sSub>
                          <m:sSubPr>
                            <m:ctrlPr>
                              <a:rPr lang="en-US" sz="2800" i="1">
                                <a:solidFill>
                                  <a:srgbClr val="C00000"/>
                                </a:solidFill>
                                <a:latin typeface="Cambria Math" panose="02040503050406030204" pitchFamily="18" charset="0"/>
                              </a:rPr>
                            </m:ctrlPr>
                          </m:sSubPr>
                          <m:e>
                            <m:r>
                              <a:rPr lang="en-US" sz="2800" i="1">
                                <a:solidFill>
                                  <a:srgbClr val="C00000"/>
                                </a:solidFill>
                                <a:latin typeface="Cambria Math" panose="02040503050406030204" pitchFamily="18" charset="0"/>
                              </a:rPr>
                              <m:t>𝑝</m:t>
                            </m:r>
                          </m:e>
                          <m:sub>
                            <m:r>
                              <a:rPr lang="en-US" sz="2800" i="1">
                                <a:solidFill>
                                  <a:srgbClr val="C00000"/>
                                </a:solidFill>
                                <a:latin typeface="Cambria Math" panose="02040503050406030204" pitchFamily="18" charset="0"/>
                              </a:rPr>
                              <m:t>𝑥</m:t>
                            </m:r>
                          </m:sub>
                        </m:sSub>
                      </m:den>
                    </m:f>
                    <m:r>
                      <a:rPr lang="en-US" sz="2800" i="1">
                        <a:solidFill>
                          <a:srgbClr val="C00000"/>
                        </a:solidFill>
                        <a:latin typeface="Cambria Math" panose="02040503050406030204" pitchFamily="18" charset="0"/>
                      </a:rPr>
                      <m:t>𝐼</m:t>
                    </m:r>
                  </m:oMath>
                </a14:m>
                <a:endParaRPr lang="he-IL" sz="2800" dirty="0"/>
              </a:p>
              <a:p>
                <a:pPr algn="ctr">
                  <a:lnSpc>
                    <a:spcPct val="150000"/>
                  </a:lnSpc>
                </a:pPr>
                <a:endParaRPr lang="en-US" sz="2400" b="0" i="1" dirty="0">
                  <a:latin typeface="Cambria Math" panose="02040503050406030204" pitchFamily="18" charset="0"/>
                </a:endParaRPr>
              </a:p>
              <a:p>
                <a:pPr algn="ctr">
                  <a:lnSpc>
                    <a:spcPct val="150000"/>
                  </a:lnSpc>
                </a:pPr>
                <a14:m>
                  <m:oMath xmlns:m="http://schemas.openxmlformats.org/officeDocument/2006/math">
                    <m:sSub>
                      <m:sSubPr>
                        <m:ctrlPr>
                          <a:rPr lang="he-IL"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𝑦</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0" i="1" smtClean="0">
                            <a:latin typeface="Cambria Math" panose="02040503050406030204" pitchFamily="18" charset="0"/>
                          </a:rPr>
                          <m:t>𝑏</m:t>
                        </m:r>
                      </m:num>
                      <m:den>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den>
                    </m:f>
                    <m:r>
                      <a:rPr lang="en-US" sz="2400" i="1">
                        <a:latin typeface="Cambria Math" panose="02040503050406030204" pitchFamily="18" charset="0"/>
                      </a:rPr>
                      <m:t>𝐼</m:t>
                    </m:r>
                  </m:oMath>
                </a14:m>
                <a:r>
                  <a:rPr lang="en-US" sz="2400" i="1" dirty="0" smtClean="0">
                    <a:latin typeface="Cambria Math" panose="02040503050406030204" pitchFamily="18" charset="0"/>
                  </a:rPr>
                  <a:t> 	</a:t>
                </a:r>
                <a14:m>
                  <m:oMath xmlns:m="http://schemas.openxmlformats.org/officeDocument/2006/math">
                    <m:r>
                      <a:rPr lang="en-US" sz="2800" b="0" i="1" smtClean="0">
                        <a:latin typeface="Cambria Math"/>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i="1">
                        <a:solidFill>
                          <a:srgbClr val="C00000"/>
                        </a:solidFill>
                        <a:latin typeface="Cambria Math" panose="02040503050406030204" pitchFamily="18" charset="0"/>
                        <a:ea typeface="Cambria Math" panose="02040503050406030204" pitchFamily="18" charset="0"/>
                      </a:rPr>
                      <m:t>𝑦</m:t>
                    </m:r>
                    <m:r>
                      <a:rPr lang="en-US" sz="2800" i="1">
                        <a:solidFill>
                          <a:srgbClr val="C00000"/>
                        </a:solidFill>
                        <a:latin typeface="Cambria Math" panose="02040503050406030204" pitchFamily="18" charset="0"/>
                        <a:ea typeface="Cambria Math" panose="02040503050406030204" pitchFamily="18" charset="0"/>
                      </a:rPr>
                      <m:t>=</m:t>
                    </m:r>
                    <m:r>
                      <m:rPr>
                        <m:nor/>
                      </m:rPr>
                      <a:rPr lang="en-US" sz="2800" dirty="0">
                        <a:solidFill>
                          <a:srgbClr val="C00000"/>
                        </a:solidFill>
                      </a:rPr>
                      <m:t> </m:t>
                    </m:r>
                    <m:f>
                      <m:fP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𝑏</m:t>
                        </m:r>
                      </m:num>
                      <m:den>
                        <m:r>
                          <a:rPr lang="en-US" sz="2800" i="1">
                            <a:solidFill>
                              <a:srgbClr val="C00000"/>
                            </a:solidFill>
                            <a:latin typeface="Cambria Math" panose="02040503050406030204" pitchFamily="18" charset="0"/>
                          </a:rPr>
                          <m:t>𝑎</m:t>
                        </m:r>
                        <m:r>
                          <a:rPr lang="en-US" sz="2800" i="1">
                            <a:solidFill>
                              <a:srgbClr val="C00000"/>
                            </a:solidFill>
                            <a:latin typeface="Cambria Math" panose="02040503050406030204" pitchFamily="18" charset="0"/>
                          </a:rPr>
                          <m:t>+</m:t>
                        </m:r>
                        <m:r>
                          <a:rPr lang="en-US" sz="2800" i="1">
                            <a:solidFill>
                              <a:srgbClr val="C00000"/>
                            </a:solidFill>
                            <a:latin typeface="Cambria Math" panose="02040503050406030204" pitchFamily="18" charset="0"/>
                          </a:rPr>
                          <m:t>𝑏</m:t>
                        </m:r>
                      </m:den>
                    </m:f>
                    <m:f>
                      <m:fP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1</m:t>
                        </m:r>
                      </m:num>
                      <m:den>
                        <m:sSub>
                          <m:sSubPr>
                            <m:ctrlPr>
                              <a:rPr lang="en-US" sz="2800" i="1">
                                <a:solidFill>
                                  <a:srgbClr val="C00000"/>
                                </a:solidFill>
                                <a:latin typeface="Cambria Math" panose="02040503050406030204" pitchFamily="18" charset="0"/>
                              </a:rPr>
                            </m:ctrlPr>
                          </m:sSubPr>
                          <m:e>
                            <m:r>
                              <a:rPr lang="en-US" sz="2800" i="1">
                                <a:solidFill>
                                  <a:srgbClr val="C00000"/>
                                </a:solidFill>
                                <a:latin typeface="Cambria Math" panose="02040503050406030204" pitchFamily="18" charset="0"/>
                              </a:rPr>
                              <m:t>𝑝</m:t>
                            </m:r>
                          </m:e>
                          <m:sub>
                            <m:r>
                              <a:rPr lang="en-US" sz="2800" i="1">
                                <a:solidFill>
                                  <a:srgbClr val="C00000"/>
                                </a:solidFill>
                                <a:latin typeface="Cambria Math" panose="02040503050406030204" pitchFamily="18" charset="0"/>
                              </a:rPr>
                              <m:t>𝑦</m:t>
                            </m:r>
                          </m:sub>
                        </m:sSub>
                      </m:den>
                    </m:f>
                    <m:r>
                      <a:rPr lang="en-US" sz="2800" i="1">
                        <a:solidFill>
                          <a:srgbClr val="C00000"/>
                        </a:solidFill>
                        <a:latin typeface="Cambria Math" panose="02040503050406030204" pitchFamily="18" charset="0"/>
                      </a:rPr>
                      <m:t>𝐼</m:t>
                    </m:r>
                  </m:oMath>
                </a14:m>
                <a:endParaRPr lang="en-US" sz="2800" dirty="0">
                  <a:solidFill>
                    <a:srgbClr val="C00000"/>
                  </a:solidFill>
                </a:endParaRPr>
              </a:p>
              <a:p>
                <a:pPr algn="ctr">
                  <a:lnSpc>
                    <a:spcPct val="150000"/>
                  </a:lnSpc>
                </a:pPr>
                <a:r>
                  <a:rPr lang="en-US" sz="2000" i="1" dirty="0" smtClean="0">
                    <a:latin typeface="Cambria Math" panose="02040503050406030204" pitchFamily="18" charset="0"/>
                  </a:rPr>
                  <a:t> </a:t>
                </a:r>
                <a:endParaRPr lang="en-US" sz="2000" i="1" dirty="0">
                  <a:latin typeface="Cambria Math" panose="02040503050406030204" pitchFamily="18" charset="0"/>
                </a:endParaRPr>
              </a:p>
              <a:p>
                <a:pPr>
                  <a:lnSpc>
                    <a:spcPct val="150000"/>
                  </a:lnSpc>
                </a:pPr>
                <a:r>
                  <a:rPr lang="en-US" sz="2400" dirty="0" smtClean="0"/>
                  <a:t>Clearly, we didn’t need Lagrange here, but in more complex problem his method can really help…</a:t>
                </a:r>
                <a:endParaRPr lang="en-US" sz="2400" dirty="0"/>
              </a:p>
            </p:txBody>
          </p:sp>
        </mc:Choice>
        <mc:Fallback xmlns="">
          <p:sp>
            <p:nvSpPr>
              <p:cNvPr id="6" name="TextBox 5">
                <a:extLst>
                  <a:ext uri="{FF2B5EF4-FFF2-40B4-BE49-F238E27FC236}">
                    <a16:creationId xmlns:a16="http://schemas.microsoft.com/office/drawing/2014/main" xmlns:a14="http://schemas.microsoft.com/office/drawing/2010/main" xmlns="" id="{A118A78D-BA9C-8D42-AFE2-9D6E23F1FDED}"/>
                  </a:ext>
                </a:extLst>
              </p:cNvPr>
              <p:cNvSpPr txBox="1">
                <a:spLocks noRot="1" noChangeAspect="1" noMove="1" noResize="1" noEditPoints="1" noAdjustHandles="1" noChangeArrowheads="1" noChangeShapeType="1" noTextEdit="1"/>
              </p:cNvSpPr>
              <p:nvPr/>
            </p:nvSpPr>
            <p:spPr>
              <a:xfrm>
                <a:off x="1136469" y="1565849"/>
                <a:ext cx="9614262" cy="4287777"/>
              </a:xfrm>
              <a:prstGeom prst="rect">
                <a:avLst/>
              </a:prstGeom>
              <a:blipFill rotWithShape="1">
                <a:blip r:embed="rId2"/>
                <a:stretch>
                  <a:fillRect l="-951" b="-853"/>
                </a:stretch>
              </a:blipFill>
            </p:spPr>
            <p:txBody>
              <a:bodyPr/>
              <a:lstStyle/>
              <a:p>
                <a:r>
                  <a:rPr lang="en-US">
                    <a:noFill/>
                  </a:rPr>
                  <a:t> </a:t>
                </a:r>
              </a:p>
            </p:txBody>
          </p:sp>
        </mc:Fallback>
      </mc:AlternateContent>
    </p:spTree>
    <p:extLst>
      <p:ext uri="{BB962C8B-B14F-4D97-AF65-F5344CB8AC3E}">
        <p14:creationId xmlns:p14="http://schemas.microsoft.com/office/powerpoint/2010/main" val="257896322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502229"/>
            <a:ext cx="8689976" cy="3082833"/>
          </a:xfrm>
        </p:spPr>
        <p:txBody>
          <a:bodyPr>
            <a:normAutofit fontScale="90000"/>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err="1" smtClean="0">
                <a:solidFill>
                  <a:srgbClr val="FF0000"/>
                </a:solidFill>
                <a:latin typeface="Arial" panose="020B0604020202020204" pitchFamily="34" charset="0"/>
                <a:cs typeface="Arial" panose="020B0604020202020204" pitchFamily="34" charset="0"/>
              </a:rPr>
              <a:t>Ordinality</a:t>
            </a: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178</a:t>
            </a:fld>
            <a:endParaRPr lang="en-US"/>
          </a:p>
        </p:txBody>
      </p:sp>
    </p:spTree>
    <p:extLst>
      <p:ext uri="{BB962C8B-B14F-4D97-AF65-F5344CB8AC3E}">
        <p14:creationId xmlns:p14="http://schemas.microsoft.com/office/powerpoint/2010/main" val="414496454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err="1" smtClean="0">
                <a:solidFill>
                  <a:srgbClr val="7030A0"/>
                </a:solidFill>
                <a:cs typeface="+mn-cs"/>
              </a:rPr>
              <a:t>Ordinality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179</a:t>
            </a:fld>
            <a:endParaRPr lang="en-US"/>
          </a:p>
        </p:txBody>
      </p:sp>
      <p:sp>
        <p:nvSpPr>
          <p:cNvPr id="6" name="TextBox 5">
            <a:extLst>
              <a:ext uri="{FF2B5EF4-FFF2-40B4-BE49-F238E27FC236}">
                <a16:creationId xmlns:a16="http://schemas.microsoft.com/office/drawing/2014/main" id="{5B80FF91-F6DF-C445-8117-645F4E151C34}"/>
              </a:ext>
            </a:extLst>
          </p:cNvPr>
          <p:cNvSpPr txBox="1"/>
          <p:nvPr/>
        </p:nvSpPr>
        <p:spPr>
          <a:xfrm>
            <a:off x="1478943" y="1894871"/>
            <a:ext cx="8892966" cy="2954655"/>
          </a:xfrm>
          <a:prstGeom prst="rect">
            <a:avLst/>
          </a:prstGeom>
          <a:noFill/>
        </p:spPr>
        <p:txBody>
          <a:bodyPr wrap="square" rtlCol="0">
            <a:spAutoFit/>
          </a:bodyPr>
          <a:lstStyle/>
          <a:p>
            <a:pPr algn="l" defTabSz="914400" eaLnBrk="1" latinLnBrk="0" hangingPunct="1">
              <a:lnSpc>
                <a:spcPct val="150000"/>
              </a:lnSpc>
            </a:pPr>
            <a:r>
              <a:rPr lang="en-US" sz="2800" dirty="0" smtClean="0"/>
              <a:t>Recall that the utility function is (only) </a:t>
            </a:r>
            <a:r>
              <a:rPr lang="en-US" sz="2800" dirty="0" smtClean="0">
                <a:solidFill>
                  <a:srgbClr val="FF0000"/>
                </a:solidFill>
              </a:rPr>
              <a:t>ordinal</a:t>
            </a:r>
            <a:endParaRPr lang="he-IL" sz="2800" dirty="0">
              <a:solidFill>
                <a:srgbClr val="FF0000"/>
              </a:solidFill>
            </a:endParaRPr>
          </a:p>
          <a:p>
            <a:pPr marL="742950" lvl="1" indent="-285750" algn="l">
              <a:lnSpc>
                <a:spcPct val="150000"/>
              </a:lnSpc>
              <a:buFont typeface="Arial" panose="020B0604020202020204" pitchFamily="34" charset="0"/>
              <a:buChar char="•"/>
            </a:pPr>
            <a:r>
              <a:rPr lang="en-US" sz="2400" dirty="0" smtClean="0"/>
              <a:t>We won’t take the specific function too seriously </a:t>
            </a:r>
            <a:endParaRPr lang="he-IL" sz="2400" dirty="0"/>
          </a:p>
          <a:p>
            <a:pPr marL="742950" lvl="1" indent="-285750" algn="l">
              <a:lnSpc>
                <a:spcPct val="150000"/>
              </a:lnSpc>
              <a:buFont typeface="Arial" panose="020B0604020202020204" pitchFamily="34" charset="0"/>
              <a:buChar char="•"/>
            </a:pPr>
            <a:r>
              <a:rPr lang="en-US" sz="2400" dirty="0" smtClean="0">
                <a:solidFill>
                  <a:srgbClr val="0070C0"/>
                </a:solidFill>
              </a:rPr>
              <a:t>Any monotone transformation </a:t>
            </a:r>
            <a:r>
              <a:rPr lang="en-US" sz="2400" dirty="0" smtClean="0"/>
              <a:t>thereof is equally good</a:t>
            </a:r>
            <a:endParaRPr lang="he-IL" sz="2400" dirty="0"/>
          </a:p>
          <a:p>
            <a:pPr marL="742950" lvl="1" indent="-285750" algn="l">
              <a:lnSpc>
                <a:spcPct val="150000"/>
              </a:lnSpc>
              <a:buFont typeface="Arial" panose="020B0604020202020204" pitchFamily="34" charset="0"/>
              <a:buChar char="•"/>
            </a:pPr>
            <a:r>
              <a:rPr lang="en-US" sz="2400" dirty="0" smtClean="0"/>
              <a:t>We should better verify that we only discuss properties that are </a:t>
            </a:r>
            <a:r>
              <a:rPr lang="en-US" sz="2400" dirty="0" smtClean="0">
                <a:solidFill>
                  <a:srgbClr val="0070C0"/>
                </a:solidFill>
              </a:rPr>
              <a:t>common</a:t>
            </a:r>
            <a:r>
              <a:rPr lang="en-US" sz="2400" dirty="0" smtClean="0"/>
              <a:t> to all such transformations</a:t>
            </a:r>
            <a:endParaRPr lang="en-US" sz="2400" dirty="0"/>
          </a:p>
        </p:txBody>
      </p:sp>
    </p:spTree>
    <p:extLst>
      <p:ext uri="{BB962C8B-B14F-4D97-AF65-F5344CB8AC3E}">
        <p14:creationId xmlns:p14="http://schemas.microsoft.com/office/powerpoint/2010/main" val="2556748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18</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Backward Induction</a:t>
            </a:r>
          </a:p>
        </p:txBody>
      </p:sp>
      <p:sp>
        <p:nvSpPr>
          <p:cNvPr id="146436" name="Rectangle 3"/>
          <p:cNvSpPr>
            <a:spLocks noGrp="1" noChangeArrowheads="1"/>
          </p:cNvSpPr>
          <p:nvPr>
            <p:ph type="body" idx="1"/>
          </p:nvPr>
        </p:nvSpPr>
        <p:spPr>
          <a:xfrm>
            <a:off x="1333128" y="1642492"/>
            <a:ext cx="4762872" cy="3191902"/>
          </a:xfrm>
        </p:spPr>
        <p:txBody>
          <a:bodyPr/>
          <a:lstStyle/>
          <a:p>
            <a:pPr marL="0" indent="0">
              <a:lnSpc>
                <a:spcPct val="150000"/>
              </a:lnSpc>
              <a:buNone/>
            </a:pPr>
            <a:r>
              <a:rPr lang="en-US" altLang="en-US" sz="2400" dirty="0"/>
              <a:t>In a finite game of perfect information we can go down to the leaves and work our way backwards to find the players’ choices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5" y="1608697"/>
            <a:ext cx="1991227" cy="2756024"/>
          </a:xfrm>
          <a:prstGeom prst="rect">
            <a:avLst/>
          </a:prstGeom>
        </p:spPr>
      </p:pic>
      <p:sp>
        <p:nvSpPr>
          <p:cNvPr id="3" name="TextBox 2"/>
          <p:cNvSpPr txBox="1"/>
          <p:nvPr/>
        </p:nvSpPr>
        <p:spPr>
          <a:xfrm>
            <a:off x="6816080" y="4581128"/>
            <a:ext cx="3312368" cy="369332"/>
          </a:xfrm>
          <a:prstGeom prst="rect">
            <a:avLst/>
          </a:prstGeom>
          <a:noFill/>
        </p:spPr>
        <p:txBody>
          <a:bodyPr wrap="square" rtlCol="0">
            <a:spAutoFit/>
          </a:bodyPr>
          <a:lstStyle/>
          <a:p>
            <a:r>
              <a:rPr lang="en-US" dirty="0"/>
              <a:t>Ernest </a:t>
            </a:r>
            <a:r>
              <a:rPr lang="en-US" dirty="0" err="1">
                <a:solidFill>
                  <a:srgbClr val="FF0000"/>
                </a:solidFill>
              </a:rPr>
              <a:t>Zermelo</a:t>
            </a:r>
            <a:r>
              <a:rPr lang="en-US" dirty="0"/>
              <a:t> (1871-1953)</a:t>
            </a:r>
          </a:p>
        </p:txBody>
      </p:sp>
    </p:spTree>
    <p:extLst>
      <p:ext uri="{BB962C8B-B14F-4D97-AF65-F5344CB8AC3E}">
        <p14:creationId xmlns:p14="http://schemas.microsoft.com/office/powerpoint/2010/main" val="162799255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“How unique” is </a:t>
                </a:r>
                <a14:m>
                  <m:oMath xmlns:m="http://schemas.openxmlformats.org/officeDocument/2006/math">
                    <m:r>
                      <a:rPr lang="en-US" b="0" i="1" smtClean="0">
                        <a:solidFill>
                          <a:srgbClr val="7030A0"/>
                        </a:solidFill>
                        <a:latin typeface="Cambria Math"/>
                        <a:cs typeface="+mn-cs"/>
                      </a:rPr>
                      <m:t>𝑈</m:t>
                    </m:r>
                    <m:r>
                      <a:rPr lang="en-US" b="0" i="1" smtClean="0">
                        <a:solidFill>
                          <a:srgbClr val="7030A0"/>
                        </a:solidFill>
                        <a:latin typeface="Cambria Math"/>
                        <a:cs typeface="+mn-cs"/>
                      </a:rPr>
                      <m:t> </m:t>
                    </m:r>
                  </m:oMath>
                </a14:m>
                <a:r>
                  <a:rPr lang="en-US" dirty="0" smtClean="0">
                    <a:solidFill>
                      <a:srgbClr val="7030A0"/>
                    </a:solidFill>
                    <a:cs typeface="+mn-cs"/>
                  </a:rPr>
                  <a:t>?</a:t>
                </a:r>
                <a:endParaRPr lang="en-US" dirty="0">
                  <a:solidFill>
                    <a:srgbClr val="7030A0"/>
                  </a:solidFill>
                  <a:cs typeface="+mn-cs"/>
                </a:endParaRPr>
              </a:p>
            </p:txBody>
          </p:sp>
        </mc:Choice>
        <mc:Fallback xmlns="">
          <p:sp>
            <p:nvSpPr>
              <p:cNvPr id="2" name="Title 1">
                <a:extLst>
                  <a:ext uri="{FF2B5EF4-FFF2-40B4-BE49-F238E27FC236}">
                    <a16:creationId xmlns="" xmlns:a16="http://schemas.microsoft.com/office/drawing/2014/main" id="{2E3AEAAF-68FA-134C-9DD1-756A23F8FFD4}"/>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180</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031678C-6EEB-994F-93D5-ADBFE841D384}"/>
                  </a:ext>
                </a:extLst>
              </p:cNvPr>
              <p:cNvSpPr txBox="1"/>
              <p:nvPr/>
            </p:nvSpPr>
            <p:spPr>
              <a:xfrm>
                <a:off x="5574108" y="1265542"/>
                <a:ext cx="5420139" cy="4524315"/>
              </a:xfrm>
              <a:prstGeom prst="rect">
                <a:avLst/>
              </a:prstGeom>
              <a:noFill/>
            </p:spPr>
            <p:txBody>
              <a:bodyPr wrap="square" rtlCol="0">
                <a:spAutoFit/>
              </a:bodyPr>
              <a:lstStyle/>
              <a:p>
                <a:pPr algn="l" defTabSz="914400" eaLnBrk="1" latinLnBrk="0" hangingPunct="1">
                  <a:lnSpc>
                    <a:spcPct val="150000"/>
                  </a:lnSpc>
                </a:pPr>
                <a:r>
                  <a:rPr lang="en-US" sz="2400" dirty="0" smtClean="0"/>
                  <a:t>We won’t be able to tell</a:t>
                </a:r>
                <a:endParaRPr lang="he-IL" sz="2400" dirty="0" smtClean="0"/>
              </a:p>
              <a:p>
                <a:pPr algn="l" defTabSz="914400" eaLnBrk="1" latinLnBrk="0" hangingPunct="1">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log</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e>
                      </m:func>
                      <m:r>
                        <a:rPr lang="en-US"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log</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e>
                      </m:func>
                    </m:oMath>
                  </m:oMathPara>
                </a14:m>
                <a:endParaRPr lang="en-US" sz="2400" b="0" dirty="0">
                  <a:solidFill>
                    <a:schemeClr val="accent1"/>
                  </a:solidFill>
                </a:endParaRPr>
              </a:p>
              <a:p>
                <a:pPr algn="l" defTabSz="914400" eaLnBrk="1" latinLnBrk="0" hangingPunct="1">
                  <a:lnSpc>
                    <a:spcPct val="150000"/>
                  </a:lnSpc>
                </a:pPr>
                <a:r>
                  <a:rPr lang="en-US" sz="2400" dirty="0" smtClean="0"/>
                  <a:t>from</a:t>
                </a:r>
                <a:endParaRPr lang="he-IL" sz="2400" dirty="0"/>
              </a:p>
              <a:p>
                <a:pPr algn="l">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𝑉</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𝑥𝑦</m:t>
                      </m:r>
                    </m:oMath>
                  </m:oMathPara>
                </a14:m>
                <a:endParaRPr lang="en-US" sz="2400" dirty="0">
                  <a:solidFill>
                    <a:schemeClr val="accent1"/>
                  </a:solidFill>
                </a:endParaRPr>
              </a:p>
              <a:p>
                <a:pPr algn="l" defTabSz="914400" eaLnBrk="1" latinLnBrk="0" hangingPunct="1">
                  <a:lnSpc>
                    <a:spcPct val="150000"/>
                  </a:lnSpc>
                </a:pPr>
                <a:r>
                  <a:rPr lang="en-US" sz="2400" dirty="0" smtClean="0"/>
                  <a:t>or</a:t>
                </a:r>
                <a:endParaRPr lang="he-IL" sz="2400" dirty="0"/>
              </a:p>
              <a:p>
                <a:pPr algn="l">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𝑊</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5</m:t>
                      </m:r>
                      <m:r>
                        <a:rPr lang="en-US" sz="2400" i="1">
                          <a:solidFill>
                            <a:schemeClr val="accent1"/>
                          </a:solidFill>
                          <a:latin typeface="Cambria Math" panose="02040503050406030204" pitchFamily="18" charset="0"/>
                        </a:rPr>
                        <m:t>𝑥𝑦</m:t>
                      </m:r>
                    </m:oMath>
                  </m:oMathPara>
                </a14:m>
                <a:endParaRPr lang="en-US" sz="2400" dirty="0">
                  <a:solidFill>
                    <a:schemeClr val="accent1"/>
                  </a:solidFill>
                </a:endParaRPr>
              </a:p>
              <a:p>
                <a:pPr algn="l" defTabSz="914400" eaLnBrk="1" latinLnBrk="0" hangingPunct="1">
                  <a:lnSpc>
                    <a:spcPct val="150000"/>
                  </a:lnSpc>
                </a:pPr>
                <a:r>
                  <a:rPr lang="en-US" sz="2400" dirty="0"/>
                  <a:t>o</a:t>
                </a:r>
                <a:r>
                  <a:rPr lang="en-US" sz="2400" dirty="0" smtClean="0"/>
                  <a:t>r even</a:t>
                </a:r>
                <a:endParaRPr lang="he-IL" sz="2400" dirty="0"/>
              </a:p>
              <a:p>
                <a:pPr algn="l">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𝑍</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sSup>
                        <m:sSupPr>
                          <m:ctrlPr>
                            <a:rPr lang="en-US" sz="240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5</m:t>
                          </m:r>
                          <m:r>
                            <a:rPr lang="en-US" sz="2400" b="0" i="1" smtClean="0">
                              <a:solidFill>
                                <a:schemeClr val="accent1"/>
                              </a:solidFill>
                              <a:latin typeface="Cambria Math" panose="02040503050406030204" pitchFamily="18" charset="0"/>
                            </a:rPr>
                            <m:t>𝑥𝑦</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10</m:t>
                          </m:r>
                          <m:r>
                            <a:rPr lang="en-US" sz="2400" b="0" i="1" smtClean="0">
                              <a:solidFill>
                                <a:schemeClr val="accent1"/>
                              </a:solidFill>
                              <a:latin typeface="Cambria Math" panose="02040503050406030204" pitchFamily="18" charset="0"/>
                            </a:rPr>
                            <m:t>)</m:t>
                          </m:r>
                        </m:e>
                        <m:sup>
                          <m:r>
                            <a:rPr lang="en-US" sz="2400" b="0" i="1" smtClean="0">
                              <a:solidFill>
                                <a:schemeClr val="accent1"/>
                              </a:solidFill>
                              <a:latin typeface="Cambria Math" panose="02040503050406030204" pitchFamily="18" charset="0"/>
                            </a:rPr>
                            <m:t>3</m:t>
                          </m:r>
                        </m:sup>
                      </m:sSup>
                    </m:oMath>
                  </m:oMathPara>
                </a14:m>
                <a:endParaRPr lang="en-US" sz="2400" dirty="0">
                  <a:solidFill>
                    <a:schemeClr val="accent1"/>
                  </a:solidFill>
                </a:endParaRPr>
              </a:p>
            </p:txBody>
          </p:sp>
        </mc:Choice>
        <mc:Fallback xmlns="">
          <p:sp>
            <p:nvSpPr>
              <p:cNvPr id="4" name="TextBox 3">
                <a:extLst>
                  <a:ext uri="{FF2B5EF4-FFF2-40B4-BE49-F238E27FC236}">
                    <a16:creationId xmlns="" xmlns:a16="http://schemas.microsoft.com/office/drawing/2014/main" xmlns:a14="http://schemas.microsoft.com/office/drawing/2010/main" id="{3031678C-6EEB-994F-93D5-ADBFE841D384}"/>
                  </a:ext>
                </a:extLst>
              </p:cNvPr>
              <p:cNvSpPr txBox="1">
                <a:spLocks noRot="1" noChangeAspect="1" noMove="1" noResize="1" noEditPoints="1" noAdjustHandles="1" noChangeArrowheads="1" noChangeShapeType="1" noTextEdit="1"/>
              </p:cNvSpPr>
              <p:nvPr/>
            </p:nvSpPr>
            <p:spPr>
              <a:xfrm>
                <a:off x="5574108" y="1265542"/>
                <a:ext cx="5420139" cy="4524315"/>
              </a:xfrm>
              <a:prstGeom prst="rect">
                <a:avLst/>
              </a:prstGeom>
              <a:blipFill rotWithShape="1">
                <a:blip r:embed="rId3"/>
                <a:stretch>
                  <a:fillRect l="-1685"/>
                </a:stretch>
              </a:blipFill>
            </p:spPr>
            <p:txBody>
              <a:bodyPr/>
              <a:lstStyle/>
              <a:p>
                <a:r>
                  <a:rPr lang="en-US">
                    <a:noFill/>
                  </a:rPr>
                  <a:t> </a:t>
                </a:r>
              </a:p>
            </p:txBody>
          </p:sp>
        </mc:Fallback>
      </mc:AlternateContent>
      <p:sp>
        <p:nvSpPr>
          <p:cNvPr id="10" name="Line 8">
            <a:extLst>
              <a:ext uri="{FF2B5EF4-FFF2-40B4-BE49-F238E27FC236}">
                <a16:creationId xmlns:a16="http://schemas.microsoft.com/office/drawing/2014/main" id="{E3741667-8A6A-914A-AEE4-6079DDD2189F}"/>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11" name="Line 8">
            <a:extLst>
              <a:ext uri="{FF2B5EF4-FFF2-40B4-BE49-F238E27FC236}">
                <a16:creationId xmlns:a16="http://schemas.microsoft.com/office/drawing/2014/main" id="{A4BACD72-C061-7E4F-A2D1-CEB6B456A4AA}"/>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12" name="Line 3">
            <a:extLst>
              <a:ext uri="{FF2B5EF4-FFF2-40B4-BE49-F238E27FC236}">
                <a16:creationId xmlns:a16="http://schemas.microsoft.com/office/drawing/2014/main" id="{5AD40938-A9CF-C448-AF1C-221E3036BB20}"/>
              </a:ext>
            </a:extLst>
          </p:cNvPr>
          <p:cNvSpPr>
            <a:spLocks noChangeShapeType="1"/>
          </p:cNvSpPr>
          <p:nvPr/>
        </p:nvSpPr>
        <p:spPr bwMode="auto">
          <a:xfrm>
            <a:off x="1615449" y="2062292"/>
            <a:ext cx="0" cy="3276600"/>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3">
            <a:extLst>
              <a:ext uri="{FF2B5EF4-FFF2-40B4-BE49-F238E27FC236}">
                <a16:creationId xmlns:a16="http://schemas.microsoft.com/office/drawing/2014/main" id="{20D91CF1-1AF0-1249-81E2-6FFF577C5BDD}"/>
              </a:ext>
            </a:extLst>
          </p:cNvPr>
          <p:cNvSpPr>
            <a:spLocks noChangeShapeType="1"/>
          </p:cNvSpPr>
          <p:nvPr/>
        </p:nvSpPr>
        <p:spPr bwMode="auto">
          <a:xfrm flipH="1">
            <a:off x="1615449" y="5312133"/>
            <a:ext cx="3286751" cy="26759"/>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FD915D-4461-9244-9577-81429FCDC0A4}"/>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𝑥</m:t>
                      </m:r>
                    </m:oMath>
                  </m:oMathPara>
                </a14:m>
                <a:endParaRPr lang="en-US" sz="2000" dirty="0"/>
              </a:p>
            </p:txBody>
          </p:sp>
        </mc:Choice>
        <mc:Fallback xmlns="">
          <p:sp>
            <p:nvSpPr>
              <p:cNvPr id="15" name="TextBox 14">
                <a:extLst>
                  <a:ext uri="{FF2B5EF4-FFF2-40B4-BE49-F238E27FC236}">
                    <a16:creationId xmlns:a16="http://schemas.microsoft.com/office/drawing/2014/main" id="{F3FD915D-4461-9244-9577-81429FCDC0A4}"/>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4"/>
                <a:stretch>
                  <a:fillRect l="-18182" r="-1212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CFEB4B5-392F-2140-AFE7-1780D5C69162}"/>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𝑦</m:t>
                      </m:r>
                    </m:oMath>
                  </m:oMathPara>
                </a14:m>
                <a:endParaRPr lang="en-US" sz="2000" dirty="0"/>
              </a:p>
            </p:txBody>
          </p:sp>
        </mc:Choice>
        <mc:Fallback xmlns="">
          <p:sp>
            <p:nvSpPr>
              <p:cNvPr id="16" name="TextBox 15">
                <a:extLst>
                  <a:ext uri="{FF2B5EF4-FFF2-40B4-BE49-F238E27FC236}">
                    <a16:creationId xmlns:a16="http://schemas.microsoft.com/office/drawing/2014/main" id="{5CFEB4B5-392F-2140-AFE7-1780D5C69162}"/>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5"/>
                <a:stretch>
                  <a:fillRect l="-29412" r="-29412" b="-26000"/>
                </a:stretch>
              </a:blipFill>
            </p:spPr>
            <p:txBody>
              <a:bodyPr/>
              <a:lstStyle/>
              <a:p>
                <a:r>
                  <a:rPr lang="he-IL">
                    <a:noFill/>
                  </a:rPr>
                  <a:t> </a:t>
                </a:r>
              </a:p>
            </p:txBody>
          </p:sp>
        </mc:Fallback>
      </mc:AlternateContent>
      <p:sp>
        <p:nvSpPr>
          <p:cNvPr id="19" name="Arc 18">
            <a:extLst>
              <a:ext uri="{FF2B5EF4-FFF2-40B4-BE49-F238E27FC236}">
                <a16:creationId xmlns:a16="http://schemas.microsoft.com/office/drawing/2014/main" id="{C5EE6588-7DFC-0B41-8ADF-2B4074F40961}"/>
              </a:ext>
            </a:extLst>
          </p:cNvPr>
          <p:cNvSpPr/>
          <p:nvPr/>
        </p:nvSpPr>
        <p:spPr>
          <a:xfrm rot="10539820">
            <a:off x="1902770" y="1236657"/>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7BD8FE-2729-034D-867C-9FB5E578F069}"/>
                  </a:ext>
                </a:extLst>
              </p:cNvPr>
              <p:cNvSpPr txBox="1"/>
              <p:nvPr/>
            </p:nvSpPr>
            <p:spPr>
              <a:xfrm>
                <a:off x="2469598" y="3895461"/>
                <a:ext cx="24326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solidFill>
                                <a:schemeClr val="accent1"/>
                              </a:solidFill>
                              <a:latin typeface="Cambria Math" panose="02040503050406030204" pitchFamily="18" charset="0"/>
                            </a:rPr>
                          </m:ctrlPr>
                        </m:funcPr>
                        <m:fName>
                          <m:r>
                            <m:rPr>
                              <m:sty m:val="p"/>
                            </m:rPr>
                            <a:rPr lang="en-US" b="0" i="0" smtClean="0">
                              <a:solidFill>
                                <a:schemeClr val="accent1"/>
                              </a:solidFill>
                              <a:latin typeface="Cambria Math" panose="02040503050406030204" pitchFamily="18" charset="0"/>
                            </a:rPr>
                            <m:t>log</m:t>
                          </m:r>
                        </m:fName>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e>
                          </m:d>
                        </m:e>
                      </m:func>
                      <m:r>
                        <a:rPr lang="en-US" b="0" i="1" smtClean="0">
                          <a:solidFill>
                            <a:schemeClr val="accent1"/>
                          </a:solidFill>
                          <a:latin typeface="Cambria Math" panose="02040503050406030204" pitchFamily="18" charset="0"/>
                        </a:rPr>
                        <m:t>+</m:t>
                      </m:r>
                      <m:func>
                        <m:funcPr>
                          <m:ctrlPr>
                            <a:rPr lang="en-US" b="0" i="1" smtClean="0">
                              <a:solidFill>
                                <a:schemeClr val="accent1"/>
                              </a:solidFill>
                              <a:latin typeface="Cambria Math" panose="02040503050406030204" pitchFamily="18" charset="0"/>
                            </a:rPr>
                          </m:ctrlPr>
                        </m:funcPr>
                        <m:fName>
                          <m:r>
                            <m:rPr>
                              <m:sty m:val="p"/>
                            </m:rPr>
                            <a:rPr lang="en-US" b="0" i="0" smtClean="0">
                              <a:solidFill>
                                <a:schemeClr val="accent1"/>
                              </a:solidFill>
                              <a:latin typeface="Cambria Math" panose="02040503050406030204" pitchFamily="18" charset="0"/>
                            </a:rPr>
                            <m:t>log</m:t>
                          </m:r>
                        </m:fName>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𝑦</m:t>
                              </m:r>
                            </m:e>
                          </m:d>
                        </m:e>
                      </m:func>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𝑑</m:t>
                      </m:r>
                    </m:oMath>
                  </m:oMathPara>
                </a14:m>
                <a:endParaRPr lang="en-US" dirty="0">
                  <a:solidFill>
                    <a:schemeClr val="accent1"/>
                  </a:solidFill>
                </a:endParaRPr>
              </a:p>
            </p:txBody>
          </p:sp>
        </mc:Choice>
        <mc:Fallback xmlns="">
          <p:sp>
            <p:nvSpPr>
              <p:cNvPr id="5" name="TextBox 4">
                <a:extLst>
                  <a:ext uri="{FF2B5EF4-FFF2-40B4-BE49-F238E27FC236}">
                    <a16:creationId xmlns:a16="http://schemas.microsoft.com/office/drawing/2014/main" id="{F07BD8FE-2729-034D-867C-9FB5E578F069}"/>
                  </a:ext>
                </a:extLst>
              </p:cNvPr>
              <p:cNvSpPr txBox="1">
                <a:spLocks noRot="1" noChangeAspect="1" noMove="1" noResize="1" noEditPoints="1" noAdjustHandles="1" noChangeArrowheads="1" noChangeShapeType="1" noTextEdit="1"/>
              </p:cNvSpPr>
              <p:nvPr/>
            </p:nvSpPr>
            <p:spPr>
              <a:xfrm>
                <a:off x="2469598" y="3895461"/>
                <a:ext cx="2432602"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09C2BC1-5CF5-EF40-93F5-D4C1D7700770}"/>
                  </a:ext>
                </a:extLst>
              </p:cNvPr>
              <p:cNvSpPr txBox="1"/>
              <p:nvPr/>
            </p:nvSpPr>
            <p:spPr>
              <a:xfrm>
                <a:off x="3471671" y="4834245"/>
                <a:ext cx="24326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𝑥𝑦</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𝑐</m:t>
                      </m:r>
                    </m:oMath>
                  </m:oMathPara>
                </a14:m>
                <a:endParaRPr lang="en-US" dirty="0">
                  <a:solidFill>
                    <a:schemeClr val="accent1"/>
                  </a:solidFill>
                </a:endParaRPr>
              </a:p>
            </p:txBody>
          </p:sp>
        </mc:Choice>
        <mc:Fallback xmlns="">
          <p:sp>
            <p:nvSpPr>
              <p:cNvPr id="25" name="TextBox 24">
                <a:extLst>
                  <a:ext uri="{FF2B5EF4-FFF2-40B4-BE49-F238E27FC236}">
                    <a16:creationId xmlns:a16="http://schemas.microsoft.com/office/drawing/2014/main" id="{F09C2BC1-5CF5-EF40-93F5-D4C1D7700770}"/>
                  </a:ext>
                </a:extLst>
              </p:cNvPr>
              <p:cNvSpPr txBox="1">
                <a:spLocks noRot="1" noChangeAspect="1" noMove="1" noResize="1" noEditPoints="1" noAdjustHandles="1" noChangeArrowheads="1" noChangeShapeType="1" noTextEdit="1"/>
              </p:cNvSpPr>
              <p:nvPr/>
            </p:nvSpPr>
            <p:spPr>
              <a:xfrm>
                <a:off x="3471671" y="4834245"/>
                <a:ext cx="2432602" cy="369332"/>
              </a:xfrm>
              <a:prstGeom prst="rect">
                <a:avLst/>
              </a:prstGeom>
              <a:blipFill>
                <a:blip r:embed="rId7"/>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385323128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a:xfrm>
            <a:off x="838200" y="365125"/>
            <a:ext cx="10515600" cy="1425250"/>
          </a:xfrm>
        </p:spPr>
        <p:txBody>
          <a:bodyPr>
            <a:normAutofit fontScale="90000"/>
          </a:bodyPr>
          <a:lstStyle/>
          <a:p>
            <a:pPr algn="ctr" defTabSz="914400" eaLnBrk="1" latinLnBrk="0" hangingPunct="1">
              <a:lnSpc>
                <a:spcPct val="150000"/>
              </a:lnSpc>
              <a:spcBef>
                <a:spcPct val="0"/>
              </a:spcBef>
              <a:buNone/>
            </a:pPr>
            <a:r>
              <a:rPr lang="en-US" dirty="0" smtClean="0">
                <a:solidFill>
                  <a:srgbClr val="7030A0"/>
                </a:solidFill>
                <a:cs typeface="+mn-cs"/>
              </a:rPr>
              <a:t>Yet, the slope of the indifference curve </a:t>
            </a:r>
            <a:br>
              <a:rPr lang="en-US" dirty="0" smtClean="0">
                <a:solidFill>
                  <a:srgbClr val="7030A0"/>
                </a:solidFill>
                <a:cs typeface="+mn-cs"/>
              </a:rPr>
            </a:br>
            <a:r>
              <a:rPr lang="en-US" dirty="0" smtClean="0">
                <a:solidFill>
                  <a:srgbClr val="7030A0"/>
                </a:solidFill>
                <a:cs typeface="+mn-cs"/>
              </a:rPr>
              <a:t>is the </a:t>
            </a:r>
            <a:r>
              <a:rPr lang="en-US" dirty="0" smtClean="0">
                <a:solidFill>
                  <a:srgbClr val="FF0000"/>
                </a:solidFill>
                <a:cs typeface="+mn-cs"/>
              </a:rPr>
              <a:t>same</a:t>
            </a:r>
            <a:endParaRPr lang="en-US" dirty="0">
              <a:solidFill>
                <a:srgbClr val="FF000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181</a:t>
            </a:fld>
            <a:endParaRPr lang="en-US"/>
          </a:p>
        </p:txBody>
      </p:sp>
      <p:sp>
        <p:nvSpPr>
          <p:cNvPr id="5" name="Line 8">
            <a:extLst>
              <a:ext uri="{FF2B5EF4-FFF2-40B4-BE49-F238E27FC236}">
                <a16:creationId xmlns:a16="http://schemas.microsoft.com/office/drawing/2014/main" id="{9E8F7210-3A11-A44A-B501-B5DF758CF4C1}"/>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7" name="Line 8">
            <a:extLst>
              <a:ext uri="{FF2B5EF4-FFF2-40B4-BE49-F238E27FC236}">
                <a16:creationId xmlns:a16="http://schemas.microsoft.com/office/drawing/2014/main" id="{081571EF-0A96-8D41-B281-74EEE17C8054}"/>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8" name="Line 3">
            <a:extLst>
              <a:ext uri="{FF2B5EF4-FFF2-40B4-BE49-F238E27FC236}">
                <a16:creationId xmlns:a16="http://schemas.microsoft.com/office/drawing/2014/main" id="{ACE7EA80-A6C0-A347-A622-462F6831B7B7}"/>
              </a:ext>
            </a:extLst>
          </p:cNvPr>
          <p:cNvSpPr>
            <a:spLocks noChangeShapeType="1"/>
          </p:cNvSpPr>
          <p:nvPr/>
        </p:nvSpPr>
        <p:spPr bwMode="auto">
          <a:xfrm>
            <a:off x="1615449" y="2062292"/>
            <a:ext cx="0" cy="3276600"/>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3">
            <a:extLst>
              <a:ext uri="{FF2B5EF4-FFF2-40B4-BE49-F238E27FC236}">
                <a16:creationId xmlns:a16="http://schemas.microsoft.com/office/drawing/2014/main" id="{19DBE94B-D584-1141-9BEA-E1726E8ABCD9}"/>
              </a:ext>
            </a:extLst>
          </p:cNvPr>
          <p:cNvSpPr>
            <a:spLocks noChangeShapeType="1"/>
          </p:cNvSpPr>
          <p:nvPr/>
        </p:nvSpPr>
        <p:spPr bwMode="auto">
          <a:xfrm flipH="1">
            <a:off x="1615449" y="5312133"/>
            <a:ext cx="3286751" cy="26759"/>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DEFA69D-9247-3A4C-A3BA-C83546E8B6DD}"/>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10" name="TextBox 9">
                <a:extLst>
                  <a:ext uri="{FF2B5EF4-FFF2-40B4-BE49-F238E27FC236}">
                    <a16:creationId xmlns:a16="http://schemas.microsoft.com/office/drawing/2014/main" id="{ADEFA69D-9247-3A4C-A3BA-C83546E8B6DD}"/>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BD7348-BF88-B142-9E98-7ADFCDC1F9C1}"/>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p>
            </p:txBody>
          </p:sp>
        </mc:Choice>
        <mc:Fallback xmlns="">
          <p:sp>
            <p:nvSpPr>
              <p:cNvPr id="11" name="TextBox 10">
                <a:extLst>
                  <a:ext uri="{FF2B5EF4-FFF2-40B4-BE49-F238E27FC236}">
                    <a16:creationId xmlns:a16="http://schemas.microsoft.com/office/drawing/2014/main" id="{07BD7348-BF88-B142-9E98-7ADFCDC1F9C1}"/>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sp>
        <p:nvSpPr>
          <p:cNvPr id="13" name="Arc 12">
            <a:extLst>
              <a:ext uri="{FF2B5EF4-FFF2-40B4-BE49-F238E27FC236}">
                <a16:creationId xmlns:a16="http://schemas.microsoft.com/office/drawing/2014/main" id="{37E28A20-5597-B64C-82E0-34AD7510A2D4}"/>
              </a:ext>
            </a:extLst>
          </p:cNvPr>
          <p:cNvSpPr/>
          <p:nvPr/>
        </p:nvSpPr>
        <p:spPr>
          <a:xfrm rot="10539820">
            <a:off x="1837564" y="1180735"/>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4" name="Straight Connector 13">
            <a:extLst>
              <a:ext uri="{FF2B5EF4-FFF2-40B4-BE49-F238E27FC236}">
                <a16:creationId xmlns:a16="http://schemas.microsoft.com/office/drawing/2014/main" id="{16F5434C-3A05-A943-BC0B-ADCFE927322B}"/>
              </a:ext>
            </a:extLst>
          </p:cNvPr>
          <p:cNvCxnSpPr/>
          <p:nvPr/>
        </p:nvCxnSpPr>
        <p:spPr>
          <a:xfrm>
            <a:off x="1774499" y="3644348"/>
            <a:ext cx="1597351" cy="1417982"/>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0" name="Group 19">
            <a:extLst>
              <a:ext uri="{FF2B5EF4-FFF2-40B4-BE49-F238E27FC236}">
                <a16:creationId xmlns:a16="http://schemas.microsoft.com/office/drawing/2014/main" id="{BC8B2B7D-4E00-1C4F-9DF6-C126EE50A2EF}"/>
              </a:ext>
            </a:extLst>
          </p:cNvPr>
          <p:cNvGrpSpPr/>
          <p:nvPr/>
        </p:nvGrpSpPr>
        <p:grpSpPr>
          <a:xfrm>
            <a:off x="2155731" y="3982278"/>
            <a:ext cx="417443" cy="371061"/>
            <a:chOff x="2054087" y="4240696"/>
            <a:chExt cx="417443" cy="371061"/>
          </a:xfrm>
        </p:grpSpPr>
        <p:cxnSp>
          <p:nvCxnSpPr>
            <p:cNvPr id="17" name="Straight Connector 16">
              <a:extLst>
                <a:ext uri="{FF2B5EF4-FFF2-40B4-BE49-F238E27FC236}">
                  <a16:creationId xmlns:a16="http://schemas.microsoft.com/office/drawing/2014/main" id="{E9A0E2C5-A3AF-DD49-8151-B743C719329C}"/>
                </a:ext>
              </a:extLst>
            </p:cNvPr>
            <p:cNvCxnSpPr/>
            <p:nvPr/>
          </p:nvCxnSpPr>
          <p:spPr>
            <a:xfrm>
              <a:off x="2054087" y="4240696"/>
              <a:ext cx="0" cy="37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597765-042B-E344-8BB7-C1E2BCFEF17F}"/>
                </a:ext>
              </a:extLst>
            </p:cNvPr>
            <p:cNvCxnSpPr>
              <a:cxnSpLocks/>
            </p:cNvCxnSpPr>
            <p:nvPr/>
          </p:nvCxnSpPr>
          <p:spPr>
            <a:xfrm flipH="1">
              <a:off x="2054087" y="4611757"/>
              <a:ext cx="417443" cy="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E826DC6-A033-654A-90DC-75ED7D173563}"/>
                  </a:ext>
                </a:extLst>
              </p:cNvPr>
              <p:cNvSpPr txBox="1"/>
              <p:nvPr/>
            </p:nvSpPr>
            <p:spPr>
              <a:xfrm>
                <a:off x="5549348" y="1790375"/>
                <a:ext cx="5804452" cy="4486485"/>
              </a:xfrm>
              <a:prstGeom prst="rect">
                <a:avLst/>
              </a:prstGeom>
              <a:noFill/>
            </p:spPr>
            <p:txBody>
              <a:bodyPr wrap="square" rtlCol="0">
                <a:spAutoFit/>
              </a:bodyPr>
              <a:lstStyle/>
              <a:p>
                <a:pPr algn="r" rtl="1"/>
                <a14:m>
                  <m:oMathPara xmlns:m="http://schemas.openxmlformats.org/officeDocument/2006/math">
                    <m:oMathParaPr>
                      <m:jc m:val="centerGroup"/>
                    </m:oMathParaPr>
                    <m:oMath xmlns:m="http://schemas.openxmlformats.org/officeDocument/2006/math">
                      <m:f>
                        <m:fPr>
                          <m:ctrlPr>
                            <a:rPr lang="he-IL" sz="2400" i="1" smtClean="0">
                              <a:solidFill>
                                <a:srgbClr val="FF0000"/>
                              </a:solidFill>
                              <a:latin typeface="Cambria Math" panose="02040503050406030204" pitchFamily="18" charset="0"/>
                              <a:ea typeface="Cambria Math" panose="02040503050406030204" pitchFamily="18" charset="0"/>
                            </a:rPr>
                          </m:ctrlPr>
                        </m:fPr>
                        <m:num>
                          <m:sSub>
                            <m:sSubPr>
                              <m:ctrlPr>
                                <a:rPr lang="he-IL"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𝑈</m:t>
                              </m:r>
                            </m:e>
                            <m:sub>
                              <m:r>
                                <a:rPr lang="en-US" sz="2400" i="1">
                                  <a:solidFill>
                                    <a:srgbClr val="FF0000"/>
                                  </a:solidFill>
                                  <a:latin typeface="Cambria Math" panose="02040503050406030204" pitchFamily="18" charset="0"/>
                                  <a:ea typeface="Cambria Math" panose="02040503050406030204" pitchFamily="18" charset="0"/>
                                </a:rPr>
                                <m:t>𝑥</m:t>
                              </m:r>
                            </m:sub>
                          </m:sSub>
                        </m:num>
                        <m:den>
                          <m:sSub>
                            <m:sSubPr>
                              <m:ctrlPr>
                                <a:rPr lang="he-IL"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𝑈</m:t>
                              </m:r>
                            </m:e>
                            <m:sub>
                              <m:r>
                                <a:rPr lang="en-US" sz="2400" i="1">
                                  <a:solidFill>
                                    <a:srgbClr val="FF0000"/>
                                  </a:solidFill>
                                  <a:latin typeface="Cambria Math" panose="02040503050406030204" pitchFamily="18" charset="0"/>
                                  <a:ea typeface="Cambria Math" panose="02040503050406030204" pitchFamily="18" charset="0"/>
                                </a:rPr>
                                <m:t>𝑦</m:t>
                              </m:r>
                            </m:sub>
                          </m:sSub>
                        </m:den>
                      </m:f>
                      <m:r>
                        <a:rPr lang="en-US" sz="2400" i="1">
                          <a:solidFill>
                            <a:srgbClr val="FF0000"/>
                          </a:solidFill>
                          <a:latin typeface="Cambria Math" panose="02040503050406030204" pitchFamily="18" charset="0"/>
                          <a:ea typeface="Cambria Math" panose="02040503050406030204" pitchFamily="18" charset="0"/>
                        </a:rPr>
                        <m:t>=</m:t>
                      </m:r>
                      <m:r>
                        <a:rPr lang="he-IL" sz="2400" b="0" i="1" smtClean="0">
                          <a:solidFill>
                            <a:srgbClr val="FF0000"/>
                          </a:solidFill>
                          <a:latin typeface="Cambria Math" panose="02040503050406030204" pitchFamily="18" charset="0"/>
                          <a:ea typeface="Cambria Math" panose="02040503050406030204" pitchFamily="18" charset="0"/>
                        </a:rPr>
                        <m:t>?</m:t>
                      </m:r>
                    </m:oMath>
                  </m:oMathPara>
                </a14:m>
                <a:endParaRPr lang="he-IL" sz="2400" b="0" dirty="0">
                  <a:solidFill>
                    <a:srgbClr val="FF0000"/>
                  </a:solidFill>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𝑙𝑜𝑔</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𝑏</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𝑙𝑜𝑔</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𝑦</m:t>
                          </m:r>
                        </m:e>
                      </m:d>
                    </m:oMath>
                  </m:oMathPara>
                </a14:m>
                <a:endParaRPr lang="he-IL" sz="2400" dirty="0" smtClean="0">
                  <a:solidFill>
                    <a:schemeClr val="accent1"/>
                  </a:solidFill>
                </a:endParaRPr>
              </a:p>
              <a:p>
                <a:pPr algn="r" rtl="1"/>
                <a:endParaRPr lang="en-US" sz="2400" dirty="0">
                  <a:solidFill>
                    <a:schemeClr val="accent1"/>
                  </a:solidFill>
                </a:endParaRPr>
              </a:p>
              <a:p>
                <a:pPr algn="r" rtl="1"/>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𝑥</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𝑦</m:t>
                              </m:r>
                            </m:sub>
                          </m:sSub>
                        </m:den>
                      </m:f>
                      <m:r>
                        <a:rPr lang="en-US" sz="2000" i="1">
                          <a:latin typeface="Cambria Math" panose="02040503050406030204" pitchFamily="18" charset="0"/>
                        </a:rPr>
                        <m:t>= </m:t>
                      </m:r>
                      <m:f>
                        <m:fPr>
                          <m:ctrlPr>
                            <a:rPr lang="en-US" sz="2000" i="1">
                              <a:latin typeface="Cambria Math" panose="02040503050406030204" pitchFamily="18" charset="0"/>
                            </a:rPr>
                          </m:ctrlPr>
                        </m:fPr>
                        <m:num>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𝑥</m:t>
                              </m:r>
                            </m:den>
                          </m:f>
                        </m:num>
                        <m:den>
                          <m:f>
                            <m:fPr>
                              <m:ctrlPr>
                                <a:rPr lang="en-US" sz="2000" i="1">
                                  <a:latin typeface="Cambria Math" panose="02040503050406030204" pitchFamily="18" charset="0"/>
                                </a:rPr>
                              </m:ctrlPr>
                            </m:fPr>
                            <m:num>
                              <m:r>
                                <a:rPr lang="en-US" sz="2000" i="1">
                                  <a:latin typeface="Cambria Math" panose="02040503050406030204" pitchFamily="18" charset="0"/>
                                </a:rPr>
                                <m:t>𝑏</m:t>
                              </m:r>
                            </m:num>
                            <m:den>
                              <m:r>
                                <a:rPr lang="en-US" sz="2000" i="1">
                                  <a:latin typeface="Cambria Math" panose="02040503050406030204" pitchFamily="18" charset="0"/>
                                </a:rPr>
                                <m:t>𝑦</m:t>
                              </m:r>
                            </m:den>
                          </m:f>
                        </m:den>
                      </m:f>
                      <m:r>
                        <a:rPr lang="en-US" sz="2000" i="1">
                          <a:latin typeface="Cambria Math" panose="02040503050406030204" pitchFamily="18" charset="0"/>
                        </a:rPr>
                        <m:t>= </m:t>
                      </m:r>
                      <m:f>
                        <m:fPr>
                          <m:ctrlPr>
                            <a:rPr lang="en-US" sz="2000" i="1" smtClean="0">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𝑎</m:t>
                          </m:r>
                        </m:num>
                        <m:den>
                          <m:r>
                            <a:rPr lang="en-US" sz="2000" i="1">
                              <a:solidFill>
                                <a:srgbClr val="FF0000"/>
                              </a:solidFill>
                              <a:latin typeface="Cambria Math" panose="02040503050406030204" pitchFamily="18" charset="0"/>
                            </a:rPr>
                            <m:t>𝑏</m:t>
                          </m:r>
                        </m:den>
                      </m:f>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𝑦</m:t>
                          </m:r>
                        </m:num>
                        <m:den>
                          <m:r>
                            <a:rPr lang="en-US" sz="2000" i="1">
                              <a:solidFill>
                                <a:srgbClr val="FF0000"/>
                              </a:solidFill>
                              <a:latin typeface="Cambria Math" panose="02040503050406030204" pitchFamily="18" charset="0"/>
                            </a:rPr>
                            <m:t>𝑥</m:t>
                          </m:r>
                        </m:den>
                      </m:f>
                    </m:oMath>
                  </m:oMathPara>
                </a14:m>
                <a:endParaRPr lang="he-IL" sz="2000" dirty="0"/>
              </a:p>
              <a:p>
                <a:pPr algn="r" rtl="1"/>
                <a:endParaRPr lang="he-IL" sz="2400" dirty="0"/>
              </a:p>
              <a:p>
                <a:pPr algn="r" rtl="1"/>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𝑉</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𝑥</m:t>
                          </m:r>
                        </m:e>
                        <m:sup>
                          <m:r>
                            <a:rPr lang="en-US" sz="2400" b="0" i="1" smtClean="0">
                              <a:solidFill>
                                <a:schemeClr val="accent1"/>
                              </a:solidFill>
                              <a:latin typeface="Cambria Math" panose="02040503050406030204" pitchFamily="18" charset="0"/>
                            </a:rPr>
                            <m:t>𝑎</m:t>
                          </m:r>
                        </m:sup>
                      </m:sSup>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𝑦</m:t>
                          </m:r>
                        </m:e>
                        <m:sup>
                          <m:r>
                            <a:rPr lang="en-US" sz="2400" b="0" i="1" smtClean="0">
                              <a:solidFill>
                                <a:schemeClr val="accent1"/>
                              </a:solidFill>
                              <a:latin typeface="Cambria Math" panose="02040503050406030204" pitchFamily="18" charset="0"/>
                            </a:rPr>
                            <m:t>𝑏</m:t>
                          </m:r>
                        </m:sup>
                      </m:sSup>
                    </m:oMath>
                  </m:oMathPara>
                </a14:m>
                <a:endParaRPr lang="en-US" sz="2400" b="0" dirty="0">
                  <a:solidFill>
                    <a:schemeClr val="accent1"/>
                  </a:solidFill>
                </a:endParaRPr>
              </a:p>
              <a:p>
                <a:pPr algn="r" rtl="1"/>
                <a:endParaRPr lang="en-US" sz="2400" b="0" dirty="0"/>
              </a:p>
              <a:p>
                <a:pPr algn="r" rtl="1"/>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𝑥</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𝑦</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𝑎</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𝑏</m:t>
                              </m:r>
                            </m:sup>
                          </m:sSup>
                        </m:num>
                        <m:den>
                          <m:r>
                            <a:rPr lang="en-US" sz="2000" b="0" i="1" smtClean="0">
                              <a:latin typeface="Cambria Math" panose="02040503050406030204" pitchFamily="18" charset="0"/>
                            </a:rPr>
                            <m:t>𝑏</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𝑎</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1</m:t>
                              </m:r>
                            </m:sup>
                          </m:sSup>
                        </m:den>
                      </m:f>
                      <m:r>
                        <a:rPr lang="en-US" sz="2000" b="0" i="1" smtClean="0">
                          <a:latin typeface="Cambria Math" panose="02040503050406030204" pitchFamily="18" charset="0"/>
                        </a:rPr>
                        <m:t>=</m:t>
                      </m:r>
                      <m:f>
                        <m:fPr>
                          <m:ctrlPr>
                            <a:rPr lang="en-US" sz="2000" i="1" smtClean="0">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𝑎</m:t>
                          </m:r>
                        </m:num>
                        <m:den>
                          <m:r>
                            <a:rPr lang="en-US" sz="2000" i="1">
                              <a:solidFill>
                                <a:srgbClr val="FF0000"/>
                              </a:solidFill>
                              <a:latin typeface="Cambria Math" panose="02040503050406030204" pitchFamily="18" charset="0"/>
                            </a:rPr>
                            <m:t>𝑏</m:t>
                          </m:r>
                        </m:den>
                      </m:f>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𝑦</m:t>
                          </m:r>
                        </m:num>
                        <m:den>
                          <m:r>
                            <a:rPr lang="en-US" sz="2000" i="1">
                              <a:solidFill>
                                <a:srgbClr val="FF0000"/>
                              </a:solidFill>
                              <a:latin typeface="Cambria Math" panose="02040503050406030204" pitchFamily="18" charset="0"/>
                            </a:rPr>
                            <m:t>𝑥</m:t>
                          </m:r>
                        </m:den>
                      </m:f>
                    </m:oMath>
                  </m:oMathPara>
                </a14:m>
                <a:endParaRPr lang="en-US" sz="2000" dirty="0"/>
              </a:p>
            </p:txBody>
          </p:sp>
        </mc:Choice>
        <mc:Fallback xmlns="">
          <p:sp>
            <p:nvSpPr>
              <p:cNvPr id="21" name="TextBox 20">
                <a:extLst>
                  <a:ext uri="{FF2B5EF4-FFF2-40B4-BE49-F238E27FC236}">
                    <a16:creationId xmlns:a16="http://schemas.microsoft.com/office/drawing/2014/main" id="{5E826DC6-A033-654A-90DC-75ED7D173563}"/>
                  </a:ext>
                </a:extLst>
              </p:cNvPr>
              <p:cNvSpPr txBox="1">
                <a:spLocks noRot="1" noChangeAspect="1" noMove="1" noResize="1" noEditPoints="1" noAdjustHandles="1" noChangeArrowheads="1" noChangeShapeType="1" noTextEdit="1"/>
              </p:cNvSpPr>
              <p:nvPr/>
            </p:nvSpPr>
            <p:spPr>
              <a:xfrm>
                <a:off x="5549348" y="1790375"/>
                <a:ext cx="5804452" cy="448648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138987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More generally: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182</a:t>
            </a:fld>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E826DC6-A033-654A-90DC-75ED7D173563}"/>
                  </a:ext>
                </a:extLst>
              </p:cNvPr>
              <p:cNvSpPr txBox="1"/>
              <p:nvPr/>
            </p:nvSpPr>
            <p:spPr>
              <a:xfrm>
                <a:off x="3389244" y="1498827"/>
                <a:ext cx="5804452" cy="4215834"/>
              </a:xfrm>
              <a:prstGeom prst="rect">
                <a:avLst/>
              </a:prstGeom>
              <a:noFill/>
            </p:spPr>
            <p:txBody>
              <a:bodyPr wrap="square" rtlCol="0">
                <a:spAutoFit/>
              </a:bodyPr>
              <a:lstStyle/>
              <a:p>
                <a:pPr algn="l">
                  <a:lnSpc>
                    <a:spcPct val="150000"/>
                  </a:lnSpc>
                </a:pPr>
                <a:r>
                  <a:rPr lang="en-US" sz="2400" dirty="0" smtClean="0"/>
                  <a:t>If </a:t>
                </a:r>
                <a14:m>
                  <m:oMath xmlns:m="http://schemas.openxmlformats.org/officeDocument/2006/math">
                    <m:r>
                      <a:rPr lang="en-US" sz="2400" i="1" smtClean="0">
                        <a:solidFill>
                          <a:srgbClr val="0070C0"/>
                        </a:solidFill>
                        <a:latin typeface="Cambria Math" panose="02040503050406030204" pitchFamily="18" charset="0"/>
                      </a:rPr>
                      <m:t>𝑓</m:t>
                    </m:r>
                    <m:r>
                      <a:rPr lang="en-US" sz="2400" b="0" i="1" smtClean="0">
                        <a:latin typeface="Cambria Math"/>
                      </a:rPr>
                      <m:t> </m:t>
                    </m:r>
                  </m:oMath>
                </a14:m>
                <a:r>
                  <a:rPr lang="en-US" sz="2400" dirty="0" smtClean="0"/>
                  <a:t>is monotonically increasing</a:t>
                </a:r>
              </a:p>
              <a:p>
                <a:pPr algn="l">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𝑉</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e>
                      </m:d>
                    </m:oMath>
                  </m:oMathPara>
                </a14:m>
                <a:endParaRPr lang="en-US" sz="2400" b="0" dirty="0">
                  <a:solidFill>
                    <a:schemeClr val="accent1"/>
                  </a:solidFill>
                </a:endParaRPr>
              </a:p>
              <a:p>
                <a:pPr marL="0" algn="l" defTabSz="914400" eaLnBrk="1" latinLnBrk="0" hangingPunct="1">
                  <a:lnSpc>
                    <a:spcPct val="150000"/>
                  </a:lnSpc>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𝑥</m:t>
                          </m:r>
                        </m:sub>
                      </m:sSub>
                    </m:oMath>
                  </m:oMathPara>
                </a14:m>
                <a:endParaRPr lang="en-US" sz="2400" b="0" dirty="0"/>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𝑦</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𝑈</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𝑈</m:t>
                          </m:r>
                        </m:e>
                        <m:sub>
                          <m:r>
                            <a:rPr lang="en-US" sz="2400" b="0" i="1" smtClean="0">
                              <a:latin typeface="Cambria Math" panose="02040503050406030204" pitchFamily="18" charset="0"/>
                            </a:rPr>
                            <m:t>𝑦</m:t>
                          </m:r>
                        </m:sub>
                      </m:sSub>
                    </m:oMath>
                  </m:oMathPara>
                </a14:m>
                <a:endParaRPr lang="en-US" sz="2400" dirty="0"/>
              </a:p>
              <a:p>
                <a:pPr algn="l">
                  <a:lnSpc>
                    <a:spcPct val="150000"/>
                  </a:lnSpc>
                </a:pP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rPr>
                          </m:ctrlPr>
                        </m:fPr>
                        <m:num>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𝑥</m:t>
                              </m:r>
                            </m:sub>
                          </m:sSub>
                        </m:num>
                        <m:den>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𝑦</m:t>
                              </m:r>
                            </m:sub>
                          </m:sSub>
                        </m:den>
                      </m:f>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𝑓</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𝑈</m:t>
                              </m:r>
                            </m:e>
                            <m:sub>
                              <m:r>
                                <a:rPr lang="en-US" sz="2400" b="0" i="1" smtClean="0">
                                  <a:solidFill>
                                    <a:srgbClr val="FF0000"/>
                                  </a:solidFill>
                                  <a:latin typeface="Cambria Math" panose="02040503050406030204" pitchFamily="18" charset="0"/>
                                </a:rPr>
                                <m:t>𝑥</m:t>
                              </m:r>
                            </m:sub>
                          </m:sSub>
                        </m:num>
                        <m:den>
                          <m:r>
                            <a:rPr lang="en-US" sz="2400" i="1">
                              <a:solidFill>
                                <a:srgbClr val="FF0000"/>
                              </a:solidFill>
                              <a:latin typeface="Cambria Math" panose="02040503050406030204" pitchFamily="18" charset="0"/>
                            </a:rPr>
                            <m:t>𝑓</m:t>
                          </m:r>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𝑈</m:t>
                              </m:r>
                            </m:e>
                            <m:sub>
                              <m:r>
                                <a:rPr lang="en-US" sz="2400" b="0" i="1" smtClean="0">
                                  <a:solidFill>
                                    <a:srgbClr val="FF0000"/>
                                  </a:solidFill>
                                  <a:latin typeface="Cambria Math" panose="02040503050406030204" pitchFamily="18" charset="0"/>
                                </a:rPr>
                                <m:t>𝑦</m:t>
                              </m:r>
                            </m:sub>
                          </m:sSub>
                        </m:den>
                      </m:f>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𝑈</m:t>
                              </m:r>
                            </m:e>
                            <m:sub>
                              <m:r>
                                <a:rPr lang="en-US" sz="2400" b="0" i="1" smtClean="0">
                                  <a:solidFill>
                                    <a:srgbClr val="FF0000"/>
                                  </a:solidFill>
                                  <a:latin typeface="Cambria Math" panose="02040503050406030204" pitchFamily="18" charset="0"/>
                                </a:rPr>
                                <m:t>𝑥</m:t>
                              </m:r>
                            </m:sub>
                          </m:sSub>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𝑈</m:t>
                              </m:r>
                            </m:e>
                            <m:sub>
                              <m:r>
                                <a:rPr lang="en-US" sz="2400" b="0" i="1" smtClean="0">
                                  <a:solidFill>
                                    <a:srgbClr val="FF0000"/>
                                  </a:solidFill>
                                  <a:latin typeface="Cambria Math" panose="02040503050406030204" pitchFamily="18" charset="0"/>
                                </a:rPr>
                                <m:t>𝑦</m:t>
                              </m:r>
                            </m:sub>
                          </m:sSub>
                        </m:den>
                      </m:f>
                    </m:oMath>
                  </m:oMathPara>
                </a14:m>
                <a:endParaRPr lang="en-US" sz="2400" b="0" dirty="0"/>
              </a:p>
              <a:p>
                <a:pPr algn="l">
                  <a:lnSpc>
                    <a:spcPct val="150000"/>
                  </a:lnSpc>
                </a:pPr>
                <a:r>
                  <a:rPr lang="en-US" sz="2400" dirty="0" smtClean="0"/>
                  <a:t>… a great relief</a:t>
                </a:r>
                <a:endParaRPr lang="en-US" sz="2400" dirty="0"/>
              </a:p>
            </p:txBody>
          </p:sp>
        </mc:Choice>
        <mc:Fallback xmlns="">
          <p:sp>
            <p:nvSpPr>
              <p:cNvPr id="21" name="TextBox 20">
                <a:extLst>
                  <a:ext uri="{FF2B5EF4-FFF2-40B4-BE49-F238E27FC236}">
                    <a16:creationId xmlns="" xmlns:a16="http://schemas.microsoft.com/office/drawing/2014/main" xmlns:a14="http://schemas.microsoft.com/office/drawing/2010/main" id="{5E826DC6-A033-654A-90DC-75ED7D173563}"/>
                  </a:ext>
                </a:extLst>
              </p:cNvPr>
              <p:cNvSpPr txBox="1">
                <a:spLocks noRot="1" noChangeAspect="1" noMove="1" noResize="1" noEditPoints="1" noAdjustHandles="1" noChangeArrowheads="1" noChangeShapeType="1" noTextEdit="1"/>
              </p:cNvSpPr>
              <p:nvPr/>
            </p:nvSpPr>
            <p:spPr>
              <a:xfrm>
                <a:off x="3389244" y="1498827"/>
                <a:ext cx="5804452" cy="4215834"/>
              </a:xfrm>
              <a:prstGeom prst="rect">
                <a:avLst/>
              </a:prstGeom>
              <a:blipFill rotWithShape="1">
                <a:blip r:embed="rId2"/>
                <a:stretch>
                  <a:fillRect l="-1681" b="-868"/>
                </a:stretch>
              </a:blipFill>
            </p:spPr>
            <p:txBody>
              <a:bodyPr/>
              <a:lstStyle/>
              <a:p>
                <a:r>
                  <a:rPr lang="en-US">
                    <a:noFill/>
                  </a:rPr>
                  <a:t> </a:t>
                </a:r>
              </a:p>
            </p:txBody>
          </p:sp>
        </mc:Fallback>
      </mc:AlternateContent>
    </p:spTree>
    <p:extLst>
      <p:ext uri="{BB962C8B-B14F-4D97-AF65-F5344CB8AC3E}">
        <p14:creationId xmlns:p14="http://schemas.microsoft.com/office/powerpoint/2010/main" val="317475356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Hence the marginality condition</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183</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A18D7D-0802-4B4A-94D2-D3C70DDB01E7}"/>
                  </a:ext>
                </a:extLst>
              </p:cNvPr>
              <p:cNvSpPr txBox="1"/>
              <p:nvPr/>
            </p:nvSpPr>
            <p:spPr>
              <a:xfrm>
                <a:off x="2514883" y="1577009"/>
                <a:ext cx="7099379" cy="4226029"/>
              </a:xfrm>
              <a:prstGeom prst="rect">
                <a:avLst/>
              </a:prstGeom>
              <a:noFill/>
            </p:spPr>
            <p:txBody>
              <a:bodyPr wrap="square" rtlCol="0">
                <a:spAutoFit/>
              </a:bodyPr>
              <a:lstStyle/>
              <a:p>
                <a:pPr>
                  <a:lnSpc>
                    <a:spcPct val="200000"/>
                  </a:lnSpc>
                </a:pPr>
                <a14:m>
                  <m:oMathPara xmlns:m="http://schemas.openxmlformats.org/officeDocument/2006/math">
                    <m:oMathParaPr>
                      <m:jc m:val="centerGroup"/>
                    </m:oMathParaPr>
                    <m:oMath xmlns:m="http://schemas.openxmlformats.org/officeDocument/2006/math">
                      <m:f>
                        <m:fPr>
                          <m:ctrlPr>
                            <a:rPr lang="en-US" sz="2800" i="1" smtClean="0">
                              <a:solidFill>
                                <a:srgbClr val="FF0000"/>
                              </a:solidFill>
                              <a:latin typeface="Cambria Math" panose="02040503050406030204" pitchFamily="18" charset="0"/>
                            </a:rPr>
                          </m:ctrlPr>
                        </m:fPr>
                        <m:num>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𝑈</m:t>
                              </m:r>
                            </m:e>
                            <m:sub>
                              <m:r>
                                <a:rPr lang="en-US" sz="2800" i="1">
                                  <a:solidFill>
                                    <a:srgbClr val="FF0000"/>
                                  </a:solidFill>
                                  <a:latin typeface="Cambria Math" panose="02040503050406030204" pitchFamily="18" charset="0"/>
                                </a:rPr>
                                <m:t>𝑥</m:t>
                              </m:r>
                            </m:sub>
                          </m:sSub>
                        </m:num>
                        <m:den>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𝑈</m:t>
                              </m:r>
                            </m:e>
                            <m:sub>
                              <m:r>
                                <a:rPr lang="en-US" sz="2800" i="1">
                                  <a:solidFill>
                                    <a:srgbClr val="FF0000"/>
                                  </a:solidFill>
                                  <a:latin typeface="Cambria Math" panose="02040503050406030204" pitchFamily="18" charset="0"/>
                                </a:rPr>
                                <m:t>𝑦</m:t>
                              </m:r>
                            </m:sub>
                          </m:sSub>
                        </m:den>
                      </m:f>
                      <m:r>
                        <a:rPr lang="he-IL" sz="2800" b="0" i="1" smtClean="0">
                          <a:solidFill>
                            <a:srgbClr val="FF0000"/>
                          </a:solidFill>
                          <a:latin typeface="Cambria Math" panose="02040503050406030204" pitchFamily="18" charset="0"/>
                        </a:rPr>
                        <m:t>=</m:t>
                      </m:r>
                      <m:f>
                        <m:fPr>
                          <m:ctrlPr>
                            <a:rPr lang="he-IL" sz="2800" b="0" i="1" smtClean="0">
                              <a:solidFill>
                                <a:srgbClr val="FF0000"/>
                              </a:solidFill>
                              <a:latin typeface="Cambria Math" panose="02040503050406030204" pitchFamily="18" charset="0"/>
                            </a:rPr>
                          </m:ctrlPr>
                        </m:fPr>
                        <m:num>
                          <m:sSub>
                            <m:sSubPr>
                              <m:ctrlPr>
                                <a:rPr lang="he-IL"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𝑝</m:t>
                              </m:r>
                            </m:e>
                            <m:sub>
                              <m:r>
                                <a:rPr lang="en-US" sz="2800" b="0" i="1" smtClean="0">
                                  <a:solidFill>
                                    <a:srgbClr val="FF0000"/>
                                  </a:solidFill>
                                  <a:latin typeface="Cambria Math" panose="02040503050406030204" pitchFamily="18" charset="0"/>
                                </a:rPr>
                                <m:t>𝑥</m:t>
                              </m:r>
                            </m:sub>
                          </m:sSub>
                        </m:num>
                        <m:den>
                          <m:sSub>
                            <m:sSubPr>
                              <m:ctrlPr>
                                <a:rPr lang="he-IL"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𝑝</m:t>
                              </m:r>
                            </m:e>
                            <m:sub>
                              <m:r>
                                <a:rPr lang="en-US" sz="2800" b="0" i="1" smtClean="0">
                                  <a:solidFill>
                                    <a:srgbClr val="FF0000"/>
                                  </a:solidFill>
                                  <a:latin typeface="Cambria Math" panose="02040503050406030204" pitchFamily="18" charset="0"/>
                                </a:rPr>
                                <m:t>𝑦</m:t>
                              </m:r>
                            </m:sub>
                          </m:sSub>
                        </m:den>
                      </m:f>
                    </m:oMath>
                  </m:oMathPara>
                </a14:m>
                <a:endParaRPr lang="en-US" sz="2800" dirty="0">
                  <a:solidFill>
                    <a:srgbClr val="FF0000"/>
                  </a:solidFill>
                </a:endParaRPr>
              </a:p>
              <a:p>
                <a:pPr algn="l">
                  <a:lnSpc>
                    <a:spcPct val="200000"/>
                  </a:lnSpc>
                </a:pPr>
                <a:r>
                  <a:rPr lang="en-US" sz="2800" dirty="0" smtClean="0"/>
                  <a:t>Does </a:t>
                </a:r>
                <a:r>
                  <a:rPr lang="en-US" sz="2800" dirty="0" smtClean="0">
                    <a:solidFill>
                      <a:srgbClr val="FF0000"/>
                    </a:solidFill>
                  </a:rPr>
                  <a:t>not</a:t>
                </a:r>
                <a:r>
                  <a:rPr lang="en-US" sz="2800" dirty="0" smtClean="0"/>
                  <a:t> </a:t>
                </a:r>
                <a:r>
                  <a:rPr lang="en-US" sz="2800" dirty="0" smtClean="0">
                    <a:solidFill>
                      <a:srgbClr val="FF0000"/>
                    </a:solidFill>
                  </a:rPr>
                  <a:t>depend</a:t>
                </a:r>
                <a:r>
                  <a:rPr lang="en-US" sz="2800" dirty="0" smtClean="0"/>
                  <a:t> on the transformation</a:t>
                </a:r>
                <a:endParaRPr lang="he-IL" sz="2800" dirty="0"/>
              </a:p>
              <a:p>
                <a:pPr algn="l">
                  <a:lnSpc>
                    <a:spcPct val="200000"/>
                  </a:lnSpc>
                </a:pPr>
                <a:r>
                  <a:rPr lang="en-US" sz="2800" dirty="0"/>
                  <a:t>b</a:t>
                </a:r>
                <a:r>
                  <a:rPr lang="en-US" sz="2800" dirty="0" smtClean="0"/>
                  <a:t>ecause the slope </a:t>
                </a:r>
                <a14:m>
                  <m:oMath xmlns:m="http://schemas.openxmlformats.org/officeDocument/2006/math">
                    <m:f>
                      <m:fPr>
                        <m:ctrlPr>
                          <a:rPr lang="en-US" sz="2800" i="1" smtClean="0">
                            <a:solidFill>
                              <a:schemeClr val="accent1"/>
                            </a:solidFill>
                            <a:latin typeface="Cambria Math" panose="02040503050406030204" pitchFamily="18" charset="0"/>
                          </a:rPr>
                        </m:ctrlPr>
                      </m:fPr>
                      <m:num>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𝑈</m:t>
                            </m:r>
                          </m:e>
                          <m:sub>
                            <m:r>
                              <a:rPr lang="en-US" sz="2800" i="1">
                                <a:solidFill>
                                  <a:schemeClr val="accent1"/>
                                </a:solidFill>
                                <a:latin typeface="Cambria Math" panose="02040503050406030204" pitchFamily="18" charset="0"/>
                              </a:rPr>
                              <m:t>𝑥</m:t>
                            </m:r>
                          </m:sub>
                        </m:sSub>
                      </m:num>
                      <m:den>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𝑈</m:t>
                            </m:r>
                          </m:e>
                          <m:sub>
                            <m:r>
                              <a:rPr lang="en-US" sz="2800" i="1">
                                <a:solidFill>
                                  <a:schemeClr val="accent1"/>
                                </a:solidFill>
                                <a:latin typeface="Cambria Math" panose="02040503050406030204" pitchFamily="18" charset="0"/>
                              </a:rPr>
                              <m:t>𝑦</m:t>
                            </m:r>
                          </m:sub>
                        </m:sSub>
                      </m:den>
                    </m:f>
                  </m:oMath>
                </a14:m>
                <a:r>
                  <a:rPr lang="he-IL" sz="2800" dirty="0"/>
                  <a:t> </a:t>
                </a:r>
                <a:r>
                  <a:rPr lang="en-US" sz="2800" dirty="0"/>
                  <a:t> </a:t>
                </a:r>
                <a:r>
                  <a:rPr lang="en-US" sz="2800" dirty="0" smtClean="0"/>
                  <a:t>is </a:t>
                </a:r>
                <a:r>
                  <a:rPr lang="en-US" sz="2800" dirty="0" smtClean="0">
                    <a:solidFill>
                      <a:srgbClr val="0070C0"/>
                    </a:solidFill>
                  </a:rPr>
                  <a:t>independent</a:t>
                </a:r>
                <a:r>
                  <a:rPr lang="en-US" sz="2800" dirty="0" smtClean="0"/>
                  <a:t> of</a:t>
                </a:r>
                <a:r>
                  <a:rPr lang="he-IL" sz="2800" dirty="0" smtClean="0"/>
                  <a:t> </a:t>
                </a:r>
                <a14:m>
                  <m:oMath xmlns:m="http://schemas.openxmlformats.org/officeDocument/2006/math">
                    <m:r>
                      <a:rPr lang="en-US" sz="2800" i="1">
                        <a:latin typeface="Cambria Math" panose="02040503050406030204" pitchFamily="18" charset="0"/>
                      </a:rPr>
                      <m:t>𝑓</m:t>
                    </m:r>
                  </m:oMath>
                </a14:m>
                <a:endParaRPr lang="en-US" sz="2800" dirty="0"/>
              </a:p>
            </p:txBody>
          </p:sp>
        </mc:Choice>
        <mc:Fallback xmlns="">
          <p:sp>
            <p:nvSpPr>
              <p:cNvPr id="4" name="TextBox 3">
                <a:extLst>
                  <a:ext uri="{FF2B5EF4-FFF2-40B4-BE49-F238E27FC236}">
                    <a16:creationId xmlns="" xmlns:a16="http://schemas.microsoft.com/office/drawing/2014/main" xmlns:a14="http://schemas.microsoft.com/office/drawing/2010/main" id="{D0A18D7D-0802-4B4A-94D2-D3C70DDB01E7}"/>
                  </a:ext>
                </a:extLst>
              </p:cNvPr>
              <p:cNvSpPr txBox="1">
                <a:spLocks noRot="1" noChangeAspect="1" noMove="1" noResize="1" noEditPoints="1" noAdjustHandles="1" noChangeArrowheads="1" noChangeShapeType="1" noTextEdit="1"/>
              </p:cNvSpPr>
              <p:nvPr/>
            </p:nvSpPr>
            <p:spPr>
              <a:xfrm>
                <a:off x="2514883" y="1577009"/>
                <a:ext cx="7099379" cy="4226029"/>
              </a:xfrm>
              <a:prstGeom prst="rect">
                <a:avLst/>
              </a:prstGeom>
              <a:blipFill rotWithShape="1">
                <a:blip r:embed="rId2"/>
                <a:stretch>
                  <a:fillRect l="-1804"/>
                </a:stretch>
              </a:blipFill>
            </p:spPr>
            <p:txBody>
              <a:bodyPr/>
              <a:lstStyle/>
              <a:p>
                <a:r>
                  <a:rPr lang="en-US">
                    <a:noFill/>
                  </a:rPr>
                  <a:t> </a:t>
                </a:r>
              </a:p>
            </p:txBody>
          </p:sp>
        </mc:Fallback>
      </mc:AlternateContent>
    </p:spTree>
    <p:extLst>
      <p:ext uri="{BB962C8B-B14F-4D97-AF65-F5344CB8AC3E}">
        <p14:creationId xmlns:p14="http://schemas.microsoft.com/office/powerpoint/2010/main" val="239547073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ED69D72-ABB3-F043-AB7B-9747B590CAA5}" type="slidenum">
              <a:rPr lang="en-US" smtClean="0"/>
              <a:t>184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C102637-9143-254A-B947-D36B5CDCACC2}"/>
                  </a:ext>
                </a:extLst>
              </p:cNvPr>
              <p:cNvSpPr txBox="1"/>
              <p:nvPr/>
            </p:nvSpPr>
            <p:spPr>
              <a:xfrm>
                <a:off x="1589314" y="1690688"/>
                <a:ext cx="3750365" cy="826958"/>
              </a:xfrm>
              <a:prstGeom prst="rect">
                <a:avLst/>
              </a:prstGeom>
              <a:noFill/>
            </p:spPr>
            <p:txBody>
              <a:bodyPr wrap="square" rtlCol="0">
                <a:spAutoFit/>
              </a:bodyPr>
              <a:lstStyle/>
              <a:p>
                <a:r>
                  <a:rPr lang="en-US" sz="2800" dirty="0" smtClean="0"/>
                  <a:t>How about  </a:t>
                </a:r>
                <a14:m>
                  <m:oMath xmlns:m="http://schemas.openxmlformats.org/officeDocument/2006/math">
                    <m:f>
                      <m:fPr>
                        <m:ctrlPr>
                          <a:rPr lang="en-US" sz="2800" i="1">
                            <a:solidFill>
                              <a:srgbClr val="FF0000"/>
                            </a:solidFill>
                            <a:latin typeface="Cambria Math" panose="02040503050406030204" pitchFamily="18" charset="0"/>
                          </a:rPr>
                        </m:ctrlPr>
                      </m:fPr>
                      <m:num>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𝑈</m:t>
                            </m:r>
                          </m:e>
                          <m:sub>
                            <m:r>
                              <a:rPr lang="en-US" sz="2800" i="1">
                                <a:solidFill>
                                  <a:srgbClr val="FF0000"/>
                                </a:solidFill>
                                <a:latin typeface="Cambria Math" panose="02040503050406030204" pitchFamily="18" charset="0"/>
                              </a:rPr>
                              <m:t>𝑥</m:t>
                            </m:r>
                          </m:sub>
                        </m:sSub>
                      </m:num>
                      <m:den>
                        <m:sSub>
                          <m:sSubPr>
                            <m:ctrlPr>
                              <a:rPr lang="he-IL"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𝑝</m:t>
                            </m:r>
                          </m:e>
                          <m:sub>
                            <m:r>
                              <a:rPr lang="en-US" sz="2800" i="1">
                                <a:solidFill>
                                  <a:srgbClr val="FF0000"/>
                                </a:solidFill>
                                <a:latin typeface="Cambria Math" panose="02040503050406030204" pitchFamily="18" charset="0"/>
                              </a:rPr>
                              <m:t>𝑥</m:t>
                            </m:r>
                          </m:sub>
                        </m:sSub>
                      </m:den>
                    </m:f>
                    <m:r>
                      <a:rPr lang="he-IL" sz="2800" i="1">
                        <a:solidFill>
                          <a:srgbClr val="FF0000"/>
                        </a:solidFill>
                        <a:latin typeface="Cambria Math" panose="02040503050406030204" pitchFamily="18" charset="0"/>
                      </a:rPr>
                      <m:t>=</m:t>
                    </m:r>
                    <m:f>
                      <m:fPr>
                        <m:ctrlPr>
                          <a:rPr lang="he-IL" sz="2800" i="1">
                            <a:solidFill>
                              <a:srgbClr val="FF0000"/>
                            </a:solidFill>
                            <a:latin typeface="Cambria Math" panose="02040503050406030204" pitchFamily="18" charset="0"/>
                          </a:rPr>
                        </m:ctrlPr>
                      </m:fPr>
                      <m:num>
                        <m:sSub>
                          <m:sSubPr>
                            <m:ctrlPr>
                              <a:rPr lang="he-IL"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𝑈</m:t>
                            </m:r>
                          </m:e>
                          <m:sub>
                            <m:r>
                              <a:rPr lang="en-US" sz="2800" i="1">
                                <a:solidFill>
                                  <a:srgbClr val="FF0000"/>
                                </a:solidFill>
                                <a:latin typeface="Cambria Math" panose="02040503050406030204" pitchFamily="18" charset="0"/>
                              </a:rPr>
                              <m:t>𝑦</m:t>
                            </m:r>
                          </m:sub>
                        </m:sSub>
                      </m:num>
                      <m:den>
                        <m:sSub>
                          <m:sSubPr>
                            <m:ctrlPr>
                              <a:rPr lang="he-IL"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𝑝</m:t>
                            </m:r>
                          </m:e>
                          <m:sub>
                            <m:r>
                              <a:rPr lang="en-US" sz="2800" i="1">
                                <a:solidFill>
                                  <a:srgbClr val="FF0000"/>
                                </a:solidFill>
                                <a:latin typeface="Cambria Math" panose="02040503050406030204" pitchFamily="18" charset="0"/>
                              </a:rPr>
                              <m:t>𝑦</m:t>
                            </m:r>
                          </m:sub>
                        </m:sSub>
                      </m:den>
                    </m:f>
                  </m:oMath>
                </a14:m>
                <a:r>
                  <a:rPr lang="en-US" sz="2800" dirty="0" smtClean="0"/>
                  <a:t>  ? </a:t>
                </a:r>
                <a:endParaRPr lang="en-US" sz="2800" dirty="0"/>
              </a:p>
            </p:txBody>
          </p:sp>
        </mc:Choice>
        <mc:Fallback xmlns="">
          <p:sp>
            <p:nvSpPr>
              <p:cNvPr id="7" name="TextBox 6">
                <a:extLst>
                  <a:ext uri="{FF2B5EF4-FFF2-40B4-BE49-F238E27FC236}">
                    <a16:creationId xmlns="" xmlns:a16="http://schemas.microsoft.com/office/drawing/2014/main" id="{CC102637-9143-254A-B947-D36B5CDCACC2}"/>
                  </a:ext>
                </a:extLst>
              </p:cNvPr>
              <p:cNvSpPr txBox="1">
                <a:spLocks noRot="1" noChangeAspect="1" noMove="1" noResize="1" noEditPoints="1" noAdjustHandles="1" noChangeArrowheads="1" noChangeShapeType="1" noTextEdit="1"/>
              </p:cNvSpPr>
              <p:nvPr/>
            </p:nvSpPr>
            <p:spPr>
              <a:xfrm>
                <a:off x="1589314" y="1690688"/>
                <a:ext cx="3750365" cy="826958"/>
              </a:xfrm>
              <a:prstGeom prst="rect">
                <a:avLst/>
              </a:prstGeom>
              <a:blipFill rotWithShape="1">
                <a:blip r:embed="rId2"/>
                <a:stretch>
                  <a:fillRect l="-3415" r="-1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29195A-796F-4D4D-8207-CB5049605F97}"/>
                  </a:ext>
                </a:extLst>
              </p:cNvPr>
              <p:cNvSpPr txBox="1"/>
              <p:nvPr/>
            </p:nvSpPr>
            <p:spPr>
              <a:xfrm>
                <a:off x="1589314" y="2556071"/>
                <a:ext cx="9265920" cy="2933624"/>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sz="2400" dirty="0" smtClean="0"/>
                  <a:t>The transformation </a:t>
                </a:r>
                <a14:m>
                  <m:oMath xmlns:m="http://schemas.openxmlformats.org/officeDocument/2006/math">
                    <m:r>
                      <a:rPr lang="en-US" sz="2400" i="1">
                        <a:latin typeface="Cambria Math" panose="02040503050406030204" pitchFamily="18" charset="0"/>
                      </a:rPr>
                      <m:t>𝑓</m:t>
                    </m:r>
                  </m:oMath>
                </a14:m>
                <a:r>
                  <a:rPr lang="he-IL" sz="2400" dirty="0"/>
                  <a:t> </a:t>
                </a:r>
                <a:r>
                  <a:rPr lang="en-US" sz="2400" dirty="0"/>
                  <a:t>(</a:t>
                </a:r>
                <a14:m>
                  <m:oMath xmlns:m="http://schemas.openxmlformats.org/officeDocument/2006/math">
                    <m:r>
                      <a:rPr lang="en-US" sz="2400" i="1">
                        <a:solidFill>
                          <a:schemeClr val="accent1"/>
                        </a:solidFill>
                        <a:latin typeface="Cambria Math" panose="02040503050406030204" pitchFamily="18" charset="0"/>
                      </a:rPr>
                      <m:t>𝑉</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𝑓</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e>
                    </m:d>
                  </m:oMath>
                </a14:m>
                <a:r>
                  <a:rPr lang="en-US" sz="2400" dirty="0"/>
                  <a:t>)</a:t>
                </a:r>
                <a:r>
                  <a:rPr lang="he-IL" sz="2400" dirty="0"/>
                  <a:t> </a:t>
                </a:r>
                <a:r>
                  <a:rPr lang="en-US" sz="2400" dirty="0" smtClean="0"/>
                  <a:t>will modify </a:t>
                </a:r>
                <a:r>
                  <a:rPr lang="en-US" sz="2400" dirty="0" smtClean="0">
                    <a:solidFill>
                      <a:srgbClr val="0070C0"/>
                    </a:solidFill>
                  </a:rPr>
                  <a:t>both</a:t>
                </a:r>
                <a:r>
                  <a:rPr lang="en-US" sz="2400" dirty="0" smtClean="0"/>
                  <a:t> sides </a:t>
                </a:r>
                <a:r>
                  <a:rPr lang="en-US" sz="2400" dirty="0" smtClean="0">
                    <a:solidFill>
                      <a:srgbClr val="FF0000"/>
                    </a:solidFill>
                  </a:rPr>
                  <a:t>in the same way</a:t>
                </a:r>
                <a:r>
                  <a:rPr lang="en-US" sz="2400" dirty="0" smtClean="0"/>
                  <a:t>: </a:t>
                </a:r>
                <a:r>
                  <a:rPr lang="en-US" sz="2400" dirty="0" smtClean="0">
                    <a:solidFill>
                      <a:srgbClr val="0070C0"/>
                    </a:solidFill>
                  </a:rPr>
                  <a:t>multiply</a:t>
                </a:r>
                <a:r>
                  <a:rPr lang="en-US" sz="2400" dirty="0" smtClean="0"/>
                  <a:t> by </a:t>
                </a:r>
                <a14:m>
                  <m:oMath xmlns:m="http://schemas.openxmlformats.org/officeDocument/2006/math">
                    <m:sSup>
                      <m:sSupPr>
                        <m:ctrlPr>
                          <a:rPr lang="en-US" sz="2400" b="0" i="1" smtClean="0">
                            <a:latin typeface="Cambria Math" panose="02040503050406030204" pitchFamily="18" charset="0"/>
                          </a:rPr>
                        </m:ctrlPr>
                      </m:sSupPr>
                      <m:e>
                        <m:r>
                          <a:rPr lang="en-US" sz="2400" i="1">
                            <a:latin typeface="Cambria Math" panose="02040503050406030204" pitchFamily="18" charset="0"/>
                          </a:rPr>
                          <m:t>𝑓</m:t>
                        </m:r>
                      </m:e>
                      <m:sup>
                        <m:r>
                          <a:rPr lang="en-US" sz="2400" b="0" i="1" smtClean="0">
                            <a:latin typeface="Cambria Math"/>
                          </a:rPr>
                          <m:t>′</m:t>
                        </m:r>
                      </m:sup>
                    </m:sSup>
                    <m:r>
                      <a:rPr lang="en-US" sz="2400" b="0" i="1" smtClean="0">
                        <a:latin typeface="Cambria Math"/>
                      </a:rPr>
                      <m:t>&gt;</m:t>
                    </m:r>
                    <m:r>
                      <a:rPr lang="en-US" sz="2400" b="0" i="1" smtClean="0">
                        <a:latin typeface="Cambria Math"/>
                      </a:rPr>
                      <m:t>0</m:t>
                    </m:r>
                  </m:oMath>
                </a14:m>
                <a:r>
                  <a:rPr lang="en-US" sz="2400" dirty="0" smtClean="0"/>
                  <a:t> </a:t>
                </a:r>
                <a:endParaRPr lang="en-US" sz="2400" dirty="0"/>
              </a:p>
              <a:p>
                <a:pPr marL="285750" indent="-285750" algn="l">
                  <a:lnSpc>
                    <a:spcPct val="150000"/>
                  </a:lnSpc>
                  <a:buFont typeface="Arial" panose="020B0604020202020204" pitchFamily="34" charset="0"/>
                  <a:buChar char="•"/>
                </a:pPr>
                <a:r>
                  <a:rPr lang="en-US" sz="2400" dirty="0" smtClean="0"/>
                  <a:t>The values on </a:t>
                </a:r>
                <a:r>
                  <a:rPr lang="en-US" sz="2400" dirty="0" smtClean="0">
                    <a:solidFill>
                      <a:srgbClr val="0070C0"/>
                    </a:solidFill>
                  </a:rPr>
                  <a:t>both</a:t>
                </a:r>
                <a:r>
                  <a:rPr lang="en-US" sz="2400" dirty="0" smtClean="0"/>
                  <a:t> sides </a:t>
                </a:r>
                <a:r>
                  <a:rPr lang="en-US" sz="2400" dirty="0" smtClean="0">
                    <a:solidFill>
                      <a:srgbClr val="0070C0"/>
                    </a:solidFill>
                  </a:rPr>
                  <a:t>can change</a:t>
                </a:r>
                <a:r>
                  <a:rPr lang="en-US" sz="2400" dirty="0" smtClean="0"/>
                  <a:t>, but whether they’re equal or not – </a:t>
                </a:r>
                <a:r>
                  <a:rPr lang="en-US" sz="2400" dirty="0" smtClean="0">
                    <a:solidFill>
                      <a:srgbClr val="FF0000"/>
                    </a:solidFill>
                  </a:rPr>
                  <a:t>will not change</a:t>
                </a:r>
                <a:endParaRPr lang="he-IL" sz="2400" dirty="0">
                  <a:solidFill>
                    <a:srgbClr val="FF0000"/>
                  </a:solidFill>
                </a:endParaRPr>
              </a:p>
              <a:p>
                <a:pPr marL="285750" indent="-285750" algn="l">
                  <a:lnSpc>
                    <a:spcPct val="150000"/>
                  </a:lnSpc>
                  <a:buFont typeface="Arial" panose="020B0604020202020204" pitchFamily="34" charset="0"/>
                  <a:buChar char="•"/>
                </a:pPr>
                <a:r>
                  <a:rPr lang="en-US" sz="2400" dirty="0" smtClean="0"/>
                  <a:t>(Nor will the answer to the question, “which one is larger?”)</a:t>
                </a:r>
                <a:endParaRPr lang="en-US" sz="2400" dirty="0"/>
              </a:p>
            </p:txBody>
          </p:sp>
        </mc:Choice>
        <mc:Fallback xmlns="">
          <p:sp>
            <p:nvSpPr>
              <p:cNvPr id="8" name="TextBox 7">
                <a:extLst>
                  <a:ext uri="{FF2B5EF4-FFF2-40B4-BE49-F238E27FC236}">
                    <a16:creationId xmlns="" xmlns:a16="http://schemas.microsoft.com/office/drawing/2014/main" xmlns:a14="http://schemas.microsoft.com/office/drawing/2010/main" id="{2029195A-796F-4D4D-8207-CB5049605F97}"/>
                  </a:ext>
                </a:extLst>
              </p:cNvPr>
              <p:cNvSpPr txBox="1">
                <a:spLocks noRot="1" noChangeAspect="1" noMove="1" noResize="1" noEditPoints="1" noAdjustHandles="1" noChangeArrowheads="1" noChangeShapeType="1" noTextEdit="1"/>
              </p:cNvSpPr>
              <p:nvPr/>
            </p:nvSpPr>
            <p:spPr>
              <a:xfrm>
                <a:off x="1589314" y="2556071"/>
                <a:ext cx="9265920" cy="2933624"/>
              </a:xfrm>
              <a:prstGeom prst="rect">
                <a:avLst/>
              </a:prstGeom>
              <a:blipFill rotWithShape="1">
                <a:blip r:embed="rId3"/>
                <a:stretch>
                  <a:fillRect l="-921" r="-1513" b="-1452"/>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2E3AEAAF-68FA-134C-9DD1-756A23F8FFD4}"/>
              </a:ext>
            </a:extLst>
          </p:cNvPr>
          <p:cNvSpPr>
            <a:spLocks noGrp="1"/>
          </p:cNvSpPr>
          <p:nvPr>
            <p:ph type="title"/>
          </p:nvPr>
        </p:nvSpPr>
        <p:spPr>
          <a:xfrm>
            <a:off x="838200" y="365125"/>
            <a:ext cx="10515600" cy="1325563"/>
          </a:xfrm>
        </p:spPr>
        <p:txBody>
          <a:bodyPr/>
          <a:lstStyle/>
          <a:p>
            <a:pPr algn="ctr" defTabSz="914400" eaLnBrk="1" latinLnBrk="0" hangingPunct="1">
              <a:lnSpc>
                <a:spcPct val="90000"/>
              </a:lnSpc>
              <a:spcBef>
                <a:spcPct val="0"/>
              </a:spcBef>
              <a:buNone/>
            </a:pPr>
            <a:r>
              <a:rPr lang="en-US" dirty="0" smtClean="0">
                <a:solidFill>
                  <a:srgbClr val="7030A0"/>
                </a:solidFill>
                <a:cs typeface="+mn-cs"/>
              </a:rPr>
              <a:t>But </a:t>
            </a:r>
            <a:r>
              <a:rPr lang="he-IL" dirty="0" smtClean="0">
                <a:solidFill>
                  <a:srgbClr val="7030A0"/>
                </a:solidFill>
                <a:cs typeface="+mn-cs"/>
              </a:rPr>
              <a:t>...</a:t>
            </a:r>
            <a:endParaRPr lang="en-US" dirty="0">
              <a:solidFill>
                <a:srgbClr val="7030A0"/>
              </a:solidFill>
              <a:cs typeface="+mn-cs"/>
            </a:endParaRPr>
          </a:p>
        </p:txBody>
      </p:sp>
    </p:spTree>
    <p:extLst>
      <p:ext uri="{BB962C8B-B14F-4D97-AF65-F5344CB8AC3E}">
        <p14:creationId xmlns:p14="http://schemas.microsoft.com/office/powerpoint/2010/main" val="16639912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 Therefore…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185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1086679" y="1590261"/>
                <a:ext cx="8839200" cy="383021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𝑙𝑜𝑔</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𝑏</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𝑙𝑜𝑔</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𝑦</m:t>
                          </m:r>
                        </m:e>
                      </m:d>
                    </m:oMath>
                  </m:oMathPara>
                </a14:m>
                <a:endParaRPr lang="he-IL" sz="2400" dirty="0">
                  <a:solidFill>
                    <a:schemeClr val="accent1"/>
                  </a:solidFill>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𝑉</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𝑥</m:t>
                          </m:r>
                        </m:e>
                        <m:sup>
                          <m:r>
                            <a:rPr lang="en-US" sz="2400" b="0" i="1" smtClean="0">
                              <a:solidFill>
                                <a:schemeClr val="accent1"/>
                              </a:solidFill>
                              <a:latin typeface="Cambria Math" panose="02040503050406030204" pitchFamily="18" charset="0"/>
                            </a:rPr>
                            <m:t>𝑎</m:t>
                          </m:r>
                        </m:sup>
                      </m:sSup>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𝑦</m:t>
                          </m:r>
                        </m:e>
                        <m:sup>
                          <m:r>
                            <a:rPr lang="en-US" sz="2400" b="0" i="1" smtClean="0">
                              <a:solidFill>
                                <a:schemeClr val="accent1"/>
                              </a:solidFill>
                              <a:latin typeface="Cambria Math" panose="02040503050406030204" pitchFamily="18" charset="0"/>
                            </a:rPr>
                            <m:t>𝑏</m:t>
                          </m:r>
                        </m:sup>
                      </m:sSup>
                    </m:oMath>
                  </m:oMathPara>
                </a14:m>
                <a:endParaRPr lang="en-US" sz="2400" b="0" dirty="0">
                  <a:solidFill>
                    <a:schemeClr val="accent1"/>
                  </a:solidFill>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𝑊</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𝛼</m:t>
                      </m:r>
                      <m:func>
                        <m:funcPr>
                          <m:ctrlPr>
                            <a:rPr lang="en-US" sz="2400" b="0" i="1" smtClean="0">
                              <a:solidFill>
                                <a:schemeClr val="accent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ea typeface="Cambria Math" panose="02040503050406030204" pitchFamily="18" charset="0"/>
                            </a:rPr>
                            <m:t>log</m:t>
                          </m:r>
                        </m:fName>
                        <m:e>
                          <m:d>
                            <m:dPr>
                              <m:ctrlPr>
                                <a:rPr lang="en-US" sz="2400" b="0" i="1" smtClean="0">
                                  <a:solidFill>
                                    <a:schemeClr val="accent1"/>
                                  </a:solidFill>
                                  <a:latin typeface="Cambria Math" panose="02040503050406030204" pitchFamily="18" charset="0"/>
                                  <a:ea typeface="Cambria Math" panose="02040503050406030204" pitchFamily="18" charset="0"/>
                                </a:rPr>
                              </m:ctrlPr>
                            </m:dPr>
                            <m:e>
                              <m:r>
                                <a:rPr lang="en-US" sz="2400" b="0" i="1" smtClean="0">
                                  <a:solidFill>
                                    <a:schemeClr val="accent1"/>
                                  </a:solidFill>
                                  <a:latin typeface="Cambria Math" panose="02040503050406030204" pitchFamily="18" charset="0"/>
                                  <a:ea typeface="Cambria Math" panose="02040503050406030204" pitchFamily="18" charset="0"/>
                                </a:rPr>
                                <m:t>𝑥</m:t>
                              </m:r>
                            </m:e>
                          </m:d>
                        </m:e>
                      </m:func>
                      <m:r>
                        <a:rPr lang="en-US" sz="2400" b="0" i="1" smtClean="0">
                          <a:solidFill>
                            <a:schemeClr val="accent1"/>
                          </a:solidFill>
                          <a:latin typeface="Cambria Math" panose="02040503050406030204" pitchFamily="18" charset="0"/>
                          <a:ea typeface="Cambria Math" panose="02040503050406030204" pitchFamily="18" charset="0"/>
                        </a:rPr>
                        <m:t>+</m:t>
                      </m:r>
                      <m:d>
                        <m:dPr>
                          <m:ctrlPr>
                            <a:rPr lang="en-US" sz="2400" b="0" i="1" smtClean="0">
                              <a:solidFill>
                                <a:schemeClr val="accent1"/>
                              </a:solidFill>
                              <a:latin typeface="Cambria Math" panose="02040503050406030204" pitchFamily="18" charset="0"/>
                              <a:ea typeface="Cambria Math" panose="02040503050406030204" pitchFamily="18" charset="0"/>
                            </a:rPr>
                          </m:ctrlPr>
                        </m:dPr>
                        <m:e>
                          <m:r>
                            <a:rPr lang="en-US" sz="2400" b="0" i="1" smtClean="0">
                              <a:solidFill>
                                <a:schemeClr val="accent1"/>
                              </a:solidFill>
                              <a:latin typeface="Cambria Math" panose="02040503050406030204" pitchFamily="18" charset="0"/>
                              <a:ea typeface="Cambria Math" panose="02040503050406030204" pitchFamily="18" charset="0"/>
                            </a:rPr>
                            <m:t>1</m:t>
                          </m:r>
                          <m:r>
                            <a:rPr lang="en-US" sz="2400" b="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𝛼</m:t>
                          </m:r>
                        </m:e>
                      </m:d>
                      <m:func>
                        <m:funcPr>
                          <m:ctrlPr>
                            <a:rPr lang="en-US" sz="2400" b="0" i="1" smtClean="0">
                              <a:solidFill>
                                <a:schemeClr val="accent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ea typeface="Cambria Math" panose="02040503050406030204" pitchFamily="18" charset="0"/>
                            </a:rPr>
                            <m:t>log</m:t>
                          </m:r>
                        </m:fName>
                        <m:e>
                          <m:d>
                            <m:dPr>
                              <m:ctrlPr>
                                <a:rPr lang="en-US" sz="2400" b="0" i="1" smtClean="0">
                                  <a:solidFill>
                                    <a:schemeClr val="accent1"/>
                                  </a:solidFill>
                                  <a:latin typeface="Cambria Math" panose="02040503050406030204" pitchFamily="18" charset="0"/>
                                  <a:ea typeface="Cambria Math" panose="02040503050406030204" pitchFamily="18" charset="0"/>
                                </a:rPr>
                              </m:ctrlPr>
                            </m:dPr>
                            <m:e>
                              <m:r>
                                <a:rPr lang="en-US" sz="2400" b="0" i="1" smtClean="0">
                                  <a:solidFill>
                                    <a:schemeClr val="accent1"/>
                                  </a:solidFill>
                                  <a:latin typeface="Cambria Math" panose="02040503050406030204" pitchFamily="18" charset="0"/>
                                  <a:ea typeface="Cambria Math" panose="02040503050406030204" pitchFamily="18" charset="0"/>
                                </a:rPr>
                                <m:t>𝑦</m:t>
                              </m:r>
                            </m:e>
                          </m:d>
                        </m:e>
                      </m:func>
                      <m:r>
                        <a:rPr lang="en-US" sz="2400" b="0" i="1" smtClean="0">
                          <a:solidFill>
                            <a:schemeClr val="accent1"/>
                          </a:solidFill>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b="0" i="1" smtClean="0">
                          <a:solidFill>
                            <a:schemeClr val="accent2">
                              <a:lumMod val="75000"/>
                            </a:schemeClr>
                          </a:solidFill>
                          <a:latin typeface="Cambria Math" panose="02040503050406030204" pitchFamily="18" charset="0"/>
                          <a:ea typeface="Cambria Math" panose="02040503050406030204" pitchFamily="18" charset="0"/>
                        </a:rPr>
                        <m:t>𝛼</m:t>
                      </m:r>
                      <m:r>
                        <a:rPr lang="en-US" sz="2400" b="0" i="1" smtClean="0">
                          <a:solidFill>
                            <a:schemeClr val="accent2">
                              <a:lumMod val="75000"/>
                            </a:schemeClr>
                          </a:solidFill>
                          <a:latin typeface="Cambria Math" panose="02040503050406030204" pitchFamily="18" charset="0"/>
                          <a:ea typeface="Cambria Math" panose="02040503050406030204" pitchFamily="18" charset="0"/>
                        </a:rPr>
                        <m:t>=</m:t>
                      </m:r>
                      <m:f>
                        <m:fPr>
                          <m:ctrlPr>
                            <a:rPr lang="en-US" sz="2400" b="0" i="1" smtClean="0">
                              <a:solidFill>
                                <a:schemeClr val="accent2">
                                  <a:lumMod val="75000"/>
                                </a:schemeClr>
                              </a:solidFill>
                              <a:latin typeface="Cambria Math" panose="02040503050406030204" pitchFamily="18" charset="0"/>
                              <a:ea typeface="Cambria Math" panose="02040503050406030204" pitchFamily="18" charset="0"/>
                            </a:rPr>
                          </m:ctrlPr>
                        </m:fPr>
                        <m:num>
                          <m:r>
                            <a:rPr lang="en-US" sz="2400" b="0" i="1" smtClean="0">
                              <a:solidFill>
                                <a:schemeClr val="accent2">
                                  <a:lumMod val="75000"/>
                                </a:schemeClr>
                              </a:solidFill>
                              <a:latin typeface="Cambria Math" panose="02040503050406030204" pitchFamily="18" charset="0"/>
                              <a:ea typeface="Cambria Math" panose="02040503050406030204" pitchFamily="18" charset="0"/>
                            </a:rPr>
                            <m:t>𝑎</m:t>
                          </m:r>
                        </m:num>
                        <m:den>
                          <m:r>
                            <a:rPr lang="en-US" sz="2400" b="0" i="1" smtClean="0">
                              <a:solidFill>
                                <a:schemeClr val="accent2">
                                  <a:lumMod val="75000"/>
                                </a:schemeClr>
                              </a:solidFill>
                              <a:latin typeface="Cambria Math" panose="02040503050406030204" pitchFamily="18" charset="0"/>
                              <a:ea typeface="Cambria Math" panose="02040503050406030204" pitchFamily="18" charset="0"/>
                            </a:rPr>
                            <m:t>𝑎</m:t>
                          </m:r>
                          <m:r>
                            <a:rPr lang="en-US" sz="2400" b="0" i="1" smtClean="0">
                              <a:solidFill>
                                <a:schemeClr val="accent2">
                                  <a:lumMod val="75000"/>
                                </a:schemeClr>
                              </a:solidFill>
                              <a:latin typeface="Cambria Math" panose="02040503050406030204" pitchFamily="18" charset="0"/>
                              <a:ea typeface="Cambria Math" panose="02040503050406030204" pitchFamily="18" charset="0"/>
                            </a:rPr>
                            <m:t>+</m:t>
                          </m:r>
                          <m:r>
                            <a:rPr lang="en-US" sz="2400" b="0" i="1" smtClean="0">
                              <a:solidFill>
                                <a:schemeClr val="accent2">
                                  <a:lumMod val="75000"/>
                                </a:schemeClr>
                              </a:solidFill>
                              <a:latin typeface="Cambria Math" panose="02040503050406030204" pitchFamily="18" charset="0"/>
                              <a:ea typeface="Cambria Math" panose="02040503050406030204" pitchFamily="18" charset="0"/>
                            </a:rPr>
                            <m:t>𝑏</m:t>
                          </m:r>
                        </m:den>
                      </m:f>
                    </m:oMath>
                  </m:oMathPara>
                </a14:m>
                <a:endParaRPr lang="en-US" sz="2400" b="0"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𝑍</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sSup>
                        <m:sSupPr>
                          <m:ctrlPr>
                            <a:rPr lang="en-US" sz="2400" i="1" smtClean="0">
                              <a:solidFill>
                                <a:schemeClr val="accent1"/>
                              </a:solidFill>
                              <a:latin typeface="Cambria Math" panose="02040503050406030204" pitchFamily="18" charset="0"/>
                            </a:rPr>
                          </m:ctrlPr>
                        </m:sSupPr>
                        <m:e>
                          <m:r>
                            <a:rPr lang="en-US" sz="2400" i="1">
                              <a:solidFill>
                                <a:schemeClr val="accent1"/>
                              </a:solidFill>
                              <a:latin typeface="Cambria Math" panose="02040503050406030204" pitchFamily="18" charset="0"/>
                            </a:rPr>
                            <m:t>𝑥</m:t>
                          </m:r>
                        </m:e>
                        <m:sup>
                          <m:r>
                            <a:rPr lang="en-US" sz="2400" i="1">
                              <a:solidFill>
                                <a:schemeClr val="accent1"/>
                              </a:solidFill>
                              <a:latin typeface="Cambria Math" panose="02040503050406030204" pitchFamily="18" charset="0"/>
                              <a:ea typeface="Cambria Math" panose="02040503050406030204" pitchFamily="18" charset="0"/>
                            </a:rPr>
                            <m:t>𝛼</m:t>
                          </m:r>
                        </m:sup>
                      </m:sSup>
                      <m:sSup>
                        <m:sSupPr>
                          <m:ctrlPr>
                            <a:rPr lang="en-US" sz="2400" i="1">
                              <a:solidFill>
                                <a:schemeClr val="accent1"/>
                              </a:solidFill>
                              <a:latin typeface="Cambria Math" panose="02040503050406030204" pitchFamily="18" charset="0"/>
                            </a:rPr>
                          </m:ctrlPr>
                        </m:sSupPr>
                        <m:e>
                          <m:r>
                            <a:rPr lang="en-US" sz="2400" i="1">
                              <a:solidFill>
                                <a:schemeClr val="accent1"/>
                              </a:solidFill>
                              <a:latin typeface="Cambria Math" panose="02040503050406030204" pitchFamily="18" charset="0"/>
                            </a:rPr>
                            <m:t>𝑦</m:t>
                          </m:r>
                        </m:e>
                        <m:sup>
                          <m:r>
                            <a:rPr lang="en-US" sz="2400" b="0" i="1" smtClean="0">
                              <a:solidFill>
                                <a:schemeClr val="accent1"/>
                              </a:solidFill>
                              <a:latin typeface="Cambria Math" panose="02040503050406030204" pitchFamily="18" charset="0"/>
                            </a:rPr>
                            <m:t>1</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ea typeface="Cambria Math" panose="02040503050406030204" pitchFamily="18" charset="0"/>
                            </a:rPr>
                            <m:t>𝛼</m:t>
                          </m:r>
                        </m:sup>
                      </m:sSup>
                    </m:oMath>
                  </m:oMathPara>
                </a14:m>
                <a:endParaRPr lang="en-US" sz="2400" dirty="0"/>
              </a:p>
              <a:p>
                <a:pPr algn="l">
                  <a:lnSpc>
                    <a:spcPct val="150000"/>
                  </a:lnSpc>
                </a:pPr>
                <a:r>
                  <a:rPr lang="en-US" sz="2400" dirty="0" smtClean="0"/>
                  <a:t>… all describe the same preferences, and we can switch among them shamelessly</a:t>
                </a:r>
                <a:endParaRPr lang="en-US" sz="2400" dirty="0"/>
              </a:p>
            </p:txBody>
          </p:sp>
        </mc:Choice>
        <mc:Fallback xmlns="">
          <p:sp>
            <p:nvSpPr>
              <p:cNvPr id="5" name="TextBox 4">
                <a:extLst>
                  <a:ext uri="{FF2B5EF4-FFF2-40B4-BE49-F238E27FC236}">
                    <a16:creationId xmlns="" xmlns:a16="http://schemas.microsoft.com/office/drawing/2014/main" xmlns:a14="http://schemas.microsoft.com/office/drawing/2010/main" id="{C28BBA54-69C5-0048-AEDA-FBE3D3863774}"/>
                  </a:ext>
                </a:extLst>
              </p:cNvPr>
              <p:cNvSpPr txBox="1">
                <a:spLocks noRot="1" noChangeAspect="1" noMove="1" noResize="1" noEditPoints="1" noAdjustHandles="1" noChangeArrowheads="1" noChangeShapeType="1" noTextEdit="1"/>
              </p:cNvSpPr>
              <p:nvPr/>
            </p:nvSpPr>
            <p:spPr>
              <a:xfrm>
                <a:off x="1086679" y="1590261"/>
                <a:ext cx="8839200" cy="3830216"/>
              </a:xfrm>
              <a:prstGeom prst="rect">
                <a:avLst/>
              </a:prstGeom>
              <a:blipFill rotWithShape="1">
                <a:blip r:embed="rId2"/>
                <a:stretch>
                  <a:fillRect l="-1034" r="-1931" b="-1115"/>
                </a:stretch>
              </a:blipFill>
            </p:spPr>
            <p:txBody>
              <a:bodyPr/>
              <a:lstStyle/>
              <a:p>
                <a:r>
                  <a:rPr lang="en-US">
                    <a:noFill/>
                  </a:rPr>
                  <a:t> </a:t>
                </a:r>
              </a:p>
            </p:txBody>
          </p:sp>
        </mc:Fallback>
      </mc:AlternateContent>
    </p:spTree>
    <p:extLst>
      <p:ext uri="{BB962C8B-B14F-4D97-AF65-F5344CB8AC3E}">
        <p14:creationId xmlns:p14="http://schemas.microsoft.com/office/powerpoint/2010/main" val="255984479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normalized </a:t>
            </a:r>
            <a:r>
              <a:rPr lang="en-US" dirty="0" smtClean="0">
                <a:solidFill>
                  <a:srgbClr val="C00000"/>
                </a:solidFill>
                <a:cs typeface="+mn-cs"/>
              </a:rPr>
              <a:t>CD</a:t>
            </a:r>
            <a:r>
              <a:rPr lang="en-US" dirty="0" smtClean="0">
                <a:solidFill>
                  <a:srgbClr val="7030A0"/>
                </a:solidFill>
                <a:cs typeface="+mn-cs"/>
              </a:rPr>
              <a:t> function</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186</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1086679" y="1590261"/>
                <a:ext cx="8839200" cy="4128887"/>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panose="02040503050406030204" pitchFamily="18" charset="0"/>
                        </a:rPr>
                        <m:t>𝑈</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𝑥</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𝑦</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𝛼</m:t>
                      </m:r>
                      <m:func>
                        <m:funcPr>
                          <m:ctrlPr>
                            <a:rPr lang="en-US" sz="2400" i="1">
                              <a:solidFill>
                                <a:srgbClr val="0070C0"/>
                              </a:solidFill>
                              <a:latin typeface="Cambria Math" panose="02040503050406030204" pitchFamily="18" charset="0"/>
                              <a:ea typeface="Cambria Math" panose="02040503050406030204" pitchFamily="18" charset="0"/>
                            </a:rPr>
                          </m:ctrlPr>
                        </m:funcPr>
                        <m:fName>
                          <m:r>
                            <m:rPr>
                              <m:sty m:val="p"/>
                            </m:rPr>
                            <a:rPr lang="en-US" sz="2400">
                              <a:solidFill>
                                <a:srgbClr val="0070C0"/>
                              </a:solidFill>
                              <a:latin typeface="Cambria Math" panose="02040503050406030204" pitchFamily="18" charset="0"/>
                              <a:ea typeface="Cambria Math" panose="02040503050406030204" pitchFamily="18" charset="0"/>
                            </a:rPr>
                            <m:t>log</m:t>
                          </m:r>
                        </m:fName>
                        <m:e>
                          <m:d>
                            <m:dPr>
                              <m:ctrlPr>
                                <a:rPr lang="en-US" sz="2400" i="1">
                                  <a:solidFill>
                                    <a:srgbClr val="0070C0"/>
                                  </a:solidFill>
                                  <a:latin typeface="Cambria Math" panose="02040503050406030204" pitchFamily="18" charset="0"/>
                                  <a:ea typeface="Cambria Math" panose="02040503050406030204" pitchFamily="18" charset="0"/>
                                </a:rPr>
                              </m:ctrlPr>
                            </m:dPr>
                            <m:e>
                              <m:r>
                                <a:rPr lang="en-US" sz="2400" i="1">
                                  <a:solidFill>
                                    <a:srgbClr val="0070C0"/>
                                  </a:solidFill>
                                  <a:latin typeface="Cambria Math" panose="02040503050406030204" pitchFamily="18" charset="0"/>
                                  <a:ea typeface="Cambria Math" panose="02040503050406030204" pitchFamily="18" charset="0"/>
                                </a:rPr>
                                <m:t>𝑥</m:t>
                              </m:r>
                            </m:e>
                          </m:d>
                        </m:e>
                      </m:func>
                      <m:r>
                        <a:rPr lang="en-US" sz="2400" i="1">
                          <a:solidFill>
                            <a:srgbClr val="0070C0"/>
                          </a:solidFill>
                          <a:latin typeface="Cambria Math" panose="02040503050406030204" pitchFamily="18" charset="0"/>
                          <a:ea typeface="Cambria Math" panose="02040503050406030204" pitchFamily="18" charset="0"/>
                        </a:rPr>
                        <m:t>+</m:t>
                      </m:r>
                      <m:d>
                        <m:dPr>
                          <m:ctrlPr>
                            <a:rPr lang="en-US" sz="2400" i="1">
                              <a:solidFill>
                                <a:srgbClr val="0070C0"/>
                              </a:solidFill>
                              <a:latin typeface="Cambria Math" panose="02040503050406030204" pitchFamily="18" charset="0"/>
                              <a:ea typeface="Cambria Math" panose="02040503050406030204" pitchFamily="18" charset="0"/>
                            </a:rPr>
                          </m:ctrlPr>
                        </m:dPr>
                        <m:e>
                          <m:r>
                            <a:rPr lang="en-US" sz="2400" i="1">
                              <a:solidFill>
                                <a:srgbClr val="0070C0"/>
                              </a:solidFill>
                              <a:latin typeface="Cambria Math" panose="02040503050406030204" pitchFamily="18" charset="0"/>
                              <a:ea typeface="Cambria Math" panose="02040503050406030204" pitchFamily="18" charset="0"/>
                            </a:rPr>
                            <m:t>1</m:t>
                          </m:r>
                          <m:r>
                            <a:rPr lang="en-US" sz="2400" i="1">
                              <a:solidFill>
                                <a:srgbClr val="0070C0"/>
                              </a:solidFill>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𝛼</m:t>
                          </m:r>
                        </m:e>
                      </m:d>
                      <m:func>
                        <m:funcPr>
                          <m:ctrlPr>
                            <a:rPr lang="en-US" sz="2400" i="1">
                              <a:solidFill>
                                <a:srgbClr val="0070C0"/>
                              </a:solidFill>
                              <a:latin typeface="Cambria Math" panose="02040503050406030204" pitchFamily="18" charset="0"/>
                              <a:ea typeface="Cambria Math" panose="02040503050406030204" pitchFamily="18" charset="0"/>
                            </a:rPr>
                          </m:ctrlPr>
                        </m:funcPr>
                        <m:fName>
                          <m:r>
                            <m:rPr>
                              <m:sty m:val="p"/>
                            </m:rPr>
                            <a:rPr lang="en-US" sz="2400">
                              <a:solidFill>
                                <a:srgbClr val="0070C0"/>
                              </a:solidFill>
                              <a:latin typeface="Cambria Math" panose="02040503050406030204" pitchFamily="18" charset="0"/>
                              <a:ea typeface="Cambria Math" panose="02040503050406030204" pitchFamily="18" charset="0"/>
                            </a:rPr>
                            <m:t>log</m:t>
                          </m:r>
                        </m:fName>
                        <m:e>
                          <m:d>
                            <m:dPr>
                              <m:ctrlPr>
                                <a:rPr lang="en-US" sz="2400" i="1">
                                  <a:solidFill>
                                    <a:srgbClr val="0070C0"/>
                                  </a:solidFill>
                                  <a:latin typeface="Cambria Math" panose="02040503050406030204" pitchFamily="18" charset="0"/>
                                  <a:ea typeface="Cambria Math" panose="02040503050406030204" pitchFamily="18" charset="0"/>
                                </a:rPr>
                              </m:ctrlPr>
                            </m:dPr>
                            <m:e>
                              <m:r>
                                <a:rPr lang="en-US" sz="2400" i="1">
                                  <a:solidFill>
                                    <a:srgbClr val="0070C0"/>
                                  </a:solidFill>
                                  <a:latin typeface="Cambria Math" panose="02040503050406030204" pitchFamily="18" charset="0"/>
                                  <a:ea typeface="Cambria Math" panose="02040503050406030204" pitchFamily="18" charset="0"/>
                                </a:rPr>
                                <m:t>𝑦</m:t>
                              </m:r>
                            </m:e>
                          </m:d>
                        </m:e>
                      </m:func>
                    </m:oMath>
                  </m:oMathPara>
                </a14:m>
                <a:endParaRPr lang="he-IL" sz="2400" dirty="0">
                  <a:solidFill>
                    <a:srgbClr val="0070C0"/>
                  </a:solidFill>
                </a:endParaRPr>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00B0F0"/>
                              </a:solidFill>
                              <a:latin typeface="Cambria Math" panose="02040503050406030204" pitchFamily="18" charset="0"/>
                            </a:rPr>
                          </m:ctrlPr>
                        </m:sSubPr>
                        <m:e>
                          <m:r>
                            <a:rPr lang="en-US" sz="2400" b="0" i="1" smtClean="0">
                              <a:solidFill>
                                <a:srgbClr val="00B0F0"/>
                              </a:solidFill>
                              <a:latin typeface="Cambria Math" panose="02040503050406030204" pitchFamily="18" charset="0"/>
                            </a:rPr>
                            <m:t>𝐸</m:t>
                          </m:r>
                        </m:e>
                        <m:sub>
                          <m:r>
                            <a:rPr lang="en-US" sz="2400" b="0" i="1" smtClean="0">
                              <a:solidFill>
                                <a:srgbClr val="00B0F0"/>
                              </a:solidFill>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𝐼</m:t>
                      </m:r>
                    </m:oMath>
                  </m:oMathPara>
                </a14:m>
                <a:endParaRPr lang="en-US" sz="2400" b="0" dirty="0">
                  <a:ea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00B0F0"/>
                              </a:solidFill>
                              <a:latin typeface="Cambria Math" panose="02040503050406030204" pitchFamily="18" charset="0"/>
                            </a:rPr>
                          </m:ctrlPr>
                        </m:sSubPr>
                        <m:e>
                          <m:r>
                            <a:rPr lang="en-US" sz="2400" i="1">
                              <a:solidFill>
                                <a:srgbClr val="00B0F0"/>
                              </a:solidFill>
                              <a:latin typeface="Cambria Math" panose="02040503050406030204" pitchFamily="18" charset="0"/>
                            </a:rPr>
                            <m:t>𝐸</m:t>
                          </m:r>
                        </m:e>
                        <m:sub>
                          <m:r>
                            <a:rPr lang="en-US" sz="2400" b="0" i="1" smtClean="0">
                              <a:solidFill>
                                <a:srgbClr val="00B0F0"/>
                              </a:solidFill>
                              <a:latin typeface="Cambria Math" panose="02040503050406030204" pitchFamily="18" charset="0"/>
                            </a:rPr>
                            <m:t>𝑦</m:t>
                          </m:r>
                        </m:sub>
                      </m:sSub>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𝑦</m:t>
                      </m:r>
                      <m:r>
                        <a:rPr lang="en-US" sz="2400" i="1">
                          <a:latin typeface="Cambria Math" panose="02040503050406030204" pitchFamily="18" charset="0"/>
                        </a:rPr>
                        <m:t>=</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𝐼</m:t>
                      </m:r>
                    </m:oMath>
                  </m:oMathPara>
                </a14:m>
                <a:endParaRPr lang="en-US" sz="2400" dirty="0"/>
              </a:p>
              <a:p>
                <a:pPr algn="l">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𝑥</m:t>
                      </m:r>
                      <m:r>
                        <a:rPr lang="en-US" sz="2400" b="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ea typeface="Cambria Math" panose="02040503050406030204" pitchFamily="18" charset="0"/>
                        </a:rPr>
                        <m:t>𝛼</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𝑝</m:t>
                              </m:r>
                            </m:e>
                            <m:sub>
                              <m:r>
                                <a:rPr lang="en-US" sz="2400" i="1">
                                  <a:solidFill>
                                    <a:srgbClr val="FF0000"/>
                                  </a:solidFill>
                                  <a:latin typeface="Cambria Math" panose="02040503050406030204" pitchFamily="18" charset="0"/>
                                </a:rPr>
                                <m:t>𝑥</m:t>
                              </m:r>
                            </m:sub>
                          </m:sSub>
                        </m:den>
                      </m:f>
                      <m:r>
                        <a:rPr lang="en-US" sz="2400" b="0" i="1" smtClean="0">
                          <a:solidFill>
                            <a:srgbClr val="FF0000"/>
                          </a:solidFill>
                          <a:latin typeface="Cambria Math" panose="02040503050406030204" pitchFamily="18" charset="0"/>
                        </a:rPr>
                        <m:t>𝐼</m:t>
                      </m:r>
                    </m:oMath>
                  </m:oMathPara>
                </a14:m>
                <a:endParaRPr lang="en-US" sz="2400" b="0" dirty="0">
                  <a:solidFill>
                    <a:srgbClr val="FF0000"/>
                  </a:solidFill>
                </a:endParaRPr>
              </a:p>
              <a:p>
                <a:pPr algn="l">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𝑦</m:t>
                      </m:r>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ea typeface="Cambria Math" panose="02040503050406030204" pitchFamily="18" charset="0"/>
                        </a:rPr>
                        <m:t>𝛼</m:t>
                      </m:r>
                      <m:r>
                        <a:rPr lang="en-US" sz="2400" b="0" i="1" smtClean="0">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1</m:t>
                          </m:r>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𝑦</m:t>
                              </m:r>
                            </m:sub>
                          </m:sSub>
                        </m:den>
                      </m:f>
                      <m:r>
                        <a:rPr lang="en-US" sz="2400" i="1">
                          <a:solidFill>
                            <a:srgbClr val="FF0000"/>
                          </a:solidFill>
                          <a:latin typeface="Cambria Math" panose="02040503050406030204" pitchFamily="18" charset="0"/>
                        </a:rPr>
                        <m:t>𝐼</m:t>
                      </m:r>
                    </m:oMath>
                  </m:oMathPara>
                </a14:m>
                <a:endParaRPr lang="en-US" sz="2400" dirty="0">
                  <a:solidFill>
                    <a:srgbClr val="FF0000"/>
                  </a:solidFill>
                </a:endParaRPr>
              </a:p>
            </p:txBody>
          </p:sp>
        </mc:Choice>
        <mc:Fallback xmlns="">
          <p:sp>
            <p:nvSpPr>
              <p:cNvPr id="5" name="TextBox 4">
                <a:extLst>
                  <a:ext uri="{FF2B5EF4-FFF2-40B4-BE49-F238E27FC236}">
                    <a16:creationId xmlns="" xmlns:a16="http://schemas.microsoft.com/office/drawing/2014/main" xmlns:a14="http://schemas.microsoft.com/office/drawing/2010/main" id="{C28BBA54-69C5-0048-AEDA-FBE3D3863774}"/>
                  </a:ext>
                </a:extLst>
              </p:cNvPr>
              <p:cNvSpPr txBox="1">
                <a:spLocks noRot="1" noChangeAspect="1" noMove="1" noResize="1" noEditPoints="1" noAdjustHandles="1" noChangeArrowheads="1" noChangeShapeType="1" noTextEdit="1"/>
              </p:cNvSpPr>
              <p:nvPr/>
            </p:nvSpPr>
            <p:spPr>
              <a:xfrm>
                <a:off x="1086679" y="1590261"/>
                <a:ext cx="8839200" cy="4128887"/>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806511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502229"/>
            <a:ext cx="8689976" cy="3082833"/>
          </a:xfrm>
        </p:spPr>
        <p:txBody>
          <a:bodyPr>
            <a:normAutofit fontScale="90000"/>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Monotonicity</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187</a:t>
            </a:fld>
            <a:endParaRPr lang="en-US"/>
          </a:p>
        </p:txBody>
      </p:sp>
    </p:spTree>
    <p:extLst>
      <p:ext uri="{BB962C8B-B14F-4D97-AF65-F5344CB8AC3E}">
        <p14:creationId xmlns:p14="http://schemas.microsoft.com/office/powerpoint/2010/main" val="228899165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Monotonicity of </a:t>
                </a:r>
                <a14:m>
                  <m:oMath xmlns:m="http://schemas.openxmlformats.org/officeDocument/2006/math">
                    <m:r>
                      <a:rPr lang="en-US" i="1" dirty="0" smtClean="0">
                        <a:solidFill>
                          <a:schemeClr val="accent1"/>
                        </a:solidFill>
                        <a:latin typeface="Cambria Math"/>
                        <a:cs typeface="Arial" panose="020B0604020202020204" pitchFamily="34" charset="0"/>
                      </a:rPr>
                      <m:t>𝑈</m:t>
                    </m:r>
                  </m:oMath>
                </a14:m>
                <a:endParaRPr lang="en-US" i="1" dirty="0">
                  <a:solidFill>
                    <a:schemeClr val="accent1"/>
                  </a:solidFill>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xmlns="" id="{2E3AEAAF-68FA-134C-9DD1-756A23F8FFD4}"/>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188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1819903" y="1895061"/>
                <a:ext cx="7663732" cy="3970318"/>
              </a:xfrm>
              <a:prstGeom prst="rect">
                <a:avLst/>
              </a:prstGeom>
              <a:noFill/>
            </p:spPr>
            <p:txBody>
              <a:bodyPr wrap="square" rtlCol="0">
                <a:spAutoFit/>
              </a:bodyPr>
              <a:lstStyle/>
              <a:p>
                <a:pPr algn="l">
                  <a:lnSpc>
                    <a:spcPct val="150000"/>
                  </a:lnSpc>
                </a:pPr>
                <a:r>
                  <a:rPr lang="en-US" sz="2800" dirty="0" smtClean="0"/>
                  <a:t>In bold strokes, “</a:t>
                </a:r>
                <a:r>
                  <a:rPr lang="en-US" sz="2800" dirty="0" smtClean="0">
                    <a:solidFill>
                      <a:srgbClr val="0070C0"/>
                    </a:solidFill>
                  </a:rPr>
                  <a:t>more is preferred to less</a:t>
                </a:r>
                <a:r>
                  <a:rPr lang="en-US" sz="2800" dirty="0" smtClean="0"/>
                  <a:t>”</a:t>
                </a:r>
              </a:p>
              <a:p>
                <a:pPr algn="l">
                  <a:lnSpc>
                    <a:spcPct val="150000"/>
                  </a:lnSpc>
                </a:pPr>
                <a:r>
                  <a:rPr lang="en-US" sz="2800" dirty="0" smtClean="0"/>
                  <a:t>But:</a:t>
                </a:r>
                <a:endParaRPr lang="he-IL" sz="2800" dirty="0" smtClean="0"/>
              </a:p>
              <a:p>
                <a:pPr marL="457200" indent="-457200" algn="l">
                  <a:lnSpc>
                    <a:spcPct val="150000"/>
                  </a:lnSpc>
                  <a:buFont typeface="Arial" panose="020B0604020202020204" pitchFamily="34" charset="0"/>
                  <a:buChar char="•"/>
                </a:pPr>
                <a:r>
                  <a:rPr lang="en-US" sz="2800" dirty="0" smtClean="0"/>
                  <a:t>What exactly is “more”?  More </a:t>
                </a:r>
                <a14:m>
                  <m:oMath xmlns:m="http://schemas.openxmlformats.org/officeDocument/2006/math">
                    <m:r>
                      <a:rPr lang="en-US" sz="2800" i="1" smtClean="0">
                        <a:solidFill>
                          <a:srgbClr val="FF0000"/>
                        </a:solidFill>
                        <a:latin typeface="Cambria Math" panose="02040503050406030204" pitchFamily="18" charset="0"/>
                      </a:rPr>
                      <m:t>𝑥</m:t>
                    </m:r>
                  </m:oMath>
                </a14:m>
                <a:r>
                  <a:rPr lang="he-IL" sz="2800" dirty="0" smtClean="0"/>
                  <a:t>,</a:t>
                </a:r>
                <a:r>
                  <a:rPr lang="en-US" sz="2800" dirty="0" smtClean="0"/>
                  <a:t> more</a:t>
                </a:r>
                <a14:m>
                  <m:oMath xmlns:m="http://schemas.openxmlformats.org/officeDocument/2006/math">
                    <m:r>
                      <a:rPr lang="en-US" sz="2800" b="0" i="1" smtClean="0">
                        <a:solidFill>
                          <a:srgbClr val="FF0000"/>
                        </a:solidFill>
                        <a:latin typeface="Cambria Math"/>
                      </a:rPr>
                      <m:t> </m:t>
                    </m:r>
                    <m:r>
                      <a:rPr lang="en-US" sz="2800" b="0" i="1" smtClean="0">
                        <a:solidFill>
                          <a:srgbClr val="FF0000"/>
                        </a:solidFill>
                        <a:latin typeface="Cambria Math" panose="02040503050406030204" pitchFamily="18" charset="0"/>
                      </a:rPr>
                      <m:t>𝑦</m:t>
                    </m:r>
                  </m:oMath>
                </a14:m>
                <a:r>
                  <a:rPr lang="en-US" sz="2800" dirty="0" smtClean="0"/>
                  <a:t>, more </a:t>
                </a:r>
                <a:r>
                  <a:rPr lang="en-US" sz="2800" dirty="0" smtClean="0">
                    <a:solidFill>
                      <a:srgbClr val="0070C0"/>
                    </a:solidFill>
                  </a:rPr>
                  <a:t>both</a:t>
                </a:r>
                <a:r>
                  <a:rPr lang="en-US" sz="2800" dirty="0" smtClean="0"/>
                  <a:t>?</a:t>
                </a:r>
                <a:endParaRPr lang="he-IL" sz="2800" dirty="0"/>
              </a:p>
              <a:p>
                <a:pPr marL="457200" indent="-457200" algn="l">
                  <a:lnSpc>
                    <a:spcPct val="150000"/>
                  </a:lnSpc>
                  <a:buFont typeface="Arial" panose="020B0604020202020204" pitchFamily="34" charset="0"/>
                  <a:buChar char="•"/>
                </a:pPr>
                <a:r>
                  <a:rPr lang="en-US" sz="2800" dirty="0" smtClean="0"/>
                  <a:t>What exactly is “preferred to”?  </a:t>
                </a:r>
                <a:r>
                  <a:rPr lang="en-US" sz="2800" dirty="0" smtClean="0">
                    <a:solidFill>
                      <a:srgbClr val="0070C0"/>
                    </a:solidFill>
                  </a:rPr>
                  <a:t>Strictly</a:t>
                </a:r>
                <a:r>
                  <a:rPr lang="en-US" sz="2800" dirty="0" smtClean="0"/>
                  <a:t> better?  Just not worse?</a:t>
                </a:r>
                <a:endParaRPr lang="en-US" sz="2800" dirty="0"/>
              </a:p>
            </p:txBody>
          </p:sp>
        </mc:Choice>
        <mc:Fallback xmlns="">
          <p:sp>
            <p:nvSpPr>
              <p:cNvPr id="5" name="TextBox 4">
                <a:extLst>
                  <a:ext uri="{FF2B5EF4-FFF2-40B4-BE49-F238E27FC236}">
                    <a16:creationId xmlns:a16="http://schemas.microsoft.com/office/drawing/2014/main" xmlns:a14="http://schemas.microsoft.com/office/drawing/2010/main" xmlns="" id="{C28BBA54-69C5-0048-AEDA-FBE3D3863774}"/>
                  </a:ext>
                </a:extLst>
              </p:cNvPr>
              <p:cNvSpPr txBox="1">
                <a:spLocks noRot="1" noChangeAspect="1" noMove="1" noResize="1" noEditPoints="1" noAdjustHandles="1" noChangeArrowheads="1" noChangeShapeType="1" noTextEdit="1"/>
              </p:cNvSpPr>
              <p:nvPr/>
            </p:nvSpPr>
            <p:spPr>
              <a:xfrm>
                <a:off x="1819903" y="1895061"/>
                <a:ext cx="7663732" cy="3970318"/>
              </a:xfrm>
              <a:prstGeom prst="rect">
                <a:avLst/>
              </a:prstGeom>
              <a:blipFill rotWithShape="1">
                <a:blip r:embed="rId3"/>
                <a:stretch>
                  <a:fillRect l="-1671" b="-1382"/>
                </a:stretch>
              </a:blipFill>
            </p:spPr>
            <p:txBody>
              <a:bodyPr/>
              <a:lstStyle/>
              <a:p>
                <a:r>
                  <a:rPr lang="en-US">
                    <a:noFill/>
                  </a:rPr>
                  <a:t> </a:t>
                </a:r>
              </a:p>
            </p:txBody>
          </p:sp>
        </mc:Fallback>
      </mc:AlternateContent>
    </p:spTree>
    <p:extLst>
      <p:ext uri="{BB962C8B-B14F-4D97-AF65-F5344CB8AC3E}">
        <p14:creationId xmlns:p14="http://schemas.microsoft.com/office/powerpoint/2010/main" val="322204044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Basic monotonicity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189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2078831" y="1574006"/>
                <a:ext cx="7242003" cy="3970318"/>
              </a:xfrm>
              <a:prstGeom prst="rect">
                <a:avLst/>
              </a:prstGeom>
              <a:noFill/>
            </p:spPr>
            <p:txBody>
              <a:bodyPr wrap="square" rtlCol="0">
                <a:spAutoFit/>
              </a:bodyPr>
              <a:lstStyle/>
              <a:p>
                <a:pPr algn="l">
                  <a:lnSpc>
                    <a:spcPct val="150000"/>
                  </a:lnSpc>
                </a:pPr>
                <a14:m>
                  <m:oMath xmlns:m="http://schemas.openxmlformats.org/officeDocument/2006/math">
                    <m:r>
                      <a:rPr lang="en-US" sz="2800" i="1" smtClean="0">
                        <a:solidFill>
                          <a:schemeClr val="accent1"/>
                        </a:solidFill>
                        <a:latin typeface="Cambria Math" panose="02040503050406030204" pitchFamily="18" charset="0"/>
                      </a:rPr>
                      <m:t>𝑈</m:t>
                    </m:r>
                  </m:oMath>
                </a14:m>
                <a:r>
                  <a:rPr lang="en-US" sz="2800" dirty="0" smtClean="0"/>
                  <a:t> cannot decrease in any of the variables:</a:t>
                </a:r>
              </a:p>
              <a:p>
                <a:pPr algn="l">
                  <a:lnSpc>
                    <a:spcPct val="150000"/>
                  </a:lnSpc>
                </a:pPr>
                <a:endParaRPr lang="he-IL" sz="2800" dirty="0" smtClean="0"/>
              </a:p>
              <a:p>
                <a:pPr algn="l">
                  <a:lnSpc>
                    <a:spcPct val="150000"/>
                  </a:lnSpc>
                </a:pPr>
                <a:r>
                  <a:rPr lang="en-US" sz="2800" dirty="0" smtClean="0"/>
                  <a:t>If </a:t>
                </a:r>
                <a:r>
                  <a:rPr lang="he-IL" sz="2800" dirty="0"/>
                  <a:t>		</a:t>
                </a:r>
                <a14:m>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m:t>
                        </m:r>
                      </m:sup>
                    </m:sSup>
                    <m:r>
                      <a:rPr lang="he-IL" sz="2800" i="1">
                        <a:latin typeface="Cambria Math" panose="02040503050406030204" pitchFamily="18" charset="0"/>
                      </a:rPr>
                      <m:t>   </m:t>
                    </m:r>
                  </m:oMath>
                </a14:m>
                <a:r>
                  <a:rPr lang="en-US" sz="2800" b="0" i="0" dirty="0" smtClean="0">
                    <a:solidFill>
                      <a:srgbClr val="FF0000"/>
                    </a:solidFill>
                    <a:latin typeface="+mj-lt"/>
                  </a:rPr>
                  <a:t>and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oMath>
                </a14:m>
                <a:endParaRPr lang="he-IL" sz="2800" b="0" dirty="0" smtClean="0"/>
              </a:p>
              <a:p>
                <a:pPr algn="l">
                  <a:lnSpc>
                    <a:spcPct val="150000"/>
                  </a:lnSpc>
                </a:pPr>
                <a:r>
                  <a:rPr lang="en-US" sz="2800" dirty="0" smtClean="0"/>
                  <a:t>then</a:t>
                </a:r>
                <a:r>
                  <a:rPr lang="he-IL" sz="2800" dirty="0" smtClean="0"/>
                  <a:t>		</a:t>
                </a:r>
                <a14:m>
                  <m:oMath xmlns:m="http://schemas.openxmlformats.org/officeDocument/2006/math">
                    <m:r>
                      <a:rPr lang="en-US" sz="2800" i="1">
                        <a:solidFill>
                          <a:schemeClr val="accent1"/>
                        </a:solidFill>
                        <a:latin typeface="Cambria Math" panose="02040503050406030204" pitchFamily="18" charset="0"/>
                      </a:rPr>
                      <m:t>𝑈</m:t>
                    </m:r>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𝑥</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𝑦</m:t>
                        </m:r>
                      </m:e>
                    </m:d>
                    <m:r>
                      <a:rPr lang="en-US" sz="2800" i="1">
                        <a:solidFill>
                          <a:schemeClr val="accent1"/>
                        </a:solidFill>
                        <a:latin typeface="Cambria Math" panose="02040503050406030204" pitchFamily="18" charset="0"/>
                        <a:ea typeface="Cambria Math" panose="02040503050406030204" pitchFamily="18" charset="0"/>
                      </a:rPr>
                      <m:t>≥</m:t>
                    </m:r>
                    <m:r>
                      <a:rPr lang="en-US" sz="2800" i="1">
                        <a:solidFill>
                          <a:schemeClr val="accent1"/>
                        </a:solidFill>
                        <a:latin typeface="Cambria Math" panose="02040503050406030204" pitchFamily="18" charset="0"/>
                      </a:rPr>
                      <m:t>𝑈</m:t>
                    </m:r>
                    <m:r>
                      <a:rPr lang="en-US" sz="2800" i="1">
                        <a:solidFill>
                          <a:schemeClr val="accent1"/>
                        </a:solidFill>
                        <a:latin typeface="Cambria Math" panose="02040503050406030204" pitchFamily="18" charset="0"/>
                      </a:rPr>
                      <m:t>(</m:t>
                    </m:r>
                    <m:sSup>
                      <m:sSupPr>
                        <m:ctrlPr>
                          <a:rPr lang="en-US" sz="2800" i="1">
                            <a:solidFill>
                              <a:schemeClr val="accent1"/>
                            </a:solidFill>
                            <a:latin typeface="Cambria Math" panose="02040503050406030204" pitchFamily="18" charset="0"/>
                          </a:rPr>
                        </m:ctrlPr>
                      </m:sSupPr>
                      <m:e>
                        <m:r>
                          <a:rPr lang="en-US" sz="2800" i="1">
                            <a:solidFill>
                              <a:schemeClr val="accent1"/>
                            </a:solidFill>
                            <a:latin typeface="Cambria Math" panose="02040503050406030204" pitchFamily="18" charset="0"/>
                          </a:rPr>
                          <m:t>𝑥</m:t>
                        </m:r>
                      </m:e>
                      <m:sup>
                        <m:r>
                          <a:rPr lang="en-US" sz="2800" i="1">
                            <a:solidFill>
                              <a:schemeClr val="accent1"/>
                            </a:solidFill>
                            <a:latin typeface="Cambria Math" panose="02040503050406030204" pitchFamily="18" charset="0"/>
                          </a:rPr>
                          <m:t>′</m:t>
                        </m:r>
                      </m:sup>
                    </m:sSup>
                    <m:r>
                      <a:rPr lang="en-US" sz="2800" i="1">
                        <a:solidFill>
                          <a:schemeClr val="accent1"/>
                        </a:solidFill>
                        <a:latin typeface="Cambria Math" panose="02040503050406030204" pitchFamily="18" charset="0"/>
                      </a:rPr>
                      <m:t>,</m:t>
                    </m:r>
                    <m:sSup>
                      <m:sSupPr>
                        <m:ctrlPr>
                          <a:rPr lang="en-US" sz="2800" i="1">
                            <a:solidFill>
                              <a:schemeClr val="accent1"/>
                            </a:solidFill>
                            <a:latin typeface="Cambria Math" panose="02040503050406030204" pitchFamily="18" charset="0"/>
                          </a:rPr>
                        </m:ctrlPr>
                      </m:sSupPr>
                      <m:e>
                        <m:r>
                          <a:rPr lang="en-US" sz="2800" i="1">
                            <a:solidFill>
                              <a:schemeClr val="accent1"/>
                            </a:solidFill>
                            <a:latin typeface="Cambria Math" panose="02040503050406030204" pitchFamily="18" charset="0"/>
                          </a:rPr>
                          <m:t>𝑦</m:t>
                        </m:r>
                      </m:e>
                      <m:sup>
                        <m:r>
                          <a:rPr lang="en-US" sz="2800" i="1">
                            <a:solidFill>
                              <a:schemeClr val="accent1"/>
                            </a:solidFill>
                            <a:latin typeface="Cambria Math" panose="02040503050406030204" pitchFamily="18" charset="0"/>
                          </a:rPr>
                          <m:t>′</m:t>
                        </m:r>
                      </m:sup>
                    </m:sSup>
                    <m:r>
                      <a:rPr lang="en-US" sz="2800" i="1">
                        <a:solidFill>
                          <a:schemeClr val="accent1"/>
                        </a:solidFill>
                        <a:latin typeface="Cambria Math" panose="02040503050406030204" pitchFamily="18" charset="0"/>
                      </a:rPr>
                      <m:t>)</m:t>
                    </m:r>
                  </m:oMath>
                </a14:m>
                <a:endParaRPr lang="en-US" sz="2800" dirty="0">
                  <a:solidFill>
                    <a:schemeClr val="accent1"/>
                  </a:solidFill>
                </a:endParaRPr>
              </a:p>
              <a:p>
                <a:pPr marL="0" algn="l" defTabSz="914400" eaLnBrk="1" latinLnBrk="0" hangingPunct="1">
                  <a:lnSpc>
                    <a:spcPct val="150000"/>
                  </a:lnSpc>
                </a:pPr>
                <a:endParaRPr lang="en-US" sz="2800" b="0" dirty="0"/>
              </a:p>
              <a:p>
                <a:pPr marL="0" algn="l" defTabSz="914400" eaLnBrk="1" latinLnBrk="0" hangingPunct="1">
                  <a:lnSpc>
                    <a:spcPct val="150000"/>
                  </a:lnSpc>
                </a:pPr>
                <a:r>
                  <a:rPr lang="en-US" sz="2800" dirty="0" smtClean="0"/>
                  <a:t>Typically justified by </a:t>
                </a:r>
                <a:r>
                  <a:rPr lang="en-US" sz="2800" dirty="0" smtClean="0">
                    <a:solidFill>
                      <a:srgbClr val="FF0000"/>
                    </a:solidFill>
                  </a:rPr>
                  <a:t>free </a:t>
                </a:r>
                <a:r>
                  <a:rPr lang="en-US" sz="2800" dirty="0">
                    <a:solidFill>
                      <a:srgbClr val="FF0000"/>
                    </a:solidFill>
                  </a:rPr>
                  <a:t>disposal</a:t>
                </a:r>
              </a:p>
            </p:txBody>
          </p:sp>
        </mc:Choice>
        <mc:Fallback xmlns="">
          <p:sp>
            <p:nvSpPr>
              <p:cNvPr id="5" name="TextBox 4">
                <a:extLst>
                  <a:ext uri="{FF2B5EF4-FFF2-40B4-BE49-F238E27FC236}">
                    <a16:creationId xmlns:a16="http://schemas.microsoft.com/office/drawing/2014/main" xmlns:a14="http://schemas.microsoft.com/office/drawing/2010/main" xmlns="" id="{C28BBA54-69C5-0048-AEDA-FBE3D3863774}"/>
                  </a:ext>
                </a:extLst>
              </p:cNvPr>
              <p:cNvSpPr txBox="1">
                <a:spLocks noRot="1" noChangeAspect="1" noMove="1" noResize="1" noEditPoints="1" noAdjustHandles="1" noChangeArrowheads="1" noChangeShapeType="1" noTextEdit="1"/>
              </p:cNvSpPr>
              <p:nvPr/>
            </p:nvSpPr>
            <p:spPr>
              <a:xfrm>
                <a:off x="2078831" y="1574006"/>
                <a:ext cx="7242003" cy="3970318"/>
              </a:xfrm>
              <a:prstGeom prst="rect">
                <a:avLst/>
              </a:prstGeom>
              <a:blipFill rotWithShape="1">
                <a:blip r:embed="rId2"/>
                <a:stretch>
                  <a:fillRect l="-1684" b="-1227"/>
                </a:stretch>
              </a:blipFill>
            </p:spPr>
            <p:txBody>
              <a:bodyPr/>
              <a:lstStyle/>
              <a:p>
                <a:r>
                  <a:rPr lang="en-US">
                    <a:noFill/>
                  </a:rPr>
                  <a:t> </a:t>
                </a:r>
              </a:p>
            </p:txBody>
          </p:sp>
        </mc:Fallback>
      </mc:AlternateContent>
    </p:spTree>
    <p:extLst>
      <p:ext uri="{BB962C8B-B14F-4D97-AF65-F5344CB8AC3E}">
        <p14:creationId xmlns:p14="http://schemas.microsoft.com/office/powerpoint/2010/main" val="2610807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19</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Backward Induction assumptions</a:t>
            </a:r>
          </a:p>
        </p:txBody>
      </p:sp>
      <p:sp>
        <p:nvSpPr>
          <p:cNvPr id="146436" name="Rectangle 3"/>
          <p:cNvSpPr>
            <a:spLocks noGrp="1" noChangeArrowheads="1"/>
          </p:cNvSpPr>
          <p:nvPr>
            <p:ph type="body" idx="1"/>
          </p:nvPr>
        </p:nvSpPr>
        <p:spPr>
          <a:xfrm>
            <a:off x="1981200" y="1600201"/>
            <a:ext cx="8075240" cy="4525963"/>
          </a:xfrm>
        </p:spPr>
        <p:txBody>
          <a:bodyPr/>
          <a:lstStyle/>
          <a:p>
            <a:pPr algn="l" rtl="0" eaLnBrk="1" hangingPunct="1">
              <a:lnSpc>
                <a:spcPct val="150000"/>
              </a:lnSpc>
            </a:pPr>
            <a:r>
              <a:rPr lang="en-US" altLang="en-US" sz="2400" dirty="0">
                <a:solidFill>
                  <a:srgbClr val="FF0000"/>
                </a:solidFill>
              </a:rPr>
              <a:t>Rationality</a:t>
            </a:r>
          </a:p>
          <a:p>
            <a:pPr algn="l" rtl="0" eaLnBrk="1" hangingPunct="1">
              <a:lnSpc>
                <a:spcPct val="150000"/>
              </a:lnSpc>
            </a:pPr>
            <a:endParaRPr lang="en-US" altLang="en-US" sz="2400" dirty="0"/>
          </a:p>
          <a:p>
            <a:pPr algn="l" rtl="0" eaLnBrk="1" hangingPunct="1">
              <a:lnSpc>
                <a:spcPct val="150000"/>
              </a:lnSpc>
            </a:pPr>
            <a:r>
              <a:rPr lang="en-US" altLang="en-US" sz="2400" dirty="0">
                <a:solidFill>
                  <a:srgbClr val="9933FF"/>
                </a:solidFill>
              </a:rPr>
              <a:t>Common knowledge </a:t>
            </a:r>
            <a:r>
              <a:rPr lang="en-US" altLang="en-US" sz="2400" dirty="0"/>
              <a:t>(or common belief) in </a:t>
            </a:r>
            <a:r>
              <a:rPr lang="en-US" altLang="en-US" sz="2400" dirty="0">
                <a:solidFill>
                  <a:srgbClr val="FF0000"/>
                </a:solidFill>
              </a:rPr>
              <a:t>rationality</a:t>
            </a:r>
          </a:p>
          <a:p>
            <a:pPr algn="l" rtl="0" eaLnBrk="1" hangingPunct="1">
              <a:lnSpc>
                <a:spcPct val="150000"/>
              </a:lnSpc>
            </a:pPr>
            <a:endParaRPr lang="en-US" altLang="en-US" sz="2400" dirty="0"/>
          </a:p>
          <a:p>
            <a:pPr algn="l" rtl="0" eaLnBrk="1" hangingPunct="1">
              <a:lnSpc>
                <a:spcPct val="150000"/>
              </a:lnSpc>
            </a:pPr>
            <a:r>
              <a:rPr lang="en-US" altLang="en-US" sz="2400" dirty="0"/>
              <a:t>To be precise, as many levels of belief as there are steps in the game</a:t>
            </a:r>
          </a:p>
          <a:p>
            <a:pPr algn="l" rtl="0" eaLnBrk="1" hangingPunct="1">
              <a:lnSpc>
                <a:spcPct val="150000"/>
              </a:lnSpc>
            </a:pPr>
            <a:endParaRPr lang="en-US" altLang="en-US" sz="2400" dirty="0"/>
          </a:p>
          <a:p>
            <a:pPr marL="0" indent="0">
              <a:lnSpc>
                <a:spcPct val="150000"/>
              </a:lnSpc>
              <a:buNone/>
            </a:pPr>
            <a:endParaRPr lang="en-US" altLang="en-US" sz="2400" dirty="0"/>
          </a:p>
        </p:txBody>
      </p:sp>
    </p:spTree>
    <p:extLst>
      <p:ext uri="{BB962C8B-B14F-4D97-AF65-F5344CB8AC3E}">
        <p14:creationId xmlns:p14="http://schemas.microsoft.com/office/powerpoint/2010/main" val="116738897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Free disposal</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190</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1621631" y="1690688"/>
                <a:ext cx="8854780" cy="4616648"/>
              </a:xfrm>
              <a:prstGeom prst="rect">
                <a:avLst/>
              </a:prstGeom>
              <a:noFill/>
            </p:spPr>
            <p:txBody>
              <a:bodyPr wrap="square" rtlCol="0">
                <a:spAutoFit/>
              </a:bodyPr>
              <a:lstStyle/>
              <a:p>
                <a:pPr algn="l">
                  <a:lnSpc>
                    <a:spcPct val="150000"/>
                  </a:lnSpc>
                </a:pPr>
                <a:r>
                  <a:rPr lang="en-US" sz="2800" b="0" dirty="0" smtClean="0">
                    <a:solidFill>
                      <a:srgbClr val="00B050"/>
                    </a:solidFill>
                  </a:rPr>
                  <a:t>If you don’t like it – throw it away</a:t>
                </a:r>
                <a:endParaRPr lang="en-US" sz="2800" b="0" dirty="0">
                  <a:solidFill>
                    <a:srgbClr val="00B050"/>
                  </a:solidFill>
                </a:endParaRPr>
              </a:p>
              <a:p>
                <a:pPr marL="457200" indent="-457200" algn="l" defTabSz="914400" eaLnBrk="1" latinLnBrk="0" hangingPunct="1">
                  <a:lnSpc>
                    <a:spcPct val="150000"/>
                  </a:lnSpc>
                  <a:buFont typeface="Arial" panose="020B0604020202020204" pitchFamily="34" charset="0"/>
                  <a:buChar char="•"/>
                </a:pPr>
                <a:r>
                  <a:rPr lang="en-US" sz="2400" dirty="0" smtClean="0"/>
                  <a:t>The quantities </a:t>
                </a:r>
                <a14:m>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m:t>
                    </m:r>
                    <m:r>
                      <a:rPr lang="en-US" sz="2400" b="0" i="1" smtClean="0">
                        <a:solidFill>
                          <a:srgbClr val="FF0000"/>
                        </a:solidFill>
                        <a:latin typeface="Cambria Math"/>
                      </a:rPr>
                      <m:t>𝑦</m:t>
                    </m:r>
                  </m:oMath>
                </a14:m>
                <a:r>
                  <a:rPr lang="en-US" sz="2400" dirty="0" smtClean="0">
                    <a:solidFill>
                      <a:srgbClr val="FF0000"/>
                    </a:solidFill>
                  </a:rPr>
                  <a:t> </a:t>
                </a:r>
                <a:r>
                  <a:rPr lang="en-US" sz="2400" dirty="0" smtClean="0"/>
                  <a:t>designate what’s </a:t>
                </a:r>
                <a:r>
                  <a:rPr lang="en-US" sz="2400" dirty="0" smtClean="0">
                    <a:solidFill>
                      <a:srgbClr val="FF0000"/>
                    </a:solidFill>
                  </a:rPr>
                  <a:t>legally yours</a:t>
                </a:r>
                <a:r>
                  <a:rPr lang="en-US" sz="2400" dirty="0" smtClean="0"/>
                  <a:t>, not necessarily what went into your stomach</a:t>
                </a:r>
              </a:p>
              <a:p>
                <a:pPr marL="457200" indent="-457200" algn="l" defTabSz="914400" eaLnBrk="1" latinLnBrk="0" hangingPunct="1">
                  <a:lnSpc>
                    <a:spcPct val="150000"/>
                  </a:lnSpc>
                  <a:buFont typeface="Arial" panose="020B0604020202020204" pitchFamily="34" charset="0"/>
                  <a:buChar char="•"/>
                </a:pPr>
                <a:r>
                  <a:rPr lang="en-US" sz="2400" dirty="0" smtClean="0"/>
                  <a:t>Used to be less of an issue when I was a student</a:t>
                </a:r>
              </a:p>
              <a:p>
                <a:pPr marL="457200" indent="-457200" algn="l" defTabSz="914400" eaLnBrk="1" latinLnBrk="0" hangingPunct="1">
                  <a:lnSpc>
                    <a:spcPct val="150000"/>
                  </a:lnSpc>
                  <a:buFont typeface="Arial" panose="020B0604020202020204" pitchFamily="34" charset="0"/>
                  <a:buChar char="•"/>
                </a:pPr>
                <a:r>
                  <a:rPr lang="en-US" sz="2400" dirty="0" smtClean="0"/>
                  <a:t>Less obvious when we think about the </a:t>
                </a:r>
                <a:r>
                  <a:rPr lang="en-US" sz="2400" dirty="0" smtClean="0">
                    <a:solidFill>
                      <a:srgbClr val="0070C0"/>
                    </a:solidFill>
                  </a:rPr>
                  <a:t>environment</a:t>
                </a:r>
              </a:p>
              <a:p>
                <a:pPr marL="457200" indent="-457200" algn="l" defTabSz="914400" eaLnBrk="1" latinLnBrk="0" hangingPunct="1">
                  <a:lnSpc>
                    <a:spcPct val="150000"/>
                  </a:lnSpc>
                  <a:buFont typeface="Arial" panose="020B0604020202020204" pitchFamily="34" charset="0"/>
                  <a:buChar char="•"/>
                </a:pPr>
                <a:r>
                  <a:rPr lang="en-US" sz="2400" dirty="0" smtClean="0"/>
                  <a:t>And can even be an emotional problem (if we cherish </a:t>
                </a:r>
                <a:r>
                  <a:rPr lang="en-US" sz="2400" dirty="0" smtClean="0">
                    <a:solidFill>
                      <a:srgbClr val="0070C0"/>
                    </a:solidFill>
                  </a:rPr>
                  <a:t>values</a:t>
                </a:r>
                <a:r>
                  <a:rPr lang="en-US" sz="2400" dirty="0" smtClean="0"/>
                  <a:t> that are compromised by production/consumption of these goods)</a:t>
                </a:r>
                <a:endParaRPr lang="en-US" sz="2400" dirty="0"/>
              </a:p>
            </p:txBody>
          </p:sp>
        </mc:Choice>
        <mc:Fallback xmlns="">
          <p:sp>
            <p:nvSpPr>
              <p:cNvPr id="5" name="TextBox 4">
                <a:extLst>
                  <a:ext uri="{FF2B5EF4-FFF2-40B4-BE49-F238E27FC236}">
                    <a16:creationId xmlns:a16="http://schemas.microsoft.com/office/drawing/2014/main" xmlns:a14="http://schemas.microsoft.com/office/drawing/2010/main" xmlns="" id="{C28BBA54-69C5-0048-AEDA-FBE3D3863774}"/>
                  </a:ext>
                </a:extLst>
              </p:cNvPr>
              <p:cNvSpPr txBox="1">
                <a:spLocks noRot="1" noChangeAspect="1" noMove="1" noResize="1" noEditPoints="1" noAdjustHandles="1" noChangeArrowheads="1" noChangeShapeType="1" noTextEdit="1"/>
              </p:cNvSpPr>
              <p:nvPr/>
            </p:nvSpPr>
            <p:spPr>
              <a:xfrm>
                <a:off x="1621631" y="1690688"/>
                <a:ext cx="8854780" cy="4616648"/>
              </a:xfrm>
              <a:prstGeom prst="rect">
                <a:avLst/>
              </a:prstGeom>
              <a:blipFill rotWithShape="1">
                <a:blip r:embed="rId2"/>
                <a:stretch>
                  <a:fillRect l="-1376" r="-482" b="-660"/>
                </a:stretch>
              </a:blipFill>
            </p:spPr>
            <p:txBody>
              <a:bodyPr/>
              <a:lstStyle/>
              <a:p>
                <a:r>
                  <a:rPr lang="en-US">
                    <a:noFill/>
                  </a:rPr>
                  <a:t> </a:t>
                </a:r>
              </a:p>
            </p:txBody>
          </p:sp>
        </mc:Fallback>
      </mc:AlternateContent>
    </p:spTree>
    <p:extLst>
      <p:ext uri="{BB962C8B-B14F-4D97-AF65-F5344CB8AC3E}">
        <p14:creationId xmlns:p14="http://schemas.microsoft.com/office/powerpoint/2010/main" val="389449269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Basic monotonicity – cont.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4837043" y="1525309"/>
                <a:ext cx="6361044" cy="3416320"/>
              </a:xfrm>
              <a:prstGeom prst="rect">
                <a:avLst/>
              </a:prstGeom>
              <a:noFill/>
            </p:spPr>
            <p:txBody>
              <a:bodyPr wrap="square" rtlCol="0">
                <a:spAutoFit/>
              </a:bodyPr>
              <a:lstStyle/>
              <a:p>
                <a:pPr marL="0" algn="l" defTabSz="914400" eaLnBrk="1" latinLnBrk="0" hangingPunct="1">
                  <a:lnSpc>
                    <a:spcPct val="150000"/>
                  </a:lnSpc>
                </a:pPr>
                <a:r>
                  <a:rPr lang="en-US" sz="2400" dirty="0" smtClean="0"/>
                  <a:t>Obviously allows</a:t>
                </a:r>
                <a:endParaRPr lang="he-IL" sz="2400" dirty="0"/>
              </a:p>
              <a:p>
                <a:pPr algn="l">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he-IL"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oMath>
                  </m:oMathPara>
                </a14:m>
                <a:endParaRPr lang="en-US" sz="2400" b="0" dirty="0">
                  <a:solidFill>
                    <a:schemeClr val="accent1"/>
                  </a:solidFill>
                </a:endParaRPr>
              </a:p>
              <a:p>
                <a:pPr algn="l">
                  <a:lnSpc>
                    <a:spcPct val="150000"/>
                  </a:lnSpc>
                </a:pPr>
                <a:r>
                  <a:rPr lang="en-US" sz="2400" dirty="0" smtClean="0"/>
                  <a:t>But also</a:t>
                </a:r>
                <a:endParaRPr lang="he-IL" sz="2400" dirty="0"/>
              </a:p>
              <a:p>
                <a:pPr algn="l">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he-IL"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min</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10</m:t>
                              </m:r>
                            </m:e>
                          </m:d>
                        </m:e>
                      </m:func>
                      <m:r>
                        <a:rPr lang="en-US"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min</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20</m:t>
                              </m:r>
                            </m:e>
                          </m:d>
                        </m:e>
                      </m:func>
                    </m:oMath>
                  </m:oMathPara>
                </a14:m>
                <a:endParaRPr lang="en-US" sz="2400" b="0" dirty="0" smtClean="0">
                  <a:solidFill>
                    <a:schemeClr val="accent1"/>
                  </a:solidFill>
                </a:endParaRPr>
              </a:p>
              <a:p>
                <a:pPr algn="l">
                  <a:lnSpc>
                    <a:spcPct val="150000"/>
                  </a:lnSpc>
                </a:pPr>
                <a:endParaRPr lang="en-US" sz="2400" b="0" dirty="0">
                  <a:solidFill>
                    <a:schemeClr val="accent1"/>
                  </a:solidFill>
                </a:endParaRPr>
              </a:p>
              <a:p>
                <a:pPr algn="l">
                  <a:lnSpc>
                    <a:spcPct val="150000"/>
                  </a:lnSpc>
                </a:pPr>
                <a:r>
                  <a:rPr lang="en-US" sz="2400" dirty="0" smtClean="0"/>
                  <a:t> – the consumer can reach </a:t>
                </a:r>
                <a:r>
                  <a:rPr lang="en-US" sz="2400" dirty="0" smtClean="0">
                    <a:solidFill>
                      <a:srgbClr val="FF0000"/>
                    </a:solidFill>
                  </a:rPr>
                  <a:t>satiation</a:t>
                </a:r>
                <a:endParaRPr lang="he-IL" sz="2400" dirty="0">
                  <a:solidFill>
                    <a:srgbClr val="FF0000"/>
                  </a:solidFill>
                </a:endParaRPr>
              </a:p>
            </p:txBody>
          </p:sp>
        </mc:Choice>
        <mc:Fallback xmlns="">
          <p:sp>
            <p:nvSpPr>
              <p:cNvPr id="5" name="TextBox 4">
                <a:extLst>
                  <a:ext uri="{FF2B5EF4-FFF2-40B4-BE49-F238E27FC236}">
                    <a16:creationId xmlns:a16="http://schemas.microsoft.com/office/drawing/2014/main" xmlns:a14="http://schemas.microsoft.com/office/drawing/2010/main" xmlns="" id="{C28BBA54-69C5-0048-AEDA-FBE3D3863774}"/>
                  </a:ext>
                </a:extLst>
              </p:cNvPr>
              <p:cNvSpPr txBox="1">
                <a:spLocks noRot="1" noChangeAspect="1" noMove="1" noResize="1" noEditPoints="1" noAdjustHandles="1" noChangeArrowheads="1" noChangeShapeType="1" noTextEdit="1"/>
              </p:cNvSpPr>
              <p:nvPr/>
            </p:nvSpPr>
            <p:spPr>
              <a:xfrm>
                <a:off x="4837043" y="1525309"/>
                <a:ext cx="6361044" cy="3416320"/>
              </a:xfrm>
              <a:prstGeom prst="rect">
                <a:avLst/>
              </a:prstGeom>
              <a:blipFill rotWithShape="1">
                <a:blip r:embed="rId2"/>
                <a:stretch>
                  <a:fillRect l="-1437" b="-1248"/>
                </a:stretch>
              </a:blipFill>
            </p:spPr>
            <p:txBody>
              <a:bodyPr/>
              <a:lstStyle/>
              <a:p>
                <a:r>
                  <a:rPr lang="en-US">
                    <a:noFill/>
                  </a:rPr>
                  <a:t> </a:t>
                </a:r>
              </a:p>
            </p:txBody>
          </p:sp>
        </mc:Fallback>
      </mc:AlternateContent>
      <p:sp>
        <p:nvSpPr>
          <p:cNvPr id="6" name="Line 8">
            <a:extLst>
              <a:ext uri="{FF2B5EF4-FFF2-40B4-BE49-F238E27FC236}">
                <a16:creationId xmlns:a16="http://schemas.microsoft.com/office/drawing/2014/main" id="{A6A19A3E-8257-F64E-ADF0-E6A2CFCE2F45}"/>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7" name="Line 8">
            <a:extLst>
              <a:ext uri="{FF2B5EF4-FFF2-40B4-BE49-F238E27FC236}">
                <a16:creationId xmlns:a16="http://schemas.microsoft.com/office/drawing/2014/main" id="{171724E7-B53F-0949-854D-5BA847B86278}"/>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8" name="Line 3">
            <a:extLst>
              <a:ext uri="{FF2B5EF4-FFF2-40B4-BE49-F238E27FC236}">
                <a16:creationId xmlns:a16="http://schemas.microsoft.com/office/drawing/2014/main" id="{F38D4234-8090-0C4F-A321-99E2E05372E1}"/>
              </a:ext>
            </a:extLst>
          </p:cNvPr>
          <p:cNvSpPr>
            <a:spLocks noChangeShapeType="1"/>
          </p:cNvSpPr>
          <p:nvPr/>
        </p:nvSpPr>
        <p:spPr bwMode="auto">
          <a:xfrm>
            <a:off x="1615449" y="2062292"/>
            <a:ext cx="0" cy="3276600"/>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3">
            <a:extLst>
              <a:ext uri="{FF2B5EF4-FFF2-40B4-BE49-F238E27FC236}">
                <a16:creationId xmlns:a16="http://schemas.microsoft.com/office/drawing/2014/main" id="{3E703537-D5A1-204F-870E-996B2F90C605}"/>
              </a:ext>
            </a:extLst>
          </p:cNvPr>
          <p:cNvSpPr>
            <a:spLocks noChangeShapeType="1"/>
          </p:cNvSpPr>
          <p:nvPr/>
        </p:nvSpPr>
        <p:spPr bwMode="auto">
          <a:xfrm flipH="1">
            <a:off x="1615449" y="5312133"/>
            <a:ext cx="3286751" cy="26759"/>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BC57A5-833A-E84D-A724-922A85AFDEF8}"/>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𝑥</m:t>
                      </m:r>
                    </m:oMath>
                  </m:oMathPara>
                </a14:m>
                <a:endParaRPr lang="en-US" sz="2000" dirty="0">
                  <a:solidFill>
                    <a:srgbClr val="FF0000"/>
                  </a:solidFill>
                </a:endParaRPr>
              </a:p>
            </p:txBody>
          </p:sp>
        </mc:Choice>
        <mc:Fallback xmlns="">
          <p:sp>
            <p:nvSpPr>
              <p:cNvPr id="10" name="TextBox 9">
                <a:extLst>
                  <a:ext uri="{FF2B5EF4-FFF2-40B4-BE49-F238E27FC236}">
                    <a16:creationId xmlns:a16="http://schemas.microsoft.com/office/drawing/2014/main" id="{05BC57A5-833A-E84D-A724-922A85AFDEF8}"/>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3"/>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C609D5-2007-DA43-A446-451F5421503A}"/>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𝑦</m:t>
                      </m:r>
                    </m:oMath>
                  </m:oMathPara>
                </a14:m>
                <a:endParaRPr lang="en-US" sz="2000" dirty="0">
                  <a:solidFill>
                    <a:srgbClr val="FF0000"/>
                  </a:solidFill>
                </a:endParaRPr>
              </a:p>
            </p:txBody>
          </p:sp>
        </mc:Choice>
        <mc:Fallback xmlns="">
          <p:sp>
            <p:nvSpPr>
              <p:cNvPr id="11" name="TextBox 10">
                <a:extLst>
                  <a:ext uri="{FF2B5EF4-FFF2-40B4-BE49-F238E27FC236}">
                    <a16:creationId xmlns:a16="http://schemas.microsoft.com/office/drawing/2014/main" id="{18C609D5-2007-DA43-A446-451F5421503A}"/>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4"/>
                <a:stretch>
                  <a:fillRect l="-29412" r="-29412" b="-26000"/>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7B8BDFEA-0C80-7043-8CAC-DF322DB5F329}"/>
              </a:ext>
            </a:extLst>
          </p:cNvPr>
          <p:cNvCxnSpPr>
            <a:cxnSpLocks/>
          </p:cNvCxnSpPr>
          <p:nvPr/>
        </p:nvCxnSpPr>
        <p:spPr>
          <a:xfrm flipV="1">
            <a:off x="1632730" y="3219756"/>
            <a:ext cx="1022137" cy="190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1B3B62-C6BA-6140-8FEA-A96B5C86A621}"/>
                  </a:ext>
                </a:extLst>
              </p:cNvPr>
              <p:cNvSpPr txBox="1"/>
              <p:nvPr/>
            </p:nvSpPr>
            <p:spPr>
              <a:xfrm>
                <a:off x="1212096" y="3053444"/>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20</m:t>
                      </m:r>
                    </m:oMath>
                  </m:oMathPara>
                </a14:m>
                <a:endParaRPr lang="en-US" sz="2000" dirty="0"/>
              </a:p>
            </p:txBody>
          </p:sp>
        </mc:Choice>
        <mc:Fallback xmlns="">
          <p:sp>
            <p:nvSpPr>
              <p:cNvPr id="16" name="TextBox 15">
                <a:extLst>
                  <a:ext uri="{FF2B5EF4-FFF2-40B4-BE49-F238E27FC236}">
                    <a16:creationId xmlns:a16="http://schemas.microsoft.com/office/drawing/2014/main" id="{AD1B3B62-C6BA-6140-8FEA-A96B5C86A621}"/>
                  </a:ext>
                </a:extLst>
              </p:cNvPr>
              <p:cNvSpPr txBox="1">
                <a:spLocks noRot="1" noChangeAspect="1" noMove="1" noResize="1" noEditPoints="1" noAdjustHandles="1" noChangeArrowheads="1" noChangeShapeType="1" noTextEdit="1"/>
              </p:cNvSpPr>
              <p:nvPr/>
            </p:nvSpPr>
            <p:spPr>
              <a:xfrm>
                <a:off x="1212096" y="3053444"/>
                <a:ext cx="343043" cy="307777"/>
              </a:xfrm>
              <a:prstGeom prst="rect">
                <a:avLst/>
              </a:prstGeom>
              <a:blipFill>
                <a:blip r:embed="rId5"/>
                <a:stretch>
                  <a:fillRect l="-10714" r="-14286"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2A2A02C-4774-A840-B5A5-570EFFDBC1D9}"/>
                  </a:ext>
                </a:extLst>
              </p:cNvPr>
              <p:cNvSpPr txBox="1"/>
              <p:nvPr/>
            </p:nvSpPr>
            <p:spPr>
              <a:xfrm>
                <a:off x="2459525"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m:t>
                      </m:r>
                    </m:oMath>
                  </m:oMathPara>
                </a14:m>
                <a:endParaRPr lang="en-US" sz="2000" dirty="0"/>
              </a:p>
            </p:txBody>
          </p:sp>
        </mc:Choice>
        <mc:Fallback xmlns="">
          <p:sp>
            <p:nvSpPr>
              <p:cNvPr id="17" name="TextBox 16">
                <a:extLst>
                  <a:ext uri="{FF2B5EF4-FFF2-40B4-BE49-F238E27FC236}">
                    <a16:creationId xmlns:a16="http://schemas.microsoft.com/office/drawing/2014/main" id="{F2A2A02C-4774-A840-B5A5-570EFFDBC1D9}"/>
                  </a:ext>
                </a:extLst>
              </p:cNvPr>
              <p:cNvSpPr txBox="1">
                <a:spLocks noRot="1" noChangeAspect="1" noMove="1" noResize="1" noEditPoints="1" noAdjustHandles="1" noChangeArrowheads="1" noChangeShapeType="1" noTextEdit="1"/>
              </p:cNvSpPr>
              <p:nvPr/>
            </p:nvSpPr>
            <p:spPr>
              <a:xfrm>
                <a:off x="2459525" y="5452873"/>
                <a:ext cx="343043" cy="307777"/>
              </a:xfrm>
              <a:prstGeom prst="rect">
                <a:avLst/>
              </a:prstGeom>
              <a:blipFill>
                <a:blip r:embed="rId6"/>
                <a:stretch>
                  <a:fillRect l="-14286" r="-14286" b="-3846"/>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E0677E1E-4930-C445-8EE7-135F85BC7FA1}"/>
              </a:ext>
            </a:extLst>
          </p:cNvPr>
          <p:cNvCxnSpPr>
            <a:cxnSpLocks/>
          </p:cNvCxnSpPr>
          <p:nvPr/>
        </p:nvCxnSpPr>
        <p:spPr>
          <a:xfrm>
            <a:off x="2631047" y="3219756"/>
            <a:ext cx="0" cy="20923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555A82-F727-CE42-BE58-DA0F0D138918}"/>
              </a:ext>
            </a:extLst>
          </p:cNvPr>
          <p:cNvCxnSpPr>
            <a:cxnSpLocks/>
          </p:cNvCxnSpPr>
          <p:nvPr/>
        </p:nvCxnSpPr>
        <p:spPr>
          <a:xfrm>
            <a:off x="1914852" y="3229281"/>
            <a:ext cx="732598" cy="741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76F091-1389-574F-B33C-7D34BCA6320B}"/>
              </a:ext>
            </a:extLst>
          </p:cNvPr>
          <p:cNvCxnSpPr>
            <a:cxnSpLocks/>
          </p:cNvCxnSpPr>
          <p:nvPr/>
        </p:nvCxnSpPr>
        <p:spPr>
          <a:xfrm>
            <a:off x="1639617" y="3420197"/>
            <a:ext cx="967146" cy="9281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C0A1AEA-F100-BA4D-B28D-50E3760C16D8}"/>
              </a:ext>
            </a:extLst>
          </p:cNvPr>
          <p:cNvCxnSpPr>
            <a:cxnSpLocks/>
          </p:cNvCxnSpPr>
          <p:nvPr/>
        </p:nvCxnSpPr>
        <p:spPr>
          <a:xfrm>
            <a:off x="1620004" y="3861789"/>
            <a:ext cx="1012304" cy="9281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C534FA-1B26-8C46-AC04-4197657B8617}"/>
              </a:ext>
            </a:extLst>
          </p:cNvPr>
          <p:cNvCxnSpPr>
            <a:cxnSpLocks/>
          </p:cNvCxnSpPr>
          <p:nvPr/>
        </p:nvCxnSpPr>
        <p:spPr>
          <a:xfrm>
            <a:off x="1596977" y="4770417"/>
            <a:ext cx="666636" cy="57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EA375B-D0B7-7640-A177-C632BAD58448}"/>
              </a:ext>
            </a:extLst>
          </p:cNvPr>
          <p:cNvCxnSpPr>
            <a:cxnSpLocks/>
          </p:cNvCxnSpPr>
          <p:nvPr/>
        </p:nvCxnSpPr>
        <p:spPr>
          <a:xfrm flipV="1">
            <a:off x="2631047" y="4737637"/>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8B3019-9A7F-204D-A6A3-84F0650396AE}"/>
              </a:ext>
            </a:extLst>
          </p:cNvPr>
          <p:cNvCxnSpPr>
            <a:cxnSpLocks/>
          </p:cNvCxnSpPr>
          <p:nvPr/>
        </p:nvCxnSpPr>
        <p:spPr>
          <a:xfrm flipV="1">
            <a:off x="2654867" y="4329344"/>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A77841-413C-A849-AF0B-5B38EEE97D24}"/>
              </a:ext>
            </a:extLst>
          </p:cNvPr>
          <p:cNvCxnSpPr>
            <a:cxnSpLocks/>
          </p:cNvCxnSpPr>
          <p:nvPr/>
        </p:nvCxnSpPr>
        <p:spPr>
          <a:xfrm flipV="1">
            <a:off x="2667093" y="3962081"/>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CF05F9-1DAA-3243-8556-44C96E6FDDCC}"/>
              </a:ext>
            </a:extLst>
          </p:cNvPr>
          <p:cNvCxnSpPr>
            <a:cxnSpLocks/>
          </p:cNvCxnSpPr>
          <p:nvPr/>
        </p:nvCxnSpPr>
        <p:spPr>
          <a:xfrm>
            <a:off x="1921845" y="2357251"/>
            <a:ext cx="0" cy="8625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951A35-C279-5E49-BC4C-A4452214089F}"/>
              </a:ext>
            </a:extLst>
          </p:cNvPr>
          <p:cNvCxnSpPr>
            <a:cxnSpLocks/>
          </p:cNvCxnSpPr>
          <p:nvPr/>
        </p:nvCxnSpPr>
        <p:spPr>
          <a:xfrm>
            <a:off x="2278594" y="2344826"/>
            <a:ext cx="0" cy="8625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35F04FB-0FA8-084A-8222-5D44A464B363}"/>
              </a:ext>
            </a:extLst>
          </p:cNvPr>
          <p:cNvCxnSpPr>
            <a:cxnSpLocks/>
          </p:cNvCxnSpPr>
          <p:nvPr/>
        </p:nvCxnSpPr>
        <p:spPr>
          <a:xfrm>
            <a:off x="2636580" y="2344827"/>
            <a:ext cx="0" cy="8625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A77841-413C-A849-AF0B-5B38EEE97D24}"/>
              </a:ext>
            </a:extLst>
          </p:cNvPr>
          <p:cNvCxnSpPr>
            <a:cxnSpLocks/>
          </p:cNvCxnSpPr>
          <p:nvPr/>
        </p:nvCxnSpPr>
        <p:spPr>
          <a:xfrm flipV="1">
            <a:off x="2644122" y="3596358"/>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A77841-413C-A849-AF0B-5B38EEE97D24}"/>
              </a:ext>
            </a:extLst>
          </p:cNvPr>
          <p:cNvCxnSpPr>
            <a:cxnSpLocks/>
          </p:cNvCxnSpPr>
          <p:nvPr/>
        </p:nvCxnSpPr>
        <p:spPr>
          <a:xfrm flipV="1">
            <a:off x="2655734" y="3210184"/>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6555A82-F727-CE42-BE58-DA0F0D138918}"/>
              </a:ext>
            </a:extLst>
          </p:cNvPr>
          <p:cNvCxnSpPr>
            <a:cxnSpLocks/>
          </p:cNvCxnSpPr>
          <p:nvPr/>
        </p:nvCxnSpPr>
        <p:spPr>
          <a:xfrm>
            <a:off x="2280548" y="3233877"/>
            <a:ext cx="361830" cy="3865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C534FA-1B26-8C46-AC04-4197657B8617}"/>
              </a:ext>
            </a:extLst>
          </p:cNvPr>
          <p:cNvCxnSpPr>
            <a:cxnSpLocks/>
          </p:cNvCxnSpPr>
          <p:nvPr/>
        </p:nvCxnSpPr>
        <p:spPr>
          <a:xfrm>
            <a:off x="1620004" y="4312110"/>
            <a:ext cx="1006372" cy="9194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EA375B-D0B7-7640-A177-C632BAD58448}"/>
              </a:ext>
            </a:extLst>
          </p:cNvPr>
          <p:cNvCxnSpPr>
            <a:cxnSpLocks/>
          </p:cNvCxnSpPr>
          <p:nvPr/>
        </p:nvCxnSpPr>
        <p:spPr>
          <a:xfrm flipV="1">
            <a:off x="2654866" y="5193494"/>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51338" y="2357102"/>
            <a:ext cx="1022137" cy="85008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49768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Satiation</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192</a:t>
            </a:fld>
            <a:endParaRPr lang="en-US"/>
          </a:p>
        </p:txBody>
      </p:sp>
      <p:sp>
        <p:nvSpPr>
          <p:cNvPr id="5" name="TextBox 4">
            <a:extLst>
              <a:ext uri="{FF2B5EF4-FFF2-40B4-BE49-F238E27FC236}">
                <a16:creationId xmlns:a16="http://schemas.microsoft.com/office/drawing/2014/main" id="{C28BBA54-69C5-0048-AEDA-FBE3D3863774}"/>
              </a:ext>
            </a:extLst>
          </p:cNvPr>
          <p:cNvSpPr txBox="1"/>
          <p:nvPr/>
        </p:nvSpPr>
        <p:spPr>
          <a:xfrm>
            <a:off x="2037806" y="2281237"/>
            <a:ext cx="7905963" cy="2031325"/>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800" dirty="0" smtClean="0"/>
              <a:t>A type of nirvana </a:t>
            </a:r>
            <a:endParaRPr lang="he-IL" sz="2800" dirty="0"/>
          </a:p>
          <a:p>
            <a:pPr marL="457200" indent="-457200" algn="l" defTabSz="914400" eaLnBrk="1" latinLnBrk="0" hangingPunct="1">
              <a:lnSpc>
                <a:spcPct val="150000"/>
              </a:lnSpc>
              <a:buFont typeface="Arial" panose="020B0604020202020204" pitchFamily="34" charset="0"/>
              <a:buChar char="•"/>
            </a:pPr>
            <a:r>
              <a:rPr lang="en-US" sz="2800" dirty="0" smtClean="0"/>
              <a:t>Luckily, doesn’t happen too naturally </a:t>
            </a:r>
            <a:endParaRPr lang="he-IL" sz="2800" dirty="0"/>
          </a:p>
          <a:p>
            <a:pPr marL="457200" indent="-457200" algn="l" defTabSz="914400" eaLnBrk="1" latinLnBrk="0" hangingPunct="1">
              <a:lnSpc>
                <a:spcPct val="150000"/>
              </a:lnSpc>
              <a:buFont typeface="Arial" panose="020B0604020202020204" pitchFamily="34" charset="0"/>
              <a:buChar char="•"/>
            </a:pPr>
            <a:r>
              <a:rPr lang="en-US" sz="2800" dirty="0" smtClean="0">
                <a:solidFill>
                  <a:srgbClr val="FF0000"/>
                </a:solidFill>
              </a:rPr>
              <a:t>Luckily</a:t>
            </a:r>
            <a:r>
              <a:rPr lang="en-US" sz="2800" dirty="0" smtClean="0"/>
              <a:t>?</a:t>
            </a:r>
            <a:endParaRPr lang="en-US" sz="2800" dirty="0"/>
          </a:p>
        </p:txBody>
      </p:sp>
    </p:spTree>
    <p:extLst>
      <p:ext uri="{BB962C8B-B14F-4D97-AF65-F5344CB8AC3E}">
        <p14:creationId xmlns:p14="http://schemas.microsoft.com/office/powerpoint/2010/main" val="402259455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 preview of the welfare theorem</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193</a:t>
            </a:fld>
            <a:endParaRPr lang="en-US"/>
          </a:p>
        </p:txBody>
      </p:sp>
      <p:sp>
        <p:nvSpPr>
          <p:cNvPr id="5" name="TextBox 4">
            <a:extLst>
              <a:ext uri="{FF2B5EF4-FFF2-40B4-BE49-F238E27FC236}">
                <a16:creationId xmlns:a16="http://schemas.microsoft.com/office/drawing/2014/main" id="{C28BBA54-69C5-0048-AEDA-FBE3D3863774}"/>
              </a:ext>
            </a:extLst>
          </p:cNvPr>
          <p:cNvSpPr txBox="1"/>
          <p:nvPr/>
        </p:nvSpPr>
        <p:spPr>
          <a:xfrm>
            <a:off x="1828489" y="1940786"/>
            <a:ext cx="8535021" cy="3901837"/>
          </a:xfrm>
          <a:prstGeom prst="rect">
            <a:avLst/>
          </a:prstGeom>
          <a:noFill/>
        </p:spPr>
        <p:txBody>
          <a:bodyPr wrap="square" rtlCol="0">
            <a:spAutoFit/>
          </a:bodyPr>
          <a:lstStyle/>
          <a:p>
            <a:pPr algn="l" defTabSz="914400" eaLnBrk="1" latinLnBrk="0" hangingPunct="1">
              <a:lnSpc>
                <a:spcPct val="150000"/>
              </a:lnSpc>
            </a:pPr>
            <a:r>
              <a:rPr lang="en-US" sz="2400" dirty="0" smtClean="0"/>
              <a:t>We will discuss general equilibrium </a:t>
            </a:r>
            <a:endParaRPr lang="he-IL" sz="2400" dirty="0"/>
          </a:p>
          <a:p>
            <a:pPr algn="l" defTabSz="914400" eaLnBrk="1" latinLnBrk="0" hangingPunct="1">
              <a:lnSpc>
                <a:spcPct val="150000"/>
              </a:lnSpc>
            </a:pPr>
            <a:endParaRPr lang="en-US" sz="2400" dirty="0" smtClean="0"/>
          </a:p>
          <a:p>
            <a:pPr algn="l" defTabSz="914400" eaLnBrk="1" latinLnBrk="0" hangingPunct="1">
              <a:lnSpc>
                <a:spcPct val="150000"/>
              </a:lnSpc>
            </a:pPr>
            <a:r>
              <a:rPr lang="en-US" sz="2400" dirty="0" smtClean="0"/>
              <a:t>And will find out that, under certain conditions, it is “nice” in the sense of </a:t>
            </a:r>
            <a:r>
              <a:rPr lang="en-US" sz="2400" dirty="0" smtClean="0">
                <a:solidFill>
                  <a:srgbClr val="C00000"/>
                </a:solidFill>
                <a:latin typeface="Arial" panose="020B0604020202020204" pitchFamily="34" charset="0"/>
                <a:cs typeface="Arial" panose="020B0604020202020204" pitchFamily="34" charset="0"/>
              </a:rPr>
              <a:t>Pareto</a:t>
            </a:r>
            <a:r>
              <a:rPr lang="he-IL" sz="2400" dirty="0" smtClean="0">
                <a:solidFill>
                  <a:srgbClr val="C00000"/>
                </a:solidFill>
                <a:latin typeface="Arial" panose="020B0604020202020204" pitchFamily="34" charset="0"/>
                <a:cs typeface="Arial" panose="020B0604020202020204" pitchFamily="34" charset="0"/>
              </a:rPr>
              <a:t> </a:t>
            </a:r>
            <a:endParaRPr lang="he-IL" sz="2400" dirty="0" smtClean="0"/>
          </a:p>
          <a:p>
            <a:pPr algn="l" defTabSz="914400" eaLnBrk="1" latinLnBrk="0" hangingPunct="1">
              <a:lnSpc>
                <a:spcPct val="150000"/>
              </a:lnSpc>
            </a:pPr>
            <a:endParaRPr lang="en-US" sz="2400" dirty="0" smtClean="0">
              <a:solidFill>
                <a:srgbClr val="FF0000"/>
              </a:solidFill>
            </a:endParaRPr>
          </a:p>
          <a:p>
            <a:pPr algn="l" defTabSz="914400" eaLnBrk="1" latinLnBrk="0" hangingPunct="1">
              <a:lnSpc>
                <a:spcPct val="150000"/>
              </a:lnSpc>
            </a:pPr>
            <a:r>
              <a:rPr lang="en-US" sz="2400" dirty="0" smtClean="0">
                <a:solidFill>
                  <a:srgbClr val="FF0000"/>
                </a:solidFill>
              </a:rPr>
              <a:t>The First </a:t>
            </a:r>
            <a:r>
              <a:rPr lang="en-US" sz="2400" dirty="0">
                <a:solidFill>
                  <a:srgbClr val="FF0000"/>
                </a:solidFill>
              </a:rPr>
              <a:t>W</a:t>
            </a:r>
            <a:r>
              <a:rPr lang="en-US" sz="2400" dirty="0" smtClean="0">
                <a:solidFill>
                  <a:srgbClr val="FF0000"/>
                </a:solidFill>
              </a:rPr>
              <a:t>elfare </a:t>
            </a:r>
            <a:r>
              <a:rPr lang="en-US" sz="2400" dirty="0">
                <a:solidFill>
                  <a:srgbClr val="FF0000"/>
                </a:solidFill>
              </a:rPr>
              <a:t>T</a:t>
            </a:r>
            <a:r>
              <a:rPr lang="en-US" sz="2400" dirty="0" smtClean="0">
                <a:solidFill>
                  <a:srgbClr val="FF0000"/>
                </a:solidFill>
              </a:rPr>
              <a:t>heorem: </a:t>
            </a:r>
            <a:r>
              <a:rPr lang="en-US" sz="2400" dirty="0">
                <a:solidFill>
                  <a:srgbClr val="002060"/>
                </a:solidFill>
              </a:rPr>
              <a:t>A</a:t>
            </a:r>
            <a:r>
              <a:rPr lang="en-US" sz="2400" dirty="0" smtClean="0">
                <a:solidFill>
                  <a:srgbClr val="002060"/>
                </a:solidFill>
              </a:rPr>
              <a:t> general equilibrium yields Pareto optimal allocations</a:t>
            </a:r>
            <a:endParaRPr lang="en-US" sz="2400" dirty="0">
              <a:solidFill>
                <a:srgbClr val="002060"/>
              </a:solidFill>
            </a:endParaRPr>
          </a:p>
        </p:txBody>
      </p:sp>
    </p:spTree>
    <p:extLst>
      <p:ext uri="{BB962C8B-B14F-4D97-AF65-F5344CB8AC3E}">
        <p14:creationId xmlns:p14="http://schemas.microsoft.com/office/powerpoint/2010/main" val="39424055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Pareto efficiency/optimality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194</a:t>
            </a:fld>
            <a:endParaRPr lang="en-US"/>
          </a:p>
        </p:txBody>
      </p:sp>
      <p:sp>
        <p:nvSpPr>
          <p:cNvPr id="5" name="TextBox 4">
            <a:extLst>
              <a:ext uri="{FF2B5EF4-FFF2-40B4-BE49-F238E27FC236}">
                <a16:creationId xmlns:a16="http://schemas.microsoft.com/office/drawing/2014/main" id="{C28BBA54-69C5-0048-AEDA-FBE3D3863774}"/>
              </a:ext>
            </a:extLst>
          </p:cNvPr>
          <p:cNvSpPr txBox="1"/>
          <p:nvPr/>
        </p:nvSpPr>
        <p:spPr>
          <a:xfrm>
            <a:off x="5136994" y="2027048"/>
            <a:ext cx="5226515" cy="3416320"/>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400" dirty="0" smtClean="0"/>
              <a:t>An allocation is </a:t>
            </a:r>
            <a:r>
              <a:rPr lang="en-US" sz="2400" dirty="0" smtClean="0">
                <a:solidFill>
                  <a:srgbClr val="FF0000"/>
                </a:solidFill>
              </a:rPr>
              <a:t>Pareto</a:t>
            </a:r>
            <a:r>
              <a:rPr lang="en-US" sz="2400" dirty="0" smtClean="0"/>
              <a:t> </a:t>
            </a:r>
            <a:r>
              <a:rPr lang="en-US" sz="2400" dirty="0" smtClean="0">
                <a:solidFill>
                  <a:srgbClr val="FF0000"/>
                </a:solidFill>
              </a:rPr>
              <a:t>optimal/efficient</a:t>
            </a:r>
            <a:r>
              <a:rPr lang="en-US" sz="2400" dirty="0" smtClean="0"/>
              <a:t> if we can’t make some people better off without hurting others</a:t>
            </a:r>
            <a:endParaRPr lang="he-IL" sz="2400" dirty="0" smtClean="0"/>
          </a:p>
          <a:p>
            <a:pPr marL="457200" indent="-457200" algn="l" defTabSz="914400" eaLnBrk="1" latinLnBrk="0" hangingPunct="1">
              <a:lnSpc>
                <a:spcPct val="150000"/>
              </a:lnSpc>
              <a:buFont typeface="Arial" panose="020B0604020202020204" pitchFamily="34" charset="0"/>
              <a:buChar char="•"/>
            </a:pPr>
            <a:r>
              <a:rPr lang="en-US" sz="2400" dirty="0" smtClean="0"/>
              <a:t>Says </a:t>
            </a:r>
            <a:r>
              <a:rPr lang="en-US" sz="2400" dirty="0" smtClean="0">
                <a:solidFill>
                  <a:srgbClr val="FF0000"/>
                </a:solidFill>
              </a:rPr>
              <a:t>nothing</a:t>
            </a:r>
            <a:r>
              <a:rPr lang="en-US" sz="2400" dirty="0" smtClean="0"/>
              <a:t> about </a:t>
            </a:r>
            <a:r>
              <a:rPr lang="en-US" sz="2400" dirty="0" smtClean="0">
                <a:solidFill>
                  <a:srgbClr val="002060"/>
                </a:solidFill>
              </a:rPr>
              <a:t>justice </a:t>
            </a:r>
            <a:r>
              <a:rPr lang="en-US" sz="2400" dirty="0" smtClean="0"/>
              <a:t>or </a:t>
            </a:r>
            <a:r>
              <a:rPr lang="en-US" sz="2400" dirty="0" smtClean="0">
                <a:solidFill>
                  <a:srgbClr val="002060"/>
                </a:solidFill>
              </a:rPr>
              <a:t>fairness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64" y="1761893"/>
            <a:ext cx="2369083" cy="3159512"/>
          </a:xfrm>
          <a:prstGeom prst="rect">
            <a:avLst/>
          </a:prstGeom>
        </p:spPr>
      </p:pic>
      <p:sp>
        <p:nvSpPr>
          <p:cNvPr id="6" name="TextBox 5"/>
          <p:cNvSpPr txBox="1"/>
          <p:nvPr/>
        </p:nvSpPr>
        <p:spPr>
          <a:xfrm>
            <a:off x="1241502" y="5374888"/>
            <a:ext cx="307030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Vilfredo </a:t>
            </a:r>
            <a:r>
              <a:rPr lang="en-US" dirty="0" smtClean="0">
                <a:solidFill>
                  <a:srgbClr val="C00000"/>
                </a:solidFill>
                <a:latin typeface="Arial" panose="020B0604020202020204" pitchFamily="34" charset="0"/>
                <a:cs typeface="Arial" panose="020B0604020202020204" pitchFamily="34" charset="0"/>
              </a:rPr>
              <a:t>Pareto</a:t>
            </a:r>
            <a:r>
              <a:rPr lang="en-US" dirty="0" smtClean="0">
                <a:latin typeface="Arial" panose="020B0604020202020204" pitchFamily="34" charset="0"/>
                <a:cs typeface="Arial" panose="020B0604020202020204" pitchFamily="34" charset="0"/>
              </a:rPr>
              <a:t> 1848-1923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54311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“Efficient” or “Optimal”?</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195</a:t>
            </a:fld>
            <a:endParaRPr lang="en-US"/>
          </a:p>
        </p:txBody>
      </p:sp>
      <p:sp>
        <p:nvSpPr>
          <p:cNvPr id="5" name="TextBox 4">
            <a:extLst>
              <a:ext uri="{FF2B5EF4-FFF2-40B4-BE49-F238E27FC236}">
                <a16:creationId xmlns:a16="http://schemas.microsoft.com/office/drawing/2014/main" id="{C28BBA54-69C5-0048-AEDA-FBE3D3863774}"/>
              </a:ext>
            </a:extLst>
          </p:cNvPr>
          <p:cNvSpPr txBox="1"/>
          <p:nvPr/>
        </p:nvSpPr>
        <p:spPr>
          <a:xfrm>
            <a:off x="1828489" y="2024062"/>
            <a:ext cx="8535021" cy="3323987"/>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800" dirty="0" smtClean="0">
                <a:solidFill>
                  <a:srgbClr val="FF0000"/>
                </a:solidFill>
              </a:rPr>
              <a:t>“Efficient” </a:t>
            </a:r>
            <a:r>
              <a:rPr lang="en-US" sz="2800" dirty="0" smtClean="0"/>
              <a:t>sounds like we only try to produce as much as possible, and that’s not the case</a:t>
            </a:r>
            <a:endParaRPr lang="he-IL" sz="2800" dirty="0"/>
          </a:p>
          <a:p>
            <a:pPr marL="457200" indent="-457200" algn="l" defTabSz="914400" eaLnBrk="1" latinLnBrk="0" hangingPunct="1">
              <a:lnSpc>
                <a:spcPct val="150000"/>
              </a:lnSpc>
              <a:buFont typeface="Arial" panose="020B0604020202020204" pitchFamily="34" charset="0"/>
              <a:buChar char="•"/>
            </a:pPr>
            <a:r>
              <a:rPr lang="en-US" sz="2800" dirty="0">
                <a:solidFill>
                  <a:srgbClr val="FF0000"/>
                </a:solidFill>
              </a:rPr>
              <a:t>"</a:t>
            </a:r>
            <a:r>
              <a:rPr lang="en-US" sz="2800" dirty="0" smtClean="0">
                <a:solidFill>
                  <a:srgbClr val="FF0000"/>
                </a:solidFill>
              </a:rPr>
              <a:t>Optimal” </a:t>
            </a:r>
            <a:r>
              <a:rPr lang="en-US" sz="2800" dirty="0" smtClean="0"/>
              <a:t>sounds like it’s the “best”, at least as good as anything else – and it only means that there’s nothing better </a:t>
            </a:r>
            <a:endParaRPr lang="en-US" sz="2800" dirty="0"/>
          </a:p>
        </p:txBody>
      </p:sp>
    </p:spTree>
    <p:extLst>
      <p:ext uri="{BB962C8B-B14F-4D97-AF65-F5344CB8AC3E}">
        <p14:creationId xmlns:p14="http://schemas.microsoft.com/office/powerpoint/2010/main" val="73689907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First Welfare Theorem</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196</a:t>
            </a:fld>
            <a:endParaRPr lang="en-US"/>
          </a:p>
        </p:txBody>
      </p:sp>
      <p:sp>
        <p:nvSpPr>
          <p:cNvPr id="5" name="TextBox 4">
            <a:extLst>
              <a:ext uri="{FF2B5EF4-FFF2-40B4-BE49-F238E27FC236}">
                <a16:creationId xmlns:a16="http://schemas.microsoft.com/office/drawing/2014/main" id="{C28BBA54-69C5-0048-AEDA-FBE3D3863774}"/>
              </a:ext>
            </a:extLst>
          </p:cNvPr>
          <p:cNvSpPr txBox="1"/>
          <p:nvPr/>
        </p:nvSpPr>
        <p:spPr>
          <a:xfrm>
            <a:off x="1828489" y="1690688"/>
            <a:ext cx="8535021" cy="39703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smtClean="0"/>
              <a:t>In any event, </a:t>
            </a:r>
            <a:r>
              <a:rPr lang="en-US" sz="2400" dirty="0" smtClean="0">
                <a:solidFill>
                  <a:srgbClr val="C00000"/>
                </a:solidFill>
                <a:latin typeface="Arial" panose="020B0604020202020204" pitchFamily="34" charset="0"/>
                <a:cs typeface="Arial" panose="020B0604020202020204" pitchFamily="34" charset="0"/>
              </a:rPr>
              <a:t>Pareto optimality/efficiency </a:t>
            </a:r>
            <a:r>
              <a:rPr lang="en-US" sz="2400" dirty="0" smtClean="0">
                <a:latin typeface="Arial" panose="020B0604020202020204" pitchFamily="34" charset="0"/>
                <a:cs typeface="Arial" panose="020B0604020202020204" pitchFamily="34" charset="0"/>
              </a:rPr>
              <a:t>is a nice property to have</a:t>
            </a:r>
            <a:endParaRPr lang="en-US" sz="2400" dirty="0" smtClean="0"/>
          </a:p>
          <a:p>
            <a:pPr marL="457200" indent="-457200" algn="l" defTabSz="914400" eaLnBrk="1" latinLnBrk="0" hangingPunct="1">
              <a:lnSpc>
                <a:spcPct val="150000"/>
              </a:lnSpc>
              <a:buFont typeface="Arial" panose="020B0604020202020204" pitchFamily="34" charset="0"/>
              <a:buChar char="•"/>
            </a:pPr>
            <a:r>
              <a:rPr lang="en-US" sz="2400" u="sng" dirty="0" smtClean="0">
                <a:solidFill>
                  <a:srgbClr val="FF0000"/>
                </a:solidFill>
              </a:rPr>
              <a:t>The First Welfare Theorem </a:t>
            </a:r>
            <a:r>
              <a:rPr lang="en-US" sz="2400" dirty="0" smtClean="0"/>
              <a:t>says that any allocation that is the result of a general equilibrium has this property </a:t>
            </a:r>
            <a:endParaRPr lang="he-IL" sz="2400" dirty="0"/>
          </a:p>
          <a:p>
            <a:pPr marL="457200" indent="-457200" defTabSz="914400" eaLnBrk="1" latinLnBrk="0" hangingPunct="1">
              <a:lnSpc>
                <a:spcPct val="150000"/>
              </a:lnSpc>
              <a:buFont typeface="Arial" panose="020B0604020202020204" pitchFamily="34" charset="0"/>
              <a:buChar char="•"/>
            </a:pPr>
            <a:r>
              <a:rPr lang="en-US" sz="2400" dirty="0" smtClean="0"/>
              <a:t>But consumer who reach satiation can destroy it</a:t>
            </a:r>
            <a:endParaRPr lang="he-IL" sz="2400" dirty="0"/>
          </a:p>
          <a:p>
            <a:pPr marL="457200" indent="-457200" algn="l" defTabSz="914400" eaLnBrk="1" latinLnBrk="0" hangingPunct="1">
              <a:lnSpc>
                <a:spcPct val="150000"/>
              </a:lnSpc>
              <a:buFont typeface="Arial" panose="020B0604020202020204" pitchFamily="34" charset="0"/>
              <a:buChar char="•"/>
            </a:pPr>
            <a:r>
              <a:rPr lang="en-US" sz="2400" dirty="0" smtClean="0"/>
              <a:t>That’s why, as economists, we see something positive in the fact that people don’t reach satiation so easily…</a:t>
            </a:r>
            <a:endParaRPr lang="en-US" sz="2400" dirty="0"/>
          </a:p>
        </p:txBody>
      </p:sp>
    </p:spTree>
    <p:extLst>
      <p:ext uri="{BB962C8B-B14F-4D97-AF65-F5344CB8AC3E}">
        <p14:creationId xmlns:p14="http://schemas.microsoft.com/office/powerpoint/2010/main" val="108747526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Strict monotonicity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197</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1828489" y="1690688"/>
                <a:ext cx="8535021" cy="4536819"/>
              </a:xfrm>
              <a:prstGeom prst="rect">
                <a:avLst/>
              </a:prstGeom>
              <a:noFill/>
            </p:spPr>
            <p:txBody>
              <a:bodyPr wrap="square" rtlCol="0">
                <a:spAutoFit/>
              </a:bodyPr>
              <a:lstStyle/>
              <a:p>
                <a:pPr algn="l">
                  <a:lnSpc>
                    <a:spcPct val="150000"/>
                  </a:lnSpc>
                </a:pPr>
                <a14:m>
                  <m:oMath xmlns:m="http://schemas.openxmlformats.org/officeDocument/2006/math">
                    <m:r>
                      <a:rPr lang="en-US" sz="2800" i="1" smtClean="0">
                        <a:solidFill>
                          <a:schemeClr val="accent1"/>
                        </a:solidFill>
                        <a:latin typeface="Cambria Math" panose="02040503050406030204" pitchFamily="18" charset="0"/>
                      </a:rPr>
                      <m:t>𝑈</m:t>
                    </m:r>
                  </m:oMath>
                </a14:m>
                <a:r>
                  <a:rPr lang="en-US" sz="2800" dirty="0"/>
                  <a:t> </a:t>
                </a:r>
                <a:r>
                  <a:rPr lang="he-IL" sz="2800" dirty="0"/>
                  <a:t> </a:t>
                </a:r>
                <a:r>
                  <a:rPr lang="en-US" sz="2800" dirty="0" smtClean="0"/>
                  <a:t> is </a:t>
                </a:r>
                <a:r>
                  <a:rPr lang="en-US" sz="2800" dirty="0" smtClean="0">
                    <a:solidFill>
                      <a:srgbClr val="0070C0"/>
                    </a:solidFill>
                  </a:rPr>
                  <a:t>strictly increasing</a:t>
                </a:r>
                <a:r>
                  <a:rPr lang="en-US" sz="2800" dirty="0" smtClean="0"/>
                  <a:t> in each variable</a:t>
                </a:r>
                <a:r>
                  <a:rPr lang="he-IL" sz="2800" dirty="0" smtClean="0"/>
                  <a:t>:</a:t>
                </a:r>
              </a:p>
              <a:p>
                <a:pPr algn="l">
                  <a:lnSpc>
                    <a:spcPct val="150000"/>
                  </a:lnSpc>
                </a:pPr>
                <a:endParaRPr lang="he-IL" sz="2800" dirty="0" smtClean="0"/>
              </a:p>
              <a:p>
                <a:pPr algn="l">
                  <a:lnSpc>
                    <a:spcPct val="150000"/>
                  </a:lnSpc>
                </a:pPr>
                <a:r>
                  <a:rPr lang="en-US" sz="2800" dirty="0" smtClean="0"/>
                  <a:t>If</a:t>
                </a:r>
                <a:r>
                  <a:rPr lang="he-IL" sz="2800" dirty="0" smtClean="0"/>
                  <a:t>			</a:t>
                </a:r>
                <a14:m>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ea typeface="Cambria Math" panose="02040503050406030204" pitchFamily="18" charset="0"/>
                      </a:rPr>
                      <m:t>&gt;</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m:t>
                        </m:r>
                      </m:sup>
                    </m:sSup>
                    <m:r>
                      <a:rPr lang="he-IL" sz="2800" b="0" i="1" smtClean="0">
                        <a:latin typeface="Cambria Math" panose="02040503050406030204" pitchFamily="18" charset="0"/>
                      </a:rPr>
                      <m:t>   </m:t>
                    </m:r>
                  </m:oMath>
                </a14:m>
                <a:r>
                  <a:rPr lang="en-US" sz="2800" b="0" i="0" dirty="0" smtClean="0">
                    <a:solidFill>
                      <a:srgbClr val="FF0000"/>
                    </a:solidFill>
                    <a:latin typeface="+mj-lt"/>
                  </a:rPr>
                  <a:t>and</a:t>
                </a:r>
                <a14:m>
                  <m:oMath xmlns:m="http://schemas.openxmlformats.org/officeDocument/2006/math">
                    <m:r>
                      <a:rPr lang="he-IL" sz="2800" b="0" i="1" smtClean="0">
                        <a:latin typeface="Cambria Math" panose="02040503050406030204" pitchFamily="18" charset="0"/>
                      </a:rPr>
                      <m:t>   </m:t>
                    </m:r>
                    <m:r>
                      <a:rPr lang="en-US" sz="2800" i="1">
                        <a:latin typeface="Cambria Math" panose="02040503050406030204" pitchFamily="18" charset="0"/>
                      </a:rPr>
                      <m:t> </m:t>
                    </m:r>
                    <m:r>
                      <a:rPr lang="he-IL" sz="2800" b="0" i="1" smtClean="0">
                        <a:latin typeface="Cambria Math" panose="02040503050406030204" pitchFamily="18" charset="0"/>
                      </a:rPr>
                      <m:t> </m:t>
                    </m:r>
                    <m:r>
                      <a:rPr lang="en-US" sz="2800" i="1">
                        <a:latin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oMath>
                </a14:m>
                <a:endParaRPr lang="he-IL" sz="2800" dirty="0"/>
              </a:p>
              <a:p>
                <a:pPr algn="l">
                  <a:lnSpc>
                    <a:spcPct val="150000"/>
                  </a:lnSpc>
                </a:pPr>
                <a:r>
                  <a:rPr lang="en-US" sz="2800" b="0" dirty="0" smtClean="0">
                    <a:solidFill>
                      <a:srgbClr val="FF0000"/>
                    </a:solidFill>
                  </a:rPr>
                  <a:t>or</a:t>
                </a:r>
                <a:r>
                  <a:rPr lang="he-IL" sz="2800" b="0" dirty="0" smtClean="0"/>
                  <a:t>			</a:t>
                </a:r>
                <a14:m>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m:t>
                        </m:r>
                      </m:sup>
                    </m:sSup>
                    <m:r>
                      <a:rPr lang="he-IL" sz="2800" b="0" i="1" smtClean="0">
                        <a:latin typeface="Cambria Math" panose="02040503050406030204" pitchFamily="18" charset="0"/>
                        <a:ea typeface="Cambria Math" panose="02040503050406030204" pitchFamily="18" charset="0"/>
                      </a:rPr>
                      <m:t>   </m:t>
                    </m:r>
                  </m:oMath>
                </a14:m>
                <a:r>
                  <a:rPr lang="en-US" sz="2800" b="0" i="0" dirty="0" smtClean="0">
                    <a:solidFill>
                      <a:srgbClr val="FF0000"/>
                    </a:solidFill>
                    <a:latin typeface="+mj-lt"/>
                    <a:ea typeface="Cambria Math" panose="02040503050406030204" pitchFamily="18" charset="0"/>
                  </a:rPr>
                  <a:t>and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ea typeface="Cambria Math" panose="02040503050406030204" pitchFamily="18" charset="0"/>
                      </a:rPr>
                      <m:t>&gt;</m:t>
                    </m:r>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m:t>
                        </m:r>
                      </m:sup>
                    </m:sSup>
                  </m:oMath>
                </a14:m>
                <a:endParaRPr lang="he-IL" sz="2800" b="0" dirty="0" smtClean="0"/>
              </a:p>
              <a:p>
                <a:pPr algn="l">
                  <a:lnSpc>
                    <a:spcPct val="150000"/>
                  </a:lnSpc>
                </a:pPr>
                <a:r>
                  <a:rPr lang="en-US" sz="2800" dirty="0" smtClean="0"/>
                  <a:t>then</a:t>
                </a:r>
                <a:endParaRPr lang="en-US" sz="2800" dirty="0"/>
              </a:p>
              <a:p>
                <a:pPr algn="ctr">
                  <a:lnSpc>
                    <a:spcPct val="150000"/>
                  </a:lnSpc>
                </a:pPr>
                <a14:m>
                  <m:oMath xmlns:m="http://schemas.openxmlformats.org/officeDocument/2006/math">
                    <m:r>
                      <a:rPr lang="en-US" sz="2800" i="1" smtClean="0">
                        <a:solidFill>
                          <a:schemeClr val="accent1"/>
                        </a:solidFill>
                        <a:latin typeface="Cambria Math" panose="02040503050406030204" pitchFamily="18" charset="0"/>
                      </a:rPr>
                      <m:t>𝑈</m:t>
                    </m:r>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𝑥</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𝑦</m:t>
                        </m:r>
                      </m:e>
                    </m:d>
                    <m:r>
                      <a:rPr lang="en-US" sz="2800" i="1" smtClean="0">
                        <a:solidFill>
                          <a:schemeClr val="accent1"/>
                        </a:solidFill>
                        <a:latin typeface="Cambria Math" panose="02040503050406030204" pitchFamily="18" charset="0"/>
                        <a:ea typeface="Cambria Math" panose="02040503050406030204" pitchFamily="18" charset="0"/>
                      </a:rPr>
                      <m:t>&gt;</m:t>
                    </m:r>
                    <m:r>
                      <a:rPr lang="en-US" sz="2800" i="1">
                        <a:solidFill>
                          <a:schemeClr val="accent1"/>
                        </a:solidFill>
                        <a:latin typeface="Cambria Math" panose="02040503050406030204" pitchFamily="18" charset="0"/>
                      </a:rPr>
                      <m:t>𝑈</m:t>
                    </m:r>
                    <m:d>
                      <m:dPr>
                        <m:ctrlPr>
                          <a:rPr lang="en-US" sz="2800" i="1">
                            <a:solidFill>
                              <a:schemeClr val="accent1"/>
                            </a:solidFill>
                            <a:latin typeface="Cambria Math" panose="02040503050406030204" pitchFamily="18" charset="0"/>
                          </a:rPr>
                        </m:ctrlPr>
                      </m:dPr>
                      <m:e>
                        <m:sSup>
                          <m:sSupPr>
                            <m:ctrlPr>
                              <a:rPr lang="en-US" sz="2800" i="1">
                                <a:solidFill>
                                  <a:schemeClr val="accent1"/>
                                </a:solidFill>
                                <a:latin typeface="Cambria Math" panose="02040503050406030204" pitchFamily="18" charset="0"/>
                              </a:rPr>
                            </m:ctrlPr>
                          </m:sSupPr>
                          <m:e>
                            <m:r>
                              <a:rPr lang="en-US" sz="2800" i="1">
                                <a:solidFill>
                                  <a:schemeClr val="accent1"/>
                                </a:solidFill>
                                <a:latin typeface="Cambria Math" panose="02040503050406030204" pitchFamily="18" charset="0"/>
                              </a:rPr>
                              <m:t>𝑥</m:t>
                            </m:r>
                          </m:e>
                          <m:sup>
                            <m:r>
                              <a:rPr lang="en-US" sz="2800" i="1">
                                <a:solidFill>
                                  <a:schemeClr val="accent1"/>
                                </a:solidFill>
                                <a:latin typeface="Cambria Math" panose="02040503050406030204" pitchFamily="18" charset="0"/>
                              </a:rPr>
                              <m:t>′</m:t>
                            </m:r>
                          </m:sup>
                        </m:sSup>
                        <m:r>
                          <a:rPr lang="en-US" sz="2800" i="1">
                            <a:solidFill>
                              <a:schemeClr val="accent1"/>
                            </a:solidFill>
                            <a:latin typeface="Cambria Math" panose="02040503050406030204" pitchFamily="18" charset="0"/>
                          </a:rPr>
                          <m:t>,</m:t>
                        </m:r>
                        <m:sSup>
                          <m:sSupPr>
                            <m:ctrlPr>
                              <a:rPr lang="en-US" sz="2800" i="1">
                                <a:solidFill>
                                  <a:schemeClr val="accent1"/>
                                </a:solidFill>
                                <a:latin typeface="Cambria Math" panose="02040503050406030204" pitchFamily="18" charset="0"/>
                              </a:rPr>
                            </m:ctrlPr>
                          </m:sSupPr>
                          <m:e>
                            <m:r>
                              <a:rPr lang="en-US" sz="2800" i="1">
                                <a:solidFill>
                                  <a:schemeClr val="accent1"/>
                                </a:solidFill>
                                <a:latin typeface="Cambria Math" panose="02040503050406030204" pitchFamily="18" charset="0"/>
                              </a:rPr>
                              <m:t>𝑦</m:t>
                            </m:r>
                          </m:e>
                          <m:sup>
                            <m:r>
                              <a:rPr lang="en-US" sz="2800" i="1">
                                <a:solidFill>
                                  <a:schemeClr val="accent1"/>
                                </a:solidFill>
                                <a:latin typeface="Cambria Math" panose="02040503050406030204" pitchFamily="18" charset="0"/>
                              </a:rPr>
                              <m:t>′</m:t>
                            </m:r>
                          </m:sup>
                        </m:sSup>
                      </m:e>
                    </m:d>
                    <m:r>
                      <a:rPr lang="he-IL" sz="2800" i="1" smtClean="0">
                        <a:solidFill>
                          <a:schemeClr val="accent1"/>
                        </a:solidFill>
                        <a:latin typeface="Cambria Math" panose="02040503050406030204" pitchFamily="18" charset="0"/>
                      </a:rPr>
                      <m:t>	</m:t>
                    </m:r>
                  </m:oMath>
                </a14:m>
                <a:r>
                  <a:rPr lang="he-IL" sz="2800" dirty="0" smtClean="0"/>
                  <a:t>	</a:t>
                </a:r>
                <a:endParaRPr lang="en-US" sz="2800" dirty="0" smtClean="0"/>
              </a:p>
              <a:p>
                <a:pPr algn="l">
                  <a:lnSpc>
                    <a:spcPct val="150000"/>
                  </a:lnSpc>
                </a:pPr>
                <a:r>
                  <a:rPr lang="en-US" sz="2400" dirty="0" smtClean="0"/>
                  <a:t>– necessarily satisfies basic monotonicity as well</a:t>
                </a:r>
              </a:p>
            </p:txBody>
          </p:sp>
        </mc:Choice>
        <mc:Fallback xmlns="">
          <p:sp>
            <p:nvSpPr>
              <p:cNvPr id="5" name="TextBox 4">
                <a:extLst>
                  <a:ext uri="{FF2B5EF4-FFF2-40B4-BE49-F238E27FC236}">
                    <a16:creationId xmlns:a16="http://schemas.microsoft.com/office/drawing/2014/main" xmlns:a14="http://schemas.microsoft.com/office/drawing/2010/main" xmlns="" id="{C28BBA54-69C5-0048-AEDA-FBE3D3863774}"/>
                  </a:ext>
                </a:extLst>
              </p:cNvPr>
              <p:cNvSpPr txBox="1">
                <a:spLocks noRot="1" noChangeAspect="1" noMove="1" noResize="1" noEditPoints="1" noAdjustHandles="1" noChangeArrowheads="1" noChangeShapeType="1" noTextEdit="1"/>
              </p:cNvSpPr>
              <p:nvPr/>
            </p:nvSpPr>
            <p:spPr>
              <a:xfrm>
                <a:off x="1828489" y="1690688"/>
                <a:ext cx="8535021" cy="4536819"/>
              </a:xfrm>
              <a:prstGeom prst="rect">
                <a:avLst/>
              </a:prstGeom>
              <a:blipFill rotWithShape="1">
                <a:blip r:embed="rId2"/>
                <a:stretch>
                  <a:fillRect l="-1500" b="-403"/>
                </a:stretch>
              </a:blipFill>
            </p:spPr>
            <p:txBody>
              <a:bodyPr/>
              <a:lstStyle/>
              <a:p>
                <a:r>
                  <a:rPr lang="en-US">
                    <a:noFill/>
                  </a:rPr>
                  <a:t> </a:t>
                </a:r>
              </a:p>
            </p:txBody>
          </p:sp>
        </mc:Fallback>
      </mc:AlternateContent>
    </p:spTree>
    <p:extLst>
      <p:ext uri="{BB962C8B-B14F-4D97-AF65-F5344CB8AC3E}">
        <p14:creationId xmlns:p14="http://schemas.microsoft.com/office/powerpoint/2010/main" val="197976174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Is strict monotonicity plausible?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198</a:t>
            </a:fld>
            <a:endParaRPr lang="en-US"/>
          </a:p>
        </p:txBody>
      </p:sp>
      <p:sp>
        <p:nvSpPr>
          <p:cNvPr id="5" name="TextBox 4">
            <a:extLst>
              <a:ext uri="{FF2B5EF4-FFF2-40B4-BE49-F238E27FC236}">
                <a16:creationId xmlns:a16="http://schemas.microsoft.com/office/drawing/2014/main" id="{C28BBA54-69C5-0048-AEDA-FBE3D3863774}"/>
              </a:ext>
            </a:extLst>
          </p:cNvPr>
          <p:cNvSpPr txBox="1"/>
          <p:nvPr/>
        </p:nvSpPr>
        <p:spPr>
          <a:xfrm>
            <a:off x="1447179" y="2333626"/>
            <a:ext cx="8535021" cy="2031325"/>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800" dirty="0" smtClean="0"/>
              <a:t>How much water can you drink?</a:t>
            </a:r>
            <a:endParaRPr lang="he-IL" sz="2800" dirty="0"/>
          </a:p>
          <a:p>
            <a:pPr marL="457200" indent="-457200" algn="l" defTabSz="914400" eaLnBrk="1" latinLnBrk="0" hangingPunct="1">
              <a:lnSpc>
                <a:spcPct val="150000"/>
              </a:lnSpc>
              <a:buFont typeface="Arial" panose="020B0604020202020204" pitchFamily="34" charset="0"/>
              <a:buChar char="•"/>
            </a:pPr>
            <a:r>
              <a:rPr lang="en-US" sz="2800" dirty="0" smtClean="0"/>
              <a:t>In many good we will reach satiation</a:t>
            </a:r>
            <a:endParaRPr lang="he-IL" sz="2800" dirty="0"/>
          </a:p>
          <a:p>
            <a:pPr marL="457200" indent="-457200" algn="l" defTabSz="914400" eaLnBrk="1" latinLnBrk="0" hangingPunct="1">
              <a:lnSpc>
                <a:spcPct val="150000"/>
              </a:lnSpc>
              <a:buFont typeface="Arial" panose="020B0604020202020204" pitchFamily="34" charset="0"/>
              <a:buChar char="•"/>
            </a:pPr>
            <a:r>
              <a:rPr lang="en-US" sz="2800" dirty="0" smtClean="0"/>
              <a:t>Even if we still want something else (diamonds?)</a:t>
            </a:r>
            <a:endParaRPr lang="en-US" sz="2800" dirty="0"/>
          </a:p>
        </p:txBody>
      </p:sp>
    </p:spTree>
    <p:extLst>
      <p:ext uri="{BB962C8B-B14F-4D97-AF65-F5344CB8AC3E}">
        <p14:creationId xmlns:p14="http://schemas.microsoft.com/office/powerpoint/2010/main" val="288603802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Weak monotonicity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199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8BBA54-69C5-0048-AEDA-FBE3D3863774}"/>
                  </a:ext>
                </a:extLst>
              </p:cNvPr>
              <p:cNvSpPr txBox="1"/>
              <p:nvPr/>
            </p:nvSpPr>
            <p:spPr>
              <a:xfrm>
                <a:off x="1932992" y="1690687"/>
                <a:ext cx="8535021" cy="3890489"/>
              </a:xfrm>
              <a:prstGeom prst="rect">
                <a:avLst/>
              </a:prstGeom>
              <a:noFill/>
            </p:spPr>
            <p:txBody>
              <a:bodyPr wrap="square" rtlCol="0">
                <a:spAutoFit/>
              </a:bodyPr>
              <a:lstStyle/>
              <a:p>
                <a:pPr marL="0" algn="l" defTabSz="914400" eaLnBrk="1" latinLnBrk="0" hangingPunct="1">
                  <a:lnSpc>
                    <a:spcPct val="150000"/>
                  </a:lnSpc>
                </a:pPr>
                <a:r>
                  <a:rPr lang="en-US" sz="2800" dirty="0" smtClean="0"/>
                  <a:t>Basic monotonicity  +</a:t>
                </a:r>
                <a:endParaRPr lang="he-IL" sz="2800" dirty="0" smtClean="0"/>
              </a:p>
              <a:p>
                <a:pPr algn="l">
                  <a:lnSpc>
                    <a:spcPct val="150000"/>
                  </a:lnSpc>
                </a:pPr>
                <a:r>
                  <a:rPr lang="en-US" sz="2800" dirty="0" smtClean="0"/>
                  <a:t>If</a:t>
                </a:r>
                <a:r>
                  <a:rPr lang="he-IL" sz="2800" dirty="0"/>
                  <a:t>		</a:t>
                </a:r>
                <a:r>
                  <a:rPr lang="en-US" sz="2800" dirty="0" smtClean="0"/>
                  <a:t>	</a:t>
                </a:r>
                <a14:m>
                  <m:oMath xmlns:m="http://schemas.openxmlformats.org/officeDocument/2006/math">
                    <m:r>
                      <a:rPr lang="en-US" sz="2800" i="1">
                        <a:latin typeface="Cambria Math" panose="02040503050406030204" pitchFamily="18" charset="0"/>
                      </a:rPr>
                      <m:t>𝑥</m:t>
                    </m:r>
                    <m:sSup>
                      <m:sSupPr>
                        <m:ctrlPr>
                          <a:rPr lang="en-US" sz="2800" i="1">
                            <a:latin typeface="Cambria Math" panose="02040503050406030204" pitchFamily="18" charset="0"/>
                          </a:rPr>
                        </m:ctrlPr>
                      </m:sSupPr>
                      <m:e>
                        <m:r>
                          <a:rPr lang="en-US" sz="2800" b="0" i="1" smtClean="0">
                            <a:latin typeface="Cambria Math" panose="02040503050406030204" pitchFamily="18" charset="0"/>
                          </a:rPr>
                          <m:t>&gt;</m:t>
                        </m:r>
                        <m:r>
                          <a:rPr lang="en-US" sz="2800" i="1">
                            <a:latin typeface="Cambria Math" panose="02040503050406030204" pitchFamily="18" charset="0"/>
                          </a:rPr>
                          <m:t>𝑥</m:t>
                        </m:r>
                      </m:e>
                      <m:sup>
                        <m:r>
                          <a:rPr lang="en-US" sz="2800" i="1">
                            <a:latin typeface="Cambria Math" panose="02040503050406030204" pitchFamily="18" charset="0"/>
                          </a:rPr>
                          <m:t>′</m:t>
                        </m:r>
                      </m:sup>
                    </m:sSup>
                    <m:r>
                      <a:rPr lang="he-IL" sz="2800" i="1">
                        <a:latin typeface="Cambria Math" panose="02040503050406030204" pitchFamily="18" charset="0"/>
                      </a:rPr>
                      <m:t>   </m:t>
                    </m:r>
                  </m:oMath>
                </a14:m>
                <a:r>
                  <a:rPr lang="en-US" sz="2800" b="0" i="0" dirty="0" smtClean="0">
                    <a:solidFill>
                      <a:srgbClr val="FF0000"/>
                    </a:solidFill>
                    <a:latin typeface="+mj-lt"/>
                  </a:rPr>
                  <a:t>and     </a:t>
                </a:r>
                <a14:m>
                  <m:oMath xmlns:m="http://schemas.openxmlformats.org/officeDocument/2006/math">
                    <m:r>
                      <a:rPr lang="en-US" sz="2800" i="1">
                        <a:latin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&gt;</m:t>
                    </m:r>
                    <m:r>
                      <a:rPr lang="en-US" sz="2800" i="1">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oMath>
                </a14:m>
                <a:endParaRPr lang="he-IL" sz="2800" dirty="0"/>
              </a:p>
              <a:p>
                <a:pPr algn="l">
                  <a:lnSpc>
                    <a:spcPct val="150000"/>
                  </a:lnSpc>
                </a:pPr>
                <a:r>
                  <a:rPr lang="en-US" sz="2800" dirty="0" smtClean="0"/>
                  <a:t>then</a:t>
                </a:r>
                <a:r>
                  <a:rPr lang="he-IL" sz="2800" dirty="0"/>
                  <a:t>		</a:t>
                </a:r>
                <a:endParaRPr lang="en-US" sz="2800" dirty="0" smtClean="0"/>
              </a:p>
              <a:p>
                <a:pPr algn="l">
                  <a:lnSpc>
                    <a:spcPct val="150000"/>
                  </a:lnSpc>
                </a:pPr>
                <a14:m>
                  <m:oMathPara xmlns:m="http://schemas.openxmlformats.org/officeDocument/2006/math">
                    <m:oMathParaPr>
                      <m:jc m:val="centerGroup"/>
                    </m:oMathParaPr>
                    <m:oMath xmlns:m="http://schemas.openxmlformats.org/officeDocument/2006/math">
                      <m:r>
                        <a:rPr lang="en-US" sz="2800" i="1" smtClean="0">
                          <a:solidFill>
                            <a:schemeClr val="accent1"/>
                          </a:solidFill>
                          <a:latin typeface="Cambria Math" panose="02040503050406030204" pitchFamily="18" charset="0"/>
                        </a:rPr>
                        <m:t>𝑈</m:t>
                      </m:r>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𝑥</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𝑦</m:t>
                          </m:r>
                        </m:e>
                      </m:d>
                      <m:r>
                        <a:rPr lang="en-US" sz="2800" i="1" smtClean="0">
                          <a:solidFill>
                            <a:schemeClr val="accent1"/>
                          </a:solidFill>
                          <a:latin typeface="Cambria Math" panose="02040503050406030204" pitchFamily="18" charset="0"/>
                          <a:ea typeface="Cambria Math" panose="02040503050406030204" pitchFamily="18" charset="0"/>
                        </a:rPr>
                        <m:t>&gt;</m:t>
                      </m:r>
                      <m:r>
                        <a:rPr lang="en-US" sz="2800" i="1">
                          <a:solidFill>
                            <a:schemeClr val="accent1"/>
                          </a:solidFill>
                          <a:latin typeface="Cambria Math" panose="02040503050406030204" pitchFamily="18" charset="0"/>
                        </a:rPr>
                        <m:t>𝑈</m:t>
                      </m:r>
                      <m:r>
                        <a:rPr lang="en-US" sz="2800" i="1">
                          <a:solidFill>
                            <a:schemeClr val="accent1"/>
                          </a:solidFill>
                          <a:latin typeface="Cambria Math" panose="02040503050406030204" pitchFamily="18" charset="0"/>
                        </a:rPr>
                        <m:t>(</m:t>
                      </m:r>
                      <m:sSup>
                        <m:sSupPr>
                          <m:ctrlPr>
                            <a:rPr lang="en-US" sz="2800" i="1">
                              <a:solidFill>
                                <a:schemeClr val="accent1"/>
                              </a:solidFill>
                              <a:latin typeface="Cambria Math" panose="02040503050406030204" pitchFamily="18" charset="0"/>
                            </a:rPr>
                          </m:ctrlPr>
                        </m:sSupPr>
                        <m:e>
                          <m:r>
                            <a:rPr lang="en-US" sz="2800" i="1">
                              <a:solidFill>
                                <a:schemeClr val="accent1"/>
                              </a:solidFill>
                              <a:latin typeface="Cambria Math" panose="02040503050406030204" pitchFamily="18" charset="0"/>
                            </a:rPr>
                            <m:t>𝑥</m:t>
                          </m:r>
                        </m:e>
                        <m:sup>
                          <m:r>
                            <a:rPr lang="en-US" sz="2800" i="1">
                              <a:solidFill>
                                <a:schemeClr val="accent1"/>
                              </a:solidFill>
                              <a:latin typeface="Cambria Math" panose="02040503050406030204" pitchFamily="18" charset="0"/>
                            </a:rPr>
                            <m:t>′</m:t>
                          </m:r>
                        </m:sup>
                      </m:sSup>
                      <m:r>
                        <a:rPr lang="en-US" sz="2800" i="1">
                          <a:solidFill>
                            <a:schemeClr val="accent1"/>
                          </a:solidFill>
                          <a:latin typeface="Cambria Math" panose="02040503050406030204" pitchFamily="18" charset="0"/>
                        </a:rPr>
                        <m:t>,</m:t>
                      </m:r>
                      <m:sSup>
                        <m:sSupPr>
                          <m:ctrlPr>
                            <a:rPr lang="en-US" sz="2800" i="1">
                              <a:solidFill>
                                <a:schemeClr val="accent1"/>
                              </a:solidFill>
                              <a:latin typeface="Cambria Math" panose="02040503050406030204" pitchFamily="18" charset="0"/>
                            </a:rPr>
                          </m:ctrlPr>
                        </m:sSupPr>
                        <m:e>
                          <m:r>
                            <a:rPr lang="en-US" sz="2800" i="1">
                              <a:solidFill>
                                <a:schemeClr val="accent1"/>
                              </a:solidFill>
                              <a:latin typeface="Cambria Math" panose="02040503050406030204" pitchFamily="18" charset="0"/>
                            </a:rPr>
                            <m:t>𝑦</m:t>
                          </m:r>
                        </m:e>
                        <m:sup>
                          <m:r>
                            <a:rPr lang="en-US" sz="2800" i="1">
                              <a:solidFill>
                                <a:schemeClr val="accent1"/>
                              </a:solidFill>
                              <a:latin typeface="Cambria Math" panose="02040503050406030204" pitchFamily="18" charset="0"/>
                            </a:rPr>
                            <m:t>′</m:t>
                          </m:r>
                        </m:sup>
                      </m:sSup>
                      <m:r>
                        <a:rPr lang="en-US" sz="2800" i="1">
                          <a:solidFill>
                            <a:schemeClr val="accent1"/>
                          </a:solidFill>
                          <a:latin typeface="Cambria Math" panose="02040503050406030204" pitchFamily="18" charset="0"/>
                        </a:rPr>
                        <m:t>)</m:t>
                      </m:r>
                    </m:oMath>
                  </m:oMathPara>
                </a14:m>
                <a:endParaRPr lang="he-IL" sz="2800" dirty="0">
                  <a:solidFill>
                    <a:schemeClr val="accent1"/>
                  </a:solidFill>
                </a:endParaRPr>
              </a:p>
              <a:p>
                <a:pPr marL="0" algn="l" defTabSz="914400" eaLnBrk="1" latinLnBrk="0" hangingPunct="1">
                  <a:lnSpc>
                    <a:spcPct val="150000"/>
                  </a:lnSpc>
                </a:pPr>
                <a:endParaRPr lang="en-US" sz="2800" dirty="0" smtClean="0"/>
              </a:p>
              <a:p>
                <a:pPr marL="0" algn="l" defTabSz="914400" eaLnBrk="1" latinLnBrk="0" hangingPunct="1">
                  <a:lnSpc>
                    <a:spcPct val="150000"/>
                  </a:lnSpc>
                </a:pPr>
                <a:r>
                  <a:rPr lang="en-US" sz="2800" dirty="0" smtClean="0"/>
                  <a:t>There may be satiation in some goods, but not in all</a:t>
                </a:r>
                <a:endParaRPr lang="en-US" sz="2800" dirty="0"/>
              </a:p>
            </p:txBody>
          </p:sp>
        </mc:Choice>
        <mc:Fallback xmlns="">
          <p:sp>
            <p:nvSpPr>
              <p:cNvPr id="5" name="TextBox 4">
                <a:extLst>
                  <a:ext uri="{FF2B5EF4-FFF2-40B4-BE49-F238E27FC236}">
                    <a16:creationId xmlns:a16="http://schemas.microsoft.com/office/drawing/2014/main" xmlns:a14="http://schemas.microsoft.com/office/drawing/2010/main" xmlns="" id="{C28BBA54-69C5-0048-AEDA-FBE3D3863774}"/>
                  </a:ext>
                </a:extLst>
              </p:cNvPr>
              <p:cNvSpPr txBox="1">
                <a:spLocks noRot="1" noChangeAspect="1" noMove="1" noResize="1" noEditPoints="1" noAdjustHandles="1" noChangeArrowheads="1" noChangeShapeType="1" noTextEdit="1"/>
              </p:cNvSpPr>
              <p:nvPr/>
            </p:nvSpPr>
            <p:spPr>
              <a:xfrm>
                <a:off x="1932992" y="1690687"/>
                <a:ext cx="8535021" cy="3890489"/>
              </a:xfrm>
              <a:prstGeom prst="rect">
                <a:avLst/>
              </a:prstGeom>
              <a:blipFill rotWithShape="1">
                <a:blip r:embed="rId2"/>
                <a:stretch>
                  <a:fillRect l="-1429" b="-3286"/>
                </a:stretch>
              </a:blipFill>
            </p:spPr>
            <p:txBody>
              <a:bodyPr/>
              <a:lstStyle/>
              <a:p>
                <a:r>
                  <a:rPr lang="en-US">
                    <a:noFill/>
                  </a:rPr>
                  <a:t> </a:t>
                </a:r>
              </a:p>
            </p:txBody>
          </p:sp>
        </mc:Fallback>
      </mc:AlternateContent>
    </p:spTree>
    <p:extLst>
      <p:ext uri="{BB962C8B-B14F-4D97-AF65-F5344CB8AC3E}">
        <p14:creationId xmlns:p14="http://schemas.microsoft.com/office/powerpoint/2010/main" val="4186191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B1A3-B3B7-C449-B254-CFC83E5F5C37}"/>
              </a:ext>
            </a:extLst>
          </p:cNvPr>
          <p:cNvSpPr>
            <a:spLocks noGrp="1"/>
          </p:cNvSpPr>
          <p:nvPr>
            <p:ph type="title"/>
          </p:nvPr>
        </p:nvSpPr>
        <p:spPr>
          <a:xfrm>
            <a:off x="838200" y="1080742"/>
            <a:ext cx="10515600" cy="4140614"/>
          </a:xfrm>
        </p:spPr>
        <p:txBody>
          <a:bodyPr>
            <a:normAutofit/>
          </a:bodyPr>
          <a:lstStyle/>
          <a:p>
            <a:pPr algn="ctr"/>
            <a:r>
              <a:rPr lang="en-US" dirty="0" smtClean="0">
                <a:solidFill>
                  <a:srgbClr val="FF0000"/>
                </a:solidFill>
                <a:latin typeface="Arial" panose="020B0604020202020204" pitchFamily="34" charset="0"/>
                <a:cs typeface="Arial" panose="020B0604020202020204" pitchFamily="34" charset="0"/>
              </a:rPr>
              <a:t>Is </a:t>
            </a:r>
            <a:r>
              <a:rPr lang="en-US" dirty="0">
                <a:solidFill>
                  <a:srgbClr val="FF0000"/>
                </a:solidFill>
                <a:latin typeface="Arial" panose="020B0604020202020204" pitchFamily="34" charset="0"/>
                <a:cs typeface="Arial" panose="020B0604020202020204" pitchFamily="34" charset="0"/>
              </a:rPr>
              <a:t>Economics </a:t>
            </a:r>
            <a:r>
              <a:rPr lang="en-US" dirty="0" smtClean="0">
                <a:solidFill>
                  <a:srgbClr val="FF0000"/>
                </a:solidFill>
                <a:latin typeface="Arial" panose="020B0604020202020204" pitchFamily="34" charset="0"/>
                <a:cs typeface="Arial" panose="020B0604020202020204" pitchFamily="34" charset="0"/>
              </a:rPr>
              <a:t>a Science? </a:t>
            </a:r>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5E9479E-F877-C444-BCF0-B0D0171AE261}"/>
              </a:ext>
            </a:extLst>
          </p:cNvPr>
          <p:cNvSpPr>
            <a:spLocks noGrp="1"/>
          </p:cNvSpPr>
          <p:nvPr>
            <p:ph type="sldNum" sz="quarter" idx="12"/>
          </p:nvPr>
        </p:nvSpPr>
        <p:spPr/>
        <p:txBody>
          <a:bodyPr/>
          <a:lstStyle/>
          <a:p>
            <a:fld id="{3ED69D72-ABB3-F043-AB7B-9747B590CAA5}" type="slidenum">
              <a:rPr lang="en-US" smtClean="0"/>
              <a:t>2</a:t>
            </a:fld>
            <a:endParaRPr lang="en-US"/>
          </a:p>
        </p:txBody>
      </p:sp>
    </p:spTree>
    <p:extLst>
      <p:ext uri="{BB962C8B-B14F-4D97-AF65-F5344CB8AC3E}">
        <p14:creationId xmlns:p14="http://schemas.microsoft.com/office/powerpoint/2010/main" val="2204816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20</a:t>
            </a:fld>
            <a:endParaRPr lang="en-US" altLang="en-US" sz="1400"/>
          </a:p>
        </p:txBody>
      </p:sp>
      <p:sp>
        <p:nvSpPr>
          <p:cNvPr id="146435" name="Rectangle 2"/>
          <p:cNvSpPr>
            <a:spLocks noGrp="1" noChangeArrowheads="1"/>
          </p:cNvSpPr>
          <p:nvPr>
            <p:ph type="title"/>
          </p:nvPr>
        </p:nvSpPr>
        <p:spPr>
          <a:xfrm>
            <a:off x="838200" y="365125"/>
            <a:ext cx="10515600" cy="1221525"/>
          </a:xfrm>
        </p:spPr>
        <p:txBody>
          <a:bodyPr>
            <a:normAutofit/>
          </a:bodyPr>
          <a:lstStyle/>
          <a:p>
            <a:pPr algn="ctr" eaLnBrk="1" hangingPunct="1"/>
            <a:r>
              <a:rPr lang="en-US" altLang="en-US" dirty="0">
                <a:solidFill>
                  <a:srgbClr val="7030A0"/>
                </a:solidFill>
              </a:rPr>
              <a:t>So in this case</a:t>
            </a:r>
          </a:p>
        </p:txBody>
      </p:sp>
      <p:sp>
        <p:nvSpPr>
          <p:cNvPr id="146436" name="Rectangle 3"/>
          <p:cNvSpPr>
            <a:spLocks noGrp="1" noChangeArrowheads="1"/>
          </p:cNvSpPr>
          <p:nvPr>
            <p:ph type="body" idx="1"/>
          </p:nvPr>
        </p:nvSpPr>
        <p:spPr>
          <a:xfrm>
            <a:off x="2032493" y="1417639"/>
            <a:ext cx="8229600" cy="4525963"/>
          </a:xfrm>
        </p:spPr>
        <p:txBody>
          <a:bodyPr>
            <a:normAutofit lnSpcReduction="10000"/>
          </a:bodyPr>
          <a:lstStyle/>
          <a:p>
            <a:pPr marL="0" indent="0">
              <a:lnSpc>
                <a:spcPct val="150000"/>
              </a:lnSpc>
              <a:buNone/>
            </a:pPr>
            <a:r>
              <a:rPr lang="en-US" altLang="en-US" sz="2400" dirty="0"/>
              <a:t>The backward induction seems to be</a:t>
            </a:r>
          </a:p>
          <a:p>
            <a:pPr marL="0" indent="0">
              <a:lnSpc>
                <a:spcPct val="150000"/>
              </a:lnSpc>
              <a:buNone/>
            </a:pPr>
            <a:endParaRPr lang="en-US" altLang="en-US" sz="2400" dirty="0">
              <a:solidFill>
                <a:schemeClr val="accent4"/>
              </a:solidFill>
            </a:endParaRPr>
          </a:p>
          <a:p>
            <a:pPr marL="0" indent="0">
              <a:lnSpc>
                <a:spcPct val="150000"/>
              </a:lnSpc>
              <a:buNone/>
            </a:pPr>
            <a:endParaRPr lang="en-US" altLang="en-US" sz="2400" dirty="0">
              <a:solidFill>
                <a:schemeClr val="accent4"/>
              </a:solidFill>
            </a:endParaRPr>
          </a:p>
          <a:p>
            <a:pPr marL="0" indent="0">
              <a:lnSpc>
                <a:spcPct val="150000"/>
              </a:lnSpc>
              <a:buNone/>
            </a:pPr>
            <a:endParaRPr lang="en-US" altLang="en-US" sz="2400" dirty="0">
              <a:solidFill>
                <a:schemeClr val="accent4"/>
              </a:solidFill>
            </a:endParaRPr>
          </a:p>
          <a:p>
            <a:pPr marL="0" indent="0">
              <a:lnSpc>
                <a:spcPct val="150000"/>
              </a:lnSpc>
              <a:buNone/>
            </a:pPr>
            <a:endParaRPr lang="en-US" altLang="en-US" sz="2400" dirty="0">
              <a:solidFill>
                <a:schemeClr val="accent4"/>
              </a:solidFill>
            </a:endParaRPr>
          </a:p>
          <a:p>
            <a:pPr marL="0" indent="0">
              <a:lnSpc>
                <a:spcPct val="150000"/>
              </a:lnSpc>
              <a:buNone/>
            </a:pPr>
            <a:endParaRPr lang="en-US" altLang="en-US" sz="2400" dirty="0">
              <a:solidFill>
                <a:schemeClr val="accent4"/>
              </a:solidFill>
            </a:endParaRPr>
          </a:p>
          <a:p>
            <a:pPr marL="0" indent="0">
              <a:lnSpc>
                <a:spcPct val="150000"/>
              </a:lnSpc>
              <a:buNone/>
            </a:pPr>
            <a:r>
              <a:rPr lang="en-US" altLang="en-US" sz="2000" dirty="0">
                <a:solidFill>
                  <a:srgbClr val="009900"/>
                </a:solidFill>
              </a:rPr>
              <a:t>– But this assumes that the monetary sums are the “utilities”</a:t>
            </a:r>
          </a:p>
        </p:txBody>
      </p:sp>
      <p:sp>
        <p:nvSpPr>
          <p:cNvPr id="2" name="Oval 1"/>
          <p:cNvSpPr/>
          <p:nvPr/>
        </p:nvSpPr>
        <p:spPr bwMode="auto">
          <a:xfrm>
            <a:off x="5951984" y="2060848"/>
            <a:ext cx="216024" cy="216024"/>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4" name="Straight Arrow Connector 3"/>
          <p:cNvCxnSpPr>
            <a:stCxn id="2" idx="2"/>
            <a:endCxn id="27" idx="7"/>
          </p:cNvCxnSpPr>
          <p:nvPr/>
        </p:nvCxnSpPr>
        <p:spPr bwMode="auto">
          <a:xfrm flipH="1">
            <a:off x="3256052" y="2168860"/>
            <a:ext cx="2695932" cy="1219768"/>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0" name="Straight Arrow Connector 9"/>
          <p:cNvCxnSpPr>
            <a:stCxn id="2" idx="3"/>
          </p:cNvCxnSpPr>
          <p:nvPr/>
        </p:nvCxnSpPr>
        <p:spPr bwMode="auto">
          <a:xfrm flipH="1">
            <a:off x="4328628" y="2245236"/>
            <a:ext cx="1654993" cy="1143392"/>
          </a:xfrm>
          <a:prstGeom prst="straightConnector1">
            <a:avLst/>
          </a:prstGeom>
          <a:solidFill>
            <a:schemeClr val="accent1"/>
          </a:solidFill>
          <a:ln w="57150" cap="flat" cmpd="sng" algn="ctr">
            <a:solidFill>
              <a:schemeClr val="accent2"/>
            </a:solidFill>
            <a:prstDash val="solid"/>
            <a:round/>
            <a:headEnd type="none" w="med" len="med"/>
            <a:tailEnd type="triangle"/>
          </a:ln>
          <a:effectLst/>
        </p:spPr>
      </p:cxnSp>
      <p:cxnSp>
        <p:nvCxnSpPr>
          <p:cNvPr id="11" name="Straight Arrow Connector 10"/>
          <p:cNvCxnSpPr>
            <a:stCxn id="2" idx="4"/>
            <a:endCxn id="29" idx="4"/>
          </p:cNvCxnSpPr>
          <p:nvPr/>
        </p:nvCxnSpPr>
        <p:spPr bwMode="auto">
          <a:xfrm>
            <a:off x="6059996" y="2276872"/>
            <a:ext cx="0" cy="129614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2" name="Straight Arrow Connector 11"/>
          <p:cNvCxnSpPr>
            <a:stCxn id="2" idx="5"/>
          </p:cNvCxnSpPr>
          <p:nvPr/>
        </p:nvCxnSpPr>
        <p:spPr bwMode="auto">
          <a:xfrm>
            <a:off x="6136372" y="2245236"/>
            <a:ext cx="1255772" cy="1147760"/>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cxnSp>
        <p:nvCxnSpPr>
          <p:cNvPr id="13" name="Straight Arrow Connector 12"/>
          <p:cNvCxnSpPr>
            <a:stCxn id="2" idx="6"/>
          </p:cNvCxnSpPr>
          <p:nvPr/>
        </p:nvCxnSpPr>
        <p:spPr bwMode="auto">
          <a:xfrm>
            <a:off x="6168008" y="2168860"/>
            <a:ext cx="2448272" cy="1268524"/>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27" name="Oval 26"/>
          <p:cNvSpPr/>
          <p:nvPr/>
        </p:nvSpPr>
        <p:spPr bwMode="auto">
          <a:xfrm>
            <a:off x="307166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28" name="Oval 27"/>
          <p:cNvSpPr/>
          <p:nvPr/>
        </p:nvSpPr>
        <p:spPr bwMode="auto">
          <a:xfrm>
            <a:off x="4079776"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29" name="Oval 28"/>
          <p:cNvSpPr/>
          <p:nvPr/>
        </p:nvSpPr>
        <p:spPr bwMode="auto">
          <a:xfrm>
            <a:off x="5951984"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30" name="Oval 29"/>
          <p:cNvSpPr/>
          <p:nvPr/>
        </p:nvSpPr>
        <p:spPr bwMode="auto">
          <a:xfrm>
            <a:off x="7288779" y="3372809"/>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sp>
        <p:nvSpPr>
          <p:cNvPr id="31" name="Oval 30"/>
          <p:cNvSpPr/>
          <p:nvPr/>
        </p:nvSpPr>
        <p:spPr bwMode="auto">
          <a:xfrm>
            <a:off x="8508268" y="3410658"/>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32" name="Straight Arrow Connector 31"/>
          <p:cNvCxnSpPr>
            <a:stCxn id="2" idx="3"/>
          </p:cNvCxnSpPr>
          <p:nvPr/>
        </p:nvCxnSpPr>
        <p:spPr bwMode="auto">
          <a:xfrm flipH="1">
            <a:off x="5200268" y="2245236"/>
            <a:ext cx="783352" cy="1165422"/>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36" name="Oval 35"/>
          <p:cNvSpPr/>
          <p:nvPr/>
        </p:nvSpPr>
        <p:spPr bwMode="auto">
          <a:xfrm>
            <a:off x="5087609" y="3356992"/>
            <a:ext cx="216024" cy="216024"/>
          </a:xfrm>
          <a:prstGeom prst="ellipse">
            <a:avLst/>
          </a:prstGeom>
          <a:solidFill>
            <a:srgbClr val="A5002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Arial" charset="0"/>
              <a:cs typeface="Arial" charset="0"/>
            </a:endParaRPr>
          </a:p>
        </p:txBody>
      </p:sp>
      <p:cxnSp>
        <p:nvCxnSpPr>
          <p:cNvPr id="41" name="Straight Arrow Connector 40"/>
          <p:cNvCxnSpPr>
            <a:stCxn id="27" idx="3"/>
          </p:cNvCxnSpPr>
          <p:nvPr/>
        </p:nvCxnSpPr>
        <p:spPr bwMode="auto">
          <a:xfrm flipH="1">
            <a:off x="2783632" y="3541380"/>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46" name="Straight Arrow Connector 45"/>
          <p:cNvCxnSpPr/>
          <p:nvPr/>
        </p:nvCxnSpPr>
        <p:spPr bwMode="auto">
          <a:xfrm flipH="1">
            <a:off x="3863206" y="3543393"/>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7" name="Straight Arrow Connector 46"/>
          <p:cNvCxnSpPr/>
          <p:nvPr/>
        </p:nvCxnSpPr>
        <p:spPr bwMode="auto">
          <a:xfrm flipH="1">
            <a:off x="4826237" y="3551664"/>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8" name="Straight Arrow Connector 47"/>
          <p:cNvCxnSpPr/>
          <p:nvPr/>
        </p:nvCxnSpPr>
        <p:spPr bwMode="auto">
          <a:xfrm flipH="1">
            <a:off x="5729325" y="3541380"/>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49" name="Straight Arrow Connector 48"/>
          <p:cNvCxnSpPr/>
          <p:nvPr/>
        </p:nvCxnSpPr>
        <p:spPr bwMode="auto">
          <a:xfrm flipH="1">
            <a:off x="7016463" y="3568137"/>
            <a:ext cx="319668" cy="751716"/>
          </a:xfrm>
          <a:prstGeom prst="straightConnector1">
            <a:avLst/>
          </a:prstGeom>
          <a:solidFill>
            <a:schemeClr val="accent1"/>
          </a:solidFill>
          <a:ln w="76200" cap="flat" cmpd="sng" algn="ctr">
            <a:solidFill>
              <a:srgbClr val="A50021"/>
            </a:solidFill>
            <a:prstDash val="solid"/>
            <a:round/>
            <a:headEnd type="none" w="med" len="med"/>
            <a:tailEnd type="triangle"/>
          </a:ln>
          <a:effectLst/>
        </p:spPr>
      </p:cxnSp>
      <p:cxnSp>
        <p:nvCxnSpPr>
          <p:cNvPr id="50" name="Straight Arrow Connector 49"/>
          <p:cNvCxnSpPr/>
          <p:nvPr/>
        </p:nvCxnSpPr>
        <p:spPr bwMode="auto">
          <a:xfrm flipH="1">
            <a:off x="830360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1" name="Straight Arrow Connector 50"/>
          <p:cNvCxnSpPr/>
          <p:nvPr/>
        </p:nvCxnSpPr>
        <p:spPr bwMode="auto">
          <a:xfrm>
            <a:off x="3247546" y="355166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2" name="Straight Arrow Connector 51"/>
          <p:cNvCxnSpPr/>
          <p:nvPr/>
        </p:nvCxnSpPr>
        <p:spPr bwMode="auto">
          <a:xfrm>
            <a:off x="4264584" y="348732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3" name="Straight Arrow Connector 52"/>
          <p:cNvCxnSpPr/>
          <p:nvPr/>
        </p:nvCxnSpPr>
        <p:spPr bwMode="auto">
          <a:xfrm>
            <a:off x="5275420"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4" name="Straight Arrow Connector 53"/>
          <p:cNvCxnSpPr/>
          <p:nvPr/>
        </p:nvCxnSpPr>
        <p:spPr bwMode="auto">
          <a:xfrm>
            <a:off x="6171840" y="3538574"/>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5" name="Straight Arrow Connector 54"/>
          <p:cNvCxnSpPr/>
          <p:nvPr/>
        </p:nvCxnSpPr>
        <p:spPr bwMode="auto">
          <a:xfrm>
            <a:off x="7482201" y="3563576"/>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p:cxnSp>
        <p:nvCxnSpPr>
          <p:cNvPr id="56" name="Straight Arrow Connector 55"/>
          <p:cNvCxnSpPr/>
          <p:nvPr/>
        </p:nvCxnSpPr>
        <p:spPr bwMode="auto">
          <a:xfrm>
            <a:off x="8721441" y="3588833"/>
            <a:ext cx="319668" cy="751716"/>
          </a:xfrm>
          <a:prstGeom prst="straightConnector1">
            <a:avLst/>
          </a:prstGeom>
          <a:solidFill>
            <a:schemeClr val="accent1"/>
          </a:solidFill>
          <a:ln w="28575" cap="flat" cmpd="sng" algn="ctr">
            <a:solidFill>
              <a:srgbClr val="A5002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5" name="TextBox 44"/>
              <p:cNvSpPr txBox="1"/>
              <p:nvPr/>
            </p:nvSpPr>
            <p:spPr>
              <a:xfrm>
                <a:off x="4653299" y="268944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99</m:t>
                      </m:r>
                    </m:oMath>
                  </m:oMathPara>
                </a14:m>
                <a:endParaRPr lang="en-US" sz="1200" dirty="0">
                  <a:solidFill>
                    <a:srgbClr val="00206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653299" y="2689448"/>
                <a:ext cx="492606" cy="2769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018281" y="262442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100</m:t>
                      </m:r>
                    </m:oMath>
                  </m:oMathPara>
                </a14:m>
                <a:endParaRPr lang="en-US" sz="1200" dirty="0">
                  <a:solidFill>
                    <a:srgbClr val="00206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4018281" y="2624428"/>
                <a:ext cx="492606"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239036" y="2680617"/>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80</m:t>
                      </m:r>
                    </m:oMath>
                  </m:oMathPara>
                </a14:m>
                <a:endParaRPr lang="en-US" sz="1200" dirty="0">
                  <a:solidFill>
                    <a:srgbClr val="00206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239036" y="2680617"/>
                <a:ext cx="280900" cy="276999"/>
              </a:xfrm>
              <a:prstGeom prst="rect">
                <a:avLst/>
              </a:prstGeom>
              <a:blipFill>
                <a:blip r:embed="rId4"/>
                <a:stretch>
                  <a:fillRect r="-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773666" y="2704365"/>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50</m:t>
                      </m:r>
                    </m:oMath>
                  </m:oMathPara>
                </a14:m>
                <a:endParaRPr lang="en-US" sz="1200"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773666" y="2704365"/>
                <a:ext cx="280900" cy="276999"/>
              </a:xfrm>
              <a:prstGeom prst="rect">
                <a:avLst/>
              </a:prstGeom>
              <a:blipFill>
                <a:blip r:embed="rId5"/>
                <a:stretch>
                  <a:fillRect r="-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455238" y="2709931"/>
                <a:ext cx="280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20</m:t>
                      </m:r>
                    </m:oMath>
                  </m:oMathPara>
                </a14:m>
                <a:endParaRPr lang="en-US" sz="1200" dirty="0">
                  <a:solidFill>
                    <a:srgbClr val="00206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6455238" y="2709931"/>
                <a:ext cx="280900" cy="276999"/>
              </a:xfrm>
              <a:prstGeom prst="rect">
                <a:avLst/>
              </a:prstGeom>
              <a:blipFill>
                <a:blip r:embed="rId6"/>
                <a:stretch>
                  <a:fillRect r="-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595740" y="2680617"/>
                <a:ext cx="24881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002060"/>
                          </a:solidFill>
                          <a:latin typeface="Cambria Math" panose="02040503050406030204" pitchFamily="18" charset="0"/>
                        </a:rPr>
                        <m:t>0</m:t>
                      </m:r>
                    </m:oMath>
                  </m:oMathPara>
                </a14:m>
                <a:endParaRPr lang="en-US" sz="1200" dirty="0">
                  <a:solidFill>
                    <a:srgbClr val="00206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7595740" y="2680617"/>
                <a:ext cx="248814" cy="276999"/>
              </a:xfrm>
              <a:prstGeom prst="rect">
                <a:avLst/>
              </a:prstGeom>
              <a:blipFill>
                <a:blip r:embed="rId7"/>
                <a:stretch>
                  <a:fillRect/>
                </a:stretch>
              </a:blipFill>
            </p:spPr>
            <p:txBody>
              <a:bodyPr/>
              <a:lstStyle/>
              <a:p>
                <a:r>
                  <a:rPr lang="en-US">
                    <a:noFill/>
                  </a:rPr>
                  <a:t> </a:t>
                </a:r>
              </a:p>
            </p:txBody>
          </p:sp>
        </mc:Fallback>
      </mc:AlternateContent>
      <p:sp>
        <p:nvSpPr>
          <p:cNvPr id="57" name="TextBox 56"/>
          <p:cNvSpPr txBox="1"/>
          <p:nvPr/>
        </p:nvSpPr>
        <p:spPr>
          <a:xfrm>
            <a:off x="4984014" y="2842863"/>
            <a:ext cx="463914" cy="369332"/>
          </a:xfrm>
          <a:prstGeom prst="rect">
            <a:avLst/>
          </a:prstGeom>
          <a:noFill/>
        </p:spPr>
        <p:txBody>
          <a:bodyPr wrap="square" rtlCol="0">
            <a:spAutoFit/>
          </a:bodyPr>
          <a:lstStyle/>
          <a:p>
            <a:r>
              <a:rPr lang="en-US" dirty="0"/>
              <a:t>…</a:t>
            </a:r>
          </a:p>
        </p:txBody>
      </p:sp>
      <p:sp>
        <p:nvSpPr>
          <p:cNvPr id="67" name="TextBox 66"/>
          <p:cNvSpPr txBox="1"/>
          <p:nvPr/>
        </p:nvSpPr>
        <p:spPr>
          <a:xfrm>
            <a:off x="5611900" y="2852936"/>
            <a:ext cx="463914" cy="369332"/>
          </a:xfrm>
          <a:prstGeom prst="rect">
            <a:avLst/>
          </a:prstGeom>
          <a:noFill/>
        </p:spPr>
        <p:txBody>
          <a:bodyPr wrap="square" rtlCol="0">
            <a:spAutoFit/>
          </a:bodyPr>
          <a:lstStyle/>
          <a:p>
            <a:r>
              <a:rPr lang="en-US" dirty="0"/>
              <a:t>…</a:t>
            </a:r>
          </a:p>
        </p:txBody>
      </p:sp>
      <p:sp>
        <p:nvSpPr>
          <p:cNvPr id="68" name="TextBox 67"/>
          <p:cNvSpPr txBox="1"/>
          <p:nvPr/>
        </p:nvSpPr>
        <p:spPr>
          <a:xfrm>
            <a:off x="6562558" y="3640218"/>
            <a:ext cx="463914" cy="369332"/>
          </a:xfrm>
          <a:prstGeom prst="rect">
            <a:avLst/>
          </a:prstGeom>
          <a:noFill/>
        </p:spPr>
        <p:txBody>
          <a:bodyPr wrap="square" rtlCol="0">
            <a:spAutoFit/>
          </a:bodyPr>
          <a:lstStyle/>
          <a:p>
            <a:r>
              <a:rPr lang="en-US" dirty="0"/>
              <a:t>…</a:t>
            </a:r>
          </a:p>
        </p:txBody>
      </p:sp>
      <p:sp>
        <p:nvSpPr>
          <p:cNvPr id="69" name="TextBox 68"/>
          <p:cNvSpPr txBox="1"/>
          <p:nvPr/>
        </p:nvSpPr>
        <p:spPr>
          <a:xfrm>
            <a:off x="7380640" y="2829524"/>
            <a:ext cx="46391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70" name="TextBox 69"/>
              <p:cNvSpPr txBox="1"/>
              <p:nvPr/>
            </p:nvSpPr>
            <p:spPr>
              <a:xfrm>
                <a:off x="2511940" y="3489713"/>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511940" y="3489713"/>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706466" y="3507691"/>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706466" y="3507691"/>
                <a:ext cx="49260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558348" y="3498479"/>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𝑦𝑒𝑠</m:t>
                      </m:r>
                    </m:oMath>
                  </m:oMathPara>
                </a14:m>
                <a:endParaRPr lang="en-US" sz="1200" dirty="0">
                  <a:solidFill>
                    <a:srgbClr val="C0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5558348" y="3498479"/>
                <a:ext cx="49260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30484" y="3507260"/>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230484" y="3507260"/>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248045" y="3500814"/>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248045" y="3500814"/>
                <a:ext cx="49260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6214375" y="3498478"/>
                <a:ext cx="4926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a:solidFill>
                            <a:srgbClr val="C00000"/>
                          </a:solidFill>
                          <a:latin typeface="Cambria Math" panose="02040503050406030204" pitchFamily="18" charset="0"/>
                        </a:rPr>
                        <m:t>𝑛𝑜</m:t>
                      </m:r>
                    </m:oMath>
                  </m:oMathPara>
                </a14:m>
                <a:endParaRPr lang="en-US" sz="1200" dirty="0">
                  <a:solidFill>
                    <a:srgbClr val="C0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214375" y="3498478"/>
                <a:ext cx="492606" cy="276999"/>
              </a:xfrm>
              <a:prstGeom prst="rect">
                <a:avLst/>
              </a:prstGeom>
              <a:blipFill>
                <a:blip r:embed="rId11"/>
                <a:stretch>
                  <a:fillRect/>
                </a:stretch>
              </a:blipFill>
            </p:spPr>
            <p:txBody>
              <a:bodyPr/>
              <a:lstStyle/>
              <a:p>
                <a:r>
                  <a:rPr lang="en-US">
                    <a:noFill/>
                  </a:rPr>
                  <a:t> </a:t>
                </a:r>
              </a:p>
            </p:txBody>
          </p:sp>
        </mc:Fallback>
      </mc:AlternateContent>
      <p:sp>
        <p:nvSpPr>
          <p:cNvPr id="76" name="TextBox 75"/>
          <p:cNvSpPr txBox="1"/>
          <p:nvPr/>
        </p:nvSpPr>
        <p:spPr>
          <a:xfrm>
            <a:off x="6547652" y="3005336"/>
            <a:ext cx="463914" cy="369332"/>
          </a:xfrm>
          <a:prstGeom prst="rect">
            <a:avLst/>
          </a:prstGeom>
          <a:noFill/>
        </p:spPr>
        <p:txBody>
          <a:bodyPr wrap="square" rtlCol="0">
            <a:spAutoFit/>
          </a:bodyPr>
          <a:lstStyle/>
          <a:p>
            <a:r>
              <a:rPr lang="en-US" dirty="0"/>
              <a:t>…</a:t>
            </a:r>
          </a:p>
        </p:txBody>
      </p:sp>
      <p:sp>
        <p:nvSpPr>
          <p:cNvPr id="77" name="TextBox 76"/>
          <p:cNvSpPr txBox="1"/>
          <p:nvPr/>
        </p:nvSpPr>
        <p:spPr>
          <a:xfrm>
            <a:off x="4567221" y="3640218"/>
            <a:ext cx="46391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78" name="TextBox 77"/>
              <p:cNvSpPr txBox="1"/>
              <p:nvPr/>
            </p:nvSpPr>
            <p:spPr>
              <a:xfrm>
                <a:off x="2351584" y="440031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100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2351584" y="4400317"/>
                <a:ext cx="751716"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004546" y="4393488"/>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3004546" y="4393488"/>
                <a:ext cx="75171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3576911" y="4400317"/>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99</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1</m:t>
                          </m:r>
                        </m:e>
                      </m:d>
                    </m:oMath>
                  </m:oMathPara>
                </a14:m>
                <a:endParaRPr lang="en-US" sz="1200" dirty="0">
                  <a:solidFill>
                    <a:srgbClr val="C0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576911" y="4400317"/>
                <a:ext cx="751716" cy="2769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188946" y="4410880"/>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188946" y="4410880"/>
                <a:ext cx="751716"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5416292" y="4447502"/>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50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50</m:t>
                          </m:r>
                        </m:e>
                      </m:d>
                    </m:oMath>
                  </m:oMathPara>
                </a14:m>
                <a:endParaRPr lang="en-US" sz="1200" dirty="0">
                  <a:solidFill>
                    <a:srgbClr val="C0000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416292" y="4447502"/>
                <a:ext cx="751716"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147293" y="4448146"/>
                <a:ext cx="7517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i="1" dirty="0">
                              <a:latin typeface="Cambria Math" panose="02040503050406030204" pitchFamily="18" charset="0"/>
                            </a:rPr>
                          </m:ctrlPr>
                        </m:dPr>
                        <m:e>
                          <m:r>
                            <a:rPr lang="en-US" sz="1200" i="1" dirty="0">
                              <a:solidFill>
                                <a:schemeClr val="accent2"/>
                              </a:solidFill>
                              <a:latin typeface="Cambria Math" panose="02040503050406030204" pitchFamily="18" charset="0"/>
                            </a:rPr>
                            <m:t>0</m:t>
                          </m:r>
                          <m:r>
                            <a:rPr lang="en-US" sz="1200" i="1" dirty="0">
                              <a:latin typeface="Cambria Math" panose="02040503050406030204" pitchFamily="18" charset="0"/>
                            </a:rPr>
                            <m:t>,</m:t>
                          </m:r>
                          <m:r>
                            <a:rPr lang="en-US" sz="1200" i="1" dirty="0">
                              <a:solidFill>
                                <a:srgbClr val="C00000"/>
                              </a:solidFill>
                              <a:latin typeface="Cambria Math" panose="02040503050406030204" pitchFamily="18" charset="0"/>
                            </a:rPr>
                            <m:t>0</m:t>
                          </m:r>
                        </m:e>
                      </m:d>
                    </m:oMath>
                  </m:oMathPara>
                </a14:m>
                <a:endParaRPr lang="en-US" sz="1200" dirty="0">
                  <a:solidFill>
                    <a:srgbClr val="C0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6147293" y="4448146"/>
                <a:ext cx="751716" cy="276999"/>
              </a:xfrm>
              <a:prstGeom prst="rect">
                <a:avLst/>
              </a:prstGeom>
              <a:blipFill>
                <a:blip r:embed="rId17"/>
                <a:stretch>
                  <a:fillRect/>
                </a:stretch>
              </a:blipFill>
            </p:spPr>
            <p:txBody>
              <a:bodyPr/>
              <a:lstStyle/>
              <a:p>
                <a:r>
                  <a:rPr lang="en-US">
                    <a:noFill/>
                  </a:rPr>
                  <a:t> </a:t>
                </a:r>
              </a:p>
            </p:txBody>
          </p:sp>
        </mc:Fallback>
      </mc:AlternateContent>
      <p:sp>
        <p:nvSpPr>
          <p:cNvPr id="84" name="TextBox 83"/>
          <p:cNvSpPr txBox="1"/>
          <p:nvPr/>
        </p:nvSpPr>
        <p:spPr>
          <a:xfrm>
            <a:off x="4921966" y="4355168"/>
            <a:ext cx="463914" cy="369332"/>
          </a:xfrm>
          <a:prstGeom prst="rect">
            <a:avLst/>
          </a:prstGeom>
          <a:noFill/>
        </p:spPr>
        <p:txBody>
          <a:bodyPr wrap="square" rtlCol="0">
            <a:spAutoFit/>
          </a:bodyPr>
          <a:lstStyle/>
          <a:p>
            <a:r>
              <a:rPr lang="en-US" dirty="0"/>
              <a:t>…</a:t>
            </a:r>
          </a:p>
        </p:txBody>
      </p:sp>
      <p:sp>
        <p:nvSpPr>
          <p:cNvPr id="85" name="TextBox 84"/>
          <p:cNvSpPr txBox="1"/>
          <p:nvPr/>
        </p:nvSpPr>
        <p:spPr>
          <a:xfrm>
            <a:off x="7585534" y="4395944"/>
            <a:ext cx="463914"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270675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Example: weak but not strict monotonicity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47E5EC-2982-B242-BE02-4DA7951BC084}"/>
                  </a:ext>
                </a:extLst>
              </p:cNvPr>
              <p:cNvSpPr txBox="1"/>
              <p:nvPr/>
            </p:nvSpPr>
            <p:spPr>
              <a:xfrm>
                <a:off x="6000750" y="1985963"/>
                <a:ext cx="455771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accent1"/>
                          </a:solidFill>
                          <a:latin typeface="Cambria Math" panose="02040503050406030204" pitchFamily="18" charset="0"/>
                        </a:rPr>
                        <m:t>𝑈</m:t>
                      </m:r>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𝑥</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𝑦</m:t>
                          </m:r>
                        </m:e>
                      </m:d>
                      <m:r>
                        <a:rPr lang="he-IL" sz="2800" b="0" i="1" smtClean="0">
                          <a:solidFill>
                            <a:schemeClr val="accent1"/>
                          </a:solidFill>
                          <a:latin typeface="Cambria Math" panose="02040503050406030204" pitchFamily="18" charset="0"/>
                        </a:rPr>
                        <m:t>=</m:t>
                      </m:r>
                      <m:func>
                        <m:funcPr>
                          <m:ctrlPr>
                            <a:rPr lang="en-US" sz="2800" b="0"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min</m:t>
                          </m:r>
                        </m:fName>
                        <m:e>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10</m:t>
                              </m:r>
                            </m:e>
                          </m:d>
                        </m:e>
                      </m:func>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oMath>
                  </m:oMathPara>
                </a14:m>
                <a:endParaRPr lang="en-US" sz="2800" dirty="0">
                  <a:solidFill>
                    <a:schemeClr val="accent1"/>
                  </a:solidFill>
                </a:endParaRPr>
              </a:p>
            </p:txBody>
          </p:sp>
        </mc:Choice>
        <mc:Fallback xmlns="">
          <p:sp>
            <p:nvSpPr>
              <p:cNvPr id="6" name="TextBox 5">
                <a:extLst>
                  <a:ext uri="{FF2B5EF4-FFF2-40B4-BE49-F238E27FC236}">
                    <a16:creationId xmlns:a16="http://schemas.microsoft.com/office/drawing/2014/main" id="{C947E5EC-2982-B242-BE02-4DA7951BC084}"/>
                  </a:ext>
                </a:extLst>
              </p:cNvPr>
              <p:cNvSpPr txBox="1">
                <a:spLocks noRot="1" noChangeAspect="1" noMove="1" noResize="1" noEditPoints="1" noAdjustHandles="1" noChangeArrowheads="1" noChangeShapeType="1" noTextEdit="1"/>
              </p:cNvSpPr>
              <p:nvPr/>
            </p:nvSpPr>
            <p:spPr>
              <a:xfrm>
                <a:off x="6000750" y="1985963"/>
                <a:ext cx="4557713" cy="523220"/>
              </a:xfrm>
              <a:prstGeom prst="rect">
                <a:avLst/>
              </a:prstGeom>
              <a:blipFill>
                <a:blip r:embed="rId2"/>
                <a:stretch>
                  <a:fillRect/>
                </a:stretch>
              </a:blipFill>
            </p:spPr>
            <p:txBody>
              <a:bodyPr/>
              <a:lstStyle/>
              <a:p>
                <a:r>
                  <a:rPr lang="en-US">
                    <a:noFill/>
                  </a:rPr>
                  <a:t> </a:t>
                </a:r>
              </a:p>
            </p:txBody>
          </p:sp>
        </mc:Fallback>
      </mc:AlternateContent>
      <p:sp>
        <p:nvSpPr>
          <p:cNvPr id="7" name="Line 8">
            <a:extLst>
              <a:ext uri="{FF2B5EF4-FFF2-40B4-BE49-F238E27FC236}">
                <a16:creationId xmlns:a16="http://schemas.microsoft.com/office/drawing/2014/main" id="{C7EA3404-BA20-5347-B26C-CED0E9D63463}"/>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9" name="Line 3">
            <a:extLst>
              <a:ext uri="{FF2B5EF4-FFF2-40B4-BE49-F238E27FC236}">
                <a16:creationId xmlns:a16="http://schemas.microsoft.com/office/drawing/2014/main" id="{2140F065-E8AB-714E-A4B8-BB854C30F22F}"/>
              </a:ext>
            </a:extLst>
          </p:cNvPr>
          <p:cNvSpPr>
            <a:spLocks noChangeShapeType="1"/>
          </p:cNvSpPr>
          <p:nvPr/>
        </p:nvSpPr>
        <p:spPr bwMode="auto">
          <a:xfrm>
            <a:off x="1615449" y="2062292"/>
            <a:ext cx="0" cy="3276600"/>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3">
            <a:extLst>
              <a:ext uri="{FF2B5EF4-FFF2-40B4-BE49-F238E27FC236}">
                <a16:creationId xmlns:a16="http://schemas.microsoft.com/office/drawing/2014/main" id="{56AE2EC1-9338-AE4F-B99D-243DC9A93505}"/>
              </a:ext>
            </a:extLst>
          </p:cNvPr>
          <p:cNvSpPr>
            <a:spLocks noChangeShapeType="1"/>
          </p:cNvSpPr>
          <p:nvPr/>
        </p:nvSpPr>
        <p:spPr bwMode="auto">
          <a:xfrm flipH="1">
            <a:off x="1615449" y="5312133"/>
            <a:ext cx="3286751" cy="26759"/>
          </a:xfrm>
          <a:prstGeom prst="line">
            <a:avLst/>
          </a:prstGeom>
          <a:noFill/>
          <a:ln w="28575">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89D964-7D0F-2043-8238-6B1FE112851D}"/>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11" name="TextBox 10">
                <a:extLst>
                  <a:ext uri="{FF2B5EF4-FFF2-40B4-BE49-F238E27FC236}">
                    <a16:creationId xmlns:a16="http://schemas.microsoft.com/office/drawing/2014/main" id="{A789D964-7D0F-2043-8238-6B1FE112851D}"/>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3"/>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254EFF9-0E2A-2B48-858D-F61ADA23336A}"/>
                  </a:ext>
                </a:extLst>
              </p:cNvPr>
              <p:cNvSpPr txBox="1"/>
              <p:nvPr/>
            </p:nvSpPr>
            <p:spPr>
              <a:xfrm>
                <a:off x="1315266" y="1955241"/>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12" name="TextBox 11">
                <a:extLst>
                  <a:ext uri="{FF2B5EF4-FFF2-40B4-BE49-F238E27FC236}">
                    <a16:creationId xmlns:a16="http://schemas.microsoft.com/office/drawing/2014/main" id="{4254EFF9-0E2A-2B48-858D-F61ADA23336A}"/>
                  </a:ext>
                </a:extLst>
              </p:cNvPr>
              <p:cNvSpPr txBox="1">
                <a:spLocks noRot="1" noChangeAspect="1" noMove="1" noResize="1" noEditPoints="1" noAdjustHandles="1" noChangeArrowheads="1" noChangeShapeType="1" noTextEdit="1"/>
              </p:cNvSpPr>
              <p:nvPr/>
            </p:nvSpPr>
            <p:spPr>
              <a:xfrm>
                <a:off x="1315266" y="1955241"/>
                <a:ext cx="206339" cy="307777"/>
              </a:xfrm>
              <a:prstGeom prst="rect">
                <a:avLst/>
              </a:prstGeom>
              <a:blipFill>
                <a:blip r:embed="rId4"/>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357A607-0B56-A942-8830-29A69BF9EC0C}"/>
                  </a:ext>
                </a:extLst>
              </p:cNvPr>
              <p:cNvSpPr txBox="1"/>
              <p:nvPr/>
            </p:nvSpPr>
            <p:spPr>
              <a:xfrm>
                <a:off x="2459525"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m:t>
                      </m:r>
                    </m:oMath>
                  </m:oMathPara>
                </a14:m>
                <a:endParaRPr lang="en-US" sz="2000" dirty="0"/>
              </a:p>
            </p:txBody>
          </p:sp>
        </mc:Choice>
        <mc:Fallback xmlns="">
          <p:sp>
            <p:nvSpPr>
              <p:cNvPr id="15" name="TextBox 14">
                <a:extLst>
                  <a:ext uri="{FF2B5EF4-FFF2-40B4-BE49-F238E27FC236}">
                    <a16:creationId xmlns:a16="http://schemas.microsoft.com/office/drawing/2014/main" id="{5357A607-0B56-A942-8830-29A69BF9EC0C}"/>
                  </a:ext>
                </a:extLst>
              </p:cNvPr>
              <p:cNvSpPr txBox="1">
                <a:spLocks noRot="1" noChangeAspect="1" noMove="1" noResize="1" noEditPoints="1" noAdjustHandles="1" noChangeArrowheads="1" noChangeShapeType="1" noTextEdit="1"/>
              </p:cNvSpPr>
              <p:nvPr/>
            </p:nvSpPr>
            <p:spPr>
              <a:xfrm>
                <a:off x="2459525" y="5452873"/>
                <a:ext cx="343043" cy="307777"/>
              </a:xfrm>
              <a:prstGeom prst="rect">
                <a:avLst/>
              </a:prstGeom>
              <a:blipFill>
                <a:blip r:embed="rId5"/>
                <a:stretch>
                  <a:fillRect l="-14286" r="-14286" b="-3846"/>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347EB514-DCCA-5A49-B1B2-CC3E4BAD5ABF}"/>
              </a:ext>
            </a:extLst>
          </p:cNvPr>
          <p:cNvCxnSpPr>
            <a:cxnSpLocks/>
          </p:cNvCxnSpPr>
          <p:nvPr/>
        </p:nvCxnSpPr>
        <p:spPr>
          <a:xfrm>
            <a:off x="2631047" y="3219756"/>
            <a:ext cx="0" cy="209237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5F25C1-68F0-5345-97C5-92FAA6D4E4A3}"/>
              </a:ext>
            </a:extLst>
          </p:cNvPr>
          <p:cNvCxnSpPr>
            <a:cxnSpLocks/>
          </p:cNvCxnSpPr>
          <p:nvPr/>
        </p:nvCxnSpPr>
        <p:spPr>
          <a:xfrm flipV="1">
            <a:off x="2628980" y="5071673"/>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D86487-B30C-BB47-B3A3-7EAC2A2C8534}"/>
              </a:ext>
            </a:extLst>
          </p:cNvPr>
          <p:cNvCxnSpPr>
            <a:cxnSpLocks/>
          </p:cNvCxnSpPr>
          <p:nvPr/>
        </p:nvCxnSpPr>
        <p:spPr>
          <a:xfrm flipV="1">
            <a:off x="2639296" y="4412839"/>
            <a:ext cx="1022137"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C62856-39A4-6F42-8721-E385084A9C68}"/>
              </a:ext>
            </a:extLst>
          </p:cNvPr>
          <p:cNvCxnSpPr>
            <a:cxnSpLocks/>
          </p:cNvCxnSpPr>
          <p:nvPr/>
        </p:nvCxnSpPr>
        <p:spPr>
          <a:xfrm>
            <a:off x="1618709" y="3263807"/>
            <a:ext cx="981037" cy="11574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3FE93E-8315-2A43-8AB7-904D5EFA5A85}"/>
              </a:ext>
            </a:extLst>
          </p:cNvPr>
          <p:cNvCxnSpPr>
            <a:cxnSpLocks/>
          </p:cNvCxnSpPr>
          <p:nvPr/>
        </p:nvCxnSpPr>
        <p:spPr>
          <a:xfrm>
            <a:off x="1629471" y="3932003"/>
            <a:ext cx="981037" cy="115747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4814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EAAF-68FA-134C-9DD1-756A23F8FFD4}"/>
              </a:ext>
            </a:extLst>
          </p:cNvPr>
          <p:cNvSpPr>
            <a:spLocks noGrp="1"/>
          </p:cNvSpPr>
          <p:nvPr>
            <p:ph type="title"/>
          </p:nvPr>
        </p:nvSpPr>
        <p:spPr/>
        <p:txBody>
          <a:bodyPr/>
          <a:lstStyle/>
          <a:p>
            <a:pPr algn="ctr"/>
            <a:r>
              <a:rPr lang="en-US" dirty="0" smtClean="0">
                <a:solidFill>
                  <a:srgbClr val="7030A0"/>
                </a:solidFill>
                <a:cs typeface="+mn-cs"/>
              </a:rPr>
              <a:t>Weak monotonicity suffices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201</a:t>
            </a:fld>
            <a:endParaRPr lang="en-US"/>
          </a:p>
        </p:txBody>
      </p:sp>
      <p:sp>
        <p:nvSpPr>
          <p:cNvPr id="6" name="TextBox 5">
            <a:extLst>
              <a:ext uri="{FF2B5EF4-FFF2-40B4-BE49-F238E27FC236}">
                <a16:creationId xmlns:a16="http://schemas.microsoft.com/office/drawing/2014/main" id="{C947E5EC-2982-B242-BE02-4DA7951BC084}"/>
              </a:ext>
            </a:extLst>
          </p:cNvPr>
          <p:cNvSpPr txBox="1"/>
          <p:nvPr/>
        </p:nvSpPr>
        <p:spPr>
          <a:xfrm>
            <a:off x="5017541" y="1773586"/>
            <a:ext cx="5837694" cy="3970318"/>
          </a:xfrm>
          <a:prstGeom prst="rect">
            <a:avLst/>
          </a:prstGeom>
          <a:noFill/>
        </p:spPr>
        <p:txBody>
          <a:bodyPr wrap="square" rtlCol="0">
            <a:spAutoFit/>
          </a:bodyPr>
          <a:lstStyle/>
          <a:p>
            <a:pPr marL="457200" indent="-457200" algn="l">
              <a:lnSpc>
                <a:spcPct val="150000"/>
              </a:lnSpc>
              <a:buFont typeface="Arial" panose="020B0604020202020204" pitchFamily="34" charset="0"/>
              <a:buChar char="•"/>
            </a:pPr>
            <a:r>
              <a:rPr lang="en-US" sz="2800" dirty="0" smtClean="0"/>
              <a:t>For the consumer to be on the budget </a:t>
            </a:r>
            <a:r>
              <a:rPr lang="en-US" sz="2800" dirty="0" smtClean="0">
                <a:solidFill>
                  <a:srgbClr val="0070C0"/>
                </a:solidFill>
              </a:rPr>
              <a:t>line</a:t>
            </a:r>
            <a:endParaRPr lang="he-IL" sz="2800" dirty="0">
              <a:solidFill>
                <a:srgbClr val="0070C0"/>
              </a:solidFill>
            </a:endParaRPr>
          </a:p>
          <a:p>
            <a:pPr marL="457200" indent="-457200" algn="l">
              <a:lnSpc>
                <a:spcPct val="150000"/>
              </a:lnSpc>
              <a:buFont typeface="Arial" panose="020B0604020202020204" pitchFamily="34" charset="0"/>
              <a:buChar char="•"/>
            </a:pPr>
            <a:r>
              <a:rPr lang="en-US" sz="2800" dirty="0" smtClean="0"/>
              <a:t>…and wish to sell any extras in the market</a:t>
            </a:r>
            <a:endParaRPr lang="he-IL" sz="2800" dirty="0"/>
          </a:p>
          <a:p>
            <a:pPr marL="457200" indent="-457200" algn="l">
              <a:lnSpc>
                <a:spcPct val="150000"/>
              </a:lnSpc>
              <a:buFont typeface="Arial" panose="020B0604020202020204" pitchFamily="34" charset="0"/>
              <a:buChar char="•"/>
            </a:pPr>
            <a:r>
              <a:rPr lang="en-US" sz="2800" dirty="0" smtClean="0"/>
              <a:t>For the equilibria to be </a:t>
            </a:r>
            <a:r>
              <a:rPr lang="en-US" sz="2800" dirty="0" smtClean="0">
                <a:solidFill>
                  <a:srgbClr val="C00000"/>
                </a:solidFill>
                <a:latin typeface="Arial" panose="020B0604020202020204" pitchFamily="34" charset="0"/>
                <a:cs typeface="Arial" panose="020B0604020202020204" pitchFamily="34" charset="0"/>
              </a:rPr>
              <a:t>Pareto efficient/optimal</a:t>
            </a:r>
            <a:endParaRPr lang="en-US" sz="2800" dirty="0">
              <a:solidFill>
                <a:srgbClr val="C00000"/>
              </a:solidFill>
              <a:latin typeface="Arial" panose="020B0604020202020204" pitchFamily="34" charset="0"/>
              <a:cs typeface="Arial" panose="020B0604020202020204" pitchFamily="34" charset="0"/>
            </a:endParaRPr>
          </a:p>
        </p:txBody>
      </p:sp>
      <p:sp>
        <p:nvSpPr>
          <p:cNvPr id="7" name="Line 8">
            <a:extLst>
              <a:ext uri="{FF2B5EF4-FFF2-40B4-BE49-F238E27FC236}">
                <a16:creationId xmlns:a16="http://schemas.microsoft.com/office/drawing/2014/main" id="{C7EA3404-BA20-5347-B26C-CED0E9D63463}"/>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grpSp>
        <p:nvGrpSpPr>
          <p:cNvPr id="4" name="Group 3"/>
          <p:cNvGrpSpPr/>
          <p:nvPr/>
        </p:nvGrpSpPr>
        <p:grpSpPr>
          <a:xfrm>
            <a:off x="1192053" y="2547757"/>
            <a:ext cx="4152059" cy="3314206"/>
            <a:chOff x="1192053" y="2547757"/>
            <a:chExt cx="4152059" cy="3314206"/>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89D964-7D0F-2043-8238-6B1FE112851D}"/>
                    </a:ext>
                  </a:extLst>
                </p:cNvPr>
                <p:cNvSpPr txBox="1"/>
                <p:nvPr/>
              </p:nvSpPr>
              <p:spPr>
                <a:xfrm>
                  <a:off x="4370670" y="5554186"/>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11" name="TextBox 10">
                  <a:extLst>
                    <a:ext uri="{FF2B5EF4-FFF2-40B4-BE49-F238E27FC236}">
                      <a16:creationId xmlns:a16="http://schemas.microsoft.com/office/drawing/2014/main" id="{A789D964-7D0F-2043-8238-6B1FE112851D}"/>
                    </a:ext>
                  </a:extLst>
                </p:cNvPr>
                <p:cNvSpPr txBox="1">
                  <a:spLocks noRot="1" noChangeAspect="1" noMove="1" noResize="1" noEditPoints="1" noAdjustHandles="1" noChangeArrowheads="1" noChangeShapeType="1" noTextEdit="1"/>
                </p:cNvSpPr>
                <p:nvPr/>
              </p:nvSpPr>
              <p:spPr>
                <a:xfrm>
                  <a:off x="4370670" y="5554186"/>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254EFF9-0E2A-2B48-858D-F61ADA23336A}"/>
                    </a:ext>
                  </a:extLst>
                </p:cNvPr>
                <p:cNvSpPr txBox="1"/>
                <p:nvPr/>
              </p:nvSpPr>
              <p:spPr>
                <a:xfrm>
                  <a:off x="1192053" y="2675840"/>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12" name="TextBox 11">
                  <a:extLst>
                    <a:ext uri="{FF2B5EF4-FFF2-40B4-BE49-F238E27FC236}">
                      <a16:creationId xmlns:a16="http://schemas.microsoft.com/office/drawing/2014/main" id="{4254EFF9-0E2A-2B48-858D-F61ADA23336A}"/>
                    </a:ext>
                  </a:extLst>
                </p:cNvPr>
                <p:cNvSpPr txBox="1">
                  <a:spLocks noRot="1" noChangeAspect="1" noMove="1" noResize="1" noEditPoints="1" noAdjustHandles="1" noChangeArrowheads="1" noChangeShapeType="1" noTextEdit="1"/>
                </p:cNvSpPr>
                <p:nvPr/>
              </p:nvSpPr>
              <p:spPr>
                <a:xfrm>
                  <a:off x="1192053" y="2675840"/>
                  <a:ext cx="206339" cy="307777"/>
                </a:xfrm>
                <a:prstGeom prst="rect">
                  <a:avLst/>
                </a:prstGeom>
                <a:blipFill>
                  <a:blip r:embed="rId3"/>
                  <a:stretch>
                    <a:fillRect l="-30303" r="-33333" b="-26000"/>
                  </a:stretch>
                </a:blipFill>
              </p:spPr>
              <p:txBody>
                <a:bodyPr/>
                <a:lstStyle/>
                <a:p>
                  <a:r>
                    <a:rPr lang="en-US">
                      <a:noFill/>
                    </a:rPr>
                    <a:t> </a:t>
                  </a:r>
                </a:p>
              </p:txBody>
            </p:sp>
          </mc:Fallback>
        </mc:AlternateContent>
        <p:sp>
          <p:nvSpPr>
            <p:cNvPr id="21" name="Line 3">
              <a:extLst>
                <a:ext uri="{FF2B5EF4-FFF2-40B4-BE49-F238E27FC236}">
                  <a16:creationId xmlns:a16="http://schemas.microsoft.com/office/drawing/2014/main" id="{D8241095-AE87-064B-9D43-1815CCFF9DF5}"/>
                </a:ext>
              </a:extLst>
            </p:cNvPr>
            <p:cNvSpPr>
              <a:spLocks noChangeShapeType="1"/>
            </p:cNvSpPr>
            <p:nvPr/>
          </p:nvSpPr>
          <p:spPr bwMode="auto">
            <a:xfrm>
              <a:off x="1604733" y="3828992"/>
              <a:ext cx="1816789" cy="1670289"/>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22" name="Line 4">
              <a:extLst>
                <a:ext uri="{FF2B5EF4-FFF2-40B4-BE49-F238E27FC236}">
                  <a16:creationId xmlns:a16="http://schemas.microsoft.com/office/drawing/2014/main" id="{72949D5F-0863-364A-AA4F-4525FB35F7B2}"/>
                </a:ext>
              </a:extLst>
            </p:cNvPr>
            <p:cNvSpPr>
              <a:spLocks noChangeShapeType="1"/>
            </p:cNvSpPr>
            <p:nvPr/>
          </p:nvSpPr>
          <p:spPr bwMode="auto">
            <a:xfrm>
              <a:off x="1604732" y="3115536"/>
              <a:ext cx="1" cy="2383745"/>
            </a:xfrm>
            <a:prstGeom prst="line">
              <a:avLst/>
            </a:prstGeom>
            <a:noFill/>
            <a:ln w="28575">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3" name="Line 5">
              <a:extLst>
                <a:ext uri="{FF2B5EF4-FFF2-40B4-BE49-F238E27FC236}">
                  <a16:creationId xmlns:a16="http://schemas.microsoft.com/office/drawing/2014/main" id="{19A361D0-8B10-DF4E-8309-0D20D10554F7}"/>
                </a:ext>
              </a:extLst>
            </p:cNvPr>
            <p:cNvSpPr>
              <a:spLocks noChangeShapeType="1"/>
            </p:cNvSpPr>
            <p:nvPr/>
          </p:nvSpPr>
          <p:spPr bwMode="auto">
            <a:xfrm flipH="1">
              <a:off x="1604732" y="5499281"/>
              <a:ext cx="2866799" cy="0"/>
            </a:xfrm>
            <a:prstGeom prst="line">
              <a:avLst/>
            </a:prstGeom>
            <a:noFill/>
            <a:ln w="28575">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25" name="Arc 24">
              <a:extLst>
                <a:ext uri="{FF2B5EF4-FFF2-40B4-BE49-F238E27FC236}">
                  <a16:creationId xmlns:a16="http://schemas.microsoft.com/office/drawing/2014/main" id="{7CDE23CC-9506-F74F-AD0F-CCEFA86B5009}"/>
                </a:ext>
              </a:extLst>
            </p:cNvPr>
            <p:cNvSpPr/>
            <p:nvPr/>
          </p:nvSpPr>
          <p:spPr>
            <a:xfrm rot="10800000">
              <a:off x="2047112" y="2547757"/>
              <a:ext cx="3297000" cy="2416357"/>
            </a:xfrm>
            <a:prstGeom prst="arc">
              <a:avLst/>
            </a:prstGeom>
            <a:solidFill>
              <a:schemeClr val="accent5">
                <a:lumMod val="20000"/>
                <a:lumOff val="80000"/>
              </a:schemeClr>
            </a:solidFill>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6" name="Oval 25"/>
            <p:cNvSpPr/>
            <p:nvPr/>
          </p:nvSpPr>
          <p:spPr>
            <a:xfrm>
              <a:off x="2284512" y="4466988"/>
              <a:ext cx="293955" cy="2547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14508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502229"/>
            <a:ext cx="8689976" cy="3082833"/>
          </a:xfrm>
        </p:spPr>
        <p:txBody>
          <a:bodyPr>
            <a:normAutofit fontScale="90000"/>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Convexity</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202</a:t>
            </a:fld>
            <a:endParaRPr lang="en-US"/>
          </a:p>
        </p:txBody>
      </p:sp>
    </p:spTree>
    <p:extLst>
      <p:ext uri="{BB962C8B-B14F-4D97-AF65-F5344CB8AC3E}">
        <p14:creationId xmlns:p14="http://schemas.microsoft.com/office/powerpoint/2010/main" val="228899165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Problems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203</a:t>
            </a:fld>
            <a:endParaRPr lang="en-US"/>
          </a:p>
        </p:txBody>
      </p:sp>
      <p:sp>
        <p:nvSpPr>
          <p:cNvPr id="10" name="TextBox 9">
            <a:extLst>
              <a:ext uri="{FF2B5EF4-FFF2-40B4-BE49-F238E27FC236}">
                <a16:creationId xmlns:a16="http://schemas.microsoft.com/office/drawing/2014/main" id="{904E36CF-31FD-384D-B00A-190D6E629A7B}"/>
              </a:ext>
            </a:extLst>
          </p:cNvPr>
          <p:cNvSpPr txBox="1"/>
          <p:nvPr/>
        </p:nvSpPr>
        <p:spPr>
          <a:xfrm>
            <a:off x="1590261" y="2533431"/>
            <a:ext cx="8534400" cy="1315425"/>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800" dirty="0" smtClean="0"/>
              <a:t>There are more complex feasible sets</a:t>
            </a:r>
            <a:endParaRPr lang="he-IL" sz="2800" dirty="0"/>
          </a:p>
          <a:p>
            <a:pPr marL="457200" indent="-457200" algn="l" defTabSz="914400" eaLnBrk="1" latinLnBrk="0" hangingPunct="1">
              <a:lnSpc>
                <a:spcPct val="150000"/>
              </a:lnSpc>
              <a:buFont typeface="Arial" panose="020B0604020202020204" pitchFamily="34" charset="0"/>
              <a:buChar char="•"/>
            </a:pPr>
            <a:r>
              <a:rPr lang="en-US" sz="2800" dirty="0" smtClean="0"/>
              <a:t>The marginality condition doesn’t always help</a:t>
            </a:r>
            <a:endParaRPr lang="en-US" sz="2800" dirty="0"/>
          </a:p>
        </p:txBody>
      </p:sp>
    </p:spTree>
    <p:extLst>
      <p:ext uri="{BB962C8B-B14F-4D97-AF65-F5344CB8AC3E}">
        <p14:creationId xmlns:p14="http://schemas.microsoft.com/office/powerpoint/2010/main" val="419301063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More interesting “budget” sets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204</a:t>
            </a:fld>
            <a:endParaRPr lang="en-US"/>
          </a:p>
        </p:txBody>
      </p:sp>
      <p:sp>
        <p:nvSpPr>
          <p:cNvPr id="10" name="TextBox 9">
            <a:extLst>
              <a:ext uri="{FF2B5EF4-FFF2-40B4-BE49-F238E27FC236}">
                <a16:creationId xmlns:a16="http://schemas.microsoft.com/office/drawing/2014/main" id="{904E36CF-31FD-384D-B00A-190D6E629A7B}"/>
              </a:ext>
            </a:extLst>
          </p:cNvPr>
          <p:cNvSpPr txBox="1"/>
          <p:nvPr/>
        </p:nvSpPr>
        <p:spPr>
          <a:xfrm>
            <a:off x="1267097" y="1766441"/>
            <a:ext cx="9588137" cy="3924151"/>
          </a:xfrm>
          <a:prstGeom prst="rect">
            <a:avLst/>
          </a:prstGeom>
          <a:noFill/>
        </p:spPr>
        <p:txBody>
          <a:bodyPr wrap="square" rtlCol="0">
            <a:spAutoFit/>
          </a:bodyPr>
          <a:lstStyle/>
          <a:p>
            <a:pPr algn="l" defTabSz="914400" eaLnBrk="1" latinLnBrk="0" hangingPunct="1">
              <a:lnSpc>
                <a:spcPct val="150000"/>
              </a:lnSpc>
            </a:pPr>
            <a:r>
              <a:rPr lang="en-US" sz="2600" dirty="0" smtClean="0"/>
              <a:t>Suppose you have to decide how many movies and how many  theater shows to watch</a:t>
            </a:r>
            <a:endParaRPr lang="he-IL" sz="2600" dirty="0" smtClean="0"/>
          </a:p>
          <a:p>
            <a:pPr algn="r" defTabSz="914400" rtl="1" eaLnBrk="1" latinLnBrk="0" hangingPunct="1">
              <a:lnSpc>
                <a:spcPct val="150000"/>
              </a:lnSpc>
            </a:pPr>
            <a:r>
              <a:rPr lang="he-IL" sz="2600" dirty="0" smtClean="0"/>
              <a:t>	</a:t>
            </a:r>
          </a:p>
          <a:p>
            <a:pPr algn="r" defTabSz="914400" rtl="1" eaLnBrk="1" latinLnBrk="0" hangingPunct="1">
              <a:lnSpc>
                <a:spcPct val="150000"/>
              </a:lnSpc>
            </a:pPr>
            <a:endParaRPr lang="he-IL" sz="2600" dirty="0"/>
          </a:p>
          <a:p>
            <a:pPr algn="r" rtl="1">
              <a:lnSpc>
                <a:spcPct val="150000"/>
              </a:lnSpc>
            </a:pPr>
            <a:endParaRPr lang="en-US" dirty="0">
              <a:latin typeface="Arial" panose="020B0604020202020204" pitchFamily="34" charset="0"/>
            </a:endParaRPr>
          </a:p>
          <a:p>
            <a:pPr algn="r" rtl="1">
              <a:lnSpc>
                <a:spcPct val="150000"/>
              </a:lnSpc>
            </a:pPr>
            <a:endParaRPr lang="en-US" dirty="0">
              <a:latin typeface="Arial" panose="020B0604020202020204" pitchFamily="34" charset="0"/>
            </a:endParaRPr>
          </a:p>
          <a:p>
            <a:pPr algn="r" defTabSz="914400" rtl="1" eaLnBrk="1" latinLnBrk="0" hangingPunct="1">
              <a:lnSpc>
                <a:spcPct val="150000"/>
              </a:lnSpc>
            </a:pPr>
            <a:endParaRPr lang="en-US" sz="2600"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02004750"/>
                  </p:ext>
                </p:extLst>
              </p:nvPr>
            </p:nvGraphicFramePr>
            <p:xfrm>
              <a:off x="3207657" y="3130272"/>
              <a:ext cx="5402944" cy="2286000"/>
            </p:xfrm>
            <a:graphic>
              <a:graphicData uri="http://schemas.openxmlformats.org/drawingml/2006/table">
                <a:tbl>
                  <a:tblPr firstRow="1" bandRow="1">
                    <a:tableStyleId>{5C22544A-7EE6-4342-B048-85BDC9FD1C3A}</a:tableStyleId>
                  </a:tblPr>
                  <a:tblGrid>
                    <a:gridCol w="1047169">
                      <a:extLst>
                        <a:ext uri="{9D8B030D-6E8A-4147-A177-3AD203B41FA5}">
                          <a16:colId xmlns:a16="http://schemas.microsoft.com/office/drawing/2014/main" val="1892595473"/>
                        </a:ext>
                      </a:extLst>
                    </a:gridCol>
                    <a:gridCol w="1451925">
                      <a:extLst>
                        <a:ext uri="{9D8B030D-6E8A-4147-A177-3AD203B41FA5}">
                          <a16:colId xmlns:a16="http://schemas.microsoft.com/office/drawing/2014/main" val="20001"/>
                        </a:ext>
                      </a:extLst>
                    </a:gridCol>
                    <a:gridCol w="1451925">
                      <a:extLst>
                        <a:ext uri="{9D8B030D-6E8A-4147-A177-3AD203B41FA5}">
                          <a16:colId xmlns:a16="http://schemas.microsoft.com/office/drawing/2014/main" val="20002"/>
                        </a:ext>
                      </a:extLst>
                    </a:gridCol>
                    <a:gridCol w="1451925">
                      <a:extLst>
                        <a:ext uri="{9D8B030D-6E8A-4147-A177-3AD203B41FA5}">
                          <a16:colId xmlns:a16="http://schemas.microsoft.com/office/drawing/2014/main" val="20003"/>
                        </a:ext>
                      </a:extLst>
                    </a:gridCol>
                  </a:tblGrid>
                  <a:tr h="0">
                    <a:tc>
                      <a:txBody>
                        <a:bodyPr/>
                        <a:lstStyle/>
                        <a:p>
                          <a:pPr algn="ctr" rtl="0"/>
                          <a:endParaRPr lang="en-US" dirty="0"/>
                        </a:p>
                      </a:txBody>
                      <a:tcPr/>
                    </a:tc>
                    <a:tc>
                      <a:txBody>
                        <a:bodyPr/>
                        <a:lstStyle/>
                        <a:p>
                          <a:pPr algn="ctr" rtl="0"/>
                          <a:r>
                            <a:rPr lang="en-US" dirty="0" smtClean="0"/>
                            <a:t>Good</a:t>
                          </a:r>
                          <a:endParaRPr lang="en-US" dirty="0"/>
                        </a:p>
                      </a:txBody>
                      <a:tcPr/>
                    </a:tc>
                    <a:tc>
                      <a:txBody>
                        <a:bodyPr/>
                        <a:lstStyle/>
                        <a:p>
                          <a:pPr algn="ctr" rtl="0"/>
                          <a:r>
                            <a:rPr lang="en-US" dirty="0" smtClean="0"/>
                            <a:t>Price</a:t>
                          </a:r>
                          <a:r>
                            <a:rPr lang="en-US" baseline="0" dirty="0" smtClean="0"/>
                            <a:t> </a:t>
                          </a:r>
                          <a:endParaRPr lang="en-US" dirty="0"/>
                        </a:p>
                      </a:txBody>
                      <a:tcPr/>
                    </a:tc>
                    <a:tc>
                      <a:txBody>
                        <a:bodyPr/>
                        <a:lstStyle/>
                        <a:p>
                          <a:pPr algn="ctr" rtl="0"/>
                          <a:r>
                            <a:rPr lang="en-US" dirty="0" smtClean="0"/>
                            <a:t>Minutes</a:t>
                          </a:r>
                          <a:endParaRPr lang="en-US" dirty="0"/>
                        </a:p>
                      </a:txBody>
                      <a:tcPr/>
                    </a:tc>
                    <a:extLst>
                      <a:ext uri="{0D108BD9-81ED-4DB2-BD59-A6C34878D82A}">
                        <a16:rowId xmlns:a16="http://schemas.microsoft.com/office/drawing/2014/main" val="1576481848"/>
                      </a:ext>
                    </a:extLst>
                  </a:tr>
                  <a:tr h="640080">
                    <a:tc>
                      <a:txBody>
                        <a:bodyPr/>
                        <a:lstStyle/>
                        <a:p>
                          <a:pPr algn="ctr" rtl="0"/>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rPr>
                                  <m:t>𝑥</m:t>
                                </m:r>
                              </m:oMath>
                            </m:oMathPara>
                          </a14:m>
                          <a:endParaRPr lang="en-US" dirty="0"/>
                        </a:p>
                      </a:txBody>
                      <a:tcPr/>
                    </a:tc>
                    <a:tc>
                      <a:txBody>
                        <a:bodyPr/>
                        <a:lstStyle/>
                        <a:p>
                          <a:pPr algn="ctr" rtl="0"/>
                          <a:r>
                            <a:rPr lang="en-US" dirty="0" smtClean="0"/>
                            <a:t>movie</a:t>
                          </a:r>
                          <a:endParaRPr lang="en-US" dirty="0"/>
                        </a:p>
                      </a:txBody>
                      <a:tcPr/>
                    </a:tc>
                    <a:tc>
                      <a:txBody>
                        <a:bodyPr/>
                        <a:lstStyle/>
                        <a:p>
                          <a:pPr algn="ctr" rtl="0"/>
                          <a:r>
                            <a:rPr lang="he-IL" dirty="0" smtClean="0"/>
                            <a:t>40</a:t>
                          </a:r>
                          <a:endParaRPr lang="en-US" dirty="0"/>
                        </a:p>
                      </a:txBody>
                      <a:tcPr/>
                    </a:tc>
                    <a:tc>
                      <a:txBody>
                        <a:bodyPr/>
                        <a:lstStyle/>
                        <a:p>
                          <a:pPr algn="ctr" rtl="0"/>
                          <a:r>
                            <a:rPr lang="he-IL" dirty="0" smtClean="0"/>
                            <a:t>120</a:t>
                          </a:r>
                          <a:endParaRPr lang="en-US" dirty="0"/>
                        </a:p>
                      </a:txBody>
                      <a:tcPr/>
                    </a:tc>
                    <a:extLst>
                      <a:ext uri="{0D108BD9-81ED-4DB2-BD59-A6C34878D82A}">
                        <a16:rowId xmlns:a16="http://schemas.microsoft.com/office/drawing/2014/main" val="2170976389"/>
                      </a:ext>
                    </a:extLst>
                  </a:tr>
                  <a:tr h="640080">
                    <a:tc>
                      <a:txBody>
                        <a:bodyPr/>
                        <a:lstStyle/>
                        <a:p>
                          <a:pPr algn="ctr" rtl="0"/>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rPr>
                                  <m:t>𝑦</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lgn="ctr" rtl="0"/>
                          <a:r>
                            <a:rPr lang="en-US" dirty="0" smtClean="0"/>
                            <a:t>theater</a:t>
                          </a:r>
                          <a:endParaRPr lang="en-US" dirty="0"/>
                        </a:p>
                      </a:txBody>
                      <a:tcPr>
                        <a:lnB w="12700" cap="flat" cmpd="sng" algn="ctr">
                          <a:solidFill>
                            <a:schemeClr val="tx1"/>
                          </a:solidFill>
                          <a:prstDash val="solid"/>
                          <a:round/>
                          <a:headEnd type="none" w="med" len="med"/>
                          <a:tailEnd type="none" w="med" len="med"/>
                        </a:lnB>
                      </a:tcPr>
                    </a:tc>
                    <a:tc>
                      <a:txBody>
                        <a:bodyPr/>
                        <a:lstStyle/>
                        <a:p>
                          <a:pPr algn="ctr" rtl="0"/>
                          <a:r>
                            <a:rPr lang="he-IL" dirty="0" smtClean="0"/>
                            <a:t>100</a:t>
                          </a:r>
                          <a:endParaRPr lang="en-US" dirty="0"/>
                        </a:p>
                      </a:txBody>
                      <a:tcPr>
                        <a:lnB w="12700" cap="flat" cmpd="sng" algn="ctr">
                          <a:solidFill>
                            <a:schemeClr val="tx1"/>
                          </a:solidFill>
                          <a:prstDash val="solid"/>
                          <a:round/>
                          <a:headEnd type="none" w="med" len="med"/>
                          <a:tailEnd type="none" w="med" len="med"/>
                        </a:lnB>
                      </a:tcPr>
                    </a:tc>
                    <a:tc>
                      <a:txBody>
                        <a:bodyPr/>
                        <a:lstStyle/>
                        <a:p>
                          <a:pPr algn="ctr" rtl="0"/>
                          <a:r>
                            <a:rPr lang="he-IL" dirty="0" smtClean="0"/>
                            <a:t>60</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916358"/>
                      </a:ext>
                    </a:extLst>
                  </a:tr>
                  <a:tr h="640080">
                    <a:tc>
                      <a:txBody>
                        <a:bodyPr/>
                        <a:lstStyle/>
                        <a:p>
                          <a:pPr algn="ctr" rtl="0"/>
                          <a:endParaRPr lang="en-US" dirty="0"/>
                        </a:p>
                      </a:txBody>
                      <a:tcPr>
                        <a:lnT w="12700" cap="flat" cmpd="sng" algn="ctr">
                          <a:solidFill>
                            <a:schemeClr val="tx1"/>
                          </a:solidFill>
                          <a:prstDash val="solid"/>
                          <a:round/>
                          <a:headEnd type="none" w="med" len="med"/>
                          <a:tailEnd type="none" w="med" len="med"/>
                        </a:lnT>
                      </a:tcPr>
                    </a:tc>
                    <a:tc>
                      <a:txBody>
                        <a:bodyPr/>
                        <a:lstStyle/>
                        <a:p>
                          <a:pPr algn="ctr" rtl="0"/>
                          <a:r>
                            <a:rPr lang="en-US" dirty="0" smtClean="0"/>
                            <a:t>Budget</a:t>
                          </a:r>
                          <a:endParaRPr lang="en-US" dirty="0"/>
                        </a:p>
                      </a:txBody>
                      <a:tcPr>
                        <a:lnT w="12700" cap="flat" cmpd="sng" algn="ctr">
                          <a:solidFill>
                            <a:schemeClr val="tx1"/>
                          </a:solidFill>
                          <a:prstDash val="solid"/>
                          <a:round/>
                          <a:headEnd type="none" w="med" len="med"/>
                          <a:tailEnd type="none" w="med" len="med"/>
                        </a:lnT>
                      </a:tcPr>
                    </a:tc>
                    <a:tc>
                      <a:txBody>
                        <a:bodyPr/>
                        <a:lstStyle/>
                        <a:p>
                          <a:pPr algn="ctr" rtl="0"/>
                          <a:r>
                            <a:rPr lang="he-IL" dirty="0" smtClean="0"/>
                            <a:t>400</a:t>
                          </a:r>
                          <a:endParaRPr lang="en-US" dirty="0"/>
                        </a:p>
                      </a:txBody>
                      <a:tcPr>
                        <a:lnT w="12700" cap="flat" cmpd="sng" algn="ctr">
                          <a:solidFill>
                            <a:schemeClr val="tx1"/>
                          </a:solidFill>
                          <a:prstDash val="solid"/>
                          <a:round/>
                          <a:headEnd type="none" w="med" len="med"/>
                          <a:tailEnd type="none" w="med" len="med"/>
                        </a:lnT>
                      </a:tcPr>
                    </a:tc>
                    <a:tc>
                      <a:txBody>
                        <a:bodyPr/>
                        <a:lstStyle/>
                        <a:p>
                          <a:pPr algn="ctr" rtl="0"/>
                          <a:r>
                            <a:rPr lang="he-IL" dirty="0" smtClean="0"/>
                            <a:t>600</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498955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02004750"/>
                  </p:ext>
                </p:extLst>
              </p:nvPr>
            </p:nvGraphicFramePr>
            <p:xfrm>
              <a:off x="3207657" y="3130272"/>
              <a:ext cx="5402944" cy="2286000"/>
            </p:xfrm>
            <a:graphic>
              <a:graphicData uri="http://schemas.openxmlformats.org/drawingml/2006/table">
                <a:tbl>
                  <a:tblPr firstRow="1" bandRow="1">
                    <a:tableStyleId>{5C22544A-7EE6-4342-B048-85BDC9FD1C3A}</a:tableStyleId>
                  </a:tblPr>
                  <a:tblGrid>
                    <a:gridCol w="1047169">
                      <a:extLst>
                        <a:ext uri="{9D8B030D-6E8A-4147-A177-3AD203B41FA5}">
                          <a16:colId xmlns="" xmlns:a16="http://schemas.microsoft.com/office/drawing/2014/main" xmlns:a14="http://schemas.microsoft.com/office/drawing/2010/main" val="1892595473"/>
                        </a:ext>
                      </a:extLst>
                    </a:gridCol>
                    <a:gridCol w="1451925"/>
                    <a:gridCol w="1451925"/>
                    <a:gridCol w="1451925"/>
                  </a:tblGrid>
                  <a:tr h="365760">
                    <a:tc>
                      <a:txBody>
                        <a:bodyPr/>
                        <a:lstStyle/>
                        <a:p>
                          <a:pPr algn="ctr" rtl="0"/>
                          <a:endParaRPr lang="en-US" dirty="0"/>
                        </a:p>
                      </a:txBody>
                      <a:tcPr/>
                    </a:tc>
                    <a:tc>
                      <a:txBody>
                        <a:bodyPr/>
                        <a:lstStyle/>
                        <a:p>
                          <a:pPr algn="ctr" rtl="0"/>
                          <a:r>
                            <a:rPr lang="en-US" dirty="0" smtClean="0"/>
                            <a:t>Good</a:t>
                          </a:r>
                          <a:endParaRPr lang="en-US" dirty="0"/>
                        </a:p>
                      </a:txBody>
                      <a:tcPr/>
                    </a:tc>
                    <a:tc>
                      <a:txBody>
                        <a:bodyPr/>
                        <a:lstStyle/>
                        <a:p>
                          <a:pPr algn="ctr" rtl="0"/>
                          <a:r>
                            <a:rPr lang="en-US" dirty="0" smtClean="0"/>
                            <a:t>Price</a:t>
                          </a:r>
                          <a:r>
                            <a:rPr lang="en-US" baseline="0" dirty="0" smtClean="0"/>
                            <a:t> </a:t>
                          </a:r>
                          <a:endParaRPr lang="en-US" dirty="0"/>
                        </a:p>
                      </a:txBody>
                      <a:tcPr/>
                    </a:tc>
                    <a:tc>
                      <a:txBody>
                        <a:bodyPr/>
                        <a:lstStyle/>
                        <a:p>
                          <a:pPr algn="ctr" rtl="0"/>
                          <a:r>
                            <a:rPr lang="en-US" dirty="0" smtClean="0"/>
                            <a:t>Minutes</a:t>
                          </a:r>
                          <a:endParaRPr lang="en-US" dirty="0"/>
                        </a:p>
                      </a:txBody>
                      <a:tcPr/>
                    </a:tc>
                    <a:extLst>
                      <a:ext uri="{0D108BD9-81ED-4DB2-BD59-A6C34878D82A}">
                        <a16:rowId xmlns="" xmlns:a16="http://schemas.microsoft.com/office/drawing/2014/main" xmlns:a14="http://schemas.microsoft.com/office/drawing/2010/main" val="1576481848"/>
                      </a:ext>
                    </a:extLst>
                  </a:tr>
                  <a:tr h="640080">
                    <a:tc>
                      <a:txBody>
                        <a:bodyPr/>
                        <a:lstStyle/>
                        <a:p>
                          <a:endParaRPr lang="en-US"/>
                        </a:p>
                      </a:txBody>
                      <a:tcPr>
                        <a:blipFill rotWithShape="1">
                          <a:blip r:embed="rId2"/>
                          <a:stretch>
                            <a:fillRect t="-61905" r="-415698" b="-200952"/>
                          </a:stretch>
                        </a:blipFill>
                      </a:tcPr>
                    </a:tc>
                    <a:tc>
                      <a:txBody>
                        <a:bodyPr/>
                        <a:lstStyle/>
                        <a:p>
                          <a:pPr algn="ctr" rtl="0"/>
                          <a:r>
                            <a:rPr lang="en-US" dirty="0" smtClean="0"/>
                            <a:t>movie</a:t>
                          </a:r>
                          <a:endParaRPr lang="en-US" dirty="0"/>
                        </a:p>
                      </a:txBody>
                      <a:tcPr/>
                    </a:tc>
                    <a:tc>
                      <a:txBody>
                        <a:bodyPr/>
                        <a:lstStyle/>
                        <a:p>
                          <a:pPr algn="ctr" rtl="0"/>
                          <a:r>
                            <a:rPr lang="he-IL" dirty="0" smtClean="0"/>
                            <a:t>40</a:t>
                          </a:r>
                          <a:endParaRPr lang="en-US" dirty="0"/>
                        </a:p>
                      </a:txBody>
                      <a:tcPr/>
                    </a:tc>
                    <a:tc>
                      <a:txBody>
                        <a:bodyPr/>
                        <a:lstStyle/>
                        <a:p>
                          <a:pPr algn="ctr" rtl="0"/>
                          <a:r>
                            <a:rPr lang="he-IL" dirty="0" smtClean="0"/>
                            <a:t>120</a:t>
                          </a:r>
                          <a:endParaRPr lang="en-US" dirty="0"/>
                        </a:p>
                      </a:txBody>
                      <a:tcPr/>
                    </a:tc>
                    <a:extLst>
                      <a:ext uri="{0D108BD9-81ED-4DB2-BD59-A6C34878D82A}">
                        <a16:rowId xmlns="" xmlns:a16="http://schemas.microsoft.com/office/drawing/2014/main" xmlns:a14="http://schemas.microsoft.com/office/drawing/2010/main" val="2170976389"/>
                      </a:ext>
                    </a:extLst>
                  </a:tr>
                  <a:tr h="640080">
                    <a:tc>
                      <a:txBody>
                        <a:bodyPr/>
                        <a:lstStyle/>
                        <a:p>
                          <a:endParaRPr lang="en-US"/>
                        </a:p>
                      </a:txBody>
                      <a:tcPr>
                        <a:lnB w="12700" cap="flat" cmpd="sng" algn="ctr">
                          <a:solidFill>
                            <a:schemeClr val="tx1"/>
                          </a:solidFill>
                          <a:prstDash val="solid"/>
                          <a:round/>
                          <a:headEnd type="none" w="med" len="med"/>
                          <a:tailEnd type="none" w="med" len="med"/>
                        </a:lnB>
                        <a:blipFill rotWithShape="1">
                          <a:blip r:embed="rId2"/>
                          <a:stretch>
                            <a:fillRect t="-161905" r="-415698" b="-100952"/>
                          </a:stretch>
                        </a:blipFill>
                      </a:tcPr>
                    </a:tc>
                    <a:tc>
                      <a:txBody>
                        <a:bodyPr/>
                        <a:lstStyle/>
                        <a:p>
                          <a:pPr algn="ctr" rtl="0"/>
                          <a:r>
                            <a:rPr lang="en-US" dirty="0" smtClean="0"/>
                            <a:t>theater</a:t>
                          </a:r>
                          <a:endParaRPr lang="en-US" dirty="0"/>
                        </a:p>
                      </a:txBody>
                      <a:tcPr>
                        <a:lnB w="12700" cap="flat" cmpd="sng" algn="ctr">
                          <a:solidFill>
                            <a:schemeClr val="tx1"/>
                          </a:solidFill>
                          <a:prstDash val="solid"/>
                          <a:round/>
                          <a:headEnd type="none" w="med" len="med"/>
                          <a:tailEnd type="none" w="med" len="med"/>
                        </a:lnB>
                      </a:tcPr>
                    </a:tc>
                    <a:tc>
                      <a:txBody>
                        <a:bodyPr/>
                        <a:lstStyle/>
                        <a:p>
                          <a:pPr algn="ctr" rtl="0"/>
                          <a:r>
                            <a:rPr lang="he-IL" dirty="0" smtClean="0"/>
                            <a:t>100</a:t>
                          </a:r>
                          <a:endParaRPr lang="en-US" dirty="0"/>
                        </a:p>
                      </a:txBody>
                      <a:tcPr>
                        <a:lnB w="12700" cap="flat" cmpd="sng" algn="ctr">
                          <a:solidFill>
                            <a:schemeClr val="tx1"/>
                          </a:solidFill>
                          <a:prstDash val="solid"/>
                          <a:round/>
                          <a:headEnd type="none" w="med" len="med"/>
                          <a:tailEnd type="none" w="med" len="med"/>
                        </a:lnB>
                      </a:tcPr>
                    </a:tc>
                    <a:tc>
                      <a:txBody>
                        <a:bodyPr/>
                        <a:lstStyle/>
                        <a:p>
                          <a:pPr algn="ctr" rtl="0"/>
                          <a:r>
                            <a:rPr lang="he-IL" dirty="0" smtClean="0"/>
                            <a:t>60</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val="3564916358"/>
                      </a:ext>
                    </a:extLst>
                  </a:tr>
                  <a:tr h="640080">
                    <a:tc>
                      <a:txBody>
                        <a:bodyPr/>
                        <a:lstStyle/>
                        <a:p>
                          <a:pPr algn="ctr" rtl="0"/>
                          <a:endParaRPr lang="en-US" dirty="0"/>
                        </a:p>
                      </a:txBody>
                      <a:tcPr>
                        <a:lnT w="12700" cap="flat" cmpd="sng" algn="ctr">
                          <a:solidFill>
                            <a:schemeClr val="tx1"/>
                          </a:solidFill>
                          <a:prstDash val="solid"/>
                          <a:round/>
                          <a:headEnd type="none" w="med" len="med"/>
                          <a:tailEnd type="none" w="med" len="med"/>
                        </a:lnT>
                      </a:tcPr>
                    </a:tc>
                    <a:tc>
                      <a:txBody>
                        <a:bodyPr/>
                        <a:lstStyle/>
                        <a:p>
                          <a:pPr algn="ctr" rtl="0"/>
                          <a:r>
                            <a:rPr lang="en-US" dirty="0" smtClean="0"/>
                            <a:t>Budget</a:t>
                          </a:r>
                          <a:endParaRPr lang="en-US" dirty="0"/>
                        </a:p>
                      </a:txBody>
                      <a:tcPr>
                        <a:lnT w="12700" cap="flat" cmpd="sng" algn="ctr">
                          <a:solidFill>
                            <a:schemeClr val="tx1"/>
                          </a:solidFill>
                          <a:prstDash val="solid"/>
                          <a:round/>
                          <a:headEnd type="none" w="med" len="med"/>
                          <a:tailEnd type="none" w="med" len="med"/>
                        </a:lnT>
                      </a:tcPr>
                    </a:tc>
                    <a:tc>
                      <a:txBody>
                        <a:bodyPr/>
                        <a:lstStyle/>
                        <a:p>
                          <a:pPr algn="ctr" rtl="0"/>
                          <a:r>
                            <a:rPr lang="he-IL" dirty="0" smtClean="0"/>
                            <a:t>400</a:t>
                          </a:r>
                          <a:endParaRPr lang="en-US" dirty="0"/>
                        </a:p>
                      </a:txBody>
                      <a:tcPr>
                        <a:lnT w="12700" cap="flat" cmpd="sng" algn="ctr">
                          <a:solidFill>
                            <a:schemeClr val="tx1"/>
                          </a:solidFill>
                          <a:prstDash val="solid"/>
                          <a:round/>
                          <a:headEnd type="none" w="med" len="med"/>
                          <a:tailEnd type="none" w="med" len="med"/>
                        </a:lnT>
                      </a:tcPr>
                    </a:tc>
                    <a:tc>
                      <a:txBody>
                        <a:bodyPr/>
                        <a:lstStyle/>
                        <a:p>
                          <a:pPr algn="ctr" rtl="0"/>
                          <a:r>
                            <a:rPr lang="he-IL" dirty="0" smtClean="0"/>
                            <a:t>600</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xmlns:a14="http://schemas.microsoft.com/office/drawing/2010/main" val="604989559"/>
                      </a:ext>
                    </a:extLst>
                  </a:tr>
                </a:tbl>
              </a:graphicData>
            </a:graphic>
          </p:graphicFrame>
        </mc:Fallback>
      </mc:AlternateContent>
    </p:spTree>
    <p:extLst>
      <p:ext uri="{BB962C8B-B14F-4D97-AF65-F5344CB8AC3E}">
        <p14:creationId xmlns:p14="http://schemas.microsoft.com/office/powerpoint/2010/main" val="201827347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budget(s) set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205</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1938992"/>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a:rPr lang="he-IL" sz="2400" b="0" i="1" smtClean="0">
                          <a:solidFill>
                            <a:srgbClr val="00B050"/>
                          </a:solidFill>
                          <a:latin typeface="Cambria Math" panose="02040503050406030204" pitchFamily="18" charset="0"/>
                        </a:rPr>
                        <m:t>40</m:t>
                      </m:r>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100</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4</m:t>
                      </m:r>
                      <m:r>
                        <a:rPr lang="he-IL" sz="2400" i="1">
                          <a:solidFill>
                            <a:srgbClr val="00B050"/>
                          </a:solidFill>
                          <a:latin typeface="Cambria Math" panose="02040503050406030204" pitchFamily="18" charset="0"/>
                          <a:ea typeface="Cambria Math" panose="02040503050406030204" pitchFamily="18" charset="0"/>
                        </a:rPr>
                        <m:t>00</m:t>
                      </m:r>
                    </m:oMath>
                  </m:oMathPara>
                </a14:m>
                <a:endParaRPr lang="he-IL" sz="2400" dirty="0" smtClean="0">
                  <a:ea typeface="Cambria Math" panose="02040503050406030204" pitchFamily="18" charset="0"/>
                </a:endParaRPr>
              </a:p>
              <a:p>
                <a:pPr algn="r" rtl="1"/>
                <a:endParaRPr lang="he-IL" sz="2400"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120</m:t>
                      </m:r>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60</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6</m:t>
                      </m:r>
                      <m:r>
                        <a:rPr lang="he-IL" sz="2400" i="1">
                          <a:solidFill>
                            <a:srgbClr val="00B050"/>
                          </a:solidFill>
                          <a:latin typeface="Cambria Math" panose="02040503050406030204" pitchFamily="18" charset="0"/>
                          <a:ea typeface="Cambria Math" panose="02040503050406030204" pitchFamily="18" charset="0"/>
                        </a:rPr>
                        <m:t>00</m:t>
                      </m:r>
                    </m:oMath>
                  </m:oMathPara>
                </a14:m>
                <a:endParaRPr lang="he-IL" sz="2400" dirty="0" smtClean="0">
                  <a:ea typeface="Cambria Math" panose="02040503050406030204" pitchFamily="18" charset="0"/>
                </a:endParaRPr>
              </a:p>
              <a:p>
                <a:pPr algn="r" rtl="1"/>
                <a:endParaRPr lang="en-US" sz="24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rPr>
                        <m:t>0</m:t>
                      </m:r>
                    </m:oMath>
                  </m:oMathPara>
                </a14:m>
                <a:endParaRPr lang="en-US" sz="2400" dirty="0">
                  <a:solidFill>
                    <a:srgbClr val="00B05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1938992"/>
              </a:xfrm>
              <a:prstGeom prst="rect">
                <a:avLst/>
              </a:prstGeom>
              <a:blipFill>
                <a:blip r:embed="rId4"/>
                <a:stretch>
                  <a:fillRect b="-15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37168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3</m:t>
                      </m:r>
                      <m:r>
                        <a:rPr lang="en-US" sz="1600" b="0" i="1" smtClean="0">
                          <a:latin typeface="Cambria Math" panose="02040503050406030204" pitchFamily="18" charset="0"/>
                        </a:rPr>
                        <m:t>.</m:t>
                      </m:r>
                      <m:r>
                        <a:rPr lang="en-US" sz="1600" b="0" i="1" smtClean="0">
                          <a:latin typeface="Cambria Math" panose="02040503050406030204" pitchFamily="18" charset="0"/>
                        </a:rPr>
                        <m:t>75</m:t>
                      </m:r>
                      <m:r>
                        <a:rPr lang="en-US" sz="1600" b="0" i="1" smtClean="0">
                          <a:latin typeface="Cambria Math" panose="02040503050406030204" pitchFamily="18" charset="0"/>
                        </a:rPr>
                        <m:t>,</m:t>
                      </m:r>
                      <m:r>
                        <a:rPr lang="en-US" sz="1600" b="0" i="1" smtClean="0">
                          <a:latin typeface="Cambria Math" panose="02040503050406030204" pitchFamily="18" charset="0"/>
                        </a:rPr>
                        <m:t>2</m:t>
                      </m:r>
                      <m:r>
                        <a:rPr lang="en-US" sz="1600" b="0" i="1" smtClean="0">
                          <a:latin typeface="Cambria Math" panose="02040503050406030204" pitchFamily="18" charset="0"/>
                        </a:rPr>
                        <m:t>.</m:t>
                      </m:r>
                      <m:r>
                        <a:rPr lang="en-US" sz="1600" b="0" i="1" smtClean="0">
                          <a:latin typeface="Cambria Math" panose="02040503050406030204" pitchFamily="18" charset="0"/>
                        </a:rPr>
                        <m:t>5</m:t>
                      </m:r>
                      <m:r>
                        <a:rPr lang="en-US" sz="1600" b="0" i="1" smtClean="0">
                          <a:latin typeface="Cambria Math" panose="02040503050406030204" pitchFamily="18" charset="0"/>
                        </a:rPr>
                        <m:t>)</m:t>
                      </m:r>
                    </m:oMath>
                  </m:oMathPara>
                </a14:m>
                <a:endParaRPr lang="en-US" sz="1600" dirty="0"/>
              </a:p>
            </p:txBody>
          </p:sp>
        </mc:Choice>
        <mc:Fallback xmlns="">
          <p:sp>
            <p:nvSpPr>
              <p:cNvPr id="45" name="TextBox 44">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526003" y="4216975"/>
                <a:ext cx="371686" cy="246221"/>
              </a:xfrm>
              <a:prstGeom prst="rect">
                <a:avLst/>
              </a:prstGeom>
              <a:blipFill>
                <a:blip r:embed="rId9"/>
                <a:stretch>
                  <a:fillRect l="-24590" r="-157377"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2154007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Let’s maximize utility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206</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2677656"/>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sz="2400" dirty="0">
                          <a:solidFill>
                            <a:srgbClr val="FF0000"/>
                          </a:solidFill>
                          <a:latin typeface="Cambria Math" panose="02040503050406030204" pitchFamily="18" charset="0"/>
                        </a:rPr>
                        <m:t>Max</m:t>
                      </m:r>
                      <m:r>
                        <a:rPr lang="en-US" sz="2400" i="1" dirty="0">
                          <a:solidFill>
                            <a:srgbClr val="FF0000"/>
                          </a:solidFill>
                          <a:latin typeface="Cambria Math"/>
                        </a:rPr>
                        <m:t> </m:t>
                      </m:r>
                      <m:r>
                        <a:rPr lang="en-US" sz="2400" i="1" dirty="0">
                          <a:solidFill>
                            <a:srgbClr val="0070C0"/>
                          </a:solidFill>
                          <a:latin typeface="Cambria Math"/>
                        </a:rPr>
                        <m:t> </m:t>
                      </m:r>
                      <m:r>
                        <a:rPr lang="en-US" sz="2400" i="1">
                          <a:solidFill>
                            <a:schemeClr val="accent1"/>
                          </a:solidFill>
                          <a:latin typeface="Cambria Math" panose="02040503050406030204" pitchFamily="18" charset="0"/>
                        </a:rPr>
                        <m:t>𝑉</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sSup>
                        <m:sSupPr>
                          <m:ctrlPr>
                            <a:rPr lang="en-US" sz="2400" i="1">
                              <a:solidFill>
                                <a:schemeClr val="accent1"/>
                              </a:solidFill>
                              <a:latin typeface="Cambria Math" panose="02040503050406030204" pitchFamily="18" charset="0"/>
                            </a:rPr>
                          </m:ctrlPr>
                        </m:sSupPr>
                        <m:e>
                          <m:r>
                            <a:rPr lang="en-US" sz="2400" i="1">
                              <a:solidFill>
                                <a:schemeClr val="accent1"/>
                              </a:solidFill>
                              <a:latin typeface="Cambria Math" panose="02040503050406030204" pitchFamily="18" charset="0"/>
                            </a:rPr>
                            <m:t>𝑥</m:t>
                          </m:r>
                        </m:e>
                        <m:sup>
                          <m:r>
                            <a:rPr lang="en-US" sz="2400" i="1">
                              <a:solidFill>
                                <a:schemeClr val="accent1"/>
                              </a:solidFill>
                              <a:latin typeface="Cambria Math"/>
                            </a:rPr>
                            <m:t>0</m:t>
                          </m:r>
                          <m:r>
                            <a:rPr lang="en-US" sz="2400" i="1">
                              <a:solidFill>
                                <a:schemeClr val="accent1"/>
                              </a:solidFill>
                              <a:latin typeface="Cambria Math"/>
                            </a:rPr>
                            <m:t>.</m:t>
                          </m:r>
                          <m:r>
                            <a:rPr lang="en-US" sz="2400" i="1">
                              <a:solidFill>
                                <a:schemeClr val="accent1"/>
                              </a:solidFill>
                              <a:latin typeface="Cambria Math"/>
                            </a:rPr>
                            <m:t>3</m:t>
                          </m:r>
                        </m:sup>
                      </m:sSup>
                      <m:sSup>
                        <m:sSupPr>
                          <m:ctrlPr>
                            <a:rPr lang="en-US" sz="2400" i="1">
                              <a:solidFill>
                                <a:schemeClr val="accent1"/>
                              </a:solidFill>
                              <a:latin typeface="Cambria Math" panose="02040503050406030204" pitchFamily="18" charset="0"/>
                            </a:rPr>
                          </m:ctrlPr>
                        </m:sSupPr>
                        <m:e>
                          <m:r>
                            <a:rPr lang="en-US" sz="2400" i="1">
                              <a:solidFill>
                                <a:schemeClr val="accent1"/>
                              </a:solidFill>
                              <a:latin typeface="Cambria Math" panose="02040503050406030204" pitchFamily="18" charset="0"/>
                            </a:rPr>
                            <m:t>𝑦</m:t>
                          </m:r>
                        </m:e>
                        <m:sup>
                          <m:r>
                            <a:rPr lang="en-US" sz="2400" i="1">
                              <a:solidFill>
                                <a:schemeClr val="accent1"/>
                              </a:solidFill>
                              <a:latin typeface="Cambria Math"/>
                            </a:rPr>
                            <m:t>0</m:t>
                          </m:r>
                          <m:r>
                            <a:rPr lang="en-US" sz="2400" i="1">
                              <a:solidFill>
                                <a:schemeClr val="accent1"/>
                              </a:solidFill>
                              <a:latin typeface="Cambria Math"/>
                            </a:rPr>
                            <m:t>.</m:t>
                          </m:r>
                          <m:r>
                            <a:rPr lang="en-US" sz="2400" i="1">
                              <a:solidFill>
                                <a:schemeClr val="accent1"/>
                              </a:solidFill>
                              <a:latin typeface="Cambria Math"/>
                            </a:rPr>
                            <m:t>7</m:t>
                          </m:r>
                        </m:sup>
                      </m:sSup>
                    </m:oMath>
                  </m:oMathPara>
                </a14:m>
                <a:endParaRPr lang="en-US" sz="2400" b="0" i="1" dirty="0" smtClean="0">
                  <a:solidFill>
                    <a:srgbClr val="00B050"/>
                  </a:solidFill>
                  <a:latin typeface="Cambria Math" panose="02040503050406030204" pitchFamily="18" charset="0"/>
                </a:endParaRPr>
              </a:p>
              <a:p>
                <a:pPr algn="r" rtl="1"/>
                <a:endParaRPr lang="en-US" sz="2400"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he-IL" sz="2400" b="0" i="1" smtClean="0">
                          <a:solidFill>
                            <a:srgbClr val="00B050"/>
                          </a:solidFill>
                          <a:latin typeface="Cambria Math" panose="02040503050406030204" pitchFamily="18" charset="0"/>
                        </a:rPr>
                        <m:t>40</m:t>
                      </m:r>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100</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4</m:t>
                      </m:r>
                      <m:r>
                        <a:rPr lang="he-IL" sz="2400" i="1">
                          <a:solidFill>
                            <a:srgbClr val="00B050"/>
                          </a:solidFill>
                          <a:latin typeface="Cambria Math" panose="02040503050406030204" pitchFamily="18" charset="0"/>
                          <a:ea typeface="Cambria Math" panose="02040503050406030204" pitchFamily="18" charset="0"/>
                        </a:rPr>
                        <m:t>00</m:t>
                      </m:r>
                    </m:oMath>
                  </m:oMathPara>
                </a14:m>
                <a:endParaRPr lang="he-IL" sz="2400" dirty="0" smtClean="0">
                  <a:ea typeface="Cambria Math" panose="02040503050406030204" pitchFamily="18" charset="0"/>
                </a:endParaRPr>
              </a:p>
              <a:p>
                <a:pPr algn="r" rtl="1"/>
                <a:endParaRPr lang="he-IL" sz="2400"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120</m:t>
                      </m:r>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60</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6</m:t>
                      </m:r>
                      <m:r>
                        <a:rPr lang="he-IL" sz="2400" i="1">
                          <a:solidFill>
                            <a:srgbClr val="00B050"/>
                          </a:solidFill>
                          <a:latin typeface="Cambria Math" panose="02040503050406030204" pitchFamily="18" charset="0"/>
                          <a:ea typeface="Cambria Math" panose="02040503050406030204" pitchFamily="18" charset="0"/>
                        </a:rPr>
                        <m:t>00</m:t>
                      </m:r>
                    </m:oMath>
                  </m:oMathPara>
                </a14:m>
                <a:endParaRPr lang="he-IL" sz="2400" dirty="0" smtClean="0">
                  <a:ea typeface="Cambria Math" panose="02040503050406030204" pitchFamily="18" charset="0"/>
                </a:endParaRPr>
              </a:p>
              <a:p>
                <a:pPr algn="r" rtl="1"/>
                <a:endParaRPr lang="en-US" sz="24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rPr>
                        <m:t>0</m:t>
                      </m:r>
                    </m:oMath>
                  </m:oMathPara>
                </a14:m>
                <a:endParaRPr lang="en-US" sz="2400" dirty="0">
                  <a:solidFill>
                    <a:srgbClr val="00B05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2677656"/>
              </a:xfrm>
              <a:prstGeom prst="rect">
                <a:avLst/>
              </a:prstGeom>
              <a:blipFill>
                <a:blip r:embed="rId4"/>
                <a:stretch>
                  <a:fillRect b="-9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37168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3</m:t>
                      </m:r>
                      <m:r>
                        <a:rPr lang="en-US" sz="1600" b="0" i="1" smtClean="0">
                          <a:latin typeface="Cambria Math" panose="02040503050406030204" pitchFamily="18" charset="0"/>
                        </a:rPr>
                        <m:t>.</m:t>
                      </m:r>
                      <m:r>
                        <a:rPr lang="en-US" sz="1600" b="0" i="1" smtClean="0">
                          <a:latin typeface="Cambria Math" panose="02040503050406030204" pitchFamily="18" charset="0"/>
                        </a:rPr>
                        <m:t>75</m:t>
                      </m:r>
                      <m:r>
                        <a:rPr lang="en-US" sz="1600" b="0" i="1" smtClean="0">
                          <a:latin typeface="Cambria Math" panose="02040503050406030204" pitchFamily="18" charset="0"/>
                        </a:rPr>
                        <m:t>,</m:t>
                      </m:r>
                      <m:r>
                        <a:rPr lang="en-US" sz="1600" b="0" i="1" smtClean="0">
                          <a:latin typeface="Cambria Math" panose="02040503050406030204" pitchFamily="18" charset="0"/>
                        </a:rPr>
                        <m:t>2</m:t>
                      </m:r>
                      <m:r>
                        <a:rPr lang="en-US" sz="1600" b="0" i="1" smtClean="0">
                          <a:latin typeface="Cambria Math" panose="02040503050406030204" pitchFamily="18" charset="0"/>
                        </a:rPr>
                        <m:t>.</m:t>
                      </m:r>
                      <m:r>
                        <a:rPr lang="en-US" sz="1600" b="0" i="1" smtClean="0">
                          <a:latin typeface="Cambria Math" panose="02040503050406030204" pitchFamily="18" charset="0"/>
                        </a:rPr>
                        <m:t>5</m:t>
                      </m:r>
                      <m:r>
                        <a:rPr lang="en-US" sz="1600" b="0" i="1" smtClean="0">
                          <a:latin typeface="Cambria Math" panose="02040503050406030204" pitchFamily="18" charset="0"/>
                        </a:rPr>
                        <m:t>)</m:t>
                      </m:r>
                    </m:oMath>
                  </m:oMathPara>
                </a14:m>
                <a:endParaRPr lang="en-US" sz="1600" dirty="0"/>
              </a:p>
            </p:txBody>
          </p:sp>
        </mc:Choice>
        <mc:Fallback xmlns="">
          <p:sp>
            <p:nvSpPr>
              <p:cNvPr id="45" name="TextBox 44">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526003" y="4216975"/>
                <a:ext cx="371686" cy="246221"/>
              </a:xfrm>
              <a:prstGeom prst="rect">
                <a:avLst/>
              </a:prstGeom>
              <a:blipFill>
                <a:blip r:embed="rId9"/>
                <a:stretch>
                  <a:fillRect l="-24590" r="-157377"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1" name="Arc 30">
            <a:extLst>
              <a:ext uri="{FF2B5EF4-FFF2-40B4-BE49-F238E27FC236}">
                <a16:creationId xmlns:a16="http://schemas.microsoft.com/office/drawing/2014/main" id="{37E28A20-5597-B64C-82E0-34AD7510A2D4}"/>
              </a:ext>
            </a:extLst>
          </p:cNvPr>
          <p:cNvSpPr/>
          <p:nvPr/>
        </p:nvSpPr>
        <p:spPr>
          <a:xfrm rot="10539820">
            <a:off x="2018428" y="1351551"/>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34" name="Arc 33">
            <a:extLst>
              <a:ext uri="{FF2B5EF4-FFF2-40B4-BE49-F238E27FC236}">
                <a16:creationId xmlns:a16="http://schemas.microsoft.com/office/drawing/2014/main" id="{37E28A20-5597-B64C-82E0-34AD7510A2D4}"/>
              </a:ext>
            </a:extLst>
          </p:cNvPr>
          <p:cNvSpPr/>
          <p:nvPr/>
        </p:nvSpPr>
        <p:spPr>
          <a:xfrm rot="10539820">
            <a:off x="1750492" y="1696543"/>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35" name="Arc 34">
            <a:extLst>
              <a:ext uri="{FF2B5EF4-FFF2-40B4-BE49-F238E27FC236}">
                <a16:creationId xmlns:a16="http://schemas.microsoft.com/office/drawing/2014/main" id="{37E28A20-5597-B64C-82E0-34AD7510A2D4}"/>
              </a:ext>
            </a:extLst>
          </p:cNvPr>
          <p:cNvSpPr/>
          <p:nvPr/>
        </p:nvSpPr>
        <p:spPr>
          <a:xfrm rot="10539820">
            <a:off x="2294764" y="1205871"/>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Tree>
    <p:extLst>
      <p:ext uri="{BB962C8B-B14F-4D97-AF65-F5344CB8AC3E}">
        <p14:creationId xmlns:p14="http://schemas.microsoft.com/office/powerpoint/2010/main" val="75439745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Looking for a tangency point, say…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207</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2677656"/>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sz="2400" dirty="0">
                          <a:solidFill>
                            <a:srgbClr val="FF0000"/>
                          </a:solidFill>
                          <a:latin typeface="Cambria Math" panose="02040503050406030204" pitchFamily="18" charset="0"/>
                        </a:rPr>
                        <m:t>Max</m:t>
                      </m:r>
                      <m:r>
                        <a:rPr lang="en-US" sz="2400" i="1" dirty="0">
                          <a:solidFill>
                            <a:srgbClr val="FF0000"/>
                          </a:solidFill>
                          <a:latin typeface="Cambria Math"/>
                        </a:rPr>
                        <m:t> </m:t>
                      </m:r>
                      <m:r>
                        <a:rPr lang="en-US" sz="2400" i="1" dirty="0">
                          <a:solidFill>
                            <a:srgbClr val="0070C0"/>
                          </a:solidFill>
                          <a:latin typeface="Cambria Math"/>
                        </a:rPr>
                        <m:t> </m:t>
                      </m:r>
                      <m:r>
                        <a:rPr lang="en-US" sz="2400" i="1">
                          <a:solidFill>
                            <a:schemeClr val="accent1"/>
                          </a:solidFill>
                          <a:latin typeface="Cambria Math" panose="02040503050406030204" pitchFamily="18" charset="0"/>
                        </a:rPr>
                        <m:t>𝑉</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sSup>
                        <m:sSupPr>
                          <m:ctrlPr>
                            <a:rPr lang="en-US" sz="2400" i="1">
                              <a:solidFill>
                                <a:schemeClr val="accent1"/>
                              </a:solidFill>
                              <a:latin typeface="Cambria Math" panose="02040503050406030204" pitchFamily="18" charset="0"/>
                            </a:rPr>
                          </m:ctrlPr>
                        </m:sSupPr>
                        <m:e>
                          <m:r>
                            <a:rPr lang="en-US" sz="2400" i="1">
                              <a:solidFill>
                                <a:schemeClr val="accent1"/>
                              </a:solidFill>
                              <a:latin typeface="Cambria Math" panose="02040503050406030204" pitchFamily="18" charset="0"/>
                            </a:rPr>
                            <m:t>𝑥</m:t>
                          </m:r>
                        </m:e>
                        <m:sup>
                          <m:r>
                            <a:rPr lang="en-US" sz="2400" i="1">
                              <a:solidFill>
                                <a:schemeClr val="accent1"/>
                              </a:solidFill>
                              <a:latin typeface="Cambria Math"/>
                            </a:rPr>
                            <m:t>0</m:t>
                          </m:r>
                          <m:r>
                            <a:rPr lang="en-US" sz="2400" i="1">
                              <a:solidFill>
                                <a:schemeClr val="accent1"/>
                              </a:solidFill>
                              <a:latin typeface="Cambria Math"/>
                            </a:rPr>
                            <m:t>.</m:t>
                          </m:r>
                          <m:r>
                            <a:rPr lang="en-US" sz="2400" i="1">
                              <a:solidFill>
                                <a:schemeClr val="accent1"/>
                              </a:solidFill>
                              <a:latin typeface="Cambria Math"/>
                            </a:rPr>
                            <m:t>3</m:t>
                          </m:r>
                        </m:sup>
                      </m:sSup>
                      <m:sSup>
                        <m:sSupPr>
                          <m:ctrlPr>
                            <a:rPr lang="en-US" sz="2400" i="1">
                              <a:solidFill>
                                <a:schemeClr val="accent1"/>
                              </a:solidFill>
                              <a:latin typeface="Cambria Math" panose="02040503050406030204" pitchFamily="18" charset="0"/>
                            </a:rPr>
                          </m:ctrlPr>
                        </m:sSupPr>
                        <m:e>
                          <m:r>
                            <a:rPr lang="en-US" sz="2400" i="1">
                              <a:solidFill>
                                <a:schemeClr val="accent1"/>
                              </a:solidFill>
                              <a:latin typeface="Cambria Math" panose="02040503050406030204" pitchFamily="18" charset="0"/>
                            </a:rPr>
                            <m:t>𝑦</m:t>
                          </m:r>
                        </m:e>
                        <m:sup>
                          <m:r>
                            <a:rPr lang="en-US" sz="2400" i="1">
                              <a:solidFill>
                                <a:schemeClr val="accent1"/>
                              </a:solidFill>
                              <a:latin typeface="Cambria Math"/>
                            </a:rPr>
                            <m:t>0</m:t>
                          </m:r>
                          <m:r>
                            <a:rPr lang="en-US" sz="2400" i="1">
                              <a:solidFill>
                                <a:schemeClr val="accent1"/>
                              </a:solidFill>
                              <a:latin typeface="Cambria Math"/>
                            </a:rPr>
                            <m:t>.</m:t>
                          </m:r>
                          <m:r>
                            <a:rPr lang="en-US" sz="2400" i="1">
                              <a:solidFill>
                                <a:schemeClr val="accent1"/>
                              </a:solidFill>
                              <a:latin typeface="Cambria Math"/>
                            </a:rPr>
                            <m:t>7</m:t>
                          </m:r>
                        </m:sup>
                      </m:sSup>
                    </m:oMath>
                  </m:oMathPara>
                </a14:m>
                <a:endParaRPr lang="en-US" sz="2400" b="0" i="1" dirty="0" smtClean="0">
                  <a:solidFill>
                    <a:srgbClr val="00B050"/>
                  </a:solidFill>
                  <a:latin typeface="Cambria Math" panose="02040503050406030204" pitchFamily="18" charset="0"/>
                </a:endParaRPr>
              </a:p>
              <a:p>
                <a:pPr algn="r" rtl="1"/>
                <a:endParaRPr lang="en-US" sz="2400"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he-IL" sz="2400" b="1" i="1" smtClean="0">
                          <a:solidFill>
                            <a:srgbClr val="00B050"/>
                          </a:solidFill>
                          <a:latin typeface="Cambria Math" panose="02040503050406030204" pitchFamily="18" charset="0"/>
                        </a:rPr>
                        <m:t>𝟒𝟎</m:t>
                      </m:r>
                      <m:r>
                        <a:rPr lang="en-US" sz="2400" b="1" i="1">
                          <a:solidFill>
                            <a:srgbClr val="00B050"/>
                          </a:solidFill>
                          <a:latin typeface="Cambria Math" panose="02040503050406030204" pitchFamily="18" charset="0"/>
                        </a:rPr>
                        <m:t>𝒙</m:t>
                      </m:r>
                      <m:r>
                        <a:rPr lang="en-US" sz="2400" b="1" i="1">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𝟏𝟎𝟎</m:t>
                      </m:r>
                      <m:r>
                        <a:rPr lang="en-US" sz="2400" b="1" i="1">
                          <a:solidFill>
                            <a:srgbClr val="00B050"/>
                          </a:solidFill>
                          <a:latin typeface="Cambria Math" panose="02040503050406030204" pitchFamily="18" charset="0"/>
                        </a:rPr>
                        <m:t>𝒚</m:t>
                      </m:r>
                      <m:r>
                        <a:rPr lang="en-US" sz="2400" b="1" i="1">
                          <a:solidFill>
                            <a:srgbClr val="00B050"/>
                          </a:solidFill>
                          <a:latin typeface="Cambria Math" panose="02040503050406030204" pitchFamily="18" charset="0"/>
                          <a:ea typeface="Cambria Math" panose="02040503050406030204" pitchFamily="18" charset="0"/>
                        </a:rPr>
                        <m:t>≤</m:t>
                      </m:r>
                      <m:r>
                        <a:rPr lang="en-US" sz="2400" b="1" i="1" smtClean="0">
                          <a:solidFill>
                            <a:srgbClr val="00B050"/>
                          </a:solidFill>
                          <a:latin typeface="Cambria Math" panose="02040503050406030204" pitchFamily="18" charset="0"/>
                          <a:ea typeface="Cambria Math" panose="02040503050406030204" pitchFamily="18" charset="0"/>
                        </a:rPr>
                        <m:t>𝟒</m:t>
                      </m:r>
                      <m:r>
                        <a:rPr lang="he-IL" sz="2400" b="1" i="1">
                          <a:solidFill>
                            <a:srgbClr val="00B050"/>
                          </a:solidFill>
                          <a:latin typeface="Cambria Math" panose="02040503050406030204" pitchFamily="18" charset="0"/>
                          <a:ea typeface="Cambria Math" panose="02040503050406030204" pitchFamily="18" charset="0"/>
                        </a:rPr>
                        <m:t>𝟎𝟎</m:t>
                      </m:r>
                    </m:oMath>
                  </m:oMathPara>
                </a14:m>
                <a:endParaRPr lang="he-IL" sz="2400" b="1" dirty="0" smtClean="0">
                  <a:ea typeface="Cambria Math" panose="02040503050406030204" pitchFamily="18" charset="0"/>
                </a:endParaRPr>
              </a:p>
              <a:p>
                <a:pPr algn="r" rtl="1"/>
                <a:endParaRPr lang="he-IL" sz="2400"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120</m:t>
                      </m:r>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60</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6</m:t>
                      </m:r>
                      <m:r>
                        <a:rPr lang="he-IL" sz="2400" i="1">
                          <a:solidFill>
                            <a:srgbClr val="00B050"/>
                          </a:solidFill>
                          <a:latin typeface="Cambria Math" panose="02040503050406030204" pitchFamily="18" charset="0"/>
                          <a:ea typeface="Cambria Math" panose="02040503050406030204" pitchFamily="18" charset="0"/>
                        </a:rPr>
                        <m:t>00</m:t>
                      </m:r>
                    </m:oMath>
                  </m:oMathPara>
                </a14:m>
                <a:endParaRPr lang="he-IL" sz="2400" dirty="0" smtClean="0">
                  <a:ea typeface="Cambria Math" panose="02040503050406030204" pitchFamily="18" charset="0"/>
                </a:endParaRPr>
              </a:p>
              <a:p>
                <a:pPr algn="r" rtl="1"/>
                <a:endParaRPr lang="en-US" sz="2400"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𝑦</m:t>
                      </m:r>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rPr>
                        <m:t>0</m:t>
                      </m:r>
                    </m:oMath>
                  </m:oMathPara>
                </a14:m>
                <a:endParaRPr lang="en-US" sz="2400" dirty="0">
                  <a:solidFill>
                    <a:srgbClr val="00B05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2677656"/>
              </a:xfrm>
              <a:prstGeom prst="rect">
                <a:avLst/>
              </a:prstGeom>
              <a:blipFill>
                <a:blip r:embed="rId4"/>
                <a:stretch>
                  <a:fillRect b="-9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37168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3</m:t>
                      </m:r>
                      <m:r>
                        <a:rPr lang="en-US" sz="1600" b="0" i="1" smtClean="0">
                          <a:latin typeface="Cambria Math" panose="02040503050406030204" pitchFamily="18" charset="0"/>
                        </a:rPr>
                        <m:t>.</m:t>
                      </m:r>
                      <m:r>
                        <a:rPr lang="en-US" sz="1600" b="0" i="1" smtClean="0">
                          <a:latin typeface="Cambria Math" panose="02040503050406030204" pitchFamily="18" charset="0"/>
                        </a:rPr>
                        <m:t>75</m:t>
                      </m:r>
                      <m:r>
                        <a:rPr lang="en-US" sz="1600" b="0" i="1" smtClean="0">
                          <a:latin typeface="Cambria Math" panose="02040503050406030204" pitchFamily="18" charset="0"/>
                        </a:rPr>
                        <m:t>,</m:t>
                      </m:r>
                      <m:r>
                        <a:rPr lang="en-US" sz="1600" b="0" i="1" smtClean="0">
                          <a:latin typeface="Cambria Math" panose="02040503050406030204" pitchFamily="18" charset="0"/>
                        </a:rPr>
                        <m:t>2</m:t>
                      </m:r>
                      <m:r>
                        <a:rPr lang="en-US" sz="1600" b="0" i="1" smtClean="0">
                          <a:latin typeface="Cambria Math" panose="02040503050406030204" pitchFamily="18" charset="0"/>
                        </a:rPr>
                        <m:t>.</m:t>
                      </m:r>
                      <m:r>
                        <a:rPr lang="en-US" sz="1600" b="0" i="1" smtClean="0">
                          <a:latin typeface="Cambria Math" panose="02040503050406030204" pitchFamily="18" charset="0"/>
                        </a:rPr>
                        <m:t>5</m:t>
                      </m:r>
                      <m:r>
                        <a:rPr lang="en-US" sz="1600" b="0" i="1" smtClean="0">
                          <a:latin typeface="Cambria Math" panose="02040503050406030204" pitchFamily="18" charset="0"/>
                        </a:rPr>
                        <m:t>)</m:t>
                      </m:r>
                    </m:oMath>
                  </m:oMathPara>
                </a14:m>
                <a:endParaRPr lang="en-US" sz="1600" dirty="0"/>
              </a:p>
            </p:txBody>
          </p:sp>
        </mc:Choice>
        <mc:Fallback xmlns="">
          <p:sp>
            <p:nvSpPr>
              <p:cNvPr id="45" name="TextBox 44">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526003" y="4216975"/>
                <a:ext cx="371686" cy="246221"/>
              </a:xfrm>
              <a:prstGeom prst="rect">
                <a:avLst/>
              </a:prstGeom>
              <a:blipFill>
                <a:blip r:embed="rId9"/>
                <a:stretch>
                  <a:fillRect l="-24590" r="-157377"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0" name="Arc 29">
            <a:extLst>
              <a:ext uri="{FF2B5EF4-FFF2-40B4-BE49-F238E27FC236}">
                <a16:creationId xmlns:a16="http://schemas.microsoft.com/office/drawing/2014/main" id="{37E28A20-5597-B64C-82E0-34AD7510A2D4}"/>
              </a:ext>
            </a:extLst>
          </p:cNvPr>
          <p:cNvSpPr/>
          <p:nvPr/>
        </p:nvSpPr>
        <p:spPr>
          <a:xfrm rot="9384909">
            <a:off x="1594157" y="2350380"/>
            <a:ext cx="1167398" cy="2146901"/>
          </a:xfrm>
          <a:prstGeom prst="arc">
            <a:avLst>
              <a:gd name="adj1" fmla="val 16000004"/>
              <a:gd name="adj2" fmla="val 2066117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31" name="Oval 30">
            <a:extLst>
              <a:ext uri="{FF2B5EF4-FFF2-40B4-BE49-F238E27FC236}">
                <a16:creationId xmlns:a16="http://schemas.microsoft.com/office/drawing/2014/main" id="{24654B2A-3985-AB47-969A-31FBC170B9F9}"/>
              </a:ext>
            </a:extLst>
          </p:cNvPr>
          <p:cNvSpPr/>
          <p:nvPr/>
        </p:nvSpPr>
        <p:spPr>
          <a:xfrm>
            <a:off x="2167744" y="4362259"/>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Tree>
    <p:extLst>
      <p:ext uri="{BB962C8B-B14F-4D97-AF65-F5344CB8AC3E}">
        <p14:creationId xmlns:p14="http://schemas.microsoft.com/office/powerpoint/2010/main" val="18390774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Indeed,</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208</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1477328"/>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dirty="0" smtClean="0">
                          <a:solidFill>
                            <a:srgbClr val="FF0000"/>
                          </a:solidFill>
                          <a:latin typeface="Cambria Math" panose="02040503050406030204" pitchFamily="18" charset="0"/>
                        </a:rPr>
                        <m:t>Max</m:t>
                      </m:r>
                      <m:r>
                        <a:rPr lang="en-US" i="1" dirty="0">
                          <a:solidFill>
                            <a:srgbClr val="FF0000"/>
                          </a:solidFill>
                          <a:latin typeface="Cambria Math"/>
                        </a:rPr>
                        <m:t> </m:t>
                      </m:r>
                      <m:r>
                        <a:rPr lang="en-US" i="1" dirty="0">
                          <a:solidFill>
                            <a:srgbClr val="0070C0"/>
                          </a:solidFill>
                          <a:latin typeface="Cambria Math"/>
                        </a:rPr>
                        <m:t> </m:t>
                      </m:r>
                      <m:r>
                        <a:rPr lang="en-US" i="1">
                          <a:solidFill>
                            <a:schemeClr val="accent1"/>
                          </a:solidFill>
                          <a:latin typeface="Cambria Math" panose="02040503050406030204" pitchFamily="18" charset="0"/>
                        </a:rPr>
                        <m:t>𝑉</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a:rPr>
                            <m:t>0</m:t>
                          </m:r>
                          <m:r>
                            <a:rPr lang="en-US" i="1">
                              <a:solidFill>
                                <a:schemeClr val="accent1"/>
                              </a:solidFill>
                              <a:latin typeface="Cambria Math"/>
                            </a:rPr>
                            <m:t>.</m:t>
                          </m:r>
                          <m:r>
                            <a:rPr lang="en-US" i="1">
                              <a:solidFill>
                                <a:schemeClr val="accent1"/>
                              </a:solidFill>
                              <a:latin typeface="Cambria Math"/>
                            </a:rPr>
                            <m:t>3</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𝑦</m:t>
                          </m:r>
                        </m:e>
                        <m:sup>
                          <m:r>
                            <a:rPr lang="en-US" i="1">
                              <a:solidFill>
                                <a:schemeClr val="accent1"/>
                              </a:solidFill>
                              <a:latin typeface="Cambria Math"/>
                            </a:rPr>
                            <m:t>0</m:t>
                          </m:r>
                          <m:r>
                            <a:rPr lang="en-US" i="1">
                              <a:solidFill>
                                <a:schemeClr val="accent1"/>
                              </a:solidFill>
                              <a:latin typeface="Cambria Math"/>
                            </a:rPr>
                            <m:t>.</m:t>
                          </m:r>
                          <m:r>
                            <a:rPr lang="en-US" i="1">
                              <a:solidFill>
                                <a:schemeClr val="accent1"/>
                              </a:solidFill>
                              <a:latin typeface="Cambria Math"/>
                            </a:rPr>
                            <m:t>7</m:t>
                          </m:r>
                        </m:sup>
                      </m:sSup>
                    </m:oMath>
                  </m:oMathPara>
                </a14:m>
                <a:endParaRPr lang="en-US" b="0" i="1" dirty="0" smtClean="0">
                  <a:solidFill>
                    <a:srgbClr val="00B050"/>
                  </a:solidFill>
                  <a:latin typeface="Cambria Math" panose="02040503050406030204" pitchFamily="18" charset="0"/>
                </a:endParaRPr>
              </a:p>
              <a:p>
                <a:pPr algn="r" rtl="1"/>
                <a:endParaRPr lang="en-US"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he-IL" b="1" i="1" smtClean="0">
                          <a:solidFill>
                            <a:srgbClr val="00B050"/>
                          </a:solidFill>
                          <a:latin typeface="Cambria Math" panose="02040503050406030204" pitchFamily="18" charset="0"/>
                        </a:rPr>
                        <m:t>𝟒𝟎</m:t>
                      </m:r>
                      <m:r>
                        <a:rPr lang="en-US" b="1" i="1">
                          <a:solidFill>
                            <a:srgbClr val="00B050"/>
                          </a:solidFill>
                          <a:latin typeface="Cambria Math" panose="02040503050406030204" pitchFamily="18" charset="0"/>
                        </a:rPr>
                        <m:t>𝒙</m:t>
                      </m:r>
                      <m:r>
                        <a:rPr lang="en-US" b="1" i="1">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𝟏𝟎𝟎</m:t>
                      </m:r>
                      <m:r>
                        <a:rPr lang="en-US" b="1" i="1">
                          <a:solidFill>
                            <a:srgbClr val="00B050"/>
                          </a:solidFill>
                          <a:latin typeface="Cambria Math" panose="02040503050406030204" pitchFamily="18" charset="0"/>
                        </a:rPr>
                        <m:t>𝒚</m:t>
                      </m:r>
                      <m:r>
                        <a:rPr lang="en-US" b="1" i="1" smtClean="0">
                          <a:solidFill>
                            <a:srgbClr val="00B050"/>
                          </a:solidFill>
                          <a:latin typeface="Cambria Math"/>
                        </a:rPr>
                        <m:t>=</m:t>
                      </m:r>
                      <m:r>
                        <a:rPr lang="en-US" b="1" i="1" smtClean="0">
                          <a:solidFill>
                            <a:srgbClr val="00B050"/>
                          </a:solidFill>
                          <a:latin typeface="Cambria Math" panose="02040503050406030204" pitchFamily="18" charset="0"/>
                          <a:ea typeface="Cambria Math" panose="02040503050406030204" pitchFamily="18" charset="0"/>
                        </a:rPr>
                        <m:t>𝟒</m:t>
                      </m:r>
                      <m:r>
                        <a:rPr lang="he-IL" b="1" i="1">
                          <a:solidFill>
                            <a:srgbClr val="00B050"/>
                          </a:solidFill>
                          <a:latin typeface="Cambria Math" panose="02040503050406030204" pitchFamily="18" charset="0"/>
                          <a:ea typeface="Cambria Math" panose="02040503050406030204" pitchFamily="18" charset="0"/>
                        </a:rPr>
                        <m:t>𝟎𝟎</m:t>
                      </m:r>
                    </m:oMath>
                  </m:oMathPara>
                </a14:m>
                <a:endParaRPr lang="he-IL" b="1" dirty="0" smtClean="0">
                  <a:ea typeface="Cambria Math" panose="02040503050406030204" pitchFamily="18" charset="0"/>
                </a:endParaRPr>
              </a:p>
              <a:p>
                <a:pPr algn="r" rtl="1"/>
                <a:endParaRPr lang="en-US" dirty="0" smtClean="0">
                  <a:ea typeface="Cambria Math" panose="02040503050406030204" pitchFamily="18" charset="0"/>
                </a:endParaRPr>
              </a:p>
              <a:p>
                <a:pPr algn="ctr" rtl="1"/>
                <a:endParaRPr lang="he-IL" dirty="0" smtClean="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14773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3</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75</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2</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5</m:t>
                      </m:r>
                      <m:r>
                        <a:rPr lang="en-US" sz="1600" i="1" smtClean="0">
                          <a:solidFill>
                            <a:schemeClr val="accent3"/>
                          </a:solidFill>
                          <a:latin typeface="Cambria Math" panose="02040503050406030204" pitchFamily="18" charset="0"/>
                        </a:rPr>
                        <m:t>)</m:t>
                      </m:r>
                    </m:oMath>
                  </m:oMathPara>
                </a14:m>
                <a:endParaRPr lang="en-US" sz="1600" dirty="0">
                  <a:solidFill>
                    <a:schemeClr val="accent3"/>
                  </a:solidFill>
                </a:endParaRPr>
              </a:p>
            </p:txBody>
          </p:sp>
        </mc:Choice>
        <mc:Fallback xmlns="">
          <p:sp>
            <p:nvSpPr>
              <p:cNvPr id="45" name="TextBox 44">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526003" y="4216975"/>
                <a:ext cx="949466" cy="246221"/>
              </a:xfrm>
              <a:prstGeom prst="rect">
                <a:avLst/>
              </a:prstGeom>
              <a:blipFill rotWithShape="1">
                <a:blip r:embed="rId9"/>
                <a:stretch>
                  <a:fillRect l="-4487" r="-5128"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0" name="Arc 29">
            <a:extLst>
              <a:ext uri="{FF2B5EF4-FFF2-40B4-BE49-F238E27FC236}">
                <a16:creationId xmlns:a16="http://schemas.microsoft.com/office/drawing/2014/main" id="{37E28A20-5597-B64C-82E0-34AD7510A2D4}"/>
              </a:ext>
            </a:extLst>
          </p:cNvPr>
          <p:cNvSpPr/>
          <p:nvPr/>
        </p:nvSpPr>
        <p:spPr>
          <a:xfrm rot="9384909">
            <a:off x="1594157" y="2350380"/>
            <a:ext cx="1167398" cy="2146901"/>
          </a:xfrm>
          <a:prstGeom prst="arc">
            <a:avLst>
              <a:gd name="adj1" fmla="val 16000004"/>
              <a:gd name="adj2" fmla="val 2066117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17C7289-15A1-DB4D-8070-9601E3991A77}"/>
                  </a:ext>
                </a:extLst>
              </p:cNvPr>
              <p:cNvSpPr txBox="1"/>
              <p:nvPr/>
            </p:nvSpPr>
            <p:spPr>
              <a:xfrm>
                <a:off x="6993653" y="3423830"/>
                <a:ext cx="3748035" cy="1391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3</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40</m:t>
                          </m:r>
                        </m:den>
                      </m:f>
                      <m:r>
                        <a:rPr lang="en-US" b="0" i="1" smtClean="0">
                          <a:solidFill>
                            <a:schemeClr val="tx1"/>
                          </a:solidFill>
                          <a:latin typeface="Cambria Math"/>
                        </a:rPr>
                        <m:t>400</m:t>
                      </m:r>
                      <m:r>
                        <a:rPr lang="en-US" b="0" i="0" smtClean="0">
                          <a:solidFill>
                            <a:srgbClr val="FF0000"/>
                          </a:solidFill>
                          <a:latin typeface="Cambria Math"/>
                        </a:rPr>
                        <m:t>=</m:t>
                      </m:r>
                      <m:r>
                        <a:rPr lang="en-US" b="0" i="0" smtClean="0">
                          <a:solidFill>
                            <a:srgbClr val="FF0000"/>
                          </a:solidFill>
                          <a:latin typeface="Cambria Math"/>
                        </a:rPr>
                        <m:t>3</m:t>
                      </m:r>
                    </m:oMath>
                  </m:oMathPara>
                </a14:m>
                <a:endParaRPr lang="en-US" b="0" i="1" dirty="0" smtClean="0">
                  <a:solidFill>
                    <a:srgbClr val="FF0000"/>
                  </a:solidFill>
                  <a:latin typeface="Cambria Math" panose="02040503050406030204" pitchFamily="18" charset="0"/>
                </a:endParaRPr>
              </a:p>
              <a:p>
                <a:endParaRPr lang="en-US" b="0" i="1" dirty="0">
                  <a:solidFill>
                    <a:srgbClr val="FF0000"/>
                  </a:solidFill>
                  <a:latin typeface="Cambria Math" panose="02040503050406030204" pitchFamily="18" charset="0"/>
                </a:endParaRPr>
              </a:p>
              <a:p>
                <a14:m>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oMath>
                </a14:m>
                <a:r>
                  <a:rPr lang="en-US" dirty="0">
                    <a:solidFill>
                      <a:schemeClr val="tx1"/>
                    </a:solidFill>
                  </a:rPr>
                  <a:t> </a:t>
                </a:r>
                <a14:m>
                  <m:oMath xmlns:m="http://schemas.openxmlformats.org/officeDocument/2006/math">
                    <m:r>
                      <a:rPr lang="en-US" i="1">
                        <a:solidFill>
                          <a:schemeClr val="tx1"/>
                        </a:solidFill>
                        <a:latin typeface="Cambria Math"/>
                      </a:rPr>
                      <m:t>0</m:t>
                    </m:r>
                    <m:r>
                      <a:rPr lang="en-US" i="1">
                        <a:solidFill>
                          <a:schemeClr val="tx1"/>
                        </a:solidFill>
                        <a:latin typeface="Cambria Math"/>
                      </a:rPr>
                      <m:t>.</m:t>
                    </m:r>
                    <m:r>
                      <a:rPr lang="en-US" b="0" i="1" smtClean="0">
                        <a:solidFill>
                          <a:schemeClr val="tx1"/>
                        </a:solidFill>
                        <a:latin typeface="Cambria Math"/>
                      </a:rPr>
                      <m:t>7</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100</m:t>
                        </m:r>
                      </m:den>
                    </m:f>
                    <m:r>
                      <a:rPr lang="en-US" i="1">
                        <a:solidFill>
                          <a:schemeClr val="tx1"/>
                        </a:solidFill>
                        <a:latin typeface="Cambria Math"/>
                      </a:rPr>
                      <m:t>400</m:t>
                    </m:r>
                    <m:r>
                      <a:rPr lang="en-US">
                        <a:solidFill>
                          <a:srgbClr val="FF0000"/>
                        </a:solidFill>
                        <a:latin typeface="Cambria Math"/>
                      </a:rPr>
                      <m:t>=</m:t>
                    </m:r>
                    <m:r>
                      <a:rPr lang="en-US" b="0" i="0" smtClean="0">
                        <a:solidFill>
                          <a:srgbClr val="FF0000"/>
                        </a:solidFill>
                        <a:latin typeface="Cambria Math"/>
                      </a:rPr>
                      <m:t>2</m:t>
                    </m:r>
                    <m:r>
                      <a:rPr lang="en-US" b="0" i="0" smtClean="0">
                        <a:solidFill>
                          <a:srgbClr val="FF0000"/>
                        </a:solidFill>
                        <a:latin typeface="Cambria Math"/>
                      </a:rPr>
                      <m:t>.</m:t>
                    </m:r>
                    <m:r>
                      <a:rPr lang="en-US" b="0" i="0" smtClean="0">
                        <a:solidFill>
                          <a:srgbClr val="FF0000"/>
                        </a:solidFill>
                        <a:latin typeface="Cambria Math"/>
                      </a:rPr>
                      <m:t>8</m:t>
                    </m:r>
                  </m:oMath>
                </a14:m>
                <a:endParaRPr lang="en-US" dirty="0">
                  <a:solidFill>
                    <a:srgbClr val="FF0000"/>
                  </a:solidFill>
                </a:endParaRPr>
              </a:p>
            </p:txBody>
          </p:sp>
        </mc:Choice>
        <mc:Fallback xmlns="">
          <p:sp>
            <p:nvSpPr>
              <p:cNvPr id="31" name="TextBox 30">
                <a:extLst>
                  <a:ext uri="{FF2B5EF4-FFF2-40B4-BE49-F238E27FC236}">
                    <a16:creationId xmlns:a16="http://schemas.microsoft.com/office/drawing/2014/main" xmlns:a14="http://schemas.microsoft.com/office/drawing/2010/main" xmlns="" id="{517C7289-15A1-DB4D-8070-9601E3991A77}"/>
                  </a:ext>
                </a:extLst>
              </p:cNvPr>
              <p:cNvSpPr txBox="1">
                <a:spLocks noRot="1" noChangeAspect="1" noMove="1" noResize="1" noEditPoints="1" noAdjustHandles="1" noChangeArrowheads="1" noChangeShapeType="1" noTextEdit="1"/>
              </p:cNvSpPr>
              <p:nvPr/>
            </p:nvSpPr>
            <p:spPr>
              <a:xfrm>
                <a:off x="6993653" y="3423830"/>
                <a:ext cx="3748035" cy="139121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2CF09A5-9EA7-F943-9236-0B43E11ADB17}"/>
                  </a:ext>
                </a:extLst>
              </p:cNvPr>
              <p:cNvSpPr txBox="1"/>
              <p:nvPr/>
            </p:nvSpPr>
            <p:spPr>
              <a:xfrm>
                <a:off x="2005187" y="4088031"/>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i="1" smtClean="0">
                          <a:solidFill>
                            <a:srgbClr val="FF0000"/>
                          </a:solidFill>
                          <a:latin typeface="Cambria Math" panose="02040503050406030204" pitchFamily="18" charset="0"/>
                        </a:rPr>
                        <m:t>3</m:t>
                      </m:r>
                      <m:r>
                        <a:rPr lang="en-US" sz="1600" i="1" smtClean="0">
                          <a:solidFill>
                            <a:srgbClr val="FF0000"/>
                          </a:solidFill>
                          <a:latin typeface="Cambria Math" panose="02040503050406030204" pitchFamily="18" charset="0"/>
                        </a:rPr>
                        <m:t>,</m:t>
                      </m:r>
                      <m:r>
                        <a:rPr lang="en-US" sz="1600" i="1" smtClean="0">
                          <a:solidFill>
                            <a:srgbClr val="FF0000"/>
                          </a:solidFill>
                          <a:latin typeface="Cambria Math" panose="02040503050406030204" pitchFamily="18" charset="0"/>
                        </a:rPr>
                        <m:t>2</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8</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33" name="TextBox 32">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005187" y="4088031"/>
                <a:ext cx="949466" cy="246221"/>
              </a:xfrm>
              <a:prstGeom prst="rect">
                <a:avLst/>
              </a:prstGeom>
              <a:blipFill rotWithShape="1">
                <a:blip r:embed="rId11"/>
                <a:stretch>
                  <a:fillRect b="-32500"/>
                </a:stretch>
              </a:blipFill>
            </p:spPr>
            <p:txBody>
              <a:bodyPr/>
              <a:lstStyle/>
              <a:p>
                <a:r>
                  <a:rPr lang="en-US">
                    <a:noFill/>
                  </a:rPr>
                  <a:t> </a:t>
                </a:r>
              </a:p>
            </p:txBody>
          </p:sp>
        </mc:Fallback>
      </mc:AlternateContent>
      <p:sp>
        <p:nvSpPr>
          <p:cNvPr id="10" name="TextBox 9"/>
          <p:cNvSpPr txBox="1"/>
          <p:nvPr/>
        </p:nvSpPr>
        <p:spPr>
          <a:xfrm>
            <a:off x="6374674" y="5219917"/>
            <a:ext cx="4979126" cy="872034"/>
          </a:xfrm>
          <a:prstGeom prst="rect">
            <a:avLst/>
          </a:prstGeom>
          <a:noFill/>
        </p:spPr>
        <p:txBody>
          <a:bodyPr wrap="square" rtlCol="0">
            <a:spAutoFit/>
          </a:bodyPr>
          <a:lstStyle/>
          <a:p>
            <a:pPr algn="l">
              <a:lnSpc>
                <a:spcPct val="150000"/>
              </a:lnSpc>
            </a:pPr>
            <a:r>
              <a:rPr lang="en-US" dirty="0" smtClean="0"/>
              <a:t>The tangency with the first line is </a:t>
            </a:r>
            <a:r>
              <a:rPr lang="en-US" dirty="0" smtClean="0">
                <a:solidFill>
                  <a:srgbClr val="002060"/>
                </a:solidFill>
              </a:rPr>
              <a:t>within</a:t>
            </a:r>
            <a:r>
              <a:rPr lang="en-US" dirty="0" smtClean="0"/>
              <a:t> the relevant range and we’re </a:t>
            </a:r>
            <a:r>
              <a:rPr lang="en-US" dirty="0" smtClean="0">
                <a:solidFill>
                  <a:srgbClr val="002060"/>
                </a:solidFill>
              </a:rPr>
              <a:t>happy</a:t>
            </a:r>
            <a:endParaRPr lang="en-US" dirty="0">
              <a:solidFill>
                <a:srgbClr val="002060"/>
              </a:solidFill>
            </a:endParaRPr>
          </a:p>
        </p:txBody>
      </p:sp>
      <p:sp>
        <p:nvSpPr>
          <p:cNvPr id="35" name="Oval 34">
            <a:extLst>
              <a:ext uri="{FF2B5EF4-FFF2-40B4-BE49-F238E27FC236}">
                <a16:creationId xmlns:a16="http://schemas.microsoft.com/office/drawing/2014/main" id="{24654B2A-3985-AB47-969A-31FBC170B9F9}"/>
              </a:ext>
            </a:extLst>
          </p:cNvPr>
          <p:cNvSpPr/>
          <p:nvPr/>
        </p:nvSpPr>
        <p:spPr>
          <a:xfrm>
            <a:off x="2167744" y="4362259"/>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Tree>
    <p:extLst>
      <p:ext uri="{BB962C8B-B14F-4D97-AF65-F5344CB8AC3E}">
        <p14:creationId xmlns:p14="http://schemas.microsoft.com/office/powerpoint/2010/main" val="206990535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But if preferences were different…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209</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1477328"/>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dirty="0" smtClean="0">
                          <a:solidFill>
                            <a:srgbClr val="FF0000"/>
                          </a:solidFill>
                          <a:latin typeface="Cambria Math" panose="02040503050406030204" pitchFamily="18" charset="0"/>
                        </a:rPr>
                        <m:t>Max</m:t>
                      </m:r>
                      <m:r>
                        <a:rPr lang="en-US" i="1" dirty="0">
                          <a:solidFill>
                            <a:srgbClr val="FF0000"/>
                          </a:solidFill>
                          <a:latin typeface="Cambria Math"/>
                        </a:rPr>
                        <m:t> </m:t>
                      </m:r>
                      <m:r>
                        <a:rPr lang="en-US" i="1" dirty="0">
                          <a:solidFill>
                            <a:srgbClr val="0070C0"/>
                          </a:solidFill>
                          <a:latin typeface="Cambria Math"/>
                        </a:rPr>
                        <m:t> </m:t>
                      </m:r>
                      <m:r>
                        <a:rPr lang="en-US" i="1">
                          <a:solidFill>
                            <a:schemeClr val="accent1"/>
                          </a:solidFill>
                          <a:latin typeface="Cambria Math" panose="02040503050406030204" pitchFamily="18" charset="0"/>
                        </a:rPr>
                        <m:t>𝑉</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8</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𝑦</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2</m:t>
                          </m:r>
                        </m:sup>
                      </m:sSup>
                    </m:oMath>
                  </m:oMathPara>
                </a14:m>
                <a:endParaRPr lang="en-US" b="0" i="1" dirty="0" smtClean="0">
                  <a:solidFill>
                    <a:srgbClr val="00B050"/>
                  </a:solidFill>
                  <a:latin typeface="Cambria Math" panose="02040503050406030204" pitchFamily="18" charset="0"/>
                </a:endParaRPr>
              </a:p>
              <a:p>
                <a:pPr algn="r" rtl="1"/>
                <a:endParaRPr lang="en-US"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he-IL" b="1" i="1" smtClean="0">
                          <a:solidFill>
                            <a:srgbClr val="00B050"/>
                          </a:solidFill>
                          <a:latin typeface="Cambria Math" panose="02040503050406030204" pitchFamily="18" charset="0"/>
                        </a:rPr>
                        <m:t>𝟒𝟎</m:t>
                      </m:r>
                      <m:r>
                        <a:rPr lang="en-US" b="1" i="1">
                          <a:solidFill>
                            <a:srgbClr val="00B050"/>
                          </a:solidFill>
                          <a:latin typeface="Cambria Math" panose="02040503050406030204" pitchFamily="18" charset="0"/>
                        </a:rPr>
                        <m:t>𝒙</m:t>
                      </m:r>
                      <m:r>
                        <a:rPr lang="en-US" b="1" i="1">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𝟏𝟎𝟎</m:t>
                      </m:r>
                      <m:r>
                        <a:rPr lang="en-US" b="1" i="1">
                          <a:solidFill>
                            <a:srgbClr val="00B050"/>
                          </a:solidFill>
                          <a:latin typeface="Cambria Math" panose="02040503050406030204" pitchFamily="18" charset="0"/>
                        </a:rPr>
                        <m:t>𝒚</m:t>
                      </m:r>
                      <m:r>
                        <a:rPr lang="en-US" b="1" i="1" smtClean="0">
                          <a:solidFill>
                            <a:srgbClr val="00B050"/>
                          </a:solidFill>
                          <a:latin typeface="Cambria Math"/>
                        </a:rPr>
                        <m:t>=</m:t>
                      </m:r>
                      <m:r>
                        <a:rPr lang="en-US" b="1" i="1" smtClean="0">
                          <a:solidFill>
                            <a:srgbClr val="00B050"/>
                          </a:solidFill>
                          <a:latin typeface="Cambria Math" panose="02040503050406030204" pitchFamily="18" charset="0"/>
                          <a:ea typeface="Cambria Math" panose="02040503050406030204" pitchFamily="18" charset="0"/>
                        </a:rPr>
                        <m:t>𝟒</m:t>
                      </m:r>
                      <m:r>
                        <a:rPr lang="he-IL" b="1" i="1">
                          <a:solidFill>
                            <a:srgbClr val="00B050"/>
                          </a:solidFill>
                          <a:latin typeface="Cambria Math" panose="02040503050406030204" pitchFamily="18" charset="0"/>
                          <a:ea typeface="Cambria Math" panose="02040503050406030204" pitchFamily="18" charset="0"/>
                        </a:rPr>
                        <m:t>𝟎𝟎</m:t>
                      </m:r>
                    </m:oMath>
                  </m:oMathPara>
                </a14:m>
                <a:endParaRPr lang="he-IL" b="1" dirty="0" smtClean="0">
                  <a:ea typeface="Cambria Math" panose="02040503050406030204" pitchFamily="18" charset="0"/>
                </a:endParaRPr>
              </a:p>
              <a:p>
                <a:pPr algn="r" rtl="1"/>
                <a:endParaRPr lang="en-US" dirty="0" smtClean="0">
                  <a:ea typeface="Cambria Math" panose="02040503050406030204" pitchFamily="18" charset="0"/>
                </a:endParaRPr>
              </a:p>
              <a:p>
                <a:pPr algn="ctr" rtl="1"/>
                <a:endParaRPr lang="he-IL" dirty="0" smtClean="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14773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3</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75</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2</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5</m:t>
                      </m:r>
                      <m:r>
                        <a:rPr lang="en-US" sz="1600" i="1" smtClean="0">
                          <a:solidFill>
                            <a:schemeClr val="accent3"/>
                          </a:solidFill>
                          <a:latin typeface="Cambria Math" panose="02040503050406030204" pitchFamily="18" charset="0"/>
                        </a:rPr>
                        <m:t>)</m:t>
                      </m:r>
                    </m:oMath>
                  </m:oMathPara>
                </a14:m>
                <a:endParaRPr lang="en-US" sz="1600" dirty="0">
                  <a:solidFill>
                    <a:schemeClr val="accent3"/>
                  </a:solidFill>
                </a:endParaRPr>
              </a:p>
            </p:txBody>
          </p:sp>
        </mc:Choice>
        <mc:Fallback xmlns="">
          <p:sp>
            <p:nvSpPr>
              <p:cNvPr id="45" name="TextBox 44">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526003" y="4216975"/>
                <a:ext cx="949466" cy="246221"/>
              </a:xfrm>
              <a:prstGeom prst="rect">
                <a:avLst/>
              </a:prstGeom>
              <a:blipFill rotWithShape="1">
                <a:blip r:embed="rId9"/>
                <a:stretch>
                  <a:fillRect l="-4487" r="-5128"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0" name="Arc 29">
            <a:extLst>
              <a:ext uri="{FF2B5EF4-FFF2-40B4-BE49-F238E27FC236}">
                <a16:creationId xmlns:a16="http://schemas.microsoft.com/office/drawing/2014/main" id="{37E28A20-5597-B64C-82E0-34AD7510A2D4}"/>
              </a:ext>
            </a:extLst>
          </p:cNvPr>
          <p:cNvSpPr/>
          <p:nvPr/>
        </p:nvSpPr>
        <p:spPr>
          <a:xfrm rot="9384909">
            <a:off x="3026499" y="2991125"/>
            <a:ext cx="1167398" cy="2146901"/>
          </a:xfrm>
          <a:prstGeom prst="arc">
            <a:avLst>
              <a:gd name="adj1" fmla="val 16000004"/>
              <a:gd name="adj2" fmla="val 2066117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17C7289-15A1-DB4D-8070-9601E3991A77}"/>
                  </a:ext>
                </a:extLst>
              </p:cNvPr>
              <p:cNvSpPr txBox="1"/>
              <p:nvPr/>
            </p:nvSpPr>
            <p:spPr>
              <a:xfrm>
                <a:off x="6993653" y="3423830"/>
                <a:ext cx="3748035" cy="1391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8</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40</m:t>
                          </m:r>
                        </m:den>
                      </m:f>
                      <m:r>
                        <a:rPr lang="en-US" b="0" i="1" smtClean="0">
                          <a:solidFill>
                            <a:schemeClr val="tx1"/>
                          </a:solidFill>
                          <a:latin typeface="Cambria Math"/>
                        </a:rPr>
                        <m:t>400</m:t>
                      </m:r>
                      <m:r>
                        <a:rPr lang="en-US" b="0" i="0" smtClean="0">
                          <a:solidFill>
                            <a:srgbClr val="FF0000"/>
                          </a:solidFill>
                          <a:latin typeface="Cambria Math"/>
                        </a:rPr>
                        <m:t>=</m:t>
                      </m:r>
                      <m:r>
                        <a:rPr lang="en-US" b="0" i="0" smtClean="0">
                          <a:solidFill>
                            <a:srgbClr val="FF0000"/>
                          </a:solidFill>
                          <a:latin typeface="Cambria Math"/>
                        </a:rPr>
                        <m:t>8</m:t>
                      </m:r>
                    </m:oMath>
                  </m:oMathPara>
                </a14:m>
                <a:endParaRPr lang="en-US" b="0" i="1" dirty="0" smtClean="0">
                  <a:solidFill>
                    <a:srgbClr val="FF0000"/>
                  </a:solidFill>
                  <a:latin typeface="Cambria Math" panose="02040503050406030204" pitchFamily="18" charset="0"/>
                </a:endParaRPr>
              </a:p>
              <a:p>
                <a:endParaRPr lang="en-US" b="0" i="1" dirty="0">
                  <a:solidFill>
                    <a:srgbClr val="FF0000"/>
                  </a:solidFill>
                  <a:latin typeface="Cambria Math" panose="02040503050406030204" pitchFamily="18" charset="0"/>
                </a:endParaRPr>
              </a:p>
              <a:p>
                <a14:m>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oMath>
                </a14:m>
                <a:r>
                  <a:rPr lang="en-US" dirty="0">
                    <a:solidFill>
                      <a:schemeClr val="tx1"/>
                    </a:solidFill>
                  </a:rPr>
                  <a:t> </a:t>
                </a:r>
                <a14:m>
                  <m:oMath xmlns:m="http://schemas.openxmlformats.org/officeDocument/2006/math">
                    <m:r>
                      <a:rPr lang="en-US" i="1" smtClean="0">
                        <a:solidFill>
                          <a:srgbClr val="7030A0"/>
                        </a:solidFill>
                        <a:latin typeface="Cambria Math"/>
                      </a:rPr>
                      <m:t>0</m:t>
                    </m:r>
                    <m:r>
                      <a:rPr lang="en-US" i="1" smtClean="0">
                        <a:solidFill>
                          <a:srgbClr val="7030A0"/>
                        </a:solidFill>
                        <a:latin typeface="Cambria Math"/>
                      </a:rPr>
                      <m:t>.</m:t>
                    </m:r>
                    <m:r>
                      <a:rPr lang="en-US" b="0" i="1" smtClean="0">
                        <a:solidFill>
                          <a:srgbClr val="7030A0"/>
                        </a:solidFill>
                        <a:latin typeface="Cambria Math"/>
                      </a:rPr>
                      <m:t>2</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100</m:t>
                        </m:r>
                      </m:den>
                    </m:f>
                    <m:r>
                      <a:rPr lang="en-US" i="1">
                        <a:solidFill>
                          <a:schemeClr val="tx1"/>
                        </a:solidFill>
                        <a:latin typeface="Cambria Math"/>
                      </a:rPr>
                      <m:t>400</m:t>
                    </m:r>
                    <m:r>
                      <a:rPr lang="en-US">
                        <a:solidFill>
                          <a:srgbClr val="FF0000"/>
                        </a:solidFill>
                        <a:latin typeface="Cambria Math"/>
                      </a:rPr>
                      <m:t>=</m:t>
                    </m:r>
                    <m:r>
                      <a:rPr lang="en-US" b="0" i="0" smtClean="0">
                        <a:solidFill>
                          <a:srgbClr val="FF0000"/>
                        </a:solidFill>
                        <a:latin typeface="Cambria Math"/>
                      </a:rPr>
                      <m:t>0</m:t>
                    </m:r>
                    <m:r>
                      <a:rPr lang="en-US" b="0" i="0" smtClean="0">
                        <a:solidFill>
                          <a:srgbClr val="FF0000"/>
                        </a:solidFill>
                        <a:latin typeface="Cambria Math"/>
                      </a:rPr>
                      <m:t>.</m:t>
                    </m:r>
                    <m:r>
                      <a:rPr lang="en-US" b="0" i="0" smtClean="0">
                        <a:solidFill>
                          <a:srgbClr val="FF0000"/>
                        </a:solidFill>
                        <a:latin typeface="Cambria Math"/>
                      </a:rPr>
                      <m:t>8</m:t>
                    </m:r>
                  </m:oMath>
                </a14:m>
                <a:endParaRPr lang="en-US" dirty="0">
                  <a:solidFill>
                    <a:srgbClr val="FF0000"/>
                  </a:solidFill>
                </a:endParaRPr>
              </a:p>
            </p:txBody>
          </p:sp>
        </mc:Choice>
        <mc:Fallback xmlns="">
          <p:sp>
            <p:nvSpPr>
              <p:cNvPr id="31" name="TextBox 30">
                <a:extLst>
                  <a:ext uri="{FF2B5EF4-FFF2-40B4-BE49-F238E27FC236}">
                    <a16:creationId xmlns:a16="http://schemas.microsoft.com/office/drawing/2014/main" xmlns:a14="http://schemas.microsoft.com/office/drawing/2010/main" xmlns="" id="{517C7289-15A1-DB4D-8070-9601E3991A77}"/>
                  </a:ext>
                </a:extLst>
              </p:cNvPr>
              <p:cNvSpPr txBox="1">
                <a:spLocks noRot="1" noChangeAspect="1" noMove="1" noResize="1" noEditPoints="1" noAdjustHandles="1" noChangeArrowheads="1" noChangeShapeType="1" noTextEdit="1"/>
              </p:cNvSpPr>
              <p:nvPr/>
            </p:nvSpPr>
            <p:spPr>
              <a:xfrm>
                <a:off x="6993653" y="3423830"/>
                <a:ext cx="3748035" cy="139121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2CF09A5-9EA7-F943-9236-0B43E11ADB17}"/>
                  </a:ext>
                </a:extLst>
              </p:cNvPr>
              <p:cNvSpPr txBox="1"/>
              <p:nvPr/>
            </p:nvSpPr>
            <p:spPr>
              <a:xfrm>
                <a:off x="3462147" y="4741151"/>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8</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0</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8</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33" name="TextBox 32">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462147" y="4741151"/>
                <a:ext cx="949466" cy="246221"/>
              </a:xfrm>
              <a:prstGeom prst="rect">
                <a:avLst/>
              </a:prstGeom>
              <a:blipFill rotWithShape="1">
                <a:blip r:embed="rId11"/>
                <a:stretch>
                  <a:fillRect b="-32500"/>
                </a:stretch>
              </a:blipFill>
            </p:spPr>
            <p:txBody>
              <a:bodyPr/>
              <a:lstStyle/>
              <a:p>
                <a:r>
                  <a:rPr lang="en-US">
                    <a:noFill/>
                  </a:rPr>
                  <a:t> </a:t>
                </a:r>
              </a:p>
            </p:txBody>
          </p:sp>
        </mc:Fallback>
      </mc:AlternateContent>
      <p:sp>
        <p:nvSpPr>
          <p:cNvPr id="10" name="TextBox 9"/>
          <p:cNvSpPr txBox="1"/>
          <p:nvPr/>
        </p:nvSpPr>
        <p:spPr>
          <a:xfrm>
            <a:off x="6179736" y="5093443"/>
            <a:ext cx="4949818" cy="923330"/>
          </a:xfrm>
          <a:prstGeom prst="rect">
            <a:avLst/>
          </a:prstGeom>
          <a:noFill/>
        </p:spPr>
        <p:txBody>
          <a:bodyPr wrap="square" rtlCol="0">
            <a:spAutoFit/>
          </a:bodyPr>
          <a:lstStyle/>
          <a:p>
            <a:pPr algn="l">
              <a:lnSpc>
                <a:spcPct val="150000"/>
              </a:lnSpc>
            </a:pPr>
            <a:r>
              <a:rPr lang="en-US" dirty="0" smtClean="0"/>
              <a:t>The tangency point with this line is </a:t>
            </a:r>
            <a:r>
              <a:rPr lang="en-US" dirty="0" smtClean="0">
                <a:solidFill>
                  <a:srgbClr val="FF0000"/>
                </a:solidFill>
              </a:rPr>
              <a:t>outside</a:t>
            </a:r>
            <a:r>
              <a:rPr lang="en-US" dirty="0" smtClean="0"/>
              <a:t> the range and we’re very </a:t>
            </a:r>
            <a:r>
              <a:rPr lang="en-US" dirty="0" smtClean="0">
                <a:solidFill>
                  <a:srgbClr val="FF0000"/>
                </a:solidFill>
              </a:rPr>
              <a:t>unhappy</a:t>
            </a:r>
            <a:endParaRPr lang="en-US" dirty="0">
              <a:solidFill>
                <a:srgbClr val="FF0000"/>
              </a:solidFill>
            </a:endParaRPr>
          </a:p>
        </p:txBody>
      </p:sp>
      <p:sp>
        <p:nvSpPr>
          <p:cNvPr id="34" name="Oval 33">
            <a:extLst>
              <a:ext uri="{FF2B5EF4-FFF2-40B4-BE49-F238E27FC236}">
                <a16:creationId xmlns:a16="http://schemas.microsoft.com/office/drawing/2014/main" id="{24654B2A-3985-AB47-969A-31FBC170B9F9}"/>
              </a:ext>
            </a:extLst>
          </p:cNvPr>
          <p:cNvSpPr/>
          <p:nvPr/>
        </p:nvSpPr>
        <p:spPr>
          <a:xfrm>
            <a:off x="3695040" y="4985235"/>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Tree>
    <p:extLst>
      <p:ext uri="{BB962C8B-B14F-4D97-AF65-F5344CB8AC3E}">
        <p14:creationId xmlns:p14="http://schemas.microsoft.com/office/powerpoint/2010/main" val="3280653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21</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Important</a:t>
            </a:r>
          </a:p>
        </p:txBody>
      </p:sp>
      <p:sp>
        <p:nvSpPr>
          <p:cNvPr id="146436" name="Rectangle 3"/>
          <p:cNvSpPr>
            <a:spLocks noGrp="1" noChangeArrowheads="1"/>
          </p:cNvSpPr>
          <p:nvPr>
            <p:ph type="body" idx="1"/>
          </p:nvPr>
        </p:nvSpPr>
        <p:spPr>
          <a:xfrm>
            <a:off x="1981200" y="1600202"/>
            <a:ext cx="8075240" cy="4082142"/>
          </a:xfrm>
        </p:spPr>
        <p:txBody>
          <a:bodyPr/>
          <a:lstStyle/>
          <a:p>
            <a:pPr algn="l" rtl="0" eaLnBrk="1" hangingPunct="1">
              <a:lnSpc>
                <a:spcPct val="150000"/>
              </a:lnSpc>
            </a:pPr>
            <a:r>
              <a:rPr lang="en-US" altLang="en-US" sz="2400" dirty="0"/>
              <a:t>In a game as simple as the </a:t>
            </a:r>
            <a:r>
              <a:rPr lang="en-US" altLang="en-US" sz="2400" dirty="0">
                <a:solidFill>
                  <a:srgbClr val="00B050"/>
                </a:solidFill>
              </a:rPr>
              <a:t>Ultimatum Game</a:t>
            </a:r>
            <a:r>
              <a:rPr lang="en-US" altLang="en-US" sz="2400" dirty="0"/>
              <a:t>, it is impossible to test basic decision/game theoretic assumptions (such as transitivity)</a:t>
            </a:r>
          </a:p>
          <a:p>
            <a:pPr algn="l" rtl="0" eaLnBrk="1" hangingPunct="1">
              <a:lnSpc>
                <a:spcPct val="150000"/>
              </a:lnSpc>
            </a:pPr>
            <a:endParaRPr lang="en-US" altLang="en-US" sz="2400" dirty="0"/>
          </a:p>
          <a:p>
            <a:pPr algn="l" rtl="0" eaLnBrk="1" hangingPunct="1">
              <a:lnSpc>
                <a:spcPct val="150000"/>
              </a:lnSpc>
            </a:pPr>
            <a:r>
              <a:rPr lang="en-US" altLang="en-US" sz="2400" dirty="0"/>
              <a:t>We can only test them </a:t>
            </a:r>
            <a:r>
              <a:rPr lang="en-US" altLang="en-US" sz="2400" dirty="0">
                <a:solidFill>
                  <a:srgbClr val="00B050"/>
                </a:solidFill>
              </a:rPr>
              <a:t>coupled with </a:t>
            </a:r>
            <a:r>
              <a:rPr lang="en-US" altLang="en-US" sz="2400" dirty="0"/>
              <a:t>the assumption that only </a:t>
            </a:r>
            <a:r>
              <a:rPr lang="en-US" altLang="en-US" sz="2400" dirty="0">
                <a:solidFill>
                  <a:srgbClr val="FF0000"/>
                </a:solidFill>
              </a:rPr>
              <a:t>material payoffs </a:t>
            </a:r>
            <a:r>
              <a:rPr lang="en-US" altLang="en-US" sz="2400" dirty="0"/>
              <a:t>matter</a:t>
            </a:r>
          </a:p>
          <a:p>
            <a:pPr algn="l" rtl="0" eaLnBrk="1" hangingPunct="1">
              <a:lnSpc>
                <a:spcPct val="150000"/>
              </a:lnSpc>
            </a:pPr>
            <a:endParaRPr lang="en-US" altLang="en-US" sz="2400" dirty="0"/>
          </a:p>
          <a:p>
            <a:pPr algn="l" rtl="0" eaLnBrk="1" hangingPunct="1">
              <a:lnSpc>
                <a:spcPct val="150000"/>
              </a:lnSpc>
            </a:pPr>
            <a:endParaRPr lang="en-US" altLang="en-US" sz="2400" dirty="0"/>
          </a:p>
          <a:p>
            <a:pPr marL="0" indent="0">
              <a:lnSpc>
                <a:spcPct val="150000"/>
              </a:lnSpc>
              <a:buNone/>
            </a:pPr>
            <a:endParaRPr lang="en-US" altLang="en-US" sz="2400" b="1" dirty="0"/>
          </a:p>
        </p:txBody>
      </p:sp>
    </p:spTree>
    <p:extLst>
      <p:ext uri="{BB962C8B-B14F-4D97-AF65-F5344CB8AC3E}">
        <p14:creationId xmlns:p14="http://schemas.microsoft.com/office/powerpoint/2010/main" val="144669737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a:xfrm>
            <a:off x="535577" y="365125"/>
            <a:ext cx="11234057" cy="1325563"/>
          </a:xfrm>
        </p:spPr>
        <p:txBody>
          <a:bodyPr/>
          <a:lstStyle/>
          <a:p>
            <a:pPr algn="ctr" defTabSz="914400" eaLnBrk="1" latinLnBrk="0" hangingPunct="1">
              <a:lnSpc>
                <a:spcPct val="90000"/>
              </a:lnSpc>
              <a:spcBef>
                <a:spcPct val="0"/>
              </a:spcBef>
              <a:buNone/>
            </a:pPr>
            <a:r>
              <a:rPr lang="en-US" dirty="0" smtClean="0">
                <a:solidFill>
                  <a:srgbClr val="7030A0"/>
                </a:solidFill>
                <a:cs typeface="+mn-cs"/>
              </a:rPr>
              <a:t>Looking for tangency with the other segment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210</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1477328"/>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dirty="0" smtClean="0">
                          <a:solidFill>
                            <a:srgbClr val="FF0000"/>
                          </a:solidFill>
                          <a:latin typeface="Cambria Math" panose="02040503050406030204" pitchFamily="18" charset="0"/>
                        </a:rPr>
                        <m:t>Max</m:t>
                      </m:r>
                      <m:r>
                        <a:rPr lang="en-US" i="1" dirty="0">
                          <a:solidFill>
                            <a:srgbClr val="FF0000"/>
                          </a:solidFill>
                          <a:latin typeface="Cambria Math"/>
                        </a:rPr>
                        <m:t> </m:t>
                      </m:r>
                      <m:r>
                        <a:rPr lang="en-US" i="1" dirty="0">
                          <a:solidFill>
                            <a:srgbClr val="0070C0"/>
                          </a:solidFill>
                          <a:latin typeface="Cambria Math"/>
                        </a:rPr>
                        <m:t> </m:t>
                      </m:r>
                      <m:r>
                        <a:rPr lang="en-US" i="1">
                          <a:solidFill>
                            <a:schemeClr val="accent1"/>
                          </a:solidFill>
                          <a:latin typeface="Cambria Math" panose="02040503050406030204" pitchFamily="18" charset="0"/>
                        </a:rPr>
                        <m:t>𝑉</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8</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𝑦</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2</m:t>
                          </m:r>
                        </m:sup>
                      </m:sSup>
                    </m:oMath>
                  </m:oMathPara>
                </a14:m>
                <a:endParaRPr lang="en-US" b="0" i="1" dirty="0" smtClean="0">
                  <a:solidFill>
                    <a:srgbClr val="00B050"/>
                  </a:solidFill>
                  <a:latin typeface="Cambria Math" panose="02040503050406030204" pitchFamily="18" charset="0"/>
                </a:endParaRPr>
              </a:p>
              <a:p>
                <a:pPr algn="r" rtl="1"/>
                <a:endParaRPr lang="en-US"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a:rPr>
                        <m:t>𝟏𝟐𝟎</m:t>
                      </m:r>
                      <m:r>
                        <a:rPr lang="en-US" b="1" i="1">
                          <a:solidFill>
                            <a:srgbClr val="00B050"/>
                          </a:solidFill>
                          <a:latin typeface="Cambria Math" panose="02040503050406030204" pitchFamily="18" charset="0"/>
                        </a:rPr>
                        <m:t>𝒙</m:t>
                      </m:r>
                      <m:r>
                        <a:rPr lang="en-US" b="1" i="1">
                          <a:solidFill>
                            <a:srgbClr val="00B050"/>
                          </a:solidFill>
                          <a:latin typeface="Cambria Math" panose="02040503050406030204" pitchFamily="18" charset="0"/>
                        </a:rPr>
                        <m:t>+</m:t>
                      </m:r>
                      <m:r>
                        <a:rPr lang="en-US" b="1" i="1" smtClean="0">
                          <a:solidFill>
                            <a:srgbClr val="00B050"/>
                          </a:solidFill>
                          <a:latin typeface="Cambria Math"/>
                        </a:rPr>
                        <m:t>𝟔</m:t>
                      </m:r>
                      <m:r>
                        <a:rPr lang="en-US" b="1" i="1" smtClean="0">
                          <a:solidFill>
                            <a:srgbClr val="00B050"/>
                          </a:solidFill>
                          <a:latin typeface="Cambria Math" panose="02040503050406030204" pitchFamily="18" charset="0"/>
                        </a:rPr>
                        <m:t>𝟎</m:t>
                      </m:r>
                      <m:r>
                        <a:rPr lang="en-US" b="1" i="1">
                          <a:solidFill>
                            <a:srgbClr val="00B050"/>
                          </a:solidFill>
                          <a:latin typeface="Cambria Math" panose="02040503050406030204" pitchFamily="18" charset="0"/>
                        </a:rPr>
                        <m:t>𝒚</m:t>
                      </m:r>
                      <m:r>
                        <a:rPr lang="en-US" b="1" i="1" smtClean="0">
                          <a:solidFill>
                            <a:srgbClr val="00B050"/>
                          </a:solidFill>
                          <a:latin typeface="Cambria Math"/>
                        </a:rPr>
                        <m:t>=</m:t>
                      </m:r>
                      <m:r>
                        <a:rPr lang="en-US" b="1" i="1" smtClean="0">
                          <a:solidFill>
                            <a:srgbClr val="00B050"/>
                          </a:solidFill>
                          <a:latin typeface="Cambria Math"/>
                          <a:ea typeface="Cambria Math" panose="02040503050406030204" pitchFamily="18" charset="0"/>
                        </a:rPr>
                        <m:t>𝟔</m:t>
                      </m:r>
                      <m:r>
                        <a:rPr lang="he-IL" b="1" i="1">
                          <a:solidFill>
                            <a:srgbClr val="00B050"/>
                          </a:solidFill>
                          <a:latin typeface="Cambria Math" panose="02040503050406030204" pitchFamily="18" charset="0"/>
                          <a:ea typeface="Cambria Math" panose="02040503050406030204" pitchFamily="18" charset="0"/>
                        </a:rPr>
                        <m:t>𝟎𝟎</m:t>
                      </m:r>
                    </m:oMath>
                  </m:oMathPara>
                </a14:m>
                <a:endParaRPr lang="he-IL" b="1" dirty="0" smtClean="0">
                  <a:ea typeface="Cambria Math" panose="02040503050406030204" pitchFamily="18" charset="0"/>
                </a:endParaRPr>
              </a:p>
              <a:p>
                <a:pPr algn="r" rtl="1"/>
                <a:endParaRPr lang="en-US" dirty="0" smtClean="0">
                  <a:ea typeface="Cambria Math" panose="02040503050406030204" pitchFamily="18" charset="0"/>
                </a:endParaRPr>
              </a:p>
              <a:p>
                <a:pPr algn="ctr" rtl="1"/>
                <a:endParaRPr lang="he-IL" dirty="0" smtClean="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14773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3</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75</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2</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5</m:t>
                      </m:r>
                      <m:r>
                        <a:rPr lang="en-US" sz="1600" i="1" smtClean="0">
                          <a:solidFill>
                            <a:schemeClr val="accent3"/>
                          </a:solidFill>
                          <a:latin typeface="Cambria Math" panose="02040503050406030204" pitchFamily="18" charset="0"/>
                        </a:rPr>
                        <m:t>)</m:t>
                      </m:r>
                    </m:oMath>
                  </m:oMathPara>
                </a14:m>
                <a:endParaRPr lang="en-US" sz="1600" dirty="0">
                  <a:solidFill>
                    <a:schemeClr val="accent3"/>
                  </a:solidFill>
                </a:endParaRPr>
              </a:p>
            </p:txBody>
          </p:sp>
        </mc:Choice>
        <mc:Fallback xmlns="">
          <p:sp>
            <p:nvSpPr>
              <p:cNvPr id="45" name="TextBox 44">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526003" y="4216975"/>
                <a:ext cx="949466" cy="246221"/>
              </a:xfrm>
              <a:prstGeom prst="rect">
                <a:avLst/>
              </a:prstGeom>
              <a:blipFill rotWithShape="1">
                <a:blip r:embed="rId9"/>
                <a:stretch>
                  <a:fillRect l="-4487" r="-5128"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0" name="Arc 29">
            <a:extLst>
              <a:ext uri="{FF2B5EF4-FFF2-40B4-BE49-F238E27FC236}">
                <a16:creationId xmlns:a16="http://schemas.microsoft.com/office/drawing/2014/main" id="{37E28A20-5597-B64C-82E0-34AD7510A2D4}"/>
              </a:ext>
            </a:extLst>
          </p:cNvPr>
          <p:cNvSpPr/>
          <p:nvPr/>
        </p:nvSpPr>
        <p:spPr>
          <a:xfrm rot="10464175">
            <a:off x="2540272" y="2972279"/>
            <a:ext cx="1167398" cy="2146901"/>
          </a:xfrm>
          <a:prstGeom prst="arc">
            <a:avLst>
              <a:gd name="adj1" fmla="val 16000004"/>
              <a:gd name="adj2" fmla="val 2066117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17C7289-15A1-DB4D-8070-9601E3991A77}"/>
                  </a:ext>
                </a:extLst>
              </p:cNvPr>
              <p:cNvSpPr txBox="1"/>
              <p:nvPr/>
            </p:nvSpPr>
            <p:spPr>
              <a:xfrm>
                <a:off x="6993653" y="3423830"/>
                <a:ext cx="3748035" cy="1391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8</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120</m:t>
                          </m:r>
                        </m:den>
                      </m:f>
                      <m:r>
                        <a:rPr lang="en-US" b="0" i="1" smtClean="0">
                          <a:solidFill>
                            <a:schemeClr val="tx1"/>
                          </a:solidFill>
                          <a:latin typeface="Cambria Math"/>
                        </a:rPr>
                        <m:t>600</m:t>
                      </m:r>
                      <m:r>
                        <a:rPr lang="en-US" b="0" i="0" smtClean="0">
                          <a:solidFill>
                            <a:srgbClr val="FF0000"/>
                          </a:solidFill>
                          <a:latin typeface="Cambria Math"/>
                        </a:rPr>
                        <m:t>=</m:t>
                      </m:r>
                      <m:r>
                        <a:rPr lang="en-US" b="0" i="0" smtClean="0">
                          <a:solidFill>
                            <a:srgbClr val="FF0000"/>
                          </a:solidFill>
                          <a:latin typeface="Cambria Math"/>
                        </a:rPr>
                        <m:t>4</m:t>
                      </m:r>
                    </m:oMath>
                  </m:oMathPara>
                </a14:m>
                <a:endParaRPr lang="en-US" b="0" i="1" dirty="0" smtClean="0">
                  <a:solidFill>
                    <a:srgbClr val="FF0000"/>
                  </a:solidFill>
                  <a:latin typeface="Cambria Math" panose="02040503050406030204" pitchFamily="18" charset="0"/>
                </a:endParaRPr>
              </a:p>
              <a:p>
                <a:endParaRPr lang="en-US" b="0" i="1" dirty="0">
                  <a:solidFill>
                    <a:srgbClr val="FF0000"/>
                  </a:solidFill>
                  <a:latin typeface="Cambria Math" panose="02040503050406030204" pitchFamily="18" charset="0"/>
                </a:endParaRPr>
              </a:p>
              <a:p>
                <a14:m>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oMath>
                </a14:m>
                <a:r>
                  <a:rPr lang="en-US" dirty="0">
                    <a:solidFill>
                      <a:schemeClr val="tx1"/>
                    </a:solidFill>
                  </a:rPr>
                  <a:t> </a:t>
                </a:r>
                <a14:m>
                  <m:oMath xmlns:m="http://schemas.openxmlformats.org/officeDocument/2006/math">
                    <m:r>
                      <a:rPr lang="en-US" i="1" smtClean="0">
                        <a:solidFill>
                          <a:srgbClr val="7030A0"/>
                        </a:solidFill>
                        <a:latin typeface="Cambria Math"/>
                      </a:rPr>
                      <m:t>0</m:t>
                    </m:r>
                    <m:r>
                      <a:rPr lang="en-US" i="1" smtClean="0">
                        <a:solidFill>
                          <a:srgbClr val="7030A0"/>
                        </a:solidFill>
                        <a:latin typeface="Cambria Math"/>
                      </a:rPr>
                      <m:t>.</m:t>
                    </m:r>
                    <m:r>
                      <a:rPr lang="en-US" b="0" i="1" smtClean="0">
                        <a:solidFill>
                          <a:srgbClr val="7030A0"/>
                        </a:solidFill>
                        <a:latin typeface="Cambria Math"/>
                      </a:rPr>
                      <m:t>2</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60</m:t>
                        </m:r>
                      </m:den>
                    </m:f>
                    <m:r>
                      <a:rPr lang="en-US" b="0" i="1" smtClean="0">
                        <a:solidFill>
                          <a:schemeClr val="tx1"/>
                        </a:solidFill>
                        <a:latin typeface="Cambria Math"/>
                      </a:rPr>
                      <m:t>6</m:t>
                    </m:r>
                    <m:r>
                      <a:rPr lang="en-US" i="1">
                        <a:solidFill>
                          <a:schemeClr val="tx1"/>
                        </a:solidFill>
                        <a:latin typeface="Cambria Math"/>
                      </a:rPr>
                      <m:t>00</m:t>
                    </m:r>
                    <m:r>
                      <a:rPr lang="en-US">
                        <a:solidFill>
                          <a:srgbClr val="FF0000"/>
                        </a:solidFill>
                        <a:latin typeface="Cambria Math"/>
                      </a:rPr>
                      <m:t>=</m:t>
                    </m:r>
                    <m:r>
                      <a:rPr lang="en-US" b="0" i="0" smtClean="0">
                        <a:solidFill>
                          <a:srgbClr val="FF0000"/>
                        </a:solidFill>
                        <a:latin typeface="Cambria Math"/>
                      </a:rPr>
                      <m:t>2</m:t>
                    </m:r>
                  </m:oMath>
                </a14:m>
                <a:endParaRPr lang="en-US" dirty="0">
                  <a:solidFill>
                    <a:srgbClr val="FF0000"/>
                  </a:solidFill>
                </a:endParaRPr>
              </a:p>
            </p:txBody>
          </p:sp>
        </mc:Choice>
        <mc:Fallback xmlns="">
          <p:sp>
            <p:nvSpPr>
              <p:cNvPr id="31" name="TextBox 30">
                <a:extLst>
                  <a:ext uri="{FF2B5EF4-FFF2-40B4-BE49-F238E27FC236}">
                    <a16:creationId xmlns:a16="http://schemas.microsoft.com/office/drawing/2014/main" xmlns:a14="http://schemas.microsoft.com/office/drawing/2010/main" xmlns="" id="{517C7289-15A1-DB4D-8070-9601E3991A77}"/>
                  </a:ext>
                </a:extLst>
              </p:cNvPr>
              <p:cNvSpPr txBox="1">
                <a:spLocks noRot="1" noChangeAspect="1" noMove="1" noResize="1" noEditPoints="1" noAdjustHandles="1" noChangeArrowheads="1" noChangeShapeType="1" noTextEdit="1"/>
              </p:cNvSpPr>
              <p:nvPr/>
            </p:nvSpPr>
            <p:spPr>
              <a:xfrm>
                <a:off x="6993653" y="3423830"/>
                <a:ext cx="3748035" cy="139121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2CF09A5-9EA7-F943-9236-0B43E11ADB17}"/>
                  </a:ext>
                </a:extLst>
              </p:cNvPr>
              <p:cNvSpPr txBox="1"/>
              <p:nvPr/>
            </p:nvSpPr>
            <p:spPr>
              <a:xfrm>
                <a:off x="2438470" y="4450548"/>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4</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2</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33" name="TextBox 3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438470" y="4450548"/>
                <a:ext cx="949466" cy="246221"/>
              </a:xfrm>
              <a:prstGeom prst="rect">
                <a:avLst/>
              </a:prstGeom>
              <a:blipFill>
                <a:blip r:embed="rId11"/>
                <a:stretch>
                  <a:fillRect b="-35000"/>
                </a:stretch>
              </a:blipFill>
            </p:spPr>
            <p:txBody>
              <a:bodyPr/>
              <a:lstStyle/>
              <a:p>
                <a:r>
                  <a:rPr lang="he-IL">
                    <a:noFill/>
                  </a:rPr>
                  <a:t> </a:t>
                </a:r>
              </a:p>
            </p:txBody>
          </p:sp>
        </mc:Fallback>
      </mc:AlternateContent>
      <p:sp>
        <p:nvSpPr>
          <p:cNvPr id="10" name="TextBox 9"/>
          <p:cNvSpPr txBox="1"/>
          <p:nvPr/>
        </p:nvSpPr>
        <p:spPr>
          <a:xfrm>
            <a:off x="6179735" y="5031011"/>
            <a:ext cx="5380893" cy="872034"/>
          </a:xfrm>
          <a:prstGeom prst="rect">
            <a:avLst/>
          </a:prstGeom>
          <a:noFill/>
        </p:spPr>
        <p:txBody>
          <a:bodyPr wrap="square" rtlCol="0">
            <a:spAutoFit/>
          </a:bodyPr>
          <a:lstStyle/>
          <a:p>
            <a:pPr algn="l">
              <a:lnSpc>
                <a:spcPct val="150000"/>
              </a:lnSpc>
            </a:pPr>
            <a:r>
              <a:rPr lang="en-US" dirty="0" smtClean="0"/>
              <a:t>And again there’s tangency with one line that’s </a:t>
            </a:r>
            <a:r>
              <a:rPr lang="en-US" dirty="0" smtClean="0">
                <a:solidFill>
                  <a:srgbClr val="002060"/>
                </a:solidFill>
              </a:rPr>
              <a:t>in the relevant range</a:t>
            </a:r>
            <a:r>
              <a:rPr lang="en-US" dirty="0" smtClean="0"/>
              <a:t> (for this line) and we’re </a:t>
            </a:r>
            <a:r>
              <a:rPr lang="en-US" dirty="0" smtClean="0">
                <a:solidFill>
                  <a:srgbClr val="002060"/>
                </a:solidFill>
              </a:rPr>
              <a:t>happy</a:t>
            </a:r>
            <a:endParaRPr lang="en-US" dirty="0">
              <a:solidFill>
                <a:srgbClr val="002060"/>
              </a:solidFill>
            </a:endParaRPr>
          </a:p>
        </p:txBody>
      </p:sp>
      <p:sp>
        <p:nvSpPr>
          <p:cNvPr id="34" name="Oval 33">
            <a:extLst>
              <a:ext uri="{FF2B5EF4-FFF2-40B4-BE49-F238E27FC236}">
                <a16:creationId xmlns:a16="http://schemas.microsoft.com/office/drawing/2014/main" id="{24654B2A-3985-AB47-969A-31FBC170B9F9}"/>
              </a:ext>
            </a:extLst>
          </p:cNvPr>
          <p:cNvSpPr/>
          <p:nvPr/>
        </p:nvSpPr>
        <p:spPr>
          <a:xfrm>
            <a:off x="2640836" y="4694133"/>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Tree>
    <p:extLst>
      <p:ext uri="{BB962C8B-B14F-4D97-AF65-F5344CB8AC3E}">
        <p14:creationId xmlns:p14="http://schemas.microsoft.com/office/powerpoint/2010/main" val="221528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Will this always work?</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211</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1477328"/>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dirty="0" smtClean="0">
                          <a:solidFill>
                            <a:srgbClr val="FF0000"/>
                          </a:solidFill>
                          <a:latin typeface="Cambria Math" panose="02040503050406030204" pitchFamily="18" charset="0"/>
                        </a:rPr>
                        <m:t>Max</m:t>
                      </m:r>
                      <m:r>
                        <a:rPr lang="en-US" i="1" dirty="0">
                          <a:solidFill>
                            <a:srgbClr val="FF0000"/>
                          </a:solidFill>
                          <a:latin typeface="Cambria Math"/>
                        </a:rPr>
                        <m:t> </m:t>
                      </m:r>
                      <m:r>
                        <a:rPr lang="en-US" i="1" dirty="0">
                          <a:solidFill>
                            <a:srgbClr val="0070C0"/>
                          </a:solidFill>
                          <a:latin typeface="Cambria Math"/>
                        </a:rPr>
                        <m:t> </m:t>
                      </m:r>
                      <m:r>
                        <a:rPr lang="en-US" i="1">
                          <a:solidFill>
                            <a:schemeClr val="accent1"/>
                          </a:solidFill>
                          <a:latin typeface="Cambria Math" panose="02040503050406030204" pitchFamily="18" charset="0"/>
                        </a:rPr>
                        <m:t>𝑉</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5</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𝑦</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5</m:t>
                          </m:r>
                        </m:sup>
                      </m:sSup>
                    </m:oMath>
                  </m:oMathPara>
                </a14:m>
                <a:endParaRPr lang="en-US" b="0" i="1" dirty="0" smtClean="0">
                  <a:solidFill>
                    <a:srgbClr val="00B050"/>
                  </a:solidFill>
                  <a:latin typeface="Cambria Math" panose="02040503050406030204" pitchFamily="18" charset="0"/>
                </a:endParaRPr>
              </a:p>
              <a:p>
                <a:pPr algn="r" rtl="1"/>
                <a:endParaRPr lang="en-US"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he-IL" b="1" i="1" smtClean="0">
                          <a:solidFill>
                            <a:srgbClr val="00B050"/>
                          </a:solidFill>
                          <a:latin typeface="Cambria Math" panose="02040503050406030204" pitchFamily="18" charset="0"/>
                        </a:rPr>
                        <m:t>𝟒𝟎</m:t>
                      </m:r>
                      <m:r>
                        <a:rPr lang="en-US" b="1" i="1">
                          <a:solidFill>
                            <a:srgbClr val="00B050"/>
                          </a:solidFill>
                          <a:latin typeface="Cambria Math" panose="02040503050406030204" pitchFamily="18" charset="0"/>
                        </a:rPr>
                        <m:t>𝒙</m:t>
                      </m:r>
                      <m:r>
                        <a:rPr lang="en-US" b="1" i="1">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𝟏𝟎𝟎</m:t>
                      </m:r>
                      <m:r>
                        <a:rPr lang="en-US" b="1" i="1">
                          <a:solidFill>
                            <a:srgbClr val="00B050"/>
                          </a:solidFill>
                          <a:latin typeface="Cambria Math" panose="02040503050406030204" pitchFamily="18" charset="0"/>
                        </a:rPr>
                        <m:t>𝒚</m:t>
                      </m:r>
                      <m:r>
                        <a:rPr lang="en-US" b="1" i="1" smtClean="0">
                          <a:solidFill>
                            <a:srgbClr val="00B050"/>
                          </a:solidFill>
                          <a:latin typeface="Cambria Math"/>
                        </a:rPr>
                        <m:t>=</m:t>
                      </m:r>
                      <m:r>
                        <a:rPr lang="en-US" b="1" i="1" smtClean="0">
                          <a:solidFill>
                            <a:srgbClr val="00B050"/>
                          </a:solidFill>
                          <a:latin typeface="Cambria Math" panose="02040503050406030204" pitchFamily="18" charset="0"/>
                          <a:ea typeface="Cambria Math" panose="02040503050406030204" pitchFamily="18" charset="0"/>
                        </a:rPr>
                        <m:t>𝟒</m:t>
                      </m:r>
                      <m:r>
                        <a:rPr lang="he-IL" b="1" i="1">
                          <a:solidFill>
                            <a:srgbClr val="00B050"/>
                          </a:solidFill>
                          <a:latin typeface="Cambria Math" panose="02040503050406030204" pitchFamily="18" charset="0"/>
                          <a:ea typeface="Cambria Math" panose="02040503050406030204" pitchFamily="18" charset="0"/>
                        </a:rPr>
                        <m:t>𝟎𝟎</m:t>
                      </m:r>
                    </m:oMath>
                  </m:oMathPara>
                </a14:m>
                <a:endParaRPr lang="he-IL" b="1" dirty="0" smtClean="0">
                  <a:ea typeface="Cambria Math" panose="02040503050406030204" pitchFamily="18" charset="0"/>
                </a:endParaRPr>
              </a:p>
              <a:p>
                <a:pPr algn="r" rtl="1"/>
                <a:endParaRPr lang="en-US" dirty="0" smtClean="0">
                  <a:ea typeface="Cambria Math" panose="02040503050406030204" pitchFamily="18" charset="0"/>
                </a:endParaRPr>
              </a:p>
              <a:p>
                <a:pPr algn="ctr" rtl="1"/>
                <a:endParaRPr lang="he-IL" dirty="0" smtClean="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14773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3</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75</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2</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5</m:t>
                      </m:r>
                      <m:r>
                        <a:rPr lang="en-US" sz="1600" i="1" smtClean="0">
                          <a:solidFill>
                            <a:schemeClr val="accent3"/>
                          </a:solidFill>
                          <a:latin typeface="Cambria Math" panose="02040503050406030204" pitchFamily="18" charset="0"/>
                        </a:rPr>
                        <m:t>)</m:t>
                      </m:r>
                    </m:oMath>
                  </m:oMathPara>
                </a14:m>
                <a:endParaRPr lang="en-US" sz="1600" dirty="0">
                  <a:solidFill>
                    <a:schemeClr val="accent3"/>
                  </a:solidFill>
                </a:endParaRPr>
              </a:p>
            </p:txBody>
          </p:sp>
        </mc:Choice>
        <mc:Fallback xmlns="">
          <p:sp>
            <p:nvSpPr>
              <p:cNvPr id="45" name="TextBox 44">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526003" y="4216975"/>
                <a:ext cx="949466" cy="246221"/>
              </a:xfrm>
              <a:prstGeom prst="rect">
                <a:avLst/>
              </a:prstGeom>
              <a:blipFill rotWithShape="1">
                <a:blip r:embed="rId9"/>
                <a:stretch>
                  <a:fillRect l="-4487" r="-5128"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0" name="Arc 29">
            <a:extLst>
              <a:ext uri="{FF2B5EF4-FFF2-40B4-BE49-F238E27FC236}">
                <a16:creationId xmlns:a16="http://schemas.microsoft.com/office/drawing/2014/main" id="{37E28A20-5597-B64C-82E0-34AD7510A2D4}"/>
              </a:ext>
            </a:extLst>
          </p:cNvPr>
          <p:cNvSpPr/>
          <p:nvPr/>
        </p:nvSpPr>
        <p:spPr>
          <a:xfrm rot="9384909">
            <a:off x="2307616" y="2676499"/>
            <a:ext cx="1167398" cy="2146901"/>
          </a:xfrm>
          <a:prstGeom prst="arc">
            <a:avLst>
              <a:gd name="adj1" fmla="val 16000004"/>
              <a:gd name="adj2" fmla="val 2066117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17C7289-15A1-DB4D-8070-9601E3991A77}"/>
                  </a:ext>
                </a:extLst>
              </p:cNvPr>
              <p:cNvSpPr txBox="1"/>
              <p:nvPr/>
            </p:nvSpPr>
            <p:spPr>
              <a:xfrm>
                <a:off x="6993653" y="3423830"/>
                <a:ext cx="3748035" cy="1391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5</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40</m:t>
                          </m:r>
                        </m:den>
                      </m:f>
                      <m:r>
                        <a:rPr lang="en-US" b="0" i="1" smtClean="0">
                          <a:solidFill>
                            <a:schemeClr val="tx1"/>
                          </a:solidFill>
                          <a:latin typeface="Cambria Math"/>
                        </a:rPr>
                        <m:t>400</m:t>
                      </m:r>
                      <m:r>
                        <a:rPr lang="en-US" b="0" i="0" smtClean="0">
                          <a:solidFill>
                            <a:srgbClr val="FF0000"/>
                          </a:solidFill>
                          <a:latin typeface="Cambria Math"/>
                        </a:rPr>
                        <m:t>=</m:t>
                      </m:r>
                      <m:r>
                        <a:rPr lang="en-US" b="0" i="0" smtClean="0">
                          <a:solidFill>
                            <a:srgbClr val="FF0000"/>
                          </a:solidFill>
                          <a:latin typeface="Cambria Math"/>
                        </a:rPr>
                        <m:t>5</m:t>
                      </m:r>
                    </m:oMath>
                  </m:oMathPara>
                </a14:m>
                <a:endParaRPr lang="en-US" b="0" i="1" dirty="0" smtClean="0">
                  <a:solidFill>
                    <a:srgbClr val="FF0000"/>
                  </a:solidFill>
                  <a:latin typeface="Cambria Math" panose="02040503050406030204" pitchFamily="18" charset="0"/>
                </a:endParaRPr>
              </a:p>
              <a:p>
                <a:endParaRPr lang="en-US" b="0" i="1" dirty="0">
                  <a:solidFill>
                    <a:srgbClr val="FF0000"/>
                  </a:solidFill>
                  <a:latin typeface="Cambria Math" panose="02040503050406030204" pitchFamily="18" charset="0"/>
                </a:endParaRPr>
              </a:p>
              <a:p>
                <a14:m>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oMath>
                </a14:m>
                <a:r>
                  <a:rPr lang="en-US" dirty="0">
                    <a:solidFill>
                      <a:schemeClr val="tx1"/>
                    </a:solidFill>
                  </a:rPr>
                  <a:t> </a:t>
                </a:r>
                <a14:m>
                  <m:oMath xmlns:m="http://schemas.openxmlformats.org/officeDocument/2006/math">
                    <m:r>
                      <a:rPr lang="en-US" i="1" smtClean="0">
                        <a:solidFill>
                          <a:srgbClr val="7030A0"/>
                        </a:solidFill>
                        <a:latin typeface="Cambria Math"/>
                      </a:rPr>
                      <m:t>0</m:t>
                    </m:r>
                    <m:r>
                      <a:rPr lang="en-US" i="1" smtClean="0">
                        <a:solidFill>
                          <a:srgbClr val="7030A0"/>
                        </a:solidFill>
                        <a:latin typeface="Cambria Math"/>
                      </a:rPr>
                      <m:t>.</m:t>
                    </m:r>
                    <m:r>
                      <a:rPr lang="en-US" b="0" i="1" smtClean="0">
                        <a:solidFill>
                          <a:srgbClr val="7030A0"/>
                        </a:solidFill>
                        <a:latin typeface="Cambria Math"/>
                      </a:rPr>
                      <m:t>5</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100</m:t>
                        </m:r>
                      </m:den>
                    </m:f>
                    <m:r>
                      <a:rPr lang="en-US" i="1">
                        <a:solidFill>
                          <a:schemeClr val="tx1"/>
                        </a:solidFill>
                        <a:latin typeface="Cambria Math"/>
                      </a:rPr>
                      <m:t>400</m:t>
                    </m:r>
                    <m:r>
                      <a:rPr lang="en-US">
                        <a:solidFill>
                          <a:srgbClr val="FF0000"/>
                        </a:solidFill>
                        <a:latin typeface="Cambria Math"/>
                      </a:rPr>
                      <m:t>=</m:t>
                    </m:r>
                    <m:r>
                      <a:rPr lang="en-US" b="0" i="0" smtClean="0">
                        <a:solidFill>
                          <a:srgbClr val="FF0000"/>
                        </a:solidFill>
                        <a:latin typeface="Cambria Math"/>
                      </a:rPr>
                      <m:t>2</m:t>
                    </m:r>
                  </m:oMath>
                </a14:m>
                <a:endParaRPr lang="en-US" dirty="0">
                  <a:solidFill>
                    <a:srgbClr val="FF0000"/>
                  </a:solidFill>
                </a:endParaRPr>
              </a:p>
            </p:txBody>
          </p:sp>
        </mc:Choice>
        <mc:Fallback xmlns="">
          <p:sp>
            <p:nvSpPr>
              <p:cNvPr id="31" name="TextBox 30">
                <a:extLst>
                  <a:ext uri="{FF2B5EF4-FFF2-40B4-BE49-F238E27FC236}">
                    <a16:creationId xmlns:a16="http://schemas.microsoft.com/office/drawing/2014/main" xmlns:a14="http://schemas.microsoft.com/office/drawing/2010/main" xmlns="" id="{517C7289-15A1-DB4D-8070-9601E3991A77}"/>
                  </a:ext>
                </a:extLst>
              </p:cNvPr>
              <p:cNvSpPr txBox="1">
                <a:spLocks noRot="1" noChangeAspect="1" noMove="1" noResize="1" noEditPoints="1" noAdjustHandles="1" noChangeArrowheads="1" noChangeShapeType="1" noTextEdit="1"/>
              </p:cNvSpPr>
              <p:nvPr/>
            </p:nvSpPr>
            <p:spPr>
              <a:xfrm>
                <a:off x="6993653" y="3423830"/>
                <a:ext cx="3748035" cy="139121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2CF09A5-9EA7-F943-9236-0B43E11ADB17}"/>
                  </a:ext>
                </a:extLst>
              </p:cNvPr>
              <p:cNvSpPr txBox="1"/>
              <p:nvPr/>
            </p:nvSpPr>
            <p:spPr>
              <a:xfrm>
                <a:off x="2567875" y="4389471"/>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5</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2</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33" name="TextBox 32">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567875" y="4389471"/>
                <a:ext cx="949466" cy="246221"/>
              </a:xfrm>
              <a:prstGeom prst="rect">
                <a:avLst/>
              </a:prstGeom>
              <a:blipFill rotWithShape="1">
                <a:blip r:embed="rId11"/>
                <a:stretch>
                  <a:fillRect b="-35000"/>
                </a:stretch>
              </a:blipFill>
            </p:spPr>
            <p:txBody>
              <a:bodyPr/>
              <a:lstStyle/>
              <a:p>
                <a:r>
                  <a:rPr lang="en-US">
                    <a:noFill/>
                  </a:rPr>
                  <a:t> </a:t>
                </a:r>
              </a:p>
            </p:txBody>
          </p:sp>
        </mc:Fallback>
      </mc:AlternateContent>
      <p:sp>
        <p:nvSpPr>
          <p:cNvPr id="34" name="Oval 33">
            <a:extLst>
              <a:ext uri="{FF2B5EF4-FFF2-40B4-BE49-F238E27FC236}">
                <a16:creationId xmlns:a16="http://schemas.microsoft.com/office/drawing/2014/main" id="{24654B2A-3985-AB47-969A-31FBC170B9F9}"/>
              </a:ext>
            </a:extLst>
          </p:cNvPr>
          <p:cNvSpPr/>
          <p:nvPr/>
        </p:nvSpPr>
        <p:spPr>
          <a:xfrm>
            <a:off x="2931392" y="4643603"/>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
        <p:nvSpPr>
          <p:cNvPr id="36" name="TextBox 35"/>
          <p:cNvSpPr txBox="1"/>
          <p:nvPr/>
        </p:nvSpPr>
        <p:spPr>
          <a:xfrm>
            <a:off x="6179736" y="5093443"/>
            <a:ext cx="4949818" cy="872034"/>
          </a:xfrm>
          <a:prstGeom prst="rect">
            <a:avLst/>
          </a:prstGeom>
          <a:noFill/>
        </p:spPr>
        <p:txBody>
          <a:bodyPr wrap="square" rtlCol="0">
            <a:spAutoFit/>
          </a:bodyPr>
          <a:lstStyle/>
          <a:p>
            <a:pPr algn="l">
              <a:lnSpc>
                <a:spcPct val="150000"/>
              </a:lnSpc>
            </a:pPr>
            <a:r>
              <a:rPr lang="en-US" dirty="0" smtClean="0"/>
              <a:t>The tangency point with this line is </a:t>
            </a:r>
            <a:r>
              <a:rPr lang="en-US" dirty="0" smtClean="0">
                <a:solidFill>
                  <a:srgbClr val="FF0000"/>
                </a:solidFill>
              </a:rPr>
              <a:t>again outside</a:t>
            </a:r>
            <a:r>
              <a:rPr lang="en-US" dirty="0" smtClean="0"/>
              <a:t> the range and we’re again </a:t>
            </a:r>
            <a:r>
              <a:rPr lang="en-US" dirty="0" smtClean="0">
                <a:solidFill>
                  <a:srgbClr val="FF0000"/>
                </a:solidFill>
              </a:rPr>
              <a:t>unhappy</a:t>
            </a:r>
            <a:endParaRPr lang="en-US" dirty="0">
              <a:solidFill>
                <a:srgbClr val="FF0000"/>
              </a:solidFill>
            </a:endParaRPr>
          </a:p>
        </p:txBody>
      </p:sp>
    </p:spTree>
    <p:extLst>
      <p:ext uri="{BB962C8B-B14F-4D97-AF65-F5344CB8AC3E}">
        <p14:creationId xmlns:p14="http://schemas.microsoft.com/office/powerpoint/2010/main" val="323368833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On the other hand…</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212</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1477328"/>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dirty="0" smtClean="0">
                          <a:solidFill>
                            <a:srgbClr val="FF0000"/>
                          </a:solidFill>
                          <a:latin typeface="Cambria Math" panose="02040503050406030204" pitchFamily="18" charset="0"/>
                        </a:rPr>
                        <m:t>Max</m:t>
                      </m:r>
                      <m:r>
                        <a:rPr lang="en-US" i="1" dirty="0">
                          <a:solidFill>
                            <a:srgbClr val="FF0000"/>
                          </a:solidFill>
                          <a:latin typeface="Cambria Math"/>
                        </a:rPr>
                        <m:t> </m:t>
                      </m:r>
                      <m:r>
                        <a:rPr lang="en-US" i="1" dirty="0">
                          <a:solidFill>
                            <a:srgbClr val="0070C0"/>
                          </a:solidFill>
                          <a:latin typeface="Cambria Math"/>
                        </a:rPr>
                        <m:t> </m:t>
                      </m:r>
                      <m:r>
                        <a:rPr lang="en-US" i="1">
                          <a:solidFill>
                            <a:schemeClr val="accent1"/>
                          </a:solidFill>
                          <a:latin typeface="Cambria Math" panose="02040503050406030204" pitchFamily="18" charset="0"/>
                        </a:rPr>
                        <m:t>𝑉</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5</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𝑦</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5</m:t>
                          </m:r>
                        </m:sup>
                      </m:sSup>
                    </m:oMath>
                  </m:oMathPara>
                </a14:m>
                <a:endParaRPr lang="en-US" b="0" i="1" dirty="0" smtClean="0">
                  <a:solidFill>
                    <a:srgbClr val="00B050"/>
                  </a:solidFill>
                  <a:latin typeface="Cambria Math" panose="02040503050406030204" pitchFamily="18" charset="0"/>
                </a:endParaRPr>
              </a:p>
              <a:p>
                <a:pPr algn="r" rtl="1"/>
                <a:endParaRPr lang="en-US"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a:rPr>
                        <m:t>𝟏𝟐𝟎</m:t>
                      </m:r>
                      <m:r>
                        <a:rPr lang="en-US" b="1" i="1">
                          <a:solidFill>
                            <a:srgbClr val="00B050"/>
                          </a:solidFill>
                          <a:latin typeface="Cambria Math" panose="02040503050406030204" pitchFamily="18" charset="0"/>
                        </a:rPr>
                        <m:t>𝒙</m:t>
                      </m:r>
                      <m:r>
                        <a:rPr lang="en-US" b="1" i="1">
                          <a:solidFill>
                            <a:srgbClr val="00B050"/>
                          </a:solidFill>
                          <a:latin typeface="Cambria Math" panose="02040503050406030204" pitchFamily="18" charset="0"/>
                        </a:rPr>
                        <m:t>+</m:t>
                      </m:r>
                      <m:r>
                        <a:rPr lang="en-US" b="1" i="1" smtClean="0">
                          <a:solidFill>
                            <a:srgbClr val="00B050"/>
                          </a:solidFill>
                          <a:latin typeface="Cambria Math"/>
                        </a:rPr>
                        <m:t>𝟔</m:t>
                      </m:r>
                      <m:r>
                        <a:rPr lang="en-US" b="1" i="1" smtClean="0">
                          <a:solidFill>
                            <a:srgbClr val="00B050"/>
                          </a:solidFill>
                          <a:latin typeface="Cambria Math" panose="02040503050406030204" pitchFamily="18" charset="0"/>
                        </a:rPr>
                        <m:t>𝟎</m:t>
                      </m:r>
                      <m:r>
                        <a:rPr lang="en-US" b="1" i="1">
                          <a:solidFill>
                            <a:srgbClr val="00B050"/>
                          </a:solidFill>
                          <a:latin typeface="Cambria Math" panose="02040503050406030204" pitchFamily="18" charset="0"/>
                        </a:rPr>
                        <m:t>𝒚</m:t>
                      </m:r>
                      <m:r>
                        <a:rPr lang="en-US" b="1" i="1" smtClean="0">
                          <a:solidFill>
                            <a:srgbClr val="00B050"/>
                          </a:solidFill>
                          <a:latin typeface="Cambria Math"/>
                        </a:rPr>
                        <m:t>=</m:t>
                      </m:r>
                      <m:r>
                        <a:rPr lang="en-US" b="1" i="1" smtClean="0">
                          <a:solidFill>
                            <a:srgbClr val="00B050"/>
                          </a:solidFill>
                          <a:latin typeface="Cambria Math"/>
                          <a:ea typeface="Cambria Math" panose="02040503050406030204" pitchFamily="18" charset="0"/>
                        </a:rPr>
                        <m:t>𝟔</m:t>
                      </m:r>
                      <m:r>
                        <a:rPr lang="he-IL" b="1" i="1">
                          <a:solidFill>
                            <a:srgbClr val="00B050"/>
                          </a:solidFill>
                          <a:latin typeface="Cambria Math" panose="02040503050406030204" pitchFamily="18" charset="0"/>
                          <a:ea typeface="Cambria Math" panose="02040503050406030204" pitchFamily="18" charset="0"/>
                        </a:rPr>
                        <m:t>𝟎𝟎</m:t>
                      </m:r>
                    </m:oMath>
                  </m:oMathPara>
                </a14:m>
                <a:endParaRPr lang="he-IL" b="1" dirty="0" smtClean="0">
                  <a:ea typeface="Cambria Math" panose="02040503050406030204" pitchFamily="18" charset="0"/>
                </a:endParaRPr>
              </a:p>
              <a:p>
                <a:pPr algn="r" rtl="1"/>
                <a:endParaRPr lang="en-US" dirty="0" smtClean="0">
                  <a:ea typeface="Cambria Math" panose="02040503050406030204" pitchFamily="18" charset="0"/>
                </a:endParaRPr>
              </a:p>
              <a:p>
                <a:pPr algn="ctr" rtl="1"/>
                <a:endParaRPr lang="he-IL" dirty="0" smtClean="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14773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3</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75</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2</m:t>
                      </m:r>
                      <m:r>
                        <a:rPr lang="en-US" sz="1600" i="1" smtClean="0">
                          <a:solidFill>
                            <a:schemeClr val="accent3"/>
                          </a:solidFill>
                          <a:latin typeface="Cambria Math" panose="02040503050406030204" pitchFamily="18" charset="0"/>
                        </a:rPr>
                        <m:t>.</m:t>
                      </m:r>
                      <m:r>
                        <a:rPr lang="en-US" sz="1600" i="1" smtClean="0">
                          <a:solidFill>
                            <a:schemeClr val="accent3"/>
                          </a:solidFill>
                          <a:latin typeface="Cambria Math" panose="02040503050406030204" pitchFamily="18" charset="0"/>
                        </a:rPr>
                        <m:t>5</m:t>
                      </m:r>
                      <m:r>
                        <a:rPr lang="en-US" sz="1600" i="1" smtClean="0">
                          <a:solidFill>
                            <a:schemeClr val="accent3"/>
                          </a:solidFill>
                          <a:latin typeface="Cambria Math" panose="02040503050406030204" pitchFamily="18" charset="0"/>
                        </a:rPr>
                        <m:t>)</m:t>
                      </m:r>
                    </m:oMath>
                  </m:oMathPara>
                </a14:m>
                <a:endParaRPr lang="en-US" sz="1600" dirty="0">
                  <a:solidFill>
                    <a:schemeClr val="accent3"/>
                  </a:solidFill>
                </a:endParaRPr>
              </a:p>
            </p:txBody>
          </p:sp>
        </mc:Choice>
        <mc:Fallback xmlns="">
          <p:sp>
            <p:nvSpPr>
              <p:cNvPr id="45" name="TextBox 44">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526003" y="4216975"/>
                <a:ext cx="949466" cy="246221"/>
              </a:xfrm>
              <a:prstGeom prst="rect">
                <a:avLst/>
              </a:prstGeom>
              <a:blipFill rotWithShape="1">
                <a:blip r:embed="rId9"/>
                <a:stretch>
                  <a:fillRect l="-4487" r="-5128"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0" name="Arc 29">
            <a:extLst>
              <a:ext uri="{FF2B5EF4-FFF2-40B4-BE49-F238E27FC236}">
                <a16:creationId xmlns:a16="http://schemas.microsoft.com/office/drawing/2014/main" id="{37E28A20-5597-B64C-82E0-34AD7510A2D4}"/>
              </a:ext>
            </a:extLst>
          </p:cNvPr>
          <p:cNvSpPr/>
          <p:nvPr/>
        </p:nvSpPr>
        <p:spPr>
          <a:xfrm rot="10800000">
            <a:off x="2060421" y="1946295"/>
            <a:ext cx="1167398" cy="2146901"/>
          </a:xfrm>
          <a:prstGeom prst="arc">
            <a:avLst>
              <a:gd name="adj1" fmla="val 16000004"/>
              <a:gd name="adj2" fmla="val 2066117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17C7289-15A1-DB4D-8070-9601E3991A77}"/>
                  </a:ext>
                </a:extLst>
              </p:cNvPr>
              <p:cNvSpPr txBox="1"/>
              <p:nvPr/>
            </p:nvSpPr>
            <p:spPr>
              <a:xfrm>
                <a:off x="6993653" y="3423830"/>
                <a:ext cx="3748035" cy="13912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5</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120</m:t>
                          </m:r>
                        </m:den>
                      </m:f>
                      <m:r>
                        <a:rPr lang="en-US" b="0" i="1" smtClean="0">
                          <a:solidFill>
                            <a:schemeClr val="tx1"/>
                          </a:solidFill>
                          <a:latin typeface="Cambria Math"/>
                        </a:rPr>
                        <m:t>600</m:t>
                      </m:r>
                      <m:r>
                        <a:rPr lang="en-US" b="0" i="0" smtClean="0">
                          <a:solidFill>
                            <a:srgbClr val="FF0000"/>
                          </a:solidFill>
                          <a:latin typeface="Cambria Math"/>
                        </a:rPr>
                        <m:t>=</m:t>
                      </m:r>
                      <m:r>
                        <a:rPr lang="en-US" b="0" i="0" smtClean="0">
                          <a:solidFill>
                            <a:srgbClr val="FF0000"/>
                          </a:solidFill>
                          <a:latin typeface="Cambria Math"/>
                        </a:rPr>
                        <m:t>2</m:t>
                      </m:r>
                      <m:r>
                        <a:rPr lang="en-US" b="0" i="0" smtClean="0">
                          <a:solidFill>
                            <a:srgbClr val="FF0000"/>
                          </a:solidFill>
                          <a:latin typeface="Cambria Math"/>
                        </a:rPr>
                        <m:t>.</m:t>
                      </m:r>
                      <m:r>
                        <a:rPr lang="en-US" b="0" i="0" smtClean="0">
                          <a:solidFill>
                            <a:srgbClr val="FF0000"/>
                          </a:solidFill>
                          <a:latin typeface="Cambria Math"/>
                        </a:rPr>
                        <m:t>5</m:t>
                      </m:r>
                    </m:oMath>
                  </m:oMathPara>
                </a14:m>
                <a:endParaRPr lang="en-US" b="0" i="1" dirty="0" smtClean="0">
                  <a:solidFill>
                    <a:srgbClr val="FF0000"/>
                  </a:solidFill>
                  <a:latin typeface="Cambria Math" panose="02040503050406030204" pitchFamily="18" charset="0"/>
                </a:endParaRPr>
              </a:p>
              <a:p>
                <a:endParaRPr lang="en-US" b="0" i="1" dirty="0">
                  <a:solidFill>
                    <a:srgbClr val="FF0000"/>
                  </a:solidFill>
                  <a:latin typeface="Cambria Math" panose="02040503050406030204" pitchFamily="18" charset="0"/>
                </a:endParaRPr>
              </a:p>
              <a:p>
                <a14:m>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oMath>
                </a14:m>
                <a:r>
                  <a:rPr lang="en-US" dirty="0">
                    <a:solidFill>
                      <a:schemeClr val="tx1"/>
                    </a:solidFill>
                  </a:rPr>
                  <a:t> </a:t>
                </a:r>
                <a14:m>
                  <m:oMath xmlns:m="http://schemas.openxmlformats.org/officeDocument/2006/math">
                    <m:r>
                      <a:rPr lang="en-US" i="1" smtClean="0">
                        <a:solidFill>
                          <a:srgbClr val="7030A0"/>
                        </a:solidFill>
                        <a:latin typeface="Cambria Math"/>
                      </a:rPr>
                      <m:t>0</m:t>
                    </m:r>
                    <m:r>
                      <a:rPr lang="en-US" i="1" smtClean="0">
                        <a:solidFill>
                          <a:srgbClr val="7030A0"/>
                        </a:solidFill>
                        <a:latin typeface="Cambria Math"/>
                      </a:rPr>
                      <m:t>.</m:t>
                    </m:r>
                    <m:r>
                      <a:rPr lang="en-US" b="0" i="1" smtClean="0">
                        <a:solidFill>
                          <a:srgbClr val="7030A0"/>
                        </a:solidFill>
                        <a:latin typeface="Cambria Math"/>
                      </a:rPr>
                      <m:t>5</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60</m:t>
                        </m:r>
                      </m:den>
                    </m:f>
                    <m:r>
                      <a:rPr lang="en-US" b="0" i="1" smtClean="0">
                        <a:solidFill>
                          <a:schemeClr val="tx1"/>
                        </a:solidFill>
                        <a:latin typeface="Cambria Math"/>
                      </a:rPr>
                      <m:t>6</m:t>
                    </m:r>
                    <m:r>
                      <a:rPr lang="en-US" i="1">
                        <a:solidFill>
                          <a:schemeClr val="tx1"/>
                        </a:solidFill>
                        <a:latin typeface="Cambria Math"/>
                      </a:rPr>
                      <m:t>00</m:t>
                    </m:r>
                    <m:r>
                      <a:rPr lang="en-US">
                        <a:solidFill>
                          <a:srgbClr val="FF0000"/>
                        </a:solidFill>
                        <a:latin typeface="Cambria Math"/>
                      </a:rPr>
                      <m:t>=</m:t>
                    </m:r>
                    <m:r>
                      <a:rPr lang="en-US" b="0" i="0" smtClean="0">
                        <a:solidFill>
                          <a:srgbClr val="FF0000"/>
                        </a:solidFill>
                        <a:latin typeface="Cambria Math"/>
                      </a:rPr>
                      <m:t>5</m:t>
                    </m:r>
                  </m:oMath>
                </a14:m>
                <a:endParaRPr lang="en-US" dirty="0">
                  <a:solidFill>
                    <a:srgbClr val="FF0000"/>
                  </a:solidFill>
                </a:endParaRPr>
              </a:p>
            </p:txBody>
          </p:sp>
        </mc:Choice>
        <mc:Fallback xmlns="">
          <p:sp>
            <p:nvSpPr>
              <p:cNvPr id="31" name="TextBox 30">
                <a:extLst>
                  <a:ext uri="{FF2B5EF4-FFF2-40B4-BE49-F238E27FC236}">
                    <a16:creationId xmlns:a16="http://schemas.microsoft.com/office/drawing/2014/main" xmlns:a14="http://schemas.microsoft.com/office/drawing/2010/main" xmlns="" id="{517C7289-15A1-DB4D-8070-9601E3991A77}"/>
                  </a:ext>
                </a:extLst>
              </p:cNvPr>
              <p:cNvSpPr txBox="1">
                <a:spLocks noRot="1" noChangeAspect="1" noMove="1" noResize="1" noEditPoints="1" noAdjustHandles="1" noChangeArrowheads="1" noChangeShapeType="1" noTextEdit="1"/>
              </p:cNvSpPr>
              <p:nvPr/>
            </p:nvSpPr>
            <p:spPr>
              <a:xfrm>
                <a:off x="6993653" y="3423830"/>
                <a:ext cx="3748035" cy="139121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2CF09A5-9EA7-F943-9236-0B43E11ADB17}"/>
                  </a:ext>
                </a:extLst>
              </p:cNvPr>
              <p:cNvSpPr txBox="1"/>
              <p:nvPr/>
            </p:nvSpPr>
            <p:spPr>
              <a:xfrm>
                <a:off x="2186051" y="3706207"/>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2</m:t>
                      </m:r>
                      <m:r>
                        <a:rPr lang="en-US" sz="1600" b="0" i="1" smtClean="0">
                          <a:solidFill>
                            <a:srgbClr val="FF0000"/>
                          </a:solidFill>
                          <a:latin typeface="Cambria Math"/>
                        </a:rPr>
                        <m:t>.</m:t>
                      </m:r>
                      <m:r>
                        <a:rPr lang="en-US" sz="1600" b="0" i="1" smtClean="0">
                          <a:solidFill>
                            <a:srgbClr val="FF0000"/>
                          </a:solidFill>
                          <a:latin typeface="Cambria Math"/>
                        </a:rPr>
                        <m:t>5</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5</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33" name="TextBox 32">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186051" y="3706207"/>
                <a:ext cx="949466" cy="246221"/>
              </a:xfrm>
              <a:prstGeom prst="rect">
                <a:avLst/>
              </a:prstGeom>
              <a:blipFill rotWithShape="1">
                <a:blip r:embed="rId11"/>
                <a:stretch>
                  <a:fillRect b="-32500"/>
                </a:stretch>
              </a:blipFill>
            </p:spPr>
            <p:txBody>
              <a:bodyPr/>
              <a:lstStyle/>
              <a:p>
                <a:r>
                  <a:rPr lang="en-US">
                    <a:noFill/>
                  </a:rPr>
                  <a:t> </a:t>
                </a:r>
              </a:p>
            </p:txBody>
          </p:sp>
        </mc:Fallback>
      </mc:AlternateContent>
      <p:sp>
        <p:nvSpPr>
          <p:cNvPr id="34" name="Oval 33">
            <a:extLst>
              <a:ext uri="{FF2B5EF4-FFF2-40B4-BE49-F238E27FC236}">
                <a16:creationId xmlns:a16="http://schemas.microsoft.com/office/drawing/2014/main" id="{24654B2A-3985-AB47-969A-31FBC170B9F9}"/>
              </a:ext>
            </a:extLst>
          </p:cNvPr>
          <p:cNvSpPr/>
          <p:nvPr/>
        </p:nvSpPr>
        <p:spPr>
          <a:xfrm>
            <a:off x="2157696" y="3769427"/>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
        <p:nvSpPr>
          <p:cNvPr id="35" name="TextBox 34"/>
          <p:cNvSpPr txBox="1"/>
          <p:nvPr/>
        </p:nvSpPr>
        <p:spPr>
          <a:xfrm>
            <a:off x="6179735" y="5093443"/>
            <a:ext cx="5511521" cy="923330"/>
          </a:xfrm>
          <a:prstGeom prst="rect">
            <a:avLst/>
          </a:prstGeom>
          <a:noFill/>
        </p:spPr>
        <p:txBody>
          <a:bodyPr wrap="square" rtlCol="0">
            <a:spAutoFit/>
          </a:bodyPr>
          <a:lstStyle/>
          <a:p>
            <a:pPr algn="l">
              <a:lnSpc>
                <a:spcPct val="150000"/>
              </a:lnSpc>
            </a:pPr>
            <a:r>
              <a:rPr lang="en-US" dirty="0" smtClean="0"/>
              <a:t>The tangency point with the other line is </a:t>
            </a:r>
            <a:r>
              <a:rPr lang="en-US" dirty="0" smtClean="0">
                <a:solidFill>
                  <a:srgbClr val="FF0000"/>
                </a:solidFill>
              </a:rPr>
              <a:t>also outside</a:t>
            </a:r>
            <a:r>
              <a:rPr lang="en-US" dirty="0" smtClean="0"/>
              <a:t> </a:t>
            </a:r>
            <a:r>
              <a:rPr lang="en-US" dirty="0" smtClean="0">
                <a:solidFill>
                  <a:srgbClr val="FF0000"/>
                </a:solidFill>
              </a:rPr>
              <a:t>the relevant range </a:t>
            </a:r>
            <a:r>
              <a:rPr lang="en-US" dirty="0" smtClean="0"/>
              <a:t>and we’re very </a:t>
            </a:r>
            <a:r>
              <a:rPr lang="en-US" dirty="0" smtClean="0">
                <a:solidFill>
                  <a:srgbClr val="FF0000"/>
                </a:solidFill>
              </a:rPr>
              <a:t>unhappy</a:t>
            </a:r>
            <a:endParaRPr lang="en-US" dirty="0">
              <a:solidFill>
                <a:srgbClr val="FF0000"/>
              </a:solidFill>
            </a:endParaRPr>
          </a:p>
        </p:txBody>
      </p:sp>
    </p:spTree>
    <p:extLst>
      <p:ext uri="{BB962C8B-B14F-4D97-AF65-F5344CB8AC3E}">
        <p14:creationId xmlns:p14="http://schemas.microsoft.com/office/powerpoint/2010/main" val="298351719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So what’s going on?</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213</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05578" y="206843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05578" y="531827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4135720"/>
            <a:ext cx="977666" cy="42636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1" y="4174875"/>
            <a:ext cx="131246" cy="15858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316711"/>
            <a:ext cx="346665" cy="34043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26088" y="4399502"/>
            <a:ext cx="550361" cy="5609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6" idx="1"/>
          </p:cNvCxnSpPr>
          <p:nvPr/>
        </p:nvCxnSpPr>
        <p:spPr>
          <a:xfrm flipH="1">
            <a:off x="1605579" y="4445211"/>
            <a:ext cx="803267" cy="899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8" y="4562084"/>
            <a:ext cx="648216" cy="7367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4774748"/>
            <a:ext cx="453209" cy="5491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599475" y="5079267"/>
            <a:ext cx="243142" cy="25517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603754" y="4562084"/>
            <a:ext cx="379424" cy="742092"/>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219158" y="2072440"/>
                <a:ext cx="3359063" cy="2034403"/>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dirty="0" smtClean="0">
                          <a:solidFill>
                            <a:srgbClr val="FF0000"/>
                          </a:solidFill>
                          <a:latin typeface="Cambria Math" panose="02040503050406030204" pitchFamily="18" charset="0"/>
                        </a:rPr>
                        <m:t>Max</m:t>
                      </m:r>
                      <m:r>
                        <a:rPr lang="en-US" i="1" dirty="0">
                          <a:solidFill>
                            <a:srgbClr val="FF0000"/>
                          </a:solidFill>
                          <a:latin typeface="Cambria Math"/>
                        </a:rPr>
                        <m:t> </m:t>
                      </m:r>
                      <m:r>
                        <a:rPr lang="en-US" i="1" dirty="0">
                          <a:solidFill>
                            <a:srgbClr val="0070C0"/>
                          </a:solidFill>
                          <a:latin typeface="Cambria Math"/>
                        </a:rPr>
                        <m:t> </m:t>
                      </m:r>
                      <m:r>
                        <a:rPr lang="en-US" i="1">
                          <a:solidFill>
                            <a:schemeClr val="accent1"/>
                          </a:solidFill>
                          <a:latin typeface="Cambria Math" panose="02040503050406030204" pitchFamily="18" charset="0"/>
                        </a:rPr>
                        <m:t>𝑉</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5</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𝑦</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5</m:t>
                          </m:r>
                        </m:sup>
                      </m:sSup>
                    </m:oMath>
                  </m:oMathPara>
                </a14:m>
                <a:endParaRPr lang="en-US" b="0" i="1" dirty="0" smtClean="0">
                  <a:solidFill>
                    <a:srgbClr val="00B050"/>
                  </a:solidFill>
                  <a:latin typeface="Cambria Math" panose="02040503050406030204" pitchFamily="18" charset="0"/>
                </a:endParaRPr>
              </a:p>
              <a:p>
                <a:pPr algn="r" rtl="1"/>
                <a:endParaRPr lang="ru-RU"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he-IL" b="0" i="1">
                          <a:solidFill>
                            <a:srgbClr val="00B050"/>
                          </a:solidFill>
                          <a:latin typeface="Cambria Math" panose="02040503050406030204" pitchFamily="18" charset="0"/>
                        </a:rPr>
                        <m:t>40</m:t>
                      </m:r>
                      <m:r>
                        <a:rPr lang="en-US" b="0" i="1">
                          <a:solidFill>
                            <a:srgbClr val="00B050"/>
                          </a:solidFill>
                          <a:latin typeface="Cambria Math" panose="02040503050406030204" pitchFamily="18" charset="0"/>
                        </a:rPr>
                        <m:t>𝑥</m:t>
                      </m:r>
                      <m:r>
                        <a:rPr lang="en-US" b="0" i="1">
                          <a:solidFill>
                            <a:srgbClr val="00B050"/>
                          </a:solidFill>
                          <a:latin typeface="Cambria Math" panose="02040503050406030204" pitchFamily="18" charset="0"/>
                        </a:rPr>
                        <m:t>+</m:t>
                      </m:r>
                      <m:r>
                        <a:rPr lang="en-US" b="0" i="1">
                          <a:solidFill>
                            <a:srgbClr val="00B050"/>
                          </a:solidFill>
                          <a:latin typeface="Cambria Math" panose="02040503050406030204" pitchFamily="18" charset="0"/>
                        </a:rPr>
                        <m:t>100</m:t>
                      </m:r>
                      <m:r>
                        <a:rPr lang="en-US" b="0" i="1">
                          <a:solidFill>
                            <a:srgbClr val="00B050"/>
                          </a:solidFill>
                          <a:latin typeface="Cambria Math" panose="02040503050406030204" pitchFamily="18" charset="0"/>
                        </a:rPr>
                        <m:t>𝑦</m:t>
                      </m:r>
                      <m:r>
                        <a:rPr lang="en-US" b="0" i="1">
                          <a:solidFill>
                            <a:srgbClr val="00B050"/>
                          </a:solidFill>
                          <a:latin typeface="Cambria Math"/>
                        </a:rPr>
                        <m:t>=</m:t>
                      </m:r>
                      <m:r>
                        <a:rPr lang="en-US" b="0" i="1">
                          <a:solidFill>
                            <a:srgbClr val="00B050"/>
                          </a:solidFill>
                          <a:latin typeface="Cambria Math" panose="02040503050406030204" pitchFamily="18" charset="0"/>
                          <a:ea typeface="Cambria Math" panose="02040503050406030204" pitchFamily="18" charset="0"/>
                        </a:rPr>
                        <m:t>4</m:t>
                      </m:r>
                      <m:r>
                        <a:rPr lang="he-IL" b="0" i="1">
                          <a:solidFill>
                            <a:srgbClr val="00B050"/>
                          </a:solidFill>
                          <a:latin typeface="Cambria Math" panose="02040503050406030204" pitchFamily="18" charset="0"/>
                          <a:ea typeface="Cambria Math" panose="02040503050406030204" pitchFamily="18" charset="0"/>
                        </a:rPr>
                        <m:t>00</m:t>
                      </m:r>
                    </m:oMath>
                  </m:oMathPara>
                </a14:m>
                <a:endParaRPr lang="he-IL" dirty="0">
                  <a:ea typeface="Cambria Math" panose="02040503050406030204" pitchFamily="18" charset="0"/>
                </a:endParaRPr>
              </a:p>
              <a:p>
                <a:pPr algn="r" rtl="1"/>
                <a:endParaRPr lang="en-US" b="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120</m:t>
                      </m:r>
                      <m:r>
                        <a:rPr lang="en-US" b="0" i="1">
                          <a:solidFill>
                            <a:srgbClr val="00B050"/>
                          </a:solidFill>
                          <a:latin typeface="Cambria Math" panose="02040503050406030204" pitchFamily="18" charset="0"/>
                        </a:rPr>
                        <m:t>𝑥</m:t>
                      </m:r>
                      <m:r>
                        <a:rPr lang="en-US" b="0" i="1">
                          <a:solidFill>
                            <a:srgbClr val="00B050"/>
                          </a:solidFill>
                          <a:latin typeface="Cambria Math" panose="02040503050406030204" pitchFamily="18" charset="0"/>
                        </a:rPr>
                        <m:t>+</m:t>
                      </m:r>
                      <m:r>
                        <a:rPr lang="en-US" b="0" i="1" smtClean="0">
                          <a:solidFill>
                            <a:srgbClr val="00B050"/>
                          </a:solidFill>
                          <a:latin typeface="Cambria Math"/>
                        </a:rPr>
                        <m:t>6</m:t>
                      </m:r>
                      <m:r>
                        <a:rPr lang="en-US" b="0" i="1" smtClean="0">
                          <a:solidFill>
                            <a:srgbClr val="00B050"/>
                          </a:solidFill>
                          <a:latin typeface="Cambria Math" panose="02040503050406030204" pitchFamily="18" charset="0"/>
                        </a:rPr>
                        <m:t>0</m:t>
                      </m:r>
                      <m:r>
                        <a:rPr lang="en-US" b="0" i="1">
                          <a:solidFill>
                            <a:srgbClr val="00B050"/>
                          </a:solidFill>
                          <a:latin typeface="Cambria Math" panose="02040503050406030204" pitchFamily="18" charset="0"/>
                        </a:rPr>
                        <m:t>𝑦</m:t>
                      </m:r>
                      <m:r>
                        <a:rPr lang="en-US" b="0" i="1" smtClean="0">
                          <a:solidFill>
                            <a:srgbClr val="00B050"/>
                          </a:solidFill>
                          <a:latin typeface="Cambria Math"/>
                        </a:rPr>
                        <m:t>=</m:t>
                      </m:r>
                      <m:r>
                        <a:rPr lang="en-US" b="0" i="1" smtClean="0">
                          <a:solidFill>
                            <a:srgbClr val="00B050"/>
                          </a:solidFill>
                          <a:latin typeface="Cambria Math"/>
                          <a:ea typeface="Cambria Math" panose="02040503050406030204" pitchFamily="18" charset="0"/>
                        </a:rPr>
                        <m:t>6</m:t>
                      </m:r>
                      <m:r>
                        <a:rPr lang="he-IL" b="0" i="1">
                          <a:solidFill>
                            <a:srgbClr val="00B050"/>
                          </a:solidFill>
                          <a:latin typeface="Cambria Math" panose="02040503050406030204" pitchFamily="18" charset="0"/>
                          <a:ea typeface="Cambria Math" panose="02040503050406030204" pitchFamily="18" charset="0"/>
                        </a:rPr>
                        <m:t>00</m:t>
                      </m:r>
                    </m:oMath>
                  </m:oMathPara>
                </a14:m>
                <a:endParaRPr lang="he-IL" dirty="0" smtClean="0">
                  <a:ea typeface="Cambria Math" panose="02040503050406030204" pitchFamily="18" charset="0"/>
                </a:endParaRPr>
              </a:p>
              <a:p>
                <a:pPr algn="r" rtl="1"/>
                <a:endParaRPr lang="en-US" dirty="0" smtClean="0">
                  <a:ea typeface="Cambria Math" panose="02040503050406030204" pitchFamily="18" charset="0"/>
                </a:endParaRPr>
              </a:p>
              <a:p>
                <a:pPr algn="ctr" rtl="1"/>
                <a:endParaRPr lang="he-IL" dirty="0" smtClean="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9158" y="2072440"/>
                <a:ext cx="3359063" cy="203440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2CF09A5-9EA7-F943-9236-0B43E11ADB17}"/>
                  </a:ext>
                </a:extLst>
              </p:cNvPr>
              <p:cNvSpPr txBox="1"/>
              <p:nvPr/>
            </p:nvSpPr>
            <p:spPr>
              <a:xfrm>
                <a:off x="4068788" y="5452873"/>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he-IL" sz="2000" b="0" i="1" smtClean="0">
                          <a:latin typeface="Cambria Math" panose="02040503050406030204" pitchFamily="18" charset="0"/>
                        </a:rPr>
                        <m:t>0</m:t>
                      </m:r>
                    </m:oMath>
                  </m:oMathPara>
                </a14:m>
                <a:endParaRPr lang="en-US" sz="2000" dirty="0"/>
              </a:p>
            </p:txBody>
          </p:sp>
        </mc:Choice>
        <mc:Fallback xmlns="">
          <p:sp>
            <p:nvSpPr>
              <p:cNvPr id="40" name="TextBox 39">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4068788" y="5452873"/>
                <a:ext cx="343043" cy="307777"/>
              </a:xfrm>
              <a:prstGeom prst="rect">
                <a:avLst/>
              </a:prstGeom>
              <a:blipFill>
                <a:blip r:embed="rId5"/>
                <a:stretch>
                  <a:fillRect l="-15789" r="-15789"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747295" y="5452873"/>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m:t>
                      </m:r>
                    </m:oMath>
                  </m:oMathPara>
                </a14:m>
                <a:endParaRPr lang="en-US" sz="2000" dirty="0"/>
              </a:p>
            </p:txBody>
          </p:sp>
        </mc:Choice>
        <mc:Fallback xmlns="">
          <p:sp>
            <p:nvSpPr>
              <p:cNvPr id="41" name="TextBox 40">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2747295" y="5452873"/>
                <a:ext cx="371686" cy="307777"/>
              </a:xfrm>
              <a:prstGeom prst="rect">
                <a:avLst/>
              </a:prstGeom>
              <a:blipFill>
                <a:blip r:embed="rId6"/>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2CF09A5-9EA7-F943-9236-0B43E11ADB17}"/>
                  </a:ext>
                </a:extLst>
              </p:cNvPr>
              <p:cNvSpPr txBox="1"/>
              <p:nvPr/>
            </p:nvSpPr>
            <p:spPr>
              <a:xfrm>
                <a:off x="1158581" y="4064575"/>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oMath>
                  </m:oMathPara>
                </a14:m>
                <a:endParaRPr lang="en-US" sz="2000" dirty="0"/>
              </a:p>
            </p:txBody>
          </p:sp>
        </mc:Choice>
        <mc:Fallback xmlns="">
          <p:sp>
            <p:nvSpPr>
              <p:cNvPr id="42" name="TextBox 41">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158581" y="4064575"/>
                <a:ext cx="371686" cy="307777"/>
              </a:xfrm>
              <a:prstGeom prst="rect">
                <a:avLst/>
              </a:prstGeom>
              <a:blipFill>
                <a:blip r:embed="rId7"/>
                <a:stretch>
                  <a:fillRect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F09A5-9EA7-F943-9236-0B43E11ADB17}"/>
                  </a:ext>
                </a:extLst>
              </p:cNvPr>
              <p:cNvSpPr txBox="1"/>
              <p:nvPr/>
            </p:nvSpPr>
            <p:spPr>
              <a:xfrm>
                <a:off x="1085513" y="2519702"/>
                <a:ext cx="37168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m:t>
                      </m:r>
                    </m:oMath>
                  </m:oMathPara>
                </a14:m>
                <a:endParaRPr lang="en-US" sz="2000" dirty="0"/>
              </a:p>
            </p:txBody>
          </p:sp>
        </mc:Choice>
        <mc:Fallback xmlns="">
          <p:sp>
            <p:nvSpPr>
              <p:cNvPr id="43" name="TextBox 42">
                <a:extLst>
                  <a:ext uri="{FF2B5EF4-FFF2-40B4-BE49-F238E27FC236}">
                    <a16:creationId xmlns:a16="http://schemas.microsoft.com/office/drawing/2014/main" id="{42CF09A5-9EA7-F943-9236-0B43E11ADB17}"/>
                  </a:ext>
                </a:extLst>
              </p:cNvPr>
              <p:cNvSpPr txBox="1">
                <a:spLocks noRot="1" noChangeAspect="1" noMove="1" noResize="1" noEditPoints="1" noAdjustHandles="1" noChangeArrowheads="1" noChangeShapeType="1" noTextEdit="1"/>
              </p:cNvSpPr>
              <p:nvPr/>
            </p:nvSpPr>
            <p:spPr>
              <a:xfrm>
                <a:off x="1085513" y="2519702"/>
                <a:ext cx="371686" cy="307777"/>
              </a:xfrm>
              <a:prstGeom prst="rect">
                <a:avLst/>
              </a:prstGeom>
              <a:blipFill>
                <a:blip r:embed="rId8"/>
                <a:stretch>
                  <a:fillRect l="-11475" r="-11475"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CF09A5-9EA7-F943-9236-0B43E11ADB17}"/>
                  </a:ext>
                </a:extLst>
              </p:cNvPr>
              <p:cNvSpPr txBox="1"/>
              <p:nvPr/>
            </p:nvSpPr>
            <p:spPr>
              <a:xfrm>
                <a:off x="2526003" y="4216975"/>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i="1" smtClean="0">
                          <a:solidFill>
                            <a:srgbClr val="FF0000"/>
                          </a:solidFill>
                          <a:latin typeface="Cambria Math" panose="02040503050406030204" pitchFamily="18" charset="0"/>
                        </a:rPr>
                        <m:t>3</m:t>
                      </m:r>
                      <m:r>
                        <a:rPr lang="en-US" sz="1600" i="1" smtClean="0">
                          <a:solidFill>
                            <a:srgbClr val="FF0000"/>
                          </a:solidFill>
                          <a:latin typeface="Cambria Math" panose="02040503050406030204" pitchFamily="18" charset="0"/>
                        </a:rPr>
                        <m:t>.</m:t>
                      </m:r>
                      <m:r>
                        <a:rPr lang="en-US" sz="1600" i="1" smtClean="0">
                          <a:solidFill>
                            <a:srgbClr val="FF0000"/>
                          </a:solidFill>
                          <a:latin typeface="Cambria Math" panose="02040503050406030204" pitchFamily="18" charset="0"/>
                        </a:rPr>
                        <m:t>75</m:t>
                      </m:r>
                      <m:r>
                        <a:rPr lang="en-US" sz="1600" i="1" smtClean="0">
                          <a:solidFill>
                            <a:srgbClr val="FF0000"/>
                          </a:solidFill>
                          <a:latin typeface="Cambria Math" panose="02040503050406030204" pitchFamily="18" charset="0"/>
                        </a:rPr>
                        <m:t>,</m:t>
                      </m:r>
                      <m:r>
                        <a:rPr lang="en-US" sz="1600" i="1" smtClean="0">
                          <a:solidFill>
                            <a:srgbClr val="FF0000"/>
                          </a:solidFill>
                          <a:latin typeface="Cambria Math" panose="02040503050406030204" pitchFamily="18" charset="0"/>
                        </a:rPr>
                        <m:t>2</m:t>
                      </m:r>
                      <m:r>
                        <a:rPr lang="en-US" sz="1600" i="1" smtClean="0">
                          <a:solidFill>
                            <a:srgbClr val="FF0000"/>
                          </a:solidFill>
                          <a:latin typeface="Cambria Math" panose="02040503050406030204" pitchFamily="18" charset="0"/>
                        </a:rPr>
                        <m:t>.</m:t>
                      </m:r>
                      <m:r>
                        <a:rPr lang="en-US" sz="1600" i="1" smtClean="0">
                          <a:solidFill>
                            <a:srgbClr val="FF0000"/>
                          </a:solidFill>
                          <a:latin typeface="Cambria Math" panose="02040503050406030204" pitchFamily="18" charset="0"/>
                        </a:rPr>
                        <m:t>5</m:t>
                      </m:r>
                      <m:r>
                        <a:rPr lang="en-US" sz="1600" i="1" smtClean="0">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45" name="TextBox 44">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526003" y="4216975"/>
                <a:ext cx="949466" cy="246221"/>
              </a:xfrm>
              <a:prstGeom prst="rect">
                <a:avLst/>
              </a:prstGeom>
              <a:blipFill rotWithShape="1">
                <a:blip r:embed="rId9"/>
                <a:stretch>
                  <a:fillRect l="-4487" r="-5128" b="-325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1EE40B0-1DD2-D245-BA0A-46754757F487}"/>
              </a:ext>
            </a:extLst>
          </p:cNvPr>
          <p:cNvCxnSpPr>
            <a:cxnSpLocks/>
          </p:cNvCxnSpPr>
          <p:nvPr/>
        </p:nvCxnSpPr>
        <p:spPr>
          <a:xfrm>
            <a:off x="1626088" y="2602523"/>
            <a:ext cx="977666" cy="190424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630148" y="4563812"/>
            <a:ext cx="1690643" cy="740364"/>
          </a:xfrm>
          <a:prstGeom prst="line">
            <a:avLst/>
          </a:prstGeom>
          <a:ln w="38100">
            <a:solidFill>
              <a:schemeClr val="accent6"/>
            </a:solidFill>
            <a:prstDash val="sysDot"/>
          </a:ln>
        </p:spPr>
        <p:style>
          <a:lnRef idx="1">
            <a:schemeClr val="accent6"/>
          </a:lnRef>
          <a:fillRef idx="0">
            <a:schemeClr val="accent6"/>
          </a:fillRef>
          <a:effectRef idx="0">
            <a:schemeClr val="accent6"/>
          </a:effectRef>
          <a:fontRef idx="minor">
            <a:schemeClr val="tx1"/>
          </a:fontRef>
        </p:style>
      </p:cxnSp>
      <p:sp>
        <p:nvSpPr>
          <p:cNvPr id="30" name="Arc 29">
            <a:extLst>
              <a:ext uri="{FF2B5EF4-FFF2-40B4-BE49-F238E27FC236}">
                <a16:creationId xmlns:a16="http://schemas.microsoft.com/office/drawing/2014/main" id="{37E28A20-5597-B64C-82E0-34AD7510A2D4}"/>
              </a:ext>
            </a:extLst>
          </p:cNvPr>
          <p:cNvSpPr/>
          <p:nvPr/>
        </p:nvSpPr>
        <p:spPr>
          <a:xfrm rot="10800000">
            <a:off x="2412101" y="2649655"/>
            <a:ext cx="1167398" cy="2146901"/>
          </a:xfrm>
          <a:prstGeom prst="arc">
            <a:avLst>
              <a:gd name="adj1" fmla="val 16000004"/>
              <a:gd name="adj2" fmla="val 2066117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17C7289-15A1-DB4D-8070-9601E3991A77}"/>
                  </a:ext>
                </a:extLst>
              </p:cNvPr>
              <p:cNvSpPr txBox="1"/>
              <p:nvPr/>
            </p:nvSpPr>
            <p:spPr>
              <a:xfrm>
                <a:off x="8299894" y="3845846"/>
                <a:ext cx="1838848" cy="9233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ru-RU" b="0" i="1" smtClean="0">
                          <a:solidFill>
                            <a:srgbClr val="FF0000"/>
                          </a:solidFill>
                          <a:latin typeface="Cambria Math"/>
                        </a:rPr>
                        <m:t>3</m:t>
                      </m:r>
                      <m:r>
                        <a:rPr lang="ru-RU" b="0" i="1" smtClean="0">
                          <a:solidFill>
                            <a:srgbClr val="FF0000"/>
                          </a:solidFill>
                          <a:latin typeface="Cambria Math"/>
                        </a:rPr>
                        <m:t>.</m:t>
                      </m:r>
                      <m:r>
                        <a:rPr lang="ru-RU" b="0" i="1" smtClean="0">
                          <a:solidFill>
                            <a:srgbClr val="FF0000"/>
                          </a:solidFill>
                          <a:latin typeface="Cambria Math"/>
                        </a:rPr>
                        <m:t>75</m:t>
                      </m:r>
                    </m:oMath>
                  </m:oMathPara>
                </a14:m>
                <a:endParaRPr lang="en-US" b="0" i="1" dirty="0" smtClean="0">
                  <a:solidFill>
                    <a:srgbClr val="FF0000"/>
                  </a:solidFill>
                  <a:latin typeface="Cambria Math" panose="02040503050406030204" pitchFamily="18" charset="0"/>
                </a:endParaRPr>
              </a:p>
              <a:p>
                <a:endParaRPr lang="en-US" b="0"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r>
                        <a:rPr lang="ru-RU" b="0" i="1" smtClean="0">
                          <a:solidFill>
                            <a:srgbClr val="FF0000"/>
                          </a:solidFill>
                          <a:latin typeface="Cambria Math"/>
                        </a:rPr>
                        <m:t>2</m:t>
                      </m:r>
                      <m:r>
                        <a:rPr lang="ru-RU" b="0" i="1" smtClean="0">
                          <a:solidFill>
                            <a:srgbClr val="FF0000"/>
                          </a:solidFill>
                          <a:latin typeface="Cambria Math"/>
                        </a:rPr>
                        <m:t>.</m:t>
                      </m:r>
                      <m:r>
                        <a:rPr lang="ru-RU" b="0" i="1" smtClean="0">
                          <a:solidFill>
                            <a:srgbClr val="FF0000"/>
                          </a:solidFill>
                          <a:latin typeface="Cambria Math"/>
                        </a:rPr>
                        <m:t>5</m:t>
                      </m:r>
                    </m:oMath>
                  </m:oMathPara>
                </a14:m>
                <a:endParaRPr lang="en-US" dirty="0">
                  <a:solidFill>
                    <a:srgbClr val="FF0000"/>
                  </a:solidFill>
                </a:endParaRPr>
              </a:p>
            </p:txBody>
          </p:sp>
        </mc:Choice>
        <mc:Fallback xmlns="">
          <p:sp>
            <p:nvSpPr>
              <p:cNvPr id="31" name="TextBox 30">
                <a:extLst>
                  <a:ext uri="{FF2B5EF4-FFF2-40B4-BE49-F238E27FC236}">
                    <a16:creationId xmlns:a16="http://schemas.microsoft.com/office/drawing/2014/main" xmlns:a14="http://schemas.microsoft.com/office/drawing/2010/main" xmlns="" id="{517C7289-15A1-DB4D-8070-9601E3991A77}"/>
                  </a:ext>
                </a:extLst>
              </p:cNvPr>
              <p:cNvSpPr txBox="1">
                <a:spLocks noRot="1" noChangeAspect="1" noMove="1" noResize="1" noEditPoints="1" noAdjustHandles="1" noChangeArrowheads="1" noChangeShapeType="1" noTextEdit="1"/>
              </p:cNvSpPr>
              <p:nvPr/>
            </p:nvSpPr>
            <p:spPr>
              <a:xfrm>
                <a:off x="8299894" y="3845846"/>
                <a:ext cx="1838848" cy="923330"/>
              </a:xfrm>
              <a:prstGeom prst="rect">
                <a:avLst/>
              </a:prstGeom>
              <a:blipFill rotWithShape="1">
                <a:blip r:embed="rId10"/>
                <a:stretch>
                  <a:fillRect b="-1987"/>
                </a:stretch>
              </a:blipFill>
            </p:spPr>
            <p:txBody>
              <a:bodyPr/>
              <a:lstStyle/>
              <a:p>
                <a:r>
                  <a:rPr lang="en-US">
                    <a:noFill/>
                  </a:rPr>
                  <a:t> </a:t>
                </a:r>
              </a:p>
            </p:txBody>
          </p:sp>
        </mc:Fallback>
      </mc:AlternateContent>
      <p:sp>
        <p:nvSpPr>
          <p:cNvPr id="10" name="TextBox 9"/>
          <p:cNvSpPr txBox="1"/>
          <p:nvPr/>
        </p:nvSpPr>
        <p:spPr>
          <a:xfrm>
            <a:off x="6551525" y="5206854"/>
            <a:ext cx="4561952" cy="1015663"/>
          </a:xfrm>
          <a:prstGeom prst="rect">
            <a:avLst/>
          </a:prstGeom>
          <a:noFill/>
        </p:spPr>
        <p:txBody>
          <a:bodyPr wrap="square" rtlCol="0">
            <a:spAutoFit/>
          </a:bodyPr>
          <a:lstStyle/>
          <a:p>
            <a:pPr algn="l">
              <a:lnSpc>
                <a:spcPct val="150000"/>
              </a:lnSpc>
            </a:pPr>
            <a:r>
              <a:rPr lang="en-US" sz="2000" dirty="0" smtClean="0"/>
              <a:t>Well, we can’t call it </a:t>
            </a:r>
            <a:r>
              <a:rPr lang="en-US" sz="2000" dirty="0" smtClean="0">
                <a:solidFill>
                  <a:srgbClr val="002060"/>
                </a:solidFill>
              </a:rPr>
              <a:t>tangency</a:t>
            </a:r>
            <a:r>
              <a:rPr lang="en-US" sz="2000" dirty="0" smtClean="0"/>
              <a:t>, but we do have </a:t>
            </a:r>
            <a:r>
              <a:rPr lang="en-US" sz="2000" dirty="0" smtClean="0">
                <a:solidFill>
                  <a:srgbClr val="FF0000"/>
                </a:solidFill>
              </a:rPr>
              <a:t>separation </a:t>
            </a:r>
            <a:endParaRPr lang="en-US" sz="2000" dirty="0">
              <a:solidFill>
                <a:srgbClr val="FF0000"/>
              </a:solidFill>
            </a:endParaRPr>
          </a:p>
        </p:txBody>
      </p:sp>
      <p:sp>
        <p:nvSpPr>
          <p:cNvPr id="34" name="Oval 33">
            <a:extLst>
              <a:ext uri="{FF2B5EF4-FFF2-40B4-BE49-F238E27FC236}">
                <a16:creationId xmlns:a16="http://schemas.microsoft.com/office/drawing/2014/main" id="{24654B2A-3985-AB47-969A-31FBC170B9F9}"/>
              </a:ext>
            </a:extLst>
          </p:cNvPr>
          <p:cNvSpPr/>
          <p:nvPr/>
        </p:nvSpPr>
        <p:spPr>
          <a:xfrm>
            <a:off x="2559616" y="4502931"/>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Tree>
    <p:extLst>
      <p:ext uri="{BB962C8B-B14F-4D97-AF65-F5344CB8AC3E}">
        <p14:creationId xmlns:p14="http://schemas.microsoft.com/office/powerpoint/2010/main" val="273580555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More generally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214</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18709" y="3531658"/>
            <a:ext cx="890008" cy="521271"/>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0" y="3857867"/>
            <a:ext cx="473816" cy="4755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3963477"/>
            <a:ext cx="636456" cy="69366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135720"/>
            <a:ext cx="746666" cy="85272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5" y="4269452"/>
            <a:ext cx="887080" cy="10105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7" y="4403143"/>
            <a:ext cx="807387" cy="89573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562084"/>
            <a:ext cx="663063" cy="76176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4" y="4891997"/>
            <a:ext cx="359568" cy="41860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2A5190D-A500-2A44-A9BD-D3B198C05BCE}"/>
              </a:ext>
            </a:extLst>
          </p:cNvPr>
          <p:cNvSpPr txBox="1"/>
          <p:nvPr/>
        </p:nvSpPr>
        <p:spPr>
          <a:xfrm>
            <a:off x="4773973" y="1732578"/>
            <a:ext cx="6904222" cy="3785652"/>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000" dirty="0" smtClean="0"/>
              <a:t>When there are several linear inequality and they </a:t>
            </a:r>
            <a:r>
              <a:rPr lang="en-US" sz="2000" dirty="0" smtClean="0">
                <a:solidFill>
                  <a:srgbClr val="FF0000"/>
                </a:solidFill>
              </a:rPr>
              <a:t>all</a:t>
            </a:r>
            <a:r>
              <a:rPr lang="en-US" sz="2000" dirty="0" smtClean="0"/>
              <a:t> have to be satisfied (“</a:t>
            </a:r>
            <a:r>
              <a:rPr lang="en-US" sz="2000" dirty="0" smtClean="0">
                <a:solidFill>
                  <a:srgbClr val="FF0000"/>
                </a:solidFill>
              </a:rPr>
              <a:t>and</a:t>
            </a:r>
            <a:r>
              <a:rPr lang="en-US" sz="2000" dirty="0" smtClean="0"/>
              <a:t>”) we look for tangencies</a:t>
            </a:r>
            <a:endParaRPr lang="he-IL" sz="2000" dirty="0" smtClean="0"/>
          </a:p>
          <a:p>
            <a:pPr marL="457200" indent="-457200" algn="l" defTabSz="914400" eaLnBrk="1" latinLnBrk="0" hangingPunct="1">
              <a:lnSpc>
                <a:spcPct val="150000"/>
              </a:lnSpc>
              <a:buFont typeface="Arial" panose="020B0604020202020204" pitchFamily="34" charset="0"/>
              <a:buChar char="•"/>
            </a:pPr>
            <a:r>
              <a:rPr lang="en-US" sz="2000" dirty="0" smtClean="0"/>
              <a:t>If one of them is in the </a:t>
            </a:r>
            <a:r>
              <a:rPr lang="en-US" sz="2000" dirty="0" smtClean="0">
                <a:solidFill>
                  <a:srgbClr val="002060"/>
                </a:solidFill>
              </a:rPr>
              <a:t>relevant range</a:t>
            </a:r>
            <a:r>
              <a:rPr lang="en-US" sz="2000" dirty="0" smtClean="0"/>
              <a:t> we’re happy</a:t>
            </a:r>
            <a:endParaRPr lang="he-IL" sz="2000" dirty="0" smtClean="0"/>
          </a:p>
          <a:p>
            <a:pPr marL="457200" indent="-457200" algn="l" defTabSz="914400" eaLnBrk="1" latinLnBrk="0" hangingPunct="1">
              <a:lnSpc>
                <a:spcPct val="150000"/>
              </a:lnSpc>
              <a:buFont typeface="Arial" panose="020B0604020202020204" pitchFamily="34" charset="0"/>
              <a:buChar char="•"/>
            </a:pPr>
            <a:r>
              <a:rPr lang="en-US" sz="2000" dirty="0" smtClean="0"/>
              <a:t>If not, we look at the </a:t>
            </a:r>
            <a:r>
              <a:rPr lang="en-US" sz="2000" dirty="0" smtClean="0">
                <a:solidFill>
                  <a:srgbClr val="FF0000"/>
                </a:solidFill>
              </a:rPr>
              <a:t>extreme</a:t>
            </a:r>
            <a:r>
              <a:rPr lang="en-US" sz="2000" dirty="0" smtClean="0"/>
              <a:t> points</a:t>
            </a:r>
            <a:endParaRPr lang="he-IL" sz="2000" dirty="0" smtClean="0"/>
          </a:p>
          <a:p>
            <a:pPr marL="457200" indent="-457200" algn="l" defTabSz="914400" eaLnBrk="1" latinLnBrk="0" hangingPunct="1">
              <a:lnSpc>
                <a:spcPct val="150000"/>
              </a:lnSpc>
              <a:buFont typeface="Arial" panose="020B0604020202020204" pitchFamily="34" charset="0"/>
              <a:buChar char="•"/>
            </a:pPr>
            <a:r>
              <a:rPr lang="en-US" sz="2000" dirty="0" smtClean="0"/>
              <a:t>(We don’t need to look at all of them – if one of them is “in between” slope we’re done)</a:t>
            </a:r>
          </a:p>
          <a:p>
            <a:pPr marL="457200" indent="-457200" algn="l" defTabSz="914400" eaLnBrk="1" latinLnBrk="0" hangingPunct="1">
              <a:lnSpc>
                <a:spcPct val="150000"/>
              </a:lnSpc>
              <a:buFont typeface="Arial" panose="020B0604020202020204" pitchFamily="34" charset="0"/>
              <a:buChar char="•"/>
            </a:pPr>
            <a:r>
              <a:rPr lang="en-US" sz="2000" dirty="0" smtClean="0"/>
              <a:t>(And something like this works in higher dimensions, too)</a:t>
            </a:r>
            <a:endParaRPr lang="en-US" sz="2000" dirty="0"/>
          </a:p>
        </p:txBody>
      </p:sp>
      <p:cxnSp>
        <p:nvCxnSpPr>
          <p:cNvPr id="20" name="Straight Connector 19">
            <a:extLst>
              <a:ext uri="{FF2B5EF4-FFF2-40B4-BE49-F238E27FC236}">
                <a16:creationId xmlns:a16="http://schemas.microsoft.com/office/drawing/2014/main" id="{956B7EE5-3F18-7944-B7DE-E7A618476CF7}"/>
              </a:ext>
            </a:extLst>
          </p:cNvPr>
          <p:cNvCxnSpPr>
            <a:cxnSpLocks/>
          </p:cNvCxnSpPr>
          <p:nvPr/>
        </p:nvCxnSpPr>
        <p:spPr>
          <a:xfrm>
            <a:off x="1963697" y="3620328"/>
            <a:ext cx="1135327" cy="1073928"/>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762924" y="4062832"/>
            <a:ext cx="472989" cy="1558242"/>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68455984"/>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Encouraged and cheered up, </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215</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04E36CF-31FD-384D-B00A-190D6E629A7B}"/>
                  </a:ext>
                </a:extLst>
              </p:cNvPr>
              <p:cNvSpPr txBox="1"/>
              <p:nvPr/>
            </p:nvSpPr>
            <p:spPr>
              <a:xfrm>
                <a:off x="1603514" y="1566024"/>
                <a:ext cx="8534400" cy="3688446"/>
              </a:xfrm>
              <a:prstGeom prst="rect">
                <a:avLst/>
              </a:prstGeom>
              <a:noFill/>
            </p:spPr>
            <p:txBody>
              <a:bodyPr wrap="square" rtlCol="0">
                <a:spAutoFit/>
              </a:bodyPr>
              <a:lstStyle/>
              <a:p>
                <a:pPr algn="l" defTabSz="914400" eaLnBrk="1" latinLnBrk="0" hangingPunct="1">
                  <a:lnSpc>
                    <a:spcPct val="150000"/>
                  </a:lnSpc>
                </a:pPr>
                <a:r>
                  <a:rPr lang="en-US" sz="2400" dirty="0" smtClean="0"/>
                  <a:t>Let us now assume that</a:t>
                </a:r>
                <a:endParaRPr lang="he-IL" sz="2400" dirty="0" smtClean="0"/>
              </a:p>
              <a:p>
                <a:pPr algn="l" defTabSz="914400" eaLnBrk="1" latinLnBrk="0" hangingPunct="1">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𝑦</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m:t>
                      </m:r>
                      <m:r>
                        <a:rPr lang="en-US" sz="2400" b="0" i="1" smtClean="0">
                          <a:solidFill>
                            <a:srgbClr val="00B050"/>
                          </a:solidFill>
                          <a:latin typeface="Cambria Math" panose="02040503050406030204" pitchFamily="18" charset="0"/>
                        </a:rPr>
                        <m:t>,    </m:t>
                      </m:r>
                      <m:r>
                        <a:rPr lang="en-US" sz="2400" b="0" i="1" smtClean="0">
                          <a:solidFill>
                            <a:srgbClr val="00B050"/>
                          </a:solidFill>
                          <a:latin typeface="Cambria Math" panose="02040503050406030204" pitchFamily="18" charset="0"/>
                        </a:rPr>
                        <m:t>𝐼</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200</m:t>
                      </m:r>
                    </m:oMath>
                  </m:oMathPara>
                </a14:m>
                <a:endParaRPr lang="en-US" sz="2400" b="0" dirty="0">
                  <a:solidFill>
                    <a:srgbClr val="00B050"/>
                  </a:solidFill>
                </a:endParaRPr>
              </a:p>
              <a:p>
                <a:pPr algn="l">
                  <a:lnSpc>
                    <a:spcPct val="150000"/>
                  </a:lnSpc>
                </a:pPr>
                <a:endParaRPr lang="he-IL" sz="2400" dirty="0" smtClean="0"/>
              </a:p>
              <a:p>
                <a:pPr>
                  <a:lnSpc>
                    <a:spcPct val="150000"/>
                  </a:lnSpc>
                </a:pPr>
                <a:r>
                  <a:rPr lang="en-US" sz="2400" dirty="0" smtClean="0"/>
                  <a:t>But there are discounts for large quantities: above 100 the price of </a:t>
                </a:r>
                <a14:m>
                  <m:oMath xmlns:m="http://schemas.openxmlformats.org/officeDocument/2006/math">
                    <m:r>
                      <a:rPr lang="en-US" sz="2400" i="1">
                        <a:solidFill>
                          <a:srgbClr val="FF0000"/>
                        </a:solidFill>
                        <a:latin typeface="Cambria Math" panose="02040503050406030204" pitchFamily="18" charset="0"/>
                      </a:rPr>
                      <m:t>𝑥</m:t>
                    </m:r>
                  </m:oMath>
                </a14:m>
                <a:r>
                  <a:rPr lang="en-US" sz="2400" b="0" dirty="0" smtClean="0"/>
                  <a:t> per unit goes down by 50%</a:t>
                </a:r>
                <a:endParaRPr lang="en-US" sz="2400" b="0" dirty="0"/>
              </a:p>
              <a:p>
                <a:pPr algn="ctr">
                  <a:lnSpc>
                    <a:spcPct val="150000"/>
                  </a:lnSpc>
                </a:pP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 </m:t>
                        </m:r>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m:t>
                    </m:r>
                    <m:f>
                      <m:fPr>
                        <m:ctrlPr>
                          <a:rPr lang="en-US" sz="2400" i="1">
                            <a:solidFill>
                              <a:srgbClr val="00B050"/>
                            </a:solidFill>
                            <a:latin typeface="Cambria Math" panose="02040503050406030204" pitchFamily="18" charset="0"/>
                          </a:rPr>
                        </m:ctrlPr>
                      </m:fPr>
                      <m:num>
                        <m:r>
                          <a:rPr lang="he-IL" sz="2400" i="1">
                            <a:solidFill>
                              <a:srgbClr val="00B050"/>
                            </a:solidFill>
                            <a:latin typeface="Cambria Math" panose="02040503050406030204" pitchFamily="18" charset="0"/>
                          </a:rPr>
                          <m:t>1</m:t>
                        </m:r>
                      </m:num>
                      <m:den>
                        <m:r>
                          <a:rPr lang="he-IL" sz="2400" i="1">
                            <a:solidFill>
                              <a:srgbClr val="00B050"/>
                            </a:solidFill>
                            <a:latin typeface="Cambria Math" panose="02040503050406030204" pitchFamily="18" charset="0"/>
                          </a:rPr>
                          <m:t>2</m:t>
                        </m:r>
                      </m:den>
                    </m:f>
                  </m:oMath>
                </a14:m>
                <a:r>
                  <a:rPr lang="en-US" sz="2400" dirty="0" smtClean="0"/>
                  <a:t>   if </a:t>
                </a:r>
                <a14:m>
                  <m:oMath xmlns:m="http://schemas.openxmlformats.org/officeDocument/2006/math">
                    <m:r>
                      <a:rPr lang="en-US" sz="2400" b="0" i="1" smtClean="0">
                        <a:solidFill>
                          <a:srgbClr val="00B050"/>
                        </a:solidFill>
                        <a:latin typeface="Cambria Math"/>
                      </a:rPr>
                      <m:t>  </m:t>
                    </m:r>
                    <m:r>
                      <a:rPr lang="en-US" sz="2400" b="0" i="1" smtClean="0">
                        <a:solidFill>
                          <a:srgbClr val="FF0000"/>
                        </a:solidFill>
                        <a:latin typeface="Cambria Math" panose="02040503050406030204" pitchFamily="18" charset="0"/>
                      </a:rPr>
                      <m:t>𝑥</m:t>
                    </m:r>
                    <m:r>
                      <a:rPr lang="en-US" sz="2400" b="0" i="1" smtClean="0">
                        <a:solidFill>
                          <a:srgbClr val="FF0000"/>
                        </a:solidFill>
                        <a:latin typeface="Cambria Math" panose="02040503050406030204" pitchFamily="18" charset="0"/>
                      </a:rPr>
                      <m:t>&gt;</m:t>
                    </m:r>
                    <m:r>
                      <a:rPr lang="en-US" sz="2400" b="0" i="1" smtClean="0">
                        <a:solidFill>
                          <a:srgbClr val="FF0000"/>
                        </a:solidFill>
                        <a:latin typeface="Cambria Math" panose="02040503050406030204" pitchFamily="18" charset="0"/>
                      </a:rPr>
                      <m:t>100</m:t>
                    </m:r>
                  </m:oMath>
                </a14:m>
                <a:endParaRPr lang="en-US" sz="2400" dirty="0"/>
              </a:p>
            </p:txBody>
          </p:sp>
        </mc:Choice>
        <mc:Fallback xmlns="">
          <p:sp>
            <p:nvSpPr>
              <p:cNvPr id="10" name="TextBox 9">
                <a:extLst>
                  <a:ext uri="{FF2B5EF4-FFF2-40B4-BE49-F238E27FC236}">
                    <a16:creationId xmlns="" xmlns:a16="http://schemas.microsoft.com/office/drawing/2014/main" xmlns:a14="http://schemas.microsoft.com/office/drawing/2010/main" id="{904E36CF-31FD-384D-B00A-190D6E629A7B}"/>
                  </a:ext>
                </a:extLst>
              </p:cNvPr>
              <p:cNvSpPr txBox="1">
                <a:spLocks noRot="1" noChangeAspect="1" noMove="1" noResize="1" noEditPoints="1" noAdjustHandles="1" noChangeArrowheads="1" noChangeShapeType="1" noTextEdit="1"/>
              </p:cNvSpPr>
              <p:nvPr/>
            </p:nvSpPr>
            <p:spPr>
              <a:xfrm>
                <a:off x="1603514" y="1566024"/>
                <a:ext cx="8534400" cy="3688446"/>
              </a:xfrm>
              <a:prstGeom prst="rect">
                <a:avLst/>
              </a:prstGeom>
              <a:blipFill rotWithShape="1">
                <a:blip r:embed="rId2"/>
                <a:stretch>
                  <a:fillRect l="-1071"/>
                </a:stretch>
              </a:blipFill>
            </p:spPr>
            <p:txBody>
              <a:bodyPr/>
              <a:lstStyle/>
              <a:p>
                <a:r>
                  <a:rPr lang="en-US">
                    <a:noFill/>
                  </a:rPr>
                  <a:t> </a:t>
                </a:r>
              </a:p>
            </p:txBody>
          </p:sp>
        </mc:Fallback>
      </mc:AlternateContent>
    </p:spTree>
    <p:extLst>
      <p:ext uri="{BB962C8B-B14F-4D97-AF65-F5344CB8AC3E}">
        <p14:creationId xmlns:p14="http://schemas.microsoft.com/office/powerpoint/2010/main" val="93952246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Which bundles are feasible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216</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12A890-6385-A142-B5DE-2485D484AA81}"/>
                  </a:ext>
                </a:extLst>
              </p:cNvPr>
              <p:cNvSpPr txBox="1"/>
              <p:nvPr/>
            </p:nvSpPr>
            <p:spPr>
              <a:xfrm>
                <a:off x="2285033" y="5472576"/>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1" name="TextBox 10">
                <a:extLst>
                  <a:ext uri="{FF2B5EF4-FFF2-40B4-BE49-F238E27FC236}">
                    <a16:creationId xmlns:a16="http://schemas.microsoft.com/office/drawing/2014/main" xmlns:a14="http://schemas.microsoft.com/office/drawing/2010/main" xmlns="" id="{DC12A890-6385-A142-B5DE-2485D484AA81}"/>
                  </a:ext>
                </a:extLst>
              </p:cNvPr>
              <p:cNvSpPr txBox="1">
                <a:spLocks noRot="1" noChangeAspect="1" noMove="1" noResize="1" noEditPoints="1" noAdjustHandles="1" noChangeArrowheads="1" noChangeShapeType="1" noTextEdit="1"/>
              </p:cNvSpPr>
              <p:nvPr/>
            </p:nvSpPr>
            <p:spPr>
              <a:xfrm>
                <a:off x="2285033" y="5472576"/>
                <a:ext cx="485710" cy="307777"/>
              </a:xfrm>
              <a:prstGeom prst="rect">
                <a:avLst/>
              </a:prstGeom>
              <a:blipFill rotWithShape="1">
                <a:blip r:embed="rId4"/>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F09A5-9EA7-F943-9236-0B43E11ADB17}"/>
                  </a:ext>
                </a:extLst>
              </p:cNvPr>
              <p:cNvSpPr txBox="1"/>
              <p:nvPr/>
            </p:nvSpPr>
            <p:spPr>
              <a:xfrm>
                <a:off x="4108625" y="5452873"/>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300</m:t>
                      </m:r>
                    </m:oMath>
                  </m:oMathPara>
                </a14:m>
                <a:endParaRPr lang="en-US" sz="2000" dirty="0"/>
              </a:p>
            </p:txBody>
          </p:sp>
        </mc:Choice>
        <mc:Fallback xmlns="">
          <p:sp>
            <p:nvSpPr>
              <p:cNvPr id="17" name="TextBox 16">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4108625" y="5452873"/>
                <a:ext cx="485710" cy="307777"/>
              </a:xfrm>
              <a:prstGeom prst="rect">
                <a:avLst/>
              </a:prstGeom>
              <a:blipFill rotWithShape="1">
                <a:blip r:embed="rId5"/>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E5D69-29EA-BC4D-ADC5-AEEC10CA0415}"/>
                  </a:ext>
                </a:extLst>
              </p:cNvPr>
              <p:cNvSpPr txBox="1"/>
              <p:nvPr/>
            </p:nvSpPr>
            <p:spPr>
              <a:xfrm>
                <a:off x="1004506" y="451514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8" name="TextBox 17">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4506" y="4515147"/>
                <a:ext cx="485710" cy="307777"/>
              </a:xfrm>
              <a:prstGeom prst="rect">
                <a:avLst/>
              </a:prstGeom>
              <a:blipFill rotWithShape="1">
                <a:blip r:embed="rId6"/>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3F0A55-3736-CD45-AB35-83ED034681BE}"/>
                  </a:ext>
                </a:extLst>
              </p:cNvPr>
              <p:cNvSpPr txBox="1"/>
              <p:nvPr/>
            </p:nvSpPr>
            <p:spPr>
              <a:xfrm>
                <a:off x="1004506" y="318180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19" name="TextBox 18">
                <a:extLst>
                  <a:ext uri="{FF2B5EF4-FFF2-40B4-BE49-F238E27FC236}">
                    <a16:creationId xmlns:a16="http://schemas.microsoft.com/office/drawing/2014/main" xmlns:a14="http://schemas.microsoft.com/office/drawing/2010/main" xmlns="" id="{003F0A55-3736-CD45-AB35-83ED034681BE}"/>
                  </a:ext>
                </a:extLst>
              </p:cNvPr>
              <p:cNvSpPr txBox="1">
                <a:spLocks noRot="1" noChangeAspect="1" noMove="1" noResize="1" noEditPoints="1" noAdjustHandles="1" noChangeArrowheads="1" noChangeShapeType="1" noTextEdit="1"/>
              </p:cNvSpPr>
              <p:nvPr/>
            </p:nvSpPr>
            <p:spPr>
              <a:xfrm>
                <a:off x="1004506" y="3181807"/>
                <a:ext cx="485710" cy="307777"/>
              </a:xfrm>
              <a:prstGeom prst="rect">
                <a:avLst/>
              </a:prstGeom>
              <a:blipFill rotWithShape="1">
                <a:blip r:embed="rId7"/>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2CF09A5-9EA7-F943-9236-0B43E11ADB17}"/>
                  </a:ext>
                </a:extLst>
              </p:cNvPr>
              <p:cNvSpPr txBox="1"/>
              <p:nvPr/>
            </p:nvSpPr>
            <p:spPr>
              <a:xfrm>
                <a:off x="3115553" y="5464601"/>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28" name="TextBox 27">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115553" y="5464601"/>
                <a:ext cx="485710" cy="307777"/>
              </a:xfrm>
              <a:prstGeom prst="rect">
                <a:avLst/>
              </a:prstGeom>
              <a:blipFill rotWithShape="1">
                <a:blip r:embed="rId8"/>
                <a:stretch>
                  <a:fillRect l="-11250" r="-1125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EE5D69-29EA-BC4D-ADC5-AEEC10CA0415}"/>
                  </a:ext>
                </a:extLst>
              </p:cNvPr>
              <p:cNvSpPr txBox="1"/>
              <p:nvPr/>
            </p:nvSpPr>
            <p:spPr>
              <a:xfrm>
                <a:off x="1006186" y="3923995"/>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m:t>
                      </m:r>
                      <m:r>
                        <a:rPr lang="he-IL" sz="2000" b="0" i="1" smtClean="0">
                          <a:latin typeface="Cambria Math"/>
                        </a:rPr>
                        <m:t>5</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6186" y="3923995"/>
                <a:ext cx="485710" cy="307777"/>
              </a:xfrm>
              <a:prstGeom prst="rect">
                <a:avLst/>
              </a:prstGeom>
              <a:blipFill rotWithShape="1">
                <a:blip r:embed="rId9"/>
                <a:stretch>
                  <a:fillRect l="-11250" r="-11250" b="-6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7850F7D-5726-FD4F-9AF2-C5956DBE4B3C}"/>
              </a:ext>
            </a:extLst>
          </p:cNvPr>
          <p:cNvCxnSpPr>
            <a:cxnSpLocks/>
          </p:cNvCxnSpPr>
          <p:nvPr/>
        </p:nvCxnSpPr>
        <p:spPr>
          <a:xfrm>
            <a:off x="2599746" y="2364828"/>
            <a:ext cx="0" cy="2934053"/>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5409562" y="1794823"/>
                <a:ext cx="5367746" cy="3139321"/>
              </a:xfrm>
              <a:prstGeom prst="rect">
                <a:avLst/>
              </a:prstGeom>
            </p:spPr>
            <p:txBody>
              <a:bodyPr wrap="square">
                <a:spAutoFit/>
              </a:bodyPr>
              <a:lstStyle/>
              <a:p>
                <a:pPr algn="l"/>
                <a:r>
                  <a:rPr lang="en-US" sz="2400" i="0" dirty="0" smtClean="0">
                    <a:latin typeface="+mj-lt"/>
                  </a:rPr>
                  <a:t>Distinguish between </a:t>
                </a:r>
                <a:endParaRPr lang="he-IL" sz="2400" dirty="0" smtClean="0">
                  <a:latin typeface="Cambria Math" panose="02040503050406030204" pitchFamily="18" charset="0"/>
                </a:endParaRPr>
              </a:p>
              <a:p>
                <a:pPr algn="l"/>
                <a:endParaRPr lang="he-IL" sz="2400" i="1" dirty="0">
                  <a:solidFill>
                    <a:srgbClr val="00B050"/>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1</m:t>
                      </m:r>
                      <m:r>
                        <a:rPr lang="he-IL" sz="2400" i="1">
                          <a:solidFill>
                            <a:srgbClr val="00B050"/>
                          </a:solidFill>
                          <a:latin typeface="Cambria Math" panose="02040503050406030204" pitchFamily="18" charset="0"/>
                          <a:ea typeface="Cambria Math" panose="02040503050406030204" pitchFamily="18" charset="0"/>
                        </a:rPr>
                        <m:t>00</m:t>
                      </m:r>
                    </m:oMath>
                  </m:oMathPara>
                </a14:m>
                <a:endParaRPr lang="he-IL" sz="2400" dirty="0" smtClean="0">
                  <a:solidFill>
                    <a:srgbClr val="00B050"/>
                  </a:solidFill>
                  <a:ea typeface="Cambria Math" panose="02040503050406030204" pitchFamily="18" charset="0"/>
                </a:endParaRPr>
              </a:p>
              <a:p>
                <a:pPr algn="l"/>
                <a:r>
                  <a:rPr lang="en-US" sz="2400" dirty="0">
                    <a:ea typeface="Cambria Math" panose="02040503050406030204" pitchFamily="18" charset="0"/>
                  </a:rPr>
                  <a:t>a</a:t>
                </a:r>
                <a:r>
                  <a:rPr lang="en-US" sz="2400" dirty="0" smtClean="0">
                    <a:ea typeface="Cambria Math" panose="02040503050406030204" pitchFamily="18" charset="0"/>
                  </a:rPr>
                  <a:t>nd </a:t>
                </a:r>
                <a:endParaRPr lang="he-IL" sz="2400" dirty="0" smtClean="0">
                  <a:ea typeface="Cambria Math" panose="02040503050406030204" pitchFamily="18" charset="0"/>
                </a:endParaRPr>
              </a:p>
              <a:p>
                <a:pPr algn="l"/>
                <a:endParaRPr lang="he-IL" sz="2400" dirty="0" smtClean="0">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rPr>
                        <m:t>𝑥</m:t>
                      </m:r>
                      <m:r>
                        <a:rPr lang="en-US" sz="2400" b="0" i="1" smtClean="0">
                          <a:solidFill>
                            <a:srgbClr val="00B050"/>
                          </a:solidFill>
                          <a:latin typeface="Cambria Math" panose="02040503050406030204" pitchFamily="18" charset="0"/>
                        </a:rPr>
                        <m:t>&gt;</m:t>
                      </m:r>
                      <m:r>
                        <a:rPr lang="en-US" sz="2400" b="0" i="1" smtClean="0">
                          <a:solidFill>
                            <a:srgbClr val="00B050"/>
                          </a:solidFill>
                          <a:latin typeface="Cambria Math"/>
                          <a:ea typeface="Cambria Math" panose="02040503050406030204" pitchFamily="18" charset="0"/>
                        </a:rPr>
                        <m:t>1</m:t>
                      </m:r>
                      <m:r>
                        <a:rPr lang="en-US" sz="2400" b="0" i="1" smtClean="0">
                          <a:solidFill>
                            <a:srgbClr val="00B050"/>
                          </a:solidFill>
                          <a:latin typeface="Cambria Math" panose="02040503050406030204" pitchFamily="18" charset="0"/>
                          <a:ea typeface="Cambria Math" panose="02040503050406030204" pitchFamily="18" charset="0"/>
                        </a:rPr>
                        <m:t>0</m:t>
                      </m:r>
                      <m:r>
                        <a:rPr lang="he-IL" sz="2400" i="1">
                          <a:solidFill>
                            <a:srgbClr val="00B050"/>
                          </a:solidFill>
                          <a:latin typeface="Cambria Math" panose="02040503050406030204" pitchFamily="18" charset="0"/>
                          <a:ea typeface="Cambria Math" panose="02040503050406030204" pitchFamily="18" charset="0"/>
                        </a:rPr>
                        <m:t>0</m:t>
                      </m:r>
                    </m:oMath>
                  </m:oMathPara>
                </a14:m>
                <a:endParaRPr lang="he-IL" sz="2400" dirty="0" smtClean="0">
                  <a:ea typeface="Cambria Math" panose="02040503050406030204" pitchFamily="18" charset="0"/>
                </a:endParaRPr>
              </a:p>
              <a:p>
                <a:pPr algn="l"/>
                <a:endParaRPr lang="en-US" dirty="0" smtClean="0">
                  <a:ea typeface="Cambria Math" panose="02040503050406030204" pitchFamily="18" charset="0"/>
                </a:endParaRPr>
              </a:p>
              <a:p>
                <a:pPr algn="r" rtl="1"/>
                <a:endParaRPr lang="he-IL" dirty="0" smtClean="0">
                  <a:ea typeface="Cambria Math" panose="02040503050406030204" pitchFamily="18" charset="0"/>
                </a:endParaRPr>
              </a:p>
              <a:p>
                <a:pPr algn="r" rtl="1"/>
                <a:endParaRPr lang="en-US" dirty="0">
                  <a:ea typeface="Cambria Math" panose="020405030504060302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5409562" y="1794823"/>
                <a:ext cx="5367746" cy="3139321"/>
              </a:xfrm>
              <a:prstGeom prst="rect">
                <a:avLst/>
              </a:prstGeom>
              <a:blipFill rotWithShape="1">
                <a:blip r:embed="rId10"/>
                <a:stretch>
                  <a:fillRect l="-1703" t="-1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15167" y="3733271"/>
                <a:ext cx="926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1</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615167" y="3733271"/>
                <a:ext cx="926234" cy="369332"/>
              </a:xfrm>
              <a:prstGeom prst="rect">
                <a:avLst/>
              </a:prstGeom>
              <a:blipFill>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895291" y="3950402"/>
                <a:ext cx="1404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0</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2895291" y="3950402"/>
                <a:ext cx="1404740" cy="369332"/>
              </a:xfrm>
              <a:prstGeom prst="rect">
                <a:avLst/>
              </a:prstGeom>
              <a:blipFill>
                <a:blip r:embed="rId12"/>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48931551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budget set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217</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12A890-6385-A142-B5DE-2485D484AA81}"/>
                  </a:ext>
                </a:extLst>
              </p:cNvPr>
              <p:cNvSpPr txBox="1"/>
              <p:nvPr/>
            </p:nvSpPr>
            <p:spPr>
              <a:xfrm>
                <a:off x="2285033" y="5472576"/>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1" name="TextBox 10">
                <a:extLst>
                  <a:ext uri="{FF2B5EF4-FFF2-40B4-BE49-F238E27FC236}">
                    <a16:creationId xmlns:a16="http://schemas.microsoft.com/office/drawing/2014/main" xmlns:a14="http://schemas.microsoft.com/office/drawing/2010/main" xmlns="" id="{DC12A890-6385-A142-B5DE-2485D484AA81}"/>
                  </a:ext>
                </a:extLst>
              </p:cNvPr>
              <p:cNvSpPr txBox="1">
                <a:spLocks noRot="1" noChangeAspect="1" noMove="1" noResize="1" noEditPoints="1" noAdjustHandles="1" noChangeArrowheads="1" noChangeShapeType="1" noTextEdit="1"/>
              </p:cNvSpPr>
              <p:nvPr/>
            </p:nvSpPr>
            <p:spPr>
              <a:xfrm>
                <a:off x="2285033" y="5472576"/>
                <a:ext cx="485710" cy="307777"/>
              </a:xfrm>
              <a:prstGeom prst="rect">
                <a:avLst/>
              </a:prstGeom>
              <a:blipFill rotWithShape="1">
                <a:blip r:embed="rId4"/>
                <a:stretch>
                  <a:fillRect l="-12500" r="-10000" b="-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3531658"/>
            <a:ext cx="973658" cy="1157474"/>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F09A5-9EA7-F943-9236-0B43E11ADB17}"/>
                  </a:ext>
                </a:extLst>
              </p:cNvPr>
              <p:cNvSpPr txBox="1"/>
              <p:nvPr/>
            </p:nvSpPr>
            <p:spPr>
              <a:xfrm>
                <a:off x="4108625" y="5452873"/>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300</m:t>
                      </m:r>
                    </m:oMath>
                  </m:oMathPara>
                </a14:m>
                <a:endParaRPr lang="en-US" sz="2000" dirty="0"/>
              </a:p>
            </p:txBody>
          </p:sp>
        </mc:Choice>
        <mc:Fallback xmlns="">
          <p:sp>
            <p:nvSpPr>
              <p:cNvPr id="17" name="TextBox 16">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4108625" y="5452873"/>
                <a:ext cx="485710" cy="307777"/>
              </a:xfrm>
              <a:prstGeom prst="rect">
                <a:avLst/>
              </a:prstGeom>
              <a:blipFill rotWithShape="1">
                <a:blip r:embed="rId5"/>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E5D69-29EA-BC4D-ADC5-AEEC10CA0415}"/>
                  </a:ext>
                </a:extLst>
              </p:cNvPr>
              <p:cNvSpPr txBox="1"/>
              <p:nvPr/>
            </p:nvSpPr>
            <p:spPr>
              <a:xfrm>
                <a:off x="1004506" y="451514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8" name="TextBox 17">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4506" y="4515147"/>
                <a:ext cx="485710" cy="307777"/>
              </a:xfrm>
              <a:prstGeom prst="rect">
                <a:avLst/>
              </a:prstGeom>
              <a:blipFill rotWithShape="1">
                <a:blip r:embed="rId6"/>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3F0A55-3736-CD45-AB35-83ED034681BE}"/>
                  </a:ext>
                </a:extLst>
              </p:cNvPr>
              <p:cNvSpPr txBox="1"/>
              <p:nvPr/>
            </p:nvSpPr>
            <p:spPr>
              <a:xfrm>
                <a:off x="1004506" y="318180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19" name="TextBox 18">
                <a:extLst>
                  <a:ext uri="{FF2B5EF4-FFF2-40B4-BE49-F238E27FC236}">
                    <a16:creationId xmlns:a16="http://schemas.microsoft.com/office/drawing/2014/main" xmlns:a14="http://schemas.microsoft.com/office/drawing/2010/main" xmlns="" id="{003F0A55-3736-CD45-AB35-83ED034681BE}"/>
                  </a:ext>
                </a:extLst>
              </p:cNvPr>
              <p:cNvSpPr txBox="1">
                <a:spLocks noRot="1" noChangeAspect="1" noMove="1" noResize="1" noEditPoints="1" noAdjustHandles="1" noChangeArrowheads="1" noChangeShapeType="1" noTextEdit="1"/>
              </p:cNvSpPr>
              <p:nvPr/>
            </p:nvSpPr>
            <p:spPr>
              <a:xfrm>
                <a:off x="1004506" y="3181807"/>
                <a:ext cx="485710" cy="307777"/>
              </a:xfrm>
              <a:prstGeom prst="rect">
                <a:avLst/>
              </a:prstGeom>
              <a:blipFill rotWithShape="1">
                <a:blip r:embed="rId7"/>
                <a:stretch>
                  <a:fillRect l="-12658" r="-11392" b="-600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678108" y="4515147"/>
            <a:ext cx="751724" cy="76489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7" y="5013434"/>
            <a:ext cx="330320" cy="31041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2CF09A5-9EA7-F943-9236-0B43E11ADB17}"/>
                  </a:ext>
                </a:extLst>
              </p:cNvPr>
              <p:cNvSpPr txBox="1"/>
              <p:nvPr/>
            </p:nvSpPr>
            <p:spPr>
              <a:xfrm>
                <a:off x="3115553" y="5464601"/>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28" name="TextBox 27">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115553" y="5464601"/>
                <a:ext cx="485710" cy="307777"/>
              </a:xfrm>
              <a:prstGeom prst="rect">
                <a:avLst/>
              </a:prstGeom>
              <a:blipFill rotWithShape="1">
                <a:blip r:embed="rId8"/>
                <a:stretch>
                  <a:fillRect l="-11250" r="-1125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EE5D69-29EA-BC4D-ADC5-AEEC10CA0415}"/>
                  </a:ext>
                </a:extLst>
              </p:cNvPr>
              <p:cNvSpPr txBox="1"/>
              <p:nvPr/>
            </p:nvSpPr>
            <p:spPr>
              <a:xfrm>
                <a:off x="1006186" y="3923995"/>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m:t>
                      </m:r>
                      <m:r>
                        <a:rPr lang="he-IL" sz="2000" b="0" i="1" smtClean="0">
                          <a:latin typeface="Cambria Math"/>
                        </a:rPr>
                        <m:t>5</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6186" y="3923995"/>
                <a:ext cx="485710" cy="307777"/>
              </a:xfrm>
              <a:prstGeom prst="rect">
                <a:avLst/>
              </a:prstGeom>
              <a:blipFill rotWithShape="1">
                <a:blip r:embed="rId9"/>
                <a:stretch>
                  <a:fillRect l="-11250" r="-11250" b="-6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7850F7D-5726-FD4F-9AF2-C5956DBE4B3C}"/>
              </a:ext>
            </a:extLst>
          </p:cNvPr>
          <p:cNvCxnSpPr>
            <a:cxnSpLocks/>
          </p:cNvCxnSpPr>
          <p:nvPr/>
        </p:nvCxnSpPr>
        <p:spPr>
          <a:xfrm flipV="1">
            <a:off x="2597198" y="4689132"/>
            <a:ext cx="2548" cy="653557"/>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6295516" y="3953924"/>
                <a:ext cx="3359063" cy="1477328"/>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𝑥</m:t>
                      </m:r>
                      <m:r>
                        <a:rPr lang="en-US" i="1" smtClean="0">
                          <a:solidFill>
                            <a:srgbClr val="00B050"/>
                          </a:solidFill>
                          <a:latin typeface="Cambria Math" panose="02040503050406030204" pitchFamily="18" charset="0"/>
                        </a:rPr>
                        <m:t>+</m:t>
                      </m:r>
                      <m:r>
                        <a:rPr lang="en-US" i="1" smtClean="0">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a:ea typeface="Cambria Math" panose="02040503050406030204" pitchFamily="18" charset="0"/>
                        </a:rPr>
                        <m:t>2</m:t>
                      </m:r>
                      <m:r>
                        <a:rPr lang="he-IL" i="1">
                          <a:solidFill>
                            <a:srgbClr val="00B050"/>
                          </a:solidFill>
                          <a:latin typeface="Cambria Math" panose="02040503050406030204" pitchFamily="18" charset="0"/>
                          <a:ea typeface="Cambria Math" panose="02040503050406030204" pitchFamily="18" charset="0"/>
                        </a:rPr>
                        <m:t>00</m:t>
                      </m:r>
                    </m:oMath>
                  </m:oMathPara>
                </a14:m>
                <a:endParaRPr lang="en-US" dirty="0">
                  <a:solidFill>
                    <a:srgbClr val="FF0000"/>
                  </a:solidFill>
                  <a:ea typeface="Cambria Math" panose="02040503050406030204" pitchFamily="18" charset="0"/>
                </a:endParaRPr>
              </a:p>
              <a:p>
                <a:pPr algn="l"/>
                <a:endParaRPr lang="en-US" dirty="0">
                  <a:ea typeface="Cambria Math" panose="02040503050406030204" pitchFamily="18" charset="0"/>
                </a:endParaRPr>
              </a:p>
              <a:p>
                <a:pPr algn="l"/>
                <a:r>
                  <a:rPr lang="en-US" dirty="0" smtClean="0">
                    <a:solidFill>
                      <a:srgbClr val="FF0000"/>
                    </a:solidFill>
                    <a:ea typeface="Cambria Math" panose="02040503050406030204" pitchFamily="18" charset="0"/>
                  </a:rPr>
                  <a:t>And</a:t>
                </a:r>
                <a:r>
                  <a:rPr lang="en-US" dirty="0" smtClean="0">
                    <a:ea typeface="Cambria Math" panose="02040503050406030204" pitchFamily="18" charset="0"/>
                  </a:rPr>
                  <a:t>, as usual, </a:t>
                </a:r>
                <a:endParaRPr lang="he-IL" dirty="0" smtClean="0">
                  <a:ea typeface="Cambria Math" panose="02040503050406030204" pitchFamily="18" charset="0"/>
                </a:endParaRPr>
              </a:p>
              <a:p>
                <a:pPr algn="l"/>
                <a:endParaRPr lang="en-US" dirty="0">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he-IL" b="0" i="1" smtClean="0">
                          <a:solidFill>
                            <a:srgbClr val="00B050"/>
                          </a:solidFill>
                          <a:latin typeface="Cambria Math"/>
                        </a:rPr>
                        <m:t> </m:t>
                      </m:r>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r>
                        <a:rPr lang="en-US" i="1">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6295516" y="3953924"/>
                <a:ext cx="3359063" cy="1477328"/>
              </a:xfrm>
              <a:prstGeom prst="rect">
                <a:avLst/>
              </a:prstGeom>
              <a:blipFill rotWithShape="1">
                <a:blip r:embed="rId10"/>
                <a:stretch>
                  <a:fillRect l="-1633" b="-1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09562" y="1785757"/>
                <a:ext cx="5367746" cy="2585323"/>
              </a:xfrm>
              <a:prstGeom prst="rect">
                <a:avLst/>
              </a:prstGeom>
            </p:spPr>
            <p:txBody>
              <a:bodyPr wrap="square">
                <a:spAutoFit/>
              </a:bodyPr>
              <a:lstStyle/>
              <a:p>
                <a:pPr algn="l"/>
                <a:r>
                  <a:rPr lang="en-US" i="0" dirty="0" smtClean="0">
                    <a:latin typeface="+mj-lt"/>
                  </a:rPr>
                  <a:t>In the range</a:t>
                </a:r>
                <a:endParaRPr lang="he-IL" dirty="0" smtClean="0">
                  <a:latin typeface="Cambria Math" panose="02040503050406030204" pitchFamily="18" charset="0"/>
                </a:endParaRPr>
              </a:p>
              <a:p>
                <a:pPr algn="l"/>
                <a:endParaRPr lang="he-IL" i="1" dirty="0">
                  <a:solidFill>
                    <a:srgbClr val="00B050"/>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𝑥</m:t>
                      </m:r>
                      <m:r>
                        <a:rPr lang="en-US" i="1">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1</m:t>
                      </m:r>
                      <m:r>
                        <a:rPr lang="he-IL" i="1">
                          <a:solidFill>
                            <a:srgbClr val="00B050"/>
                          </a:solidFill>
                          <a:latin typeface="Cambria Math" panose="02040503050406030204" pitchFamily="18" charset="0"/>
                          <a:ea typeface="Cambria Math" panose="02040503050406030204" pitchFamily="18" charset="0"/>
                        </a:rPr>
                        <m:t>00</m:t>
                      </m:r>
                    </m:oMath>
                  </m:oMathPara>
                </a14:m>
                <a:endParaRPr lang="he-IL" dirty="0" smtClean="0">
                  <a:solidFill>
                    <a:srgbClr val="00B050"/>
                  </a:solidFill>
                  <a:ea typeface="Cambria Math" panose="02040503050406030204" pitchFamily="18" charset="0"/>
                </a:endParaRPr>
              </a:p>
              <a:p>
                <a:pPr algn="l"/>
                <a:r>
                  <a:rPr lang="en-US" dirty="0">
                    <a:ea typeface="Cambria Math" panose="02040503050406030204" pitchFamily="18" charset="0"/>
                  </a:rPr>
                  <a:t>t</a:t>
                </a:r>
                <a:r>
                  <a:rPr lang="en-US" dirty="0" smtClean="0">
                    <a:ea typeface="Cambria Math" panose="02040503050406030204" pitchFamily="18" charset="0"/>
                  </a:rPr>
                  <a:t>he price is</a:t>
                </a:r>
                <a:endParaRPr lang="he-IL" dirty="0" smtClean="0">
                  <a:ea typeface="Cambria Math" panose="02040503050406030204" pitchFamily="18" charset="0"/>
                </a:endParaRPr>
              </a:p>
              <a:p>
                <a:pPr algn="l"/>
                <a:endParaRPr lang="he-IL" dirty="0" smtClean="0">
                  <a:ea typeface="Cambria Math" panose="02040503050406030204" pitchFamily="18" charset="0"/>
                </a:endParaRPr>
              </a:p>
              <a:p>
                <a:pPr algn="l"/>
                <a:endParaRPr lang="he-IL" dirty="0" smtClean="0">
                  <a:ea typeface="Cambria Math" panose="02040503050406030204" pitchFamily="18" charset="0"/>
                </a:endParaRPr>
              </a:p>
              <a:p>
                <a:pPr algn="l"/>
                <a:r>
                  <a:rPr lang="en-US" dirty="0" smtClean="0">
                    <a:ea typeface="Cambria Math" panose="02040503050406030204" pitchFamily="18" charset="0"/>
                  </a:rPr>
                  <a:t>and the budget line:</a:t>
                </a:r>
                <a:endParaRPr lang="he-IL" dirty="0" smtClean="0">
                  <a:ea typeface="Cambria Math" panose="02040503050406030204" pitchFamily="18" charset="0"/>
                </a:endParaRPr>
              </a:p>
              <a:p>
                <a:pPr algn="l"/>
                <a:endParaRPr lang="en-US" dirty="0" smtClean="0">
                  <a:ea typeface="Cambria Math" panose="02040503050406030204" pitchFamily="18" charset="0"/>
                </a:endParaRPr>
              </a:p>
              <a:p>
                <a:pPr algn="l"/>
                <a:endParaRPr lang="en-US" dirty="0">
                  <a:ea typeface="Cambria Math" panose="020405030504060302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5409562" y="1785757"/>
                <a:ext cx="5367746" cy="2585323"/>
              </a:xfrm>
              <a:prstGeom prst="rect">
                <a:avLst/>
              </a:prstGeom>
              <a:blipFill rotWithShape="1">
                <a:blip r:embed="rId11"/>
                <a:stretch>
                  <a:fillRect l="-908" t="-11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630318" y="3001957"/>
                <a:ext cx="926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1</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7630318" y="3001957"/>
                <a:ext cx="926234" cy="369332"/>
              </a:xfrm>
              <a:prstGeom prst="rect">
                <a:avLst/>
              </a:prstGeom>
              <a:blipFill>
                <a:blip r:embed="rId12"/>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132854295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budget set – cont.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218</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12A890-6385-A142-B5DE-2485D484AA81}"/>
                  </a:ext>
                </a:extLst>
              </p:cNvPr>
              <p:cNvSpPr txBox="1"/>
              <p:nvPr/>
            </p:nvSpPr>
            <p:spPr>
              <a:xfrm>
                <a:off x="2285033" y="5472576"/>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1" name="TextBox 10">
                <a:extLst>
                  <a:ext uri="{FF2B5EF4-FFF2-40B4-BE49-F238E27FC236}">
                    <a16:creationId xmlns:a16="http://schemas.microsoft.com/office/drawing/2014/main" xmlns:a14="http://schemas.microsoft.com/office/drawing/2010/main" xmlns="" id="{DC12A890-6385-A142-B5DE-2485D484AA81}"/>
                  </a:ext>
                </a:extLst>
              </p:cNvPr>
              <p:cNvSpPr txBox="1">
                <a:spLocks noRot="1" noChangeAspect="1" noMove="1" noResize="1" noEditPoints="1" noAdjustHandles="1" noChangeArrowheads="1" noChangeShapeType="1" noTextEdit="1"/>
              </p:cNvSpPr>
              <p:nvPr/>
            </p:nvSpPr>
            <p:spPr>
              <a:xfrm>
                <a:off x="2285033" y="5472576"/>
                <a:ext cx="485710" cy="307777"/>
              </a:xfrm>
              <a:prstGeom prst="rect">
                <a:avLst/>
              </a:prstGeom>
              <a:blipFill rotWithShape="1">
                <a:blip r:embed="rId4"/>
                <a:stretch>
                  <a:fillRect l="-12500" r="-10000" b="-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F09A5-9EA7-F943-9236-0B43E11ADB17}"/>
                  </a:ext>
                </a:extLst>
              </p:cNvPr>
              <p:cNvSpPr txBox="1"/>
              <p:nvPr/>
            </p:nvSpPr>
            <p:spPr>
              <a:xfrm>
                <a:off x="4108625" y="5452873"/>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300</m:t>
                      </m:r>
                    </m:oMath>
                  </m:oMathPara>
                </a14:m>
                <a:endParaRPr lang="en-US" sz="2000" dirty="0"/>
              </a:p>
            </p:txBody>
          </p:sp>
        </mc:Choice>
        <mc:Fallback xmlns="">
          <p:sp>
            <p:nvSpPr>
              <p:cNvPr id="17" name="TextBox 16">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4108625" y="5452873"/>
                <a:ext cx="485710" cy="307777"/>
              </a:xfrm>
              <a:prstGeom prst="rect">
                <a:avLst/>
              </a:prstGeom>
              <a:blipFill rotWithShape="1">
                <a:blip r:embed="rId5"/>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E5D69-29EA-BC4D-ADC5-AEEC10CA0415}"/>
                  </a:ext>
                </a:extLst>
              </p:cNvPr>
              <p:cNvSpPr txBox="1"/>
              <p:nvPr/>
            </p:nvSpPr>
            <p:spPr>
              <a:xfrm>
                <a:off x="1004506" y="451514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8" name="TextBox 17">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4506" y="4515147"/>
                <a:ext cx="485710" cy="307777"/>
              </a:xfrm>
              <a:prstGeom prst="rect">
                <a:avLst/>
              </a:prstGeom>
              <a:blipFill rotWithShape="1">
                <a:blip r:embed="rId6"/>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3F0A55-3736-CD45-AB35-83ED034681BE}"/>
                  </a:ext>
                </a:extLst>
              </p:cNvPr>
              <p:cNvSpPr txBox="1"/>
              <p:nvPr/>
            </p:nvSpPr>
            <p:spPr>
              <a:xfrm>
                <a:off x="1004506" y="318180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19" name="TextBox 18">
                <a:extLst>
                  <a:ext uri="{FF2B5EF4-FFF2-40B4-BE49-F238E27FC236}">
                    <a16:creationId xmlns:a16="http://schemas.microsoft.com/office/drawing/2014/main" xmlns:a14="http://schemas.microsoft.com/office/drawing/2010/main" xmlns="" id="{003F0A55-3736-CD45-AB35-83ED034681BE}"/>
                  </a:ext>
                </a:extLst>
              </p:cNvPr>
              <p:cNvSpPr txBox="1">
                <a:spLocks noRot="1" noChangeAspect="1" noMove="1" noResize="1" noEditPoints="1" noAdjustHandles="1" noChangeArrowheads="1" noChangeShapeType="1" noTextEdit="1"/>
              </p:cNvSpPr>
              <p:nvPr/>
            </p:nvSpPr>
            <p:spPr>
              <a:xfrm>
                <a:off x="1004506" y="3181807"/>
                <a:ext cx="485710" cy="307777"/>
              </a:xfrm>
              <a:prstGeom prst="rect">
                <a:avLst/>
              </a:prstGeom>
              <a:blipFill rotWithShape="1">
                <a:blip r:embed="rId7"/>
                <a:stretch>
                  <a:fillRect l="-12658" r="-11392" b="-6000"/>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602356" y="4821264"/>
            <a:ext cx="147242" cy="17273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2" y="4869615"/>
            <a:ext cx="363011" cy="44098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2CF09A5-9EA7-F943-9236-0B43E11ADB17}"/>
                  </a:ext>
                </a:extLst>
              </p:cNvPr>
              <p:cNvSpPr txBox="1"/>
              <p:nvPr/>
            </p:nvSpPr>
            <p:spPr>
              <a:xfrm>
                <a:off x="3115553" y="5464601"/>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28" name="TextBox 27">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115553" y="5464601"/>
                <a:ext cx="485710" cy="307777"/>
              </a:xfrm>
              <a:prstGeom prst="rect">
                <a:avLst/>
              </a:prstGeom>
              <a:blipFill rotWithShape="1">
                <a:blip r:embed="rId8"/>
                <a:stretch>
                  <a:fillRect l="-11250" r="-11250" b="-5882"/>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597198" y="4689132"/>
            <a:ext cx="2548" cy="609749"/>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EE5D69-29EA-BC4D-ADC5-AEEC10CA0415}"/>
                  </a:ext>
                </a:extLst>
              </p:cNvPr>
              <p:cNvSpPr txBox="1"/>
              <p:nvPr/>
            </p:nvSpPr>
            <p:spPr>
              <a:xfrm>
                <a:off x="1006186" y="3923995"/>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m:t>
                      </m:r>
                      <m:r>
                        <a:rPr lang="he-IL" sz="2000" b="0" i="1" smtClean="0">
                          <a:latin typeface="Cambria Math"/>
                        </a:rPr>
                        <m:t>5</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6186" y="3923995"/>
                <a:ext cx="485710" cy="307777"/>
              </a:xfrm>
              <a:prstGeom prst="rect">
                <a:avLst/>
              </a:prstGeom>
              <a:blipFill rotWithShape="1">
                <a:blip r:embed="rId9"/>
                <a:stretch>
                  <a:fillRect l="-11250" r="-11250" b="-6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7850F7D-5726-FD4F-9AF2-C5956DBE4B3C}"/>
              </a:ext>
            </a:extLst>
          </p:cNvPr>
          <p:cNvCxnSpPr>
            <a:cxnSpLocks/>
          </p:cNvCxnSpPr>
          <p:nvPr/>
        </p:nvCxnSpPr>
        <p:spPr>
          <a:xfrm>
            <a:off x="1618709" y="4231772"/>
            <a:ext cx="981037" cy="4573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5409562" y="1794823"/>
                <a:ext cx="5367746" cy="2031325"/>
              </a:xfrm>
              <a:prstGeom prst="rect">
                <a:avLst/>
              </a:prstGeom>
            </p:spPr>
            <p:txBody>
              <a:bodyPr wrap="square">
                <a:spAutoFit/>
              </a:bodyPr>
              <a:lstStyle/>
              <a:p>
                <a:r>
                  <a:rPr lang="en-US" dirty="0" smtClean="0">
                    <a:ea typeface="Cambria Math" panose="02040503050406030204" pitchFamily="18" charset="0"/>
                  </a:rPr>
                  <a:t>In the range</a:t>
                </a:r>
                <a:endParaRPr lang="he-IL" dirty="0">
                  <a:ea typeface="Cambria Math" panose="02040503050406030204" pitchFamily="18" charset="0"/>
                </a:endParaRPr>
              </a:p>
              <a:p>
                <a:pPr algn="l"/>
                <a:endParaRPr lang="he-IL" i="1" dirty="0">
                  <a:solidFill>
                    <a:srgbClr val="00B050"/>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𝑥</m:t>
                      </m:r>
                      <m:r>
                        <a:rPr lang="en-US" b="0" i="1" smtClean="0">
                          <a:solidFill>
                            <a:srgbClr val="00B050"/>
                          </a:solidFill>
                          <a:latin typeface="Cambria Math" panose="02040503050406030204" pitchFamily="18" charset="0"/>
                        </a:rPr>
                        <m:t>&gt;</m:t>
                      </m:r>
                      <m:r>
                        <a:rPr lang="en-US" b="0" i="1" smtClean="0">
                          <a:solidFill>
                            <a:srgbClr val="00B050"/>
                          </a:solidFill>
                          <a:latin typeface="Cambria Math" panose="02040503050406030204" pitchFamily="18" charset="0"/>
                          <a:ea typeface="Cambria Math" panose="02040503050406030204" pitchFamily="18" charset="0"/>
                        </a:rPr>
                        <m:t>1</m:t>
                      </m:r>
                      <m:r>
                        <a:rPr lang="he-IL" i="1">
                          <a:solidFill>
                            <a:srgbClr val="00B050"/>
                          </a:solidFill>
                          <a:latin typeface="Cambria Math" panose="02040503050406030204" pitchFamily="18" charset="0"/>
                          <a:ea typeface="Cambria Math" panose="02040503050406030204" pitchFamily="18" charset="0"/>
                        </a:rPr>
                        <m:t>00</m:t>
                      </m:r>
                    </m:oMath>
                  </m:oMathPara>
                </a14:m>
                <a:endParaRPr lang="he-IL" dirty="0" smtClean="0">
                  <a:solidFill>
                    <a:srgbClr val="00B050"/>
                  </a:solidFill>
                  <a:ea typeface="Cambria Math" panose="02040503050406030204" pitchFamily="18" charset="0"/>
                </a:endParaRPr>
              </a:p>
              <a:p>
                <a:pPr algn="l"/>
                <a:r>
                  <a:rPr lang="en-US" dirty="0">
                    <a:ea typeface="Cambria Math" panose="02040503050406030204" pitchFamily="18" charset="0"/>
                  </a:rPr>
                  <a:t>t</a:t>
                </a:r>
                <a:r>
                  <a:rPr lang="en-US" dirty="0" smtClean="0">
                    <a:ea typeface="Cambria Math" panose="02040503050406030204" pitchFamily="18" charset="0"/>
                  </a:rPr>
                  <a:t>he price is</a:t>
                </a:r>
                <a:r>
                  <a:rPr lang="he-IL" dirty="0" smtClean="0">
                    <a:ea typeface="Cambria Math" panose="02040503050406030204" pitchFamily="18" charset="0"/>
                  </a:rPr>
                  <a:t> </a:t>
                </a:r>
              </a:p>
              <a:p>
                <a:pPr algn="l"/>
                <a:endParaRPr lang="he-IL" dirty="0" smtClean="0">
                  <a:ea typeface="Cambria Math" panose="02040503050406030204" pitchFamily="18" charset="0"/>
                </a:endParaRPr>
              </a:p>
              <a:p>
                <a:pPr algn="l"/>
                <a:endParaRPr lang="he-IL" dirty="0" smtClean="0">
                  <a:ea typeface="Cambria Math" panose="02040503050406030204" pitchFamily="18" charset="0"/>
                </a:endParaRPr>
              </a:p>
              <a:p>
                <a:pPr algn="l"/>
                <a:r>
                  <a:rPr lang="en-US" dirty="0" smtClean="0">
                    <a:ea typeface="Cambria Math" panose="02040503050406030204" pitchFamily="18" charset="0"/>
                  </a:rPr>
                  <a:t>and the constraint is</a:t>
                </a:r>
              </a:p>
            </p:txBody>
          </p:sp>
        </mc:Choice>
        <mc:Fallback xmlns="">
          <p:sp>
            <p:nvSpPr>
              <p:cNvPr id="30" name="Rectangle 29"/>
              <p:cNvSpPr>
                <a:spLocks noRot="1" noChangeAspect="1" noMove="1" noResize="1" noEditPoints="1" noAdjustHandles="1" noChangeArrowheads="1" noChangeShapeType="1" noTextEdit="1"/>
              </p:cNvSpPr>
              <p:nvPr/>
            </p:nvSpPr>
            <p:spPr>
              <a:xfrm>
                <a:off x="5409562" y="1794823"/>
                <a:ext cx="5367746" cy="2031325"/>
              </a:xfrm>
              <a:prstGeom prst="rect">
                <a:avLst/>
              </a:prstGeom>
              <a:blipFill rotWithShape="1">
                <a:blip r:embed="rId10"/>
                <a:stretch>
                  <a:fillRect l="-908" t="-1497" b="-3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60949" y="2995313"/>
                <a:ext cx="11920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0</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7560949" y="2995313"/>
                <a:ext cx="1192065" cy="369332"/>
              </a:xfrm>
              <a:prstGeom prst="rect">
                <a:avLst/>
              </a:prstGeom>
              <a:blipFill>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798303" y="3966722"/>
                <a:ext cx="4979005" cy="2246769"/>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𝑥</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100</m:t>
                          </m:r>
                        </m:e>
                      </m:d>
                      <m:r>
                        <a:rPr lang="en-US" i="1" smtClean="0">
                          <a:solidFill>
                            <a:srgbClr val="00B050"/>
                          </a:solidFill>
                          <a:latin typeface="Cambria Math" panose="02040503050406030204" pitchFamily="18" charset="0"/>
                        </a:rPr>
                        <m:t>+</m:t>
                      </m:r>
                      <m:r>
                        <a:rPr lang="en-US" i="1" smtClean="0">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d>
                        <m:dPr>
                          <m:ctrlPr>
                            <a:rPr lang="en-US" b="0" i="1" smtClean="0">
                              <a:solidFill>
                                <a:srgbClr val="00B050"/>
                              </a:solidFill>
                              <a:latin typeface="Cambria Math" panose="02040503050406030204" pitchFamily="18" charset="0"/>
                              <a:ea typeface="Cambria Math" panose="02040503050406030204" pitchFamily="18" charset="0"/>
                            </a:rPr>
                          </m:ctrlPr>
                        </m:dPr>
                        <m:e>
                          <m:r>
                            <a:rPr lang="en-US" b="0" i="1" smtClean="0">
                              <a:solidFill>
                                <a:srgbClr val="00B050"/>
                              </a:solidFill>
                              <a:latin typeface="Cambria Math" panose="02040503050406030204" pitchFamily="18" charset="0"/>
                              <a:ea typeface="Cambria Math" panose="02040503050406030204" pitchFamily="18" charset="0"/>
                            </a:rPr>
                            <m:t>200</m:t>
                          </m:r>
                          <m:r>
                            <a:rPr lang="en-US"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100</m:t>
                          </m:r>
                        </m:e>
                      </m:d>
                      <m:r>
                        <a:rPr lang="en-US" b="0" i="1" smtClean="0">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panose="02040503050406030204" pitchFamily="18" charset="0"/>
                          <a:ea typeface="Cambria Math" panose="02040503050406030204" pitchFamily="18" charset="0"/>
                        </a:rPr>
                        <m:t>100</m:t>
                      </m:r>
                    </m:oMath>
                  </m:oMathPara>
                </a14:m>
                <a:endParaRPr lang="en-US" dirty="0">
                  <a:solidFill>
                    <a:srgbClr val="FF0000"/>
                  </a:solidFill>
                  <a:ea typeface="Cambria Math" panose="02040503050406030204" pitchFamily="18" charset="0"/>
                </a:endParaRPr>
              </a:p>
              <a:p>
                <a:pPr algn="l"/>
                <a:endParaRPr lang="en-US" dirty="0">
                  <a:ea typeface="Cambria Math" panose="02040503050406030204" pitchFamily="18" charset="0"/>
                </a:endParaRPr>
              </a:p>
              <a:p>
                <a:pPr algn="l"/>
                <a:r>
                  <a:rPr lang="en-US" sz="1400" dirty="0" smtClean="0">
                    <a:ea typeface="Cambria Math" panose="02040503050406030204" pitchFamily="18" charset="0"/>
                  </a:rPr>
                  <a:t>(Because we already spent 100 on the first 100 units)</a:t>
                </a:r>
                <a:endParaRPr lang="he-IL" sz="1400" dirty="0" smtClean="0">
                  <a:ea typeface="Cambria Math" panose="02040503050406030204" pitchFamily="18" charset="0"/>
                </a:endParaRPr>
              </a:p>
              <a:p>
                <a:pPr algn="l"/>
                <a:endParaRPr lang="he-IL" dirty="0" smtClean="0">
                  <a:ea typeface="Cambria Math" panose="02040503050406030204" pitchFamily="18" charset="0"/>
                </a:endParaRPr>
              </a:p>
              <a:p>
                <a:pPr algn="l"/>
                <a:r>
                  <a:rPr lang="en-US" dirty="0" smtClean="0">
                    <a:ea typeface="Cambria Math" panose="02040503050406030204" pitchFamily="18" charset="0"/>
                  </a:rPr>
                  <a:t>or</a:t>
                </a:r>
                <a:endParaRPr lang="he-IL" dirty="0" smtClean="0">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i="1">
                          <a:solidFill>
                            <a:srgbClr val="00B050"/>
                          </a:solidFill>
                          <a:latin typeface="Cambria Math" panose="02040503050406030204" pitchFamily="18" charset="0"/>
                        </a:rPr>
                        <m:t>0</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5</m:t>
                      </m:r>
                      <m:r>
                        <a:rPr lang="en-US" b="0" i="1" smtClean="0">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r>
                        <a:rPr lang="en-US" i="1">
                          <a:solidFill>
                            <a:srgbClr val="00B050"/>
                          </a:solidFill>
                          <a:latin typeface="Cambria Math" panose="02040503050406030204" pitchFamily="18" charset="0"/>
                          <a:ea typeface="Cambria Math" panose="02040503050406030204" pitchFamily="18" charset="0"/>
                        </a:rPr>
                        <m:t>150</m:t>
                      </m:r>
                    </m:oMath>
                  </m:oMathPara>
                </a14:m>
                <a:endParaRPr lang="en-US" dirty="0">
                  <a:solidFill>
                    <a:srgbClr val="FF0000"/>
                  </a:solidFill>
                  <a:ea typeface="Cambria Math" panose="02040503050406030204" pitchFamily="18" charset="0"/>
                </a:endParaRPr>
              </a:p>
              <a:p>
                <a:pPr algn="l"/>
                <a:endParaRPr lang="he-IL" dirty="0" smtClean="0">
                  <a:ea typeface="Cambria Math" panose="02040503050406030204" pitchFamily="18" charset="0"/>
                </a:endParaRPr>
              </a:p>
              <a:p>
                <a:r>
                  <a:rPr lang="en-US" dirty="0" smtClean="0">
                    <a:ea typeface="Cambria Math" panose="02040503050406030204" pitchFamily="18" charset="0"/>
                  </a:rPr>
                  <a:t>(and </a:t>
                </a:r>
                <a14:m>
                  <m:oMath xmlns:m="http://schemas.openxmlformats.org/officeDocument/2006/math">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r>
                      <a:rPr lang="en-US" i="1">
                        <a:solidFill>
                          <a:srgbClr val="00B050"/>
                        </a:solidFill>
                        <a:latin typeface="Cambria Math" panose="02040503050406030204" pitchFamily="18" charset="0"/>
                      </a:rPr>
                      <m:t>0</m:t>
                    </m:r>
                  </m:oMath>
                </a14:m>
                <a:r>
                  <a:rPr lang="he-IL" dirty="0">
                    <a:solidFill>
                      <a:srgbClr val="00B050"/>
                    </a:solidFill>
                  </a:rPr>
                  <a:t> </a:t>
                </a:r>
                <a:r>
                  <a:rPr lang="en-US" dirty="0" smtClean="0">
                    <a:solidFill>
                      <a:srgbClr val="00B050"/>
                    </a:solidFill>
                  </a:rPr>
                  <a:t>)</a:t>
                </a:r>
                <a14:m>
                  <m:oMath xmlns:m="http://schemas.openxmlformats.org/officeDocument/2006/math">
                    <m:r>
                      <a:rPr lang="he-IL" b="0" i="1" smtClean="0">
                        <a:solidFill>
                          <a:srgbClr val="00B050"/>
                        </a:solidFill>
                        <a:latin typeface="Cambria Math"/>
                      </a:rPr>
                      <m:t> </m:t>
                    </m:r>
                  </m:oMath>
                </a14:m>
                <a:endParaRPr lang="en-US" dirty="0">
                  <a:solidFill>
                    <a:srgbClr val="00B05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5798303" y="3966722"/>
                <a:ext cx="4979005" cy="2246769"/>
              </a:xfrm>
              <a:prstGeom prst="rect">
                <a:avLst/>
              </a:prstGeom>
              <a:blipFill rotWithShape="1">
                <a:blip r:embed="rId12"/>
                <a:stretch>
                  <a:fillRect l="-979" b="-3533"/>
                </a:stretch>
              </a:blipFill>
            </p:spPr>
            <p:txBody>
              <a:bodyPr/>
              <a:lstStyle/>
              <a:p>
                <a:r>
                  <a:rPr lang="en-US">
                    <a:noFill/>
                  </a:rPr>
                  <a:t> </a:t>
                </a:r>
              </a:p>
            </p:txBody>
          </p:sp>
        </mc:Fallback>
      </mc:AlternateContent>
    </p:spTree>
    <p:extLst>
      <p:ext uri="{BB962C8B-B14F-4D97-AF65-F5344CB8AC3E}">
        <p14:creationId xmlns:p14="http://schemas.microsoft.com/office/powerpoint/2010/main" val="194065162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The budget set, therefore: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219</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12A890-6385-A142-B5DE-2485D484AA81}"/>
                  </a:ext>
                </a:extLst>
              </p:cNvPr>
              <p:cNvSpPr txBox="1"/>
              <p:nvPr/>
            </p:nvSpPr>
            <p:spPr>
              <a:xfrm>
                <a:off x="2285033" y="5472576"/>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1" name="TextBox 10">
                <a:extLst>
                  <a:ext uri="{FF2B5EF4-FFF2-40B4-BE49-F238E27FC236}">
                    <a16:creationId xmlns:a16="http://schemas.microsoft.com/office/drawing/2014/main" xmlns:a14="http://schemas.microsoft.com/office/drawing/2010/main" xmlns="" id="{DC12A890-6385-A142-B5DE-2485D484AA81}"/>
                  </a:ext>
                </a:extLst>
              </p:cNvPr>
              <p:cNvSpPr txBox="1">
                <a:spLocks noRot="1" noChangeAspect="1" noMove="1" noResize="1" noEditPoints="1" noAdjustHandles="1" noChangeArrowheads="1" noChangeShapeType="1" noTextEdit="1"/>
              </p:cNvSpPr>
              <p:nvPr/>
            </p:nvSpPr>
            <p:spPr>
              <a:xfrm>
                <a:off x="2285033" y="5472576"/>
                <a:ext cx="485710" cy="307777"/>
              </a:xfrm>
              <a:prstGeom prst="rect">
                <a:avLst/>
              </a:prstGeom>
              <a:blipFill rotWithShape="1">
                <a:blip r:embed="rId4"/>
                <a:stretch>
                  <a:fillRect l="-12500" r="-10000" b="-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3531658"/>
            <a:ext cx="973658" cy="1157474"/>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F09A5-9EA7-F943-9236-0B43E11ADB17}"/>
                  </a:ext>
                </a:extLst>
              </p:cNvPr>
              <p:cNvSpPr txBox="1"/>
              <p:nvPr/>
            </p:nvSpPr>
            <p:spPr>
              <a:xfrm>
                <a:off x="4108625" y="5452873"/>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300</m:t>
                      </m:r>
                    </m:oMath>
                  </m:oMathPara>
                </a14:m>
                <a:endParaRPr lang="en-US" sz="2000" dirty="0"/>
              </a:p>
            </p:txBody>
          </p:sp>
        </mc:Choice>
        <mc:Fallback xmlns="">
          <p:sp>
            <p:nvSpPr>
              <p:cNvPr id="17" name="TextBox 16">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4108625" y="5452873"/>
                <a:ext cx="485710" cy="307777"/>
              </a:xfrm>
              <a:prstGeom prst="rect">
                <a:avLst/>
              </a:prstGeom>
              <a:blipFill rotWithShape="1">
                <a:blip r:embed="rId5"/>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E5D69-29EA-BC4D-ADC5-AEEC10CA0415}"/>
                  </a:ext>
                </a:extLst>
              </p:cNvPr>
              <p:cNvSpPr txBox="1"/>
              <p:nvPr/>
            </p:nvSpPr>
            <p:spPr>
              <a:xfrm>
                <a:off x="1004506" y="451514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8" name="TextBox 17">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4506" y="4515147"/>
                <a:ext cx="485710" cy="307777"/>
              </a:xfrm>
              <a:prstGeom prst="rect">
                <a:avLst/>
              </a:prstGeom>
              <a:blipFill rotWithShape="1">
                <a:blip r:embed="rId6"/>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3F0A55-3736-CD45-AB35-83ED034681BE}"/>
                  </a:ext>
                </a:extLst>
              </p:cNvPr>
              <p:cNvSpPr txBox="1"/>
              <p:nvPr/>
            </p:nvSpPr>
            <p:spPr>
              <a:xfrm>
                <a:off x="1004506" y="318180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19" name="TextBox 18">
                <a:extLst>
                  <a:ext uri="{FF2B5EF4-FFF2-40B4-BE49-F238E27FC236}">
                    <a16:creationId xmlns:a16="http://schemas.microsoft.com/office/drawing/2014/main" xmlns:a14="http://schemas.microsoft.com/office/drawing/2010/main" xmlns="" id="{003F0A55-3736-CD45-AB35-83ED034681BE}"/>
                  </a:ext>
                </a:extLst>
              </p:cNvPr>
              <p:cNvSpPr txBox="1">
                <a:spLocks noRot="1" noChangeAspect="1" noMove="1" noResize="1" noEditPoints="1" noAdjustHandles="1" noChangeArrowheads="1" noChangeShapeType="1" noTextEdit="1"/>
              </p:cNvSpPr>
              <p:nvPr/>
            </p:nvSpPr>
            <p:spPr>
              <a:xfrm>
                <a:off x="1004506" y="3181807"/>
                <a:ext cx="485710" cy="307777"/>
              </a:xfrm>
              <a:prstGeom prst="rect">
                <a:avLst/>
              </a:prstGeom>
              <a:blipFill rotWithShape="1">
                <a:blip r:embed="rId7"/>
                <a:stretch>
                  <a:fillRect l="-12658" r="-11392" b="-600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a:endCxn id="7" idx="1"/>
          </p:cNvCxnSpPr>
          <p:nvPr/>
        </p:nvCxnSpPr>
        <p:spPr>
          <a:xfrm flipH="1">
            <a:off x="1615449" y="4523480"/>
            <a:ext cx="793241" cy="81541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1" y="4876350"/>
            <a:ext cx="451831" cy="43425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2CF09A5-9EA7-F943-9236-0B43E11ADB17}"/>
                  </a:ext>
                </a:extLst>
              </p:cNvPr>
              <p:cNvSpPr txBox="1"/>
              <p:nvPr/>
            </p:nvSpPr>
            <p:spPr>
              <a:xfrm>
                <a:off x="3115553" y="5464601"/>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28" name="TextBox 27">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115553" y="5464601"/>
                <a:ext cx="485710" cy="307777"/>
              </a:xfrm>
              <a:prstGeom prst="rect">
                <a:avLst/>
              </a:prstGeom>
              <a:blipFill rotWithShape="1">
                <a:blip r:embed="rId8"/>
                <a:stretch>
                  <a:fillRect l="-11250" r="-11250" b="-5882"/>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588199" y="4692929"/>
            <a:ext cx="22185" cy="617671"/>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EE5D69-29EA-BC4D-ADC5-AEEC10CA0415}"/>
                  </a:ext>
                </a:extLst>
              </p:cNvPr>
              <p:cNvSpPr txBox="1"/>
              <p:nvPr/>
            </p:nvSpPr>
            <p:spPr>
              <a:xfrm>
                <a:off x="1006186" y="3923995"/>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m:t>
                      </m:r>
                      <m:r>
                        <a:rPr lang="he-IL" sz="2000" b="0" i="1" smtClean="0">
                          <a:latin typeface="Cambria Math"/>
                        </a:rPr>
                        <m:t>5</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6186" y="3923995"/>
                <a:ext cx="485710" cy="307777"/>
              </a:xfrm>
              <a:prstGeom prst="rect">
                <a:avLst/>
              </a:prstGeom>
              <a:blipFill rotWithShape="1">
                <a:blip r:embed="rId9"/>
                <a:stretch>
                  <a:fillRect l="-11250" r="-11250" b="-6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7850F7D-5726-FD4F-9AF2-C5956DBE4B3C}"/>
              </a:ext>
            </a:extLst>
          </p:cNvPr>
          <p:cNvCxnSpPr>
            <a:cxnSpLocks/>
          </p:cNvCxnSpPr>
          <p:nvPr/>
        </p:nvCxnSpPr>
        <p:spPr>
          <a:xfrm>
            <a:off x="1618709" y="4231772"/>
            <a:ext cx="981037" cy="4573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6646742" y="2072440"/>
                <a:ext cx="3931479" cy="3139321"/>
              </a:xfrm>
              <a:prstGeom prst="rect">
                <a:avLst/>
              </a:prstGeom>
            </p:spPr>
            <p:txBody>
              <a:bodyPr wrap="square">
                <a:spAutoFit/>
              </a:bodyPr>
              <a:lstStyle/>
              <a:p>
                <a:pPr algn="l"/>
                <a:r>
                  <a:rPr lang="en-US" i="0" dirty="0" smtClean="0">
                    <a:latin typeface="+mj-lt"/>
                  </a:rPr>
                  <a:t>And we see we could also write </a:t>
                </a:r>
                <a:endParaRPr lang="he-IL" dirty="0" smtClean="0">
                  <a:latin typeface="Cambria Math" panose="02040503050406030204" pitchFamily="18" charset="0"/>
                </a:endParaRPr>
              </a:p>
              <a:p>
                <a:pPr algn="r" rtl="1"/>
                <a:endParaRPr lang="he-IL" dirty="0" smtClean="0">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𝑥</m:t>
                      </m:r>
                      <m:r>
                        <a:rPr lang="en-US" i="1" smtClean="0">
                          <a:solidFill>
                            <a:srgbClr val="00B050"/>
                          </a:solidFill>
                          <a:latin typeface="Cambria Math" panose="02040503050406030204" pitchFamily="18" charset="0"/>
                        </a:rPr>
                        <m:t>+</m:t>
                      </m:r>
                      <m:r>
                        <a:rPr lang="en-US" i="1" smtClean="0">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a:ea typeface="Cambria Math" panose="02040503050406030204" pitchFamily="18" charset="0"/>
                        </a:rPr>
                        <m:t>2</m:t>
                      </m:r>
                      <m:r>
                        <a:rPr lang="he-IL" i="1">
                          <a:solidFill>
                            <a:srgbClr val="00B050"/>
                          </a:solidFill>
                          <a:latin typeface="Cambria Math" panose="02040503050406030204" pitchFamily="18" charset="0"/>
                          <a:ea typeface="Cambria Math" panose="02040503050406030204" pitchFamily="18" charset="0"/>
                        </a:rPr>
                        <m:t>00</m:t>
                      </m:r>
                    </m:oMath>
                  </m:oMathPara>
                </a14:m>
                <a:endParaRPr lang="he-IL" dirty="0" smtClean="0">
                  <a:ea typeface="Cambria Math" panose="02040503050406030204" pitchFamily="18" charset="0"/>
                </a:endParaRPr>
              </a:p>
              <a:p>
                <a:pPr algn="r" rtl="1"/>
                <a:endParaRPr lang="en-US" dirty="0" smtClean="0">
                  <a:ea typeface="Cambria Math" panose="02040503050406030204" pitchFamily="18" charset="0"/>
                </a:endParaRPr>
              </a:p>
              <a:p>
                <a:pPr algn="ctr" rtl="1"/>
                <a:r>
                  <a:rPr lang="en-US" dirty="0" smtClean="0">
                    <a:solidFill>
                      <a:srgbClr val="FF0000"/>
                    </a:solidFill>
                    <a:ea typeface="Cambria Math" panose="02040503050406030204" pitchFamily="18" charset="0"/>
                  </a:rPr>
                  <a:t>or</a:t>
                </a:r>
                <a:endParaRPr lang="en-US" dirty="0">
                  <a:solidFill>
                    <a:srgbClr val="FF0000"/>
                  </a:solidFill>
                  <a:ea typeface="Cambria Math" panose="02040503050406030204" pitchFamily="18" charset="0"/>
                </a:endParaRPr>
              </a:p>
              <a:p>
                <a:pPr algn="r" rtl="1"/>
                <a:endParaRPr lang="he-IL"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a:rPr>
                        <m:t>0</m:t>
                      </m:r>
                      <m:r>
                        <a:rPr lang="en-US" b="0" i="1" smtClean="0">
                          <a:solidFill>
                            <a:srgbClr val="00B050"/>
                          </a:solidFill>
                          <a:latin typeface="Cambria Math"/>
                        </a:rPr>
                        <m:t>.</m:t>
                      </m:r>
                      <m:r>
                        <a:rPr lang="en-US" b="0" i="1" smtClean="0">
                          <a:solidFill>
                            <a:srgbClr val="00B050"/>
                          </a:solidFill>
                          <a:latin typeface="Cambria Math"/>
                        </a:rPr>
                        <m:t>5</m:t>
                      </m:r>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r>
                        <a:rPr lang="en-US" b="0" i="1" smtClean="0">
                          <a:solidFill>
                            <a:srgbClr val="00B050"/>
                          </a:solidFill>
                          <a:latin typeface="Cambria Math"/>
                          <a:ea typeface="Cambria Math" panose="02040503050406030204" pitchFamily="18" charset="0"/>
                        </a:rPr>
                        <m:t>15</m:t>
                      </m:r>
                      <m:r>
                        <a:rPr lang="he-IL" i="1">
                          <a:solidFill>
                            <a:srgbClr val="00B050"/>
                          </a:solidFill>
                          <a:latin typeface="Cambria Math" panose="02040503050406030204" pitchFamily="18" charset="0"/>
                          <a:ea typeface="Cambria Math" panose="02040503050406030204" pitchFamily="18" charset="0"/>
                        </a:rPr>
                        <m:t>0</m:t>
                      </m:r>
                    </m:oMath>
                  </m:oMathPara>
                </a14:m>
                <a:endParaRPr lang="he-IL" dirty="0" smtClean="0">
                  <a:ea typeface="Cambria Math" panose="02040503050406030204" pitchFamily="18" charset="0"/>
                </a:endParaRPr>
              </a:p>
              <a:p>
                <a:pPr algn="r" rtl="1"/>
                <a:endParaRPr lang="en-US" dirty="0">
                  <a:ea typeface="Cambria Math" panose="02040503050406030204" pitchFamily="18" charset="0"/>
                </a:endParaRPr>
              </a:p>
              <a:p>
                <a:pPr algn="l"/>
                <a:r>
                  <a:rPr lang="en-US" dirty="0">
                    <a:solidFill>
                      <a:srgbClr val="FF0000"/>
                    </a:solidFill>
                    <a:ea typeface="Cambria Math" panose="02040503050406030204" pitchFamily="18" charset="0"/>
                  </a:rPr>
                  <a:t>a</a:t>
                </a:r>
                <a:r>
                  <a:rPr lang="en-US" dirty="0" smtClean="0">
                    <a:solidFill>
                      <a:srgbClr val="FF0000"/>
                    </a:solidFill>
                    <a:ea typeface="Cambria Math" panose="02040503050406030204" pitchFamily="18" charset="0"/>
                  </a:rPr>
                  <a:t>nd</a:t>
                </a:r>
                <a:r>
                  <a:rPr lang="en-US" dirty="0" smtClean="0">
                    <a:ea typeface="Cambria Math" panose="02040503050406030204" pitchFamily="18" charset="0"/>
                  </a:rPr>
                  <a:t>, as usual</a:t>
                </a:r>
                <a:endParaRPr lang="he-IL" dirty="0" smtClean="0">
                  <a:ea typeface="Cambria Math" panose="02040503050406030204" pitchFamily="18" charset="0"/>
                </a:endParaRPr>
              </a:p>
              <a:p>
                <a:pPr algn="r" rtl="1"/>
                <a:endParaRPr lang="en-US" dirty="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he-IL" b="0" i="1" smtClean="0">
                          <a:solidFill>
                            <a:srgbClr val="00B050"/>
                          </a:solidFill>
                          <a:latin typeface="Cambria Math"/>
                        </a:rPr>
                        <m:t> </m:t>
                      </m:r>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𝑦</m:t>
                      </m:r>
                      <m:r>
                        <a:rPr lang="en-US" i="1">
                          <a:solidFill>
                            <a:srgbClr val="00B050"/>
                          </a:solidFill>
                          <a:latin typeface="Cambria Math" panose="02040503050406030204" pitchFamily="18" charset="0"/>
                          <a:ea typeface="Cambria Math" panose="02040503050406030204" pitchFamily="18" charset="0"/>
                        </a:rPr>
                        <m:t>≥</m:t>
                      </m:r>
                      <m:r>
                        <a:rPr lang="en-US" i="1">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6646742" y="2072440"/>
                <a:ext cx="3931479" cy="3139321"/>
              </a:xfrm>
              <a:prstGeom prst="rect">
                <a:avLst/>
              </a:prstGeom>
              <a:blipFill rotWithShape="1">
                <a:blip r:embed="rId10"/>
                <a:stretch>
                  <a:fillRect l="-1240" t="-971"/>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9DFC1B0D-0F73-7D4A-AD6B-E4F7B2A70F28}"/>
              </a:ext>
            </a:extLst>
          </p:cNvPr>
          <p:cNvCxnSpPr>
            <a:cxnSpLocks/>
          </p:cNvCxnSpPr>
          <p:nvPr/>
        </p:nvCxnSpPr>
        <p:spPr>
          <a:xfrm>
            <a:off x="2651326" y="4754880"/>
            <a:ext cx="539255" cy="587809"/>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57548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22</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Emotional payoffs</a:t>
            </a:r>
          </a:p>
        </p:txBody>
      </p:sp>
      <p:sp>
        <p:nvSpPr>
          <p:cNvPr id="146436" name="Rectangle 3"/>
          <p:cNvSpPr>
            <a:spLocks noGrp="1" noChangeArrowheads="1"/>
          </p:cNvSpPr>
          <p:nvPr>
            <p:ph type="body" idx="1"/>
          </p:nvPr>
        </p:nvSpPr>
        <p:spPr>
          <a:xfrm>
            <a:off x="1981200" y="1600201"/>
            <a:ext cx="8075240" cy="4525963"/>
          </a:xfrm>
        </p:spPr>
        <p:txBody>
          <a:bodyPr>
            <a:normAutofit lnSpcReduction="10000"/>
          </a:bodyPr>
          <a:lstStyle/>
          <a:p>
            <a:pPr algn="l" rtl="0" eaLnBrk="1" hangingPunct="1">
              <a:lnSpc>
                <a:spcPct val="150000"/>
              </a:lnSpc>
            </a:pPr>
            <a:r>
              <a:rPr lang="en-US" altLang="en-US" sz="2400" dirty="0">
                <a:solidFill>
                  <a:srgbClr val="00B050"/>
                </a:solidFill>
              </a:rPr>
              <a:t>Player II </a:t>
            </a:r>
            <a:r>
              <a:rPr lang="en-US" altLang="en-US" sz="2400" dirty="0"/>
              <a:t>might be angry/insulted at a low offer</a:t>
            </a:r>
          </a:p>
          <a:p>
            <a:pPr algn="l" rtl="0" eaLnBrk="1" hangingPunct="1">
              <a:lnSpc>
                <a:spcPct val="150000"/>
              </a:lnSpc>
            </a:pPr>
            <a:r>
              <a:rPr lang="en-US" altLang="en-US" sz="2400" dirty="0">
                <a:solidFill>
                  <a:srgbClr val="00B050"/>
                </a:solidFill>
              </a:rPr>
              <a:t>Player II </a:t>
            </a:r>
            <a:r>
              <a:rPr lang="en-US" altLang="en-US" sz="2400" dirty="0"/>
              <a:t>as well as </a:t>
            </a:r>
            <a:r>
              <a:rPr lang="en-US" altLang="en-US" sz="2400" dirty="0">
                <a:solidFill>
                  <a:srgbClr val="00B050"/>
                </a:solidFill>
              </a:rPr>
              <a:t>Player I </a:t>
            </a:r>
            <a:r>
              <a:rPr lang="en-US" altLang="en-US" sz="2400" dirty="0"/>
              <a:t>might care for fairness</a:t>
            </a:r>
          </a:p>
          <a:p>
            <a:pPr algn="l" rtl="0" eaLnBrk="1" hangingPunct="1">
              <a:lnSpc>
                <a:spcPct val="150000"/>
              </a:lnSpc>
            </a:pPr>
            <a:r>
              <a:rPr lang="en-US" altLang="en-US" sz="2400" dirty="0">
                <a:solidFill>
                  <a:srgbClr val="00B050"/>
                </a:solidFill>
              </a:rPr>
              <a:t>Player I </a:t>
            </a:r>
            <a:r>
              <a:rPr lang="en-US" altLang="en-US" sz="2400" dirty="0"/>
              <a:t>might be altruistic</a:t>
            </a:r>
          </a:p>
          <a:p>
            <a:pPr algn="l" rtl="0" eaLnBrk="1" hangingPunct="1">
              <a:lnSpc>
                <a:spcPct val="150000"/>
              </a:lnSpc>
            </a:pPr>
            <a:r>
              <a:rPr lang="en-US" altLang="en-US" sz="2400" dirty="0"/>
              <a:t>etc.</a:t>
            </a:r>
          </a:p>
          <a:p>
            <a:pPr algn="l" rtl="0" eaLnBrk="1" hangingPunct="1">
              <a:lnSpc>
                <a:spcPct val="150000"/>
              </a:lnSpc>
            </a:pPr>
            <a:endParaRPr lang="en-US" altLang="en-US" sz="2400" dirty="0"/>
          </a:p>
          <a:p>
            <a:pPr algn="l" rtl="0" eaLnBrk="1" hangingPunct="1">
              <a:lnSpc>
                <a:spcPct val="150000"/>
              </a:lnSpc>
            </a:pPr>
            <a:r>
              <a:rPr lang="en-US" altLang="en-US" sz="2400" dirty="0"/>
              <a:t>A way to tell some explanations apart: the </a:t>
            </a:r>
            <a:r>
              <a:rPr lang="en-US" altLang="en-US" sz="2400" dirty="0">
                <a:solidFill>
                  <a:srgbClr val="9933FF"/>
                </a:solidFill>
              </a:rPr>
              <a:t>Dictator Game</a:t>
            </a:r>
          </a:p>
          <a:p>
            <a:pPr algn="l" rtl="0" eaLnBrk="1" hangingPunct="1">
              <a:lnSpc>
                <a:spcPct val="150000"/>
              </a:lnSpc>
            </a:pPr>
            <a:endParaRPr lang="en-US" altLang="en-US" sz="2400" dirty="0"/>
          </a:p>
          <a:p>
            <a:pPr marL="0" indent="0">
              <a:lnSpc>
                <a:spcPct val="150000"/>
              </a:lnSpc>
              <a:buNone/>
            </a:pPr>
            <a:endParaRPr lang="en-US" altLang="en-US" sz="2400" dirty="0"/>
          </a:p>
        </p:txBody>
      </p:sp>
    </p:spTree>
    <p:extLst>
      <p:ext uri="{BB962C8B-B14F-4D97-AF65-F5344CB8AC3E}">
        <p14:creationId xmlns:p14="http://schemas.microsoft.com/office/powerpoint/2010/main" val="205978889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Let’s maximize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220</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12A890-6385-A142-B5DE-2485D484AA81}"/>
                  </a:ext>
                </a:extLst>
              </p:cNvPr>
              <p:cNvSpPr txBox="1"/>
              <p:nvPr/>
            </p:nvSpPr>
            <p:spPr>
              <a:xfrm>
                <a:off x="2285033" y="5472576"/>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1" name="TextBox 10">
                <a:extLst>
                  <a:ext uri="{FF2B5EF4-FFF2-40B4-BE49-F238E27FC236}">
                    <a16:creationId xmlns:a16="http://schemas.microsoft.com/office/drawing/2014/main" xmlns:a14="http://schemas.microsoft.com/office/drawing/2010/main" xmlns="" id="{DC12A890-6385-A142-B5DE-2485D484AA81}"/>
                  </a:ext>
                </a:extLst>
              </p:cNvPr>
              <p:cNvSpPr txBox="1">
                <a:spLocks noRot="1" noChangeAspect="1" noMove="1" noResize="1" noEditPoints="1" noAdjustHandles="1" noChangeArrowheads="1" noChangeShapeType="1" noTextEdit="1"/>
              </p:cNvSpPr>
              <p:nvPr/>
            </p:nvSpPr>
            <p:spPr>
              <a:xfrm>
                <a:off x="2285033" y="5472576"/>
                <a:ext cx="485710" cy="307777"/>
              </a:xfrm>
              <a:prstGeom prst="rect">
                <a:avLst/>
              </a:prstGeom>
              <a:blipFill rotWithShape="1">
                <a:blip r:embed="rId4"/>
                <a:stretch>
                  <a:fillRect l="-12500" r="-10000" b="-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3531658"/>
            <a:ext cx="973658" cy="1157474"/>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F09A5-9EA7-F943-9236-0B43E11ADB17}"/>
                  </a:ext>
                </a:extLst>
              </p:cNvPr>
              <p:cNvSpPr txBox="1"/>
              <p:nvPr/>
            </p:nvSpPr>
            <p:spPr>
              <a:xfrm>
                <a:off x="4108625" y="5452873"/>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300</m:t>
                      </m:r>
                    </m:oMath>
                  </m:oMathPara>
                </a14:m>
                <a:endParaRPr lang="en-US" sz="2000" dirty="0"/>
              </a:p>
            </p:txBody>
          </p:sp>
        </mc:Choice>
        <mc:Fallback xmlns="">
          <p:sp>
            <p:nvSpPr>
              <p:cNvPr id="17" name="TextBox 16">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4108625" y="5452873"/>
                <a:ext cx="485710" cy="307777"/>
              </a:xfrm>
              <a:prstGeom prst="rect">
                <a:avLst/>
              </a:prstGeom>
              <a:blipFill rotWithShape="1">
                <a:blip r:embed="rId5"/>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E5D69-29EA-BC4D-ADC5-AEEC10CA0415}"/>
                  </a:ext>
                </a:extLst>
              </p:cNvPr>
              <p:cNvSpPr txBox="1"/>
              <p:nvPr/>
            </p:nvSpPr>
            <p:spPr>
              <a:xfrm>
                <a:off x="1004506" y="451514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8" name="TextBox 17">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4506" y="4515147"/>
                <a:ext cx="485710" cy="307777"/>
              </a:xfrm>
              <a:prstGeom prst="rect">
                <a:avLst/>
              </a:prstGeom>
              <a:blipFill rotWithShape="1">
                <a:blip r:embed="rId6"/>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3F0A55-3736-CD45-AB35-83ED034681BE}"/>
                  </a:ext>
                </a:extLst>
              </p:cNvPr>
              <p:cNvSpPr txBox="1"/>
              <p:nvPr/>
            </p:nvSpPr>
            <p:spPr>
              <a:xfrm>
                <a:off x="1004506" y="318180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19" name="TextBox 18">
                <a:extLst>
                  <a:ext uri="{FF2B5EF4-FFF2-40B4-BE49-F238E27FC236}">
                    <a16:creationId xmlns:a16="http://schemas.microsoft.com/office/drawing/2014/main" xmlns:a14="http://schemas.microsoft.com/office/drawing/2010/main" xmlns="" id="{003F0A55-3736-CD45-AB35-83ED034681BE}"/>
                  </a:ext>
                </a:extLst>
              </p:cNvPr>
              <p:cNvSpPr txBox="1">
                <a:spLocks noRot="1" noChangeAspect="1" noMove="1" noResize="1" noEditPoints="1" noAdjustHandles="1" noChangeArrowheads="1" noChangeShapeType="1" noTextEdit="1"/>
              </p:cNvSpPr>
              <p:nvPr/>
            </p:nvSpPr>
            <p:spPr>
              <a:xfrm>
                <a:off x="1004506" y="3181807"/>
                <a:ext cx="485710" cy="307777"/>
              </a:xfrm>
              <a:prstGeom prst="rect">
                <a:avLst/>
              </a:prstGeom>
              <a:blipFill rotWithShape="1">
                <a:blip r:embed="rId7"/>
                <a:stretch>
                  <a:fillRect l="-12658" r="-11392" b="-600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4" y="4523480"/>
            <a:ext cx="699395" cy="75656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1" y="4876350"/>
            <a:ext cx="451831" cy="43425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2CF09A5-9EA7-F943-9236-0B43E11ADB17}"/>
                  </a:ext>
                </a:extLst>
              </p:cNvPr>
              <p:cNvSpPr txBox="1"/>
              <p:nvPr/>
            </p:nvSpPr>
            <p:spPr>
              <a:xfrm>
                <a:off x="3115553" y="5464601"/>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28" name="TextBox 27">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115553" y="5464601"/>
                <a:ext cx="485710" cy="307777"/>
              </a:xfrm>
              <a:prstGeom prst="rect">
                <a:avLst/>
              </a:prstGeom>
              <a:blipFill rotWithShape="1">
                <a:blip r:embed="rId8"/>
                <a:stretch>
                  <a:fillRect l="-11250" r="-11250" b="-5882"/>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597198" y="4689132"/>
            <a:ext cx="541355" cy="6497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EE5D69-29EA-BC4D-ADC5-AEEC10CA0415}"/>
                  </a:ext>
                </a:extLst>
              </p:cNvPr>
              <p:cNvSpPr txBox="1"/>
              <p:nvPr/>
            </p:nvSpPr>
            <p:spPr>
              <a:xfrm>
                <a:off x="1006186" y="3923995"/>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m:t>
                      </m:r>
                      <m:r>
                        <a:rPr lang="he-IL" sz="2000" b="0" i="1" smtClean="0">
                          <a:latin typeface="Cambria Math"/>
                        </a:rPr>
                        <m:t>5</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6186" y="3923995"/>
                <a:ext cx="485710" cy="307777"/>
              </a:xfrm>
              <a:prstGeom prst="rect">
                <a:avLst/>
              </a:prstGeom>
              <a:blipFill rotWithShape="1">
                <a:blip r:embed="rId9"/>
                <a:stretch>
                  <a:fillRect l="-11250" r="-11250" b="-6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7850F7D-5726-FD4F-9AF2-C5956DBE4B3C}"/>
              </a:ext>
            </a:extLst>
          </p:cNvPr>
          <p:cNvCxnSpPr>
            <a:cxnSpLocks/>
          </p:cNvCxnSpPr>
          <p:nvPr/>
        </p:nvCxnSpPr>
        <p:spPr>
          <a:xfrm>
            <a:off x="1618709" y="4231772"/>
            <a:ext cx="981037" cy="4573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7219158" y="2072440"/>
                <a:ext cx="3359063" cy="3758401"/>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sz="2000" dirty="0" smtClean="0">
                          <a:solidFill>
                            <a:srgbClr val="FF0000"/>
                          </a:solidFill>
                          <a:latin typeface="Cambria Math" panose="02040503050406030204" pitchFamily="18" charset="0"/>
                        </a:rPr>
                        <m:t>Max</m:t>
                      </m:r>
                      <m:r>
                        <a:rPr lang="en-US" sz="2000" i="1" dirty="0">
                          <a:solidFill>
                            <a:srgbClr val="FF0000"/>
                          </a:solidFill>
                          <a:latin typeface="Cambria Math"/>
                        </a:rPr>
                        <m:t> </m:t>
                      </m:r>
                      <m:r>
                        <a:rPr lang="en-US" sz="2000" i="1" dirty="0">
                          <a:solidFill>
                            <a:srgbClr val="0070C0"/>
                          </a:solidFill>
                          <a:latin typeface="Cambria Math"/>
                        </a:rPr>
                        <m:t> </m:t>
                      </m:r>
                      <m:r>
                        <a:rPr lang="en-US" sz="2000" i="1">
                          <a:solidFill>
                            <a:schemeClr val="accent1"/>
                          </a:solidFill>
                          <a:latin typeface="Cambria Math" panose="02040503050406030204" pitchFamily="18" charset="0"/>
                        </a:rPr>
                        <m:t>𝑉</m:t>
                      </m:r>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𝑥</m:t>
                          </m:r>
                          <m:r>
                            <a:rPr lang="en-US"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𝑦</m:t>
                          </m:r>
                        </m:e>
                      </m:d>
                      <m:r>
                        <a:rPr lang="en-US" sz="2000" i="1">
                          <a:solidFill>
                            <a:schemeClr val="accent1"/>
                          </a:solidFill>
                          <a:latin typeface="Cambria Math" panose="02040503050406030204" pitchFamily="18" charset="0"/>
                        </a:rPr>
                        <m:t>=</m:t>
                      </m:r>
                      <m:sSup>
                        <m:sSupPr>
                          <m:ctrlPr>
                            <a:rPr lang="en-US" sz="2000" i="1">
                              <a:solidFill>
                                <a:schemeClr val="accent1"/>
                              </a:solidFill>
                              <a:latin typeface="Cambria Math" panose="02040503050406030204" pitchFamily="18" charset="0"/>
                            </a:rPr>
                          </m:ctrlPr>
                        </m:sSupPr>
                        <m:e>
                          <m:r>
                            <a:rPr lang="en-US" sz="2000" i="1">
                              <a:solidFill>
                                <a:schemeClr val="accent1"/>
                              </a:solidFill>
                              <a:latin typeface="Cambria Math" panose="02040503050406030204" pitchFamily="18" charset="0"/>
                            </a:rPr>
                            <m:t>𝑥</m:t>
                          </m:r>
                        </m:e>
                        <m:sup>
                          <m:r>
                            <a:rPr lang="en-US" sz="2000" i="1">
                              <a:solidFill>
                                <a:schemeClr val="accent1"/>
                              </a:solidFill>
                              <a:latin typeface="Cambria Math"/>
                            </a:rPr>
                            <m:t>0</m:t>
                          </m:r>
                          <m:r>
                            <a:rPr lang="en-US" sz="2000" i="1">
                              <a:solidFill>
                                <a:schemeClr val="accent1"/>
                              </a:solidFill>
                              <a:latin typeface="Cambria Math"/>
                            </a:rPr>
                            <m:t>.</m:t>
                          </m:r>
                          <m:r>
                            <a:rPr lang="en-US" sz="2000" b="0" i="1" smtClean="0">
                              <a:solidFill>
                                <a:schemeClr val="accent1"/>
                              </a:solidFill>
                              <a:latin typeface="Cambria Math"/>
                            </a:rPr>
                            <m:t>45</m:t>
                          </m:r>
                        </m:sup>
                      </m:sSup>
                      <m:sSup>
                        <m:sSupPr>
                          <m:ctrlPr>
                            <a:rPr lang="en-US" sz="2000" i="1">
                              <a:solidFill>
                                <a:schemeClr val="accent1"/>
                              </a:solidFill>
                              <a:latin typeface="Cambria Math" panose="02040503050406030204" pitchFamily="18" charset="0"/>
                            </a:rPr>
                          </m:ctrlPr>
                        </m:sSupPr>
                        <m:e>
                          <m:r>
                            <a:rPr lang="en-US" sz="2000" i="1">
                              <a:solidFill>
                                <a:schemeClr val="accent1"/>
                              </a:solidFill>
                              <a:latin typeface="Cambria Math" panose="02040503050406030204" pitchFamily="18" charset="0"/>
                            </a:rPr>
                            <m:t>𝑦</m:t>
                          </m:r>
                        </m:e>
                        <m:sup>
                          <m:r>
                            <a:rPr lang="en-US" sz="2000" i="1">
                              <a:solidFill>
                                <a:schemeClr val="accent1"/>
                              </a:solidFill>
                              <a:latin typeface="Cambria Math"/>
                            </a:rPr>
                            <m:t>0</m:t>
                          </m:r>
                          <m:r>
                            <a:rPr lang="en-US" sz="2000" i="1">
                              <a:solidFill>
                                <a:schemeClr val="accent1"/>
                              </a:solidFill>
                              <a:latin typeface="Cambria Math"/>
                            </a:rPr>
                            <m:t>.</m:t>
                          </m:r>
                          <m:r>
                            <a:rPr lang="en-US" sz="2000" b="0" i="1" smtClean="0">
                              <a:solidFill>
                                <a:schemeClr val="accent1"/>
                              </a:solidFill>
                              <a:latin typeface="Cambria Math"/>
                            </a:rPr>
                            <m:t>55</m:t>
                          </m:r>
                        </m:sup>
                      </m:sSup>
                    </m:oMath>
                  </m:oMathPara>
                </a14:m>
                <a:endParaRPr lang="en-US" sz="2000" i="1" dirty="0">
                  <a:solidFill>
                    <a:srgbClr val="00B050"/>
                  </a:solidFill>
                  <a:latin typeface="Cambria Math" panose="02040503050406030204" pitchFamily="18" charset="0"/>
                </a:endParaRPr>
              </a:p>
              <a:p>
                <a:pPr algn="r" rtl="1"/>
                <a:endParaRPr lang="en-US" sz="2000" i="1" dirty="0" smtClean="0">
                  <a:solidFill>
                    <a:srgbClr val="00B050"/>
                  </a:solidFill>
                  <a:latin typeface="Cambria Math" panose="02040503050406030204" pitchFamily="18" charset="0"/>
                </a:endParaRPr>
              </a:p>
              <a:p>
                <a:pPr algn="r" rtl="1"/>
                <a:endParaRPr lang="en-US" sz="2000" i="1" dirty="0" smtClean="0">
                  <a:solidFill>
                    <a:srgbClr val="00B050"/>
                  </a:solidFill>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000" i="1" smtClean="0">
                          <a:solidFill>
                            <a:srgbClr val="00B050"/>
                          </a:solidFill>
                          <a:latin typeface="Cambria Math" panose="02040503050406030204" pitchFamily="18" charset="0"/>
                        </a:rPr>
                        <m:t>𝑥</m:t>
                      </m:r>
                      <m:r>
                        <a:rPr lang="en-US" sz="2000" i="1" smtClean="0">
                          <a:solidFill>
                            <a:srgbClr val="00B050"/>
                          </a:solidFill>
                          <a:latin typeface="Cambria Math" panose="02040503050406030204" pitchFamily="18" charset="0"/>
                        </a:rPr>
                        <m:t>+</m:t>
                      </m:r>
                      <m:r>
                        <a:rPr lang="en-US" sz="2000" i="1" smtClean="0">
                          <a:solidFill>
                            <a:srgbClr val="00B050"/>
                          </a:solidFill>
                          <a:latin typeface="Cambria Math" panose="02040503050406030204" pitchFamily="18" charset="0"/>
                        </a:rPr>
                        <m:t>𝑦</m:t>
                      </m:r>
                      <m:r>
                        <a:rPr lang="en-US" sz="2000" i="1">
                          <a:solidFill>
                            <a:srgbClr val="00B050"/>
                          </a:solidFill>
                          <a:latin typeface="Cambria Math" panose="02040503050406030204" pitchFamily="18" charset="0"/>
                          <a:ea typeface="Cambria Math" panose="02040503050406030204" pitchFamily="18" charset="0"/>
                        </a:rPr>
                        <m:t>≤</m:t>
                      </m:r>
                      <m:r>
                        <a:rPr lang="en-US" sz="2000" b="0" i="1" smtClean="0">
                          <a:solidFill>
                            <a:srgbClr val="00B050"/>
                          </a:solidFill>
                          <a:latin typeface="Cambria Math"/>
                          <a:ea typeface="Cambria Math" panose="02040503050406030204" pitchFamily="18" charset="0"/>
                        </a:rPr>
                        <m:t>2</m:t>
                      </m:r>
                      <m:r>
                        <a:rPr lang="he-IL" sz="2000" i="1">
                          <a:solidFill>
                            <a:srgbClr val="00B050"/>
                          </a:solidFill>
                          <a:latin typeface="Cambria Math" panose="02040503050406030204" pitchFamily="18" charset="0"/>
                          <a:ea typeface="Cambria Math" panose="02040503050406030204" pitchFamily="18" charset="0"/>
                        </a:rPr>
                        <m:t>00</m:t>
                      </m:r>
                    </m:oMath>
                  </m:oMathPara>
                </a14:m>
                <a:endParaRPr lang="he-IL" sz="2000" dirty="0" smtClean="0">
                  <a:ea typeface="Cambria Math" panose="02040503050406030204" pitchFamily="18" charset="0"/>
                </a:endParaRPr>
              </a:p>
              <a:p>
                <a:pPr algn="r" rtl="1"/>
                <a:endParaRPr lang="en-US" sz="2000" dirty="0" smtClean="0">
                  <a:ea typeface="Cambria Math" panose="02040503050406030204" pitchFamily="18" charset="0"/>
                </a:endParaRPr>
              </a:p>
              <a:p>
                <a:pPr algn="ctr" rtl="1"/>
                <a:r>
                  <a:rPr lang="en-US" sz="2000" dirty="0" smtClean="0">
                    <a:solidFill>
                      <a:srgbClr val="FF0000"/>
                    </a:solidFill>
                    <a:ea typeface="Cambria Math" panose="02040503050406030204" pitchFamily="18" charset="0"/>
                  </a:rPr>
                  <a:t>or</a:t>
                </a:r>
                <a:endParaRPr lang="en-US" sz="2000" dirty="0">
                  <a:solidFill>
                    <a:srgbClr val="FF0000"/>
                  </a:solidFill>
                  <a:ea typeface="Cambria Math" panose="02040503050406030204" pitchFamily="18" charset="0"/>
                </a:endParaRPr>
              </a:p>
              <a:p>
                <a:pPr algn="r" rtl="1"/>
                <a:endParaRPr lang="he-IL" sz="2000"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000" b="0" i="1" smtClean="0">
                          <a:solidFill>
                            <a:srgbClr val="00B050"/>
                          </a:solidFill>
                          <a:latin typeface="Cambria Math"/>
                        </a:rPr>
                        <m:t>0</m:t>
                      </m:r>
                      <m:r>
                        <a:rPr lang="en-US" sz="2000" b="0" i="1" smtClean="0">
                          <a:solidFill>
                            <a:srgbClr val="00B050"/>
                          </a:solidFill>
                          <a:latin typeface="Cambria Math"/>
                        </a:rPr>
                        <m:t>.</m:t>
                      </m:r>
                      <m:r>
                        <a:rPr lang="en-US" sz="2000" b="0" i="1" smtClean="0">
                          <a:solidFill>
                            <a:srgbClr val="00B050"/>
                          </a:solidFill>
                          <a:latin typeface="Cambria Math"/>
                        </a:rPr>
                        <m:t>5</m:t>
                      </m:r>
                      <m:r>
                        <a:rPr lang="en-US" sz="2000" i="1">
                          <a:solidFill>
                            <a:srgbClr val="00B050"/>
                          </a:solidFill>
                          <a:latin typeface="Cambria Math" panose="02040503050406030204" pitchFamily="18" charset="0"/>
                        </a:rPr>
                        <m:t>𝑥</m:t>
                      </m:r>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𝑦</m:t>
                      </m:r>
                      <m:r>
                        <a:rPr lang="en-US" sz="2000" i="1">
                          <a:solidFill>
                            <a:srgbClr val="00B050"/>
                          </a:solidFill>
                          <a:latin typeface="Cambria Math" panose="02040503050406030204" pitchFamily="18" charset="0"/>
                          <a:ea typeface="Cambria Math" panose="02040503050406030204" pitchFamily="18" charset="0"/>
                        </a:rPr>
                        <m:t>≤</m:t>
                      </m:r>
                      <m:r>
                        <a:rPr lang="en-US" sz="2000" b="0" i="1" smtClean="0">
                          <a:solidFill>
                            <a:srgbClr val="00B050"/>
                          </a:solidFill>
                          <a:latin typeface="Cambria Math"/>
                          <a:ea typeface="Cambria Math" panose="02040503050406030204" pitchFamily="18" charset="0"/>
                        </a:rPr>
                        <m:t>15</m:t>
                      </m:r>
                      <m:r>
                        <a:rPr lang="he-IL" sz="2000" i="1">
                          <a:solidFill>
                            <a:srgbClr val="00B050"/>
                          </a:solidFill>
                          <a:latin typeface="Cambria Math" panose="02040503050406030204" pitchFamily="18" charset="0"/>
                          <a:ea typeface="Cambria Math" panose="02040503050406030204" pitchFamily="18" charset="0"/>
                        </a:rPr>
                        <m:t>0</m:t>
                      </m:r>
                    </m:oMath>
                  </m:oMathPara>
                </a14:m>
                <a:endParaRPr lang="he-IL" sz="2000" dirty="0" smtClean="0">
                  <a:ea typeface="Cambria Math" panose="02040503050406030204" pitchFamily="18" charset="0"/>
                </a:endParaRPr>
              </a:p>
              <a:p>
                <a:pPr algn="r" rtl="1"/>
                <a:endParaRPr lang="en-US" sz="2000" dirty="0" smtClean="0">
                  <a:ea typeface="Cambria Math" panose="02040503050406030204" pitchFamily="18" charset="0"/>
                </a:endParaRPr>
              </a:p>
              <a:p>
                <a:pPr algn="r" rtl="1"/>
                <a:endParaRPr lang="en-US" sz="2000" dirty="0" smtClean="0">
                  <a:ea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000" b="0" i="1" smtClean="0">
                          <a:solidFill>
                            <a:srgbClr val="00B050"/>
                          </a:solidFill>
                          <a:latin typeface="Cambria Math"/>
                        </a:rPr>
                        <m:t>(</m:t>
                      </m:r>
                      <m:r>
                        <a:rPr lang="en-US" sz="2000" i="1">
                          <a:solidFill>
                            <a:srgbClr val="00B050"/>
                          </a:solidFill>
                          <a:latin typeface="Cambria Math" panose="02040503050406030204" pitchFamily="18" charset="0"/>
                        </a:rPr>
                        <m:t>𝑥</m:t>
                      </m:r>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𝑦</m:t>
                      </m:r>
                      <m:r>
                        <a:rPr lang="en-US" sz="2000" i="1">
                          <a:solidFill>
                            <a:srgbClr val="00B050"/>
                          </a:solidFill>
                          <a:latin typeface="Cambria Math" panose="02040503050406030204" pitchFamily="18" charset="0"/>
                          <a:ea typeface="Cambria Math" panose="02040503050406030204" pitchFamily="18" charset="0"/>
                        </a:rPr>
                        <m:t>≥</m:t>
                      </m:r>
                      <m:r>
                        <a:rPr lang="en-US" sz="2000" i="1">
                          <a:solidFill>
                            <a:srgbClr val="00B050"/>
                          </a:solidFill>
                          <a:latin typeface="Cambria Math" panose="02040503050406030204" pitchFamily="18" charset="0"/>
                        </a:rPr>
                        <m:t>0</m:t>
                      </m:r>
                      <m:r>
                        <a:rPr lang="en-US" sz="2000" b="0" i="0" smtClean="0">
                          <a:solidFill>
                            <a:srgbClr val="00B050"/>
                          </a:solidFill>
                          <a:latin typeface="Cambria Math"/>
                        </a:rPr>
                        <m:t>)</m:t>
                      </m:r>
                    </m:oMath>
                  </m:oMathPara>
                </a14:m>
                <a:endParaRPr lang="en-US" sz="2000" dirty="0">
                  <a:solidFill>
                    <a:srgbClr val="00B050"/>
                  </a:solidFill>
                </a:endParaRPr>
              </a:p>
              <a:p>
                <a:pPr algn="r" rtl="1"/>
                <a:endParaRPr lang="en-US" dirty="0" smtClean="0">
                  <a:ea typeface="Cambria Math" panose="020405030504060302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7219158" y="2072440"/>
                <a:ext cx="3359063" cy="3758401"/>
              </a:xfrm>
              <a:prstGeom prst="rect">
                <a:avLst/>
              </a:prstGeom>
              <a:blipFill rotWithShape="1">
                <a:blip r:embed="rId10"/>
                <a:stretch>
                  <a:fillRect/>
                </a:stretch>
              </a:blipFill>
            </p:spPr>
            <p:txBody>
              <a:bodyPr/>
              <a:lstStyle/>
              <a:p>
                <a:r>
                  <a:rPr lang="en-US">
                    <a:noFill/>
                  </a:rPr>
                  <a:t> </a:t>
                </a:r>
              </a:p>
            </p:txBody>
          </p:sp>
        </mc:Fallback>
      </mc:AlternateContent>
      <p:sp>
        <p:nvSpPr>
          <p:cNvPr id="30" name="Arc 29">
            <a:extLst>
              <a:ext uri="{FF2B5EF4-FFF2-40B4-BE49-F238E27FC236}">
                <a16:creationId xmlns:a16="http://schemas.microsoft.com/office/drawing/2014/main" id="{37E28A20-5597-B64C-82E0-34AD7510A2D4}"/>
              </a:ext>
            </a:extLst>
          </p:cNvPr>
          <p:cNvSpPr/>
          <p:nvPr/>
        </p:nvSpPr>
        <p:spPr>
          <a:xfrm rot="10539820">
            <a:off x="2294764" y="1205871"/>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31" name="Arc 30">
            <a:extLst>
              <a:ext uri="{FF2B5EF4-FFF2-40B4-BE49-F238E27FC236}">
                <a16:creationId xmlns:a16="http://schemas.microsoft.com/office/drawing/2014/main" id="{37E28A20-5597-B64C-82E0-34AD7510A2D4}"/>
              </a:ext>
            </a:extLst>
          </p:cNvPr>
          <p:cNvSpPr/>
          <p:nvPr/>
        </p:nvSpPr>
        <p:spPr>
          <a:xfrm rot="10539820">
            <a:off x="2035196" y="1539135"/>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36" name="Arc 35">
            <a:extLst>
              <a:ext uri="{FF2B5EF4-FFF2-40B4-BE49-F238E27FC236}">
                <a16:creationId xmlns:a16="http://schemas.microsoft.com/office/drawing/2014/main" id="{37E28A20-5597-B64C-82E0-34AD7510A2D4}"/>
              </a:ext>
            </a:extLst>
          </p:cNvPr>
          <p:cNvSpPr/>
          <p:nvPr/>
        </p:nvSpPr>
        <p:spPr>
          <a:xfrm rot="10539820">
            <a:off x="1815820" y="1741775"/>
            <a:ext cx="4176930" cy="355104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Tree>
    <p:extLst>
      <p:ext uri="{BB962C8B-B14F-4D97-AF65-F5344CB8AC3E}">
        <p14:creationId xmlns:p14="http://schemas.microsoft.com/office/powerpoint/2010/main" val="188406403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Looking for tangency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221</a:t>
            </a:fld>
            <a:endParaRPr lang="en-US" dirty="0"/>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12A890-6385-A142-B5DE-2485D484AA81}"/>
                  </a:ext>
                </a:extLst>
              </p:cNvPr>
              <p:cNvSpPr txBox="1"/>
              <p:nvPr/>
            </p:nvSpPr>
            <p:spPr>
              <a:xfrm>
                <a:off x="2285033" y="5472576"/>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1" name="TextBox 10">
                <a:extLst>
                  <a:ext uri="{FF2B5EF4-FFF2-40B4-BE49-F238E27FC236}">
                    <a16:creationId xmlns:a16="http://schemas.microsoft.com/office/drawing/2014/main" xmlns:a14="http://schemas.microsoft.com/office/drawing/2010/main" xmlns="" id="{DC12A890-6385-A142-B5DE-2485D484AA81}"/>
                  </a:ext>
                </a:extLst>
              </p:cNvPr>
              <p:cNvSpPr txBox="1">
                <a:spLocks noRot="1" noChangeAspect="1" noMove="1" noResize="1" noEditPoints="1" noAdjustHandles="1" noChangeArrowheads="1" noChangeShapeType="1" noTextEdit="1"/>
              </p:cNvSpPr>
              <p:nvPr/>
            </p:nvSpPr>
            <p:spPr>
              <a:xfrm>
                <a:off x="2285033" y="5472576"/>
                <a:ext cx="485710" cy="307777"/>
              </a:xfrm>
              <a:prstGeom prst="rect">
                <a:avLst/>
              </a:prstGeom>
              <a:blipFill rotWithShape="1">
                <a:blip r:embed="rId4"/>
                <a:stretch>
                  <a:fillRect l="-12500" r="-10000" b="-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3531658"/>
            <a:ext cx="973658" cy="1157474"/>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F09A5-9EA7-F943-9236-0B43E11ADB17}"/>
                  </a:ext>
                </a:extLst>
              </p:cNvPr>
              <p:cNvSpPr txBox="1"/>
              <p:nvPr/>
            </p:nvSpPr>
            <p:spPr>
              <a:xfrm>
                <a:off x="4108625" y="5452873"/>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300</m:t>
                      </m:r>
                    </m:oMath>
                  </m:oMathPara>
                </a14:m>
                <a:endParaRPr lang="en-US" sz="2000" dirty="0"/>
              </a:p>
            </p:txBody>
          </p:sp>
        </mc:Choice>
        <mc:Fallback xmlns="">
          <p:sp>
            <p:nvSpPr>
              <p:cNvPr id="17" name="TextBox 16">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4108625" y="5452873"/>
                <a:ext cx="485710" cy="307777"/>
              </a:xfrm>
              <a:prstGeom prst="rect">
                <a:avLst/>
              </a:prstGeom>
              <a:blipFill rotWithShape="1">
                <a:blip r:embed="rId5"/>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E5D69-29EA-BC4D-ADC5-AEEC10CA0415}"/>
                  </a:ext>
                </a:extLst>
              </p:cNvPr>
              <p:cNvSpPr txBox="1"/>
              <p:nvPr/>
            </p:nvSpPr>
            <p:spPr>
              <a:xfrm>
                <a:off x="1004506" y="451514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8" name="TextBox 17">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4506" y="4515147"/>
                <a:ext cx="485710" cy="307777"/>
              </a:xfrm>
              <a:prstGeom prst="rect">
                <a:avLst/>
              </a:prstGeom>
              <a:blipFill rotWithShape="1">
                <a:blip r:embed="rId6"/>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3F0A55-3736-CD45-AB35-83ED034681BE}"/>
                  </a:ext>
                </a:extLst>
              </p:cNvPr>
              <p:cNvSpPr txBox="1"/>
              <p:nvPr/>
            </p:nvSpPr>
            <p:spPr>
              <a:xfrm>
                <a:off x="1004506" y="318180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19" name="TextBox 18">
                <a:extLst>
                  <a:ext uri="{FF2B5EF4-FFF2-40B4-BE49-F238E27FC236}">
                    <a16:creationId xmlns:a16="http://schemas.microsoft.com/office/drawing/2014/main" xmlns:a14="http://schemas.microsoft.com/office/drawing/2010/main" xmlns="" id="{003F0A55-3736-CD45-AB35-83ED034681BE}"/>
                  </a:ext>
                </a:extLst>
              </p:cNvPr>
              <p:cNvSpPr txBox="1">
                <a:spLocks noRot="1" noChangeAspect="1" noMove="1" noResize="1" noEditPoints="1" noAdjustHandles="1" noChangeArrowheads="1" noChangeShapeType="1" noTextEdit="1"/>
              </p:cNvSpPr>
              <p:nvPr/>
            </p:nvSpPr>
            <p:spPr>
              <a:xfrm>
                <a:off x="1004506" y="3181807"/>
                <a:ext cx="485710" cy="307777"/>
              </a:xfrm>
              <a:prstGeom prst="rect">
                <a:avLst/>
              </a:prstGeom>
              <a:blipFill rotWithShape="1">
                <a:blip r:embed="rId7"/>
                <a:stretch>
                  <a:fillRect l="-12658" r="-11392" b="-600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4" y="4523480"/>
            <a:ext cx="699395" cy="75656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1" y="4876350"/>
            <a:ext cx="451831" cy="43425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2CF09A5-9EA7-F943-9236-0B43E11ADB17}"/>
                  </a:ext>
                </a:extLst>
              </p:cNvPr>
              <p:cNvSpPr txBox="1"/>
              <p:nvPr/>
            </p:nvSpPr>
            <p:spPr>
              <a:xfrm>
                <a:off x="3115553" y="5464601"/>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28" name="TextBox 27">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115553" y="5464601"/>
                <a:ext cx="485710" cy="307777"/>
              </a:xfrm>
              <a:prstGeom prst="rect">
                <a:avLst/>
              </a:prstGeom>
              <a:blipFill rotWithShape="1">
                <a:blip r:embed="rId8"/>
                <a:stretch>
                  <a:fillRect l="-11250" r="-11250" b="-5882"/>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597198" y="4689132"/>
            <a:ext cx="541355" cy="6497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EE5D69-29EA-BC4D-ADC5-AEEC10CA0415}"/>
                  </a:ext>
                </a:extLst>
              </p:cNvPr>
              <p:cNvSpPr txBox="1"/>
              <p:nvPr/>
            </p:nvSpPr>
            <p:spPr>
              <a:xfrm>
                <a:off x="1006186" y="3923995"/>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m:t>
                      </m:r>
                      <m:r>
                        <a:rPr lang="he-IL" sz="2000" b="0" i="1" smtClean="0">
                          <a:latin typeface="Cambria Math"/>
                        </a:rPr>
                        <m:t>5</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6186" y="3923995"/>
                <a:ext cx="485710" cy="307777"/>
              </a:xfrm>
              <a:prstGeom prst="rect">
                <a:avLst/>
              </a:prstGeom>
              <a:blipFill rotWithShape="1">
                <a:blip r:embed="rId9"/>
                <a:stretch>
                  <a:fillRect l="-11250" r="-11250" b="-6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7850F7D-5726-FD4F-9AF2-C5956DBE4B3C}"/>
              </a:ext>
            </a:extLst>
          </p:cNvPr>
          <p:cNvCxnSpPr>
            <a:cxnSpLocks/>
          </p:cNvCxnSpPr>
          <p:nvPr/>
        </p:nvCxnSpPr>
        <p:spPr>
          <a:xfrm>
            <a:off x="1618709" y="4231772"/>
            <a:ext cx="981037" cy="4573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7219158" y="2072440"/>
                <a:ext cx="3359063" cy="1573188"/>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sz="2000" dirty="0" smtClean="0">
                          <a:solidFill>
                            <a:srgbClr val="FF0000"/>
                          </a:solidFill>
                          <a:latin typeface="Cambria Math" panose="02040503050406030204" pitchFamily="18" charset="0"/>
                        </a:rPr>
                        <m:t>Max</m:t>
                      </m:r>
                      <m:r>
                        <a:rPr lang="en-US" sz="2000" i="1" dirty="0">
                          <a:solidFill>
                            <a:srgbClr val="FF0000"/>
                          </a:solidFill>
                          <a:latin typeface="Cambria Math"/>
                        </a:rPr>
                        <m:t> </m:t>
                      </m:r>
                      <m:r>
                        <a:rPr lang="en-US" sz="2000" i="1" dirty="0">
                          <a:solidFill>
                            <a:srgbClr val="0070C0"/>
                          </a:solidFill>
                          <a:latin typeface="Cambria Math"/>
                        </a:rPr>
                        <m:t> </m:t>
                      </m:r>
                      <m:r>
                        <a:rPr lang="en-US" sz="2000" i="1">
                          <a:solidFill>
                            <a:schemeClr val="accent1"/>
                          </a:solidFill>
                          <a:latin typeface="Cambria Math" panose="02040503050406030204" pitchFamily="18" charset="0"/>
                        </a:rPr>
                        <m:t>𝑉</m:t>
                      </m:r>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𝑥</m:t>
                          </m:r>
                          <m:r>
                            <a:rPr lang="en-US"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𝑦</m:t>
                          </m:r>
                        </m:e>
                      </m:d>
                      <m:r>
                        <a:rPr lang="en-US" sz="2000" i="1">
                          <a:solidFill>
                            <a:schemeClr val="accent1"/>
                          </a:solidFill>
                          <a:latin typeface="Cambria Math" panose="02040503050406030204" pitchFamily="18" charset="0"/>
                        </a:rPr>
                        <m:t>=</m:t>
                      </m:r>
                      <m:sSup>
                        <m:sSupPr>
                          <m:ctrlPr>
                            <a:rPr lang="en-US" sz="2000" i="1">
                              <a:solidFill>
                                <a:schemeClr val="accent1"/>
                              </a:solidFill>
                              <a:latin typeface="Cambria Math" panose="02040503050406030204" pitchFamily="18" charset="0"/>
                            </a:rPr>
                          </m:ctrlPr>
                        </m:sSupPr>
                        <m:e>
                          <m:r>
                            <a:rPr lang="en-US" sz="2000" i="1">
                              <a:solidFill>
                                <a:schemeClr val="accent1"/>
                              </a:solidFill>
                              <a:latin typeface="Cambria Math" panose="02040503050406030204" pitchFamily="18" charset="0"/>
                            </a:rPr>
                            <m:t>𝑥</m:t>
                          </m:r>
                        </m:e>
                        <m:sup>
                          <m:r>
                            <a:rPr lang="en-US" sz="2000" i="1">
                              <a:solidFill>
                                <a:schemeClr val="accent1"/>
                              </a:solidFill>
                              <a:latin typeface="Cambria Math"/>
                            </a:rPr>
                            <m:t>0</m:t>
                          </m:r>
                          <m:r>
                            <a:rPr lang="en-US" sz="2000" i="1">
                              <a:solidFill>
                                <a:schemeClr val="accent1"/>
                              </a:solidFill>
                              <a:latin typeface="Cambria Math"/>
                            </a:rPr>
                            <m:t>.</m:t>
                          </m:r>
                          <m:r>
                            <a:rPr lang="en-US" sz="2000" b="0" i="1" smtClean="0">
                              <a:solidFill>
                                <a:schemeClr val="accent1"/>
                              </a:solidFill>
                              <a:latin typeface="Cambria Math"/>
                            </a:rPr>
                            <m:t>45</m:t>
                          </m:r>
                        </m:sup>
                      </m:sSup>
                      <m:sSup>
                        <m:sSupPr>
                          <m:ctrlPr>
                            <a:rPr lang="en-US" sz="2000" i="1">
                              <a:solidFill>
                                <a:schemeClr val="accent1"/>
                              </a:solidFill>
                              <a:latin typeface="Cambria Math" panose="02040503050406030204" pitchFamily="18" charset="0"/>
                            </a:rPr>
                          </m:ctrlPr>
                        </m:sSupPr>
                        <m:e>
                          <m:r>
                            <a:rPr lang="en-US" sz="2000" i="1">
                              <a:solidFill>
                                <a:schemeClr val="accent1"/>
                              </a:solidFill>
                              <a:latin typeface="Cambria Math" panose="02040503050406030204" pitchFamily="18" charset="0"/>
                            </a:rPr>
                            <m:t>𝑦</m:t>
                          </m:r>
                        </m:e>
                        <m:sup>
                          <m:r>
                            <a:rPr lang="en-US" sz="2000" i="1">
                              <a:solidFill>
                                <a:schemeClr val="accent1"/>
                              </a:solidFill>
                              <a:latin typeface="Cambria Math"/>
                            </a:rPr>
                            <m:t>0</m:t>
                          </m:r>
                          <m:r>
                            <a:rPr lang="en-US" sz="2000" i="1">
                              <a:solidFill>
                                <a:schemeClr val="accent1"/>
                              </a:solidFill>
                              <a:latin typeface="Cambria Math"/>
                            </a:rPr>
                            <m:t>.</m:t>
                          </m:r>
                          <m:r>
                            <a:rPr lang="en-US" sz="2000" b="0" i="1" smtClean="0">
                              <a:solidFill>
                                <a:schemeClr val="accent1"/>
                              </a:solidFill>
                              <a:latin typeface="Cambria Math"/>
                            </a:rPr>
                            <m:t>55</m:t>
                          </m:r>
                        </m:sup>
                      </m:sSup>
                    </m:oMath>
                  </m:oMathPara>
                </a14:m>
                <a:endParaRPr lang="en-US" sz="2000" i="1" dirty="0">
                  <a:solidFill>
                    <a:srgbClr val="00B050"/>
                  </a:solidFill>
                  <a:latin typeface="Cambria Math" panose="02040503050406030204" pitchFamily="18" charset="0"/>
                </a:endParaRPr>
              </a:p>
              <a:p>
                <a:pPr algn="r" rtl="1"/>
                <a:endParaRPr lang="en-US" i="1" dirty="0" smtClean="0">
                  <a:solidFill>
                    <a:srgbClr val="00B050"/>
                  </a:solidFill>
                  <a:latin typeface="Cambria Math" panose="02040503050406030204" pitchFamily="18" charset="0"/>
                </a:endParaRPr>
              </a:p>
              <a:p>
                <a:pPr algn="l"/>
                <a:r>
                  <a:rPr lang="en-US" sz="2000" i="0" dirty="0" smtClean="0">
                    <a:latin typeface="+mj-lt"/>
                  </a:rPr>
                  <a:t>Let’s try tangency with</a:t>
                </a:r>
                <a:endParaRPr lang="en-US" sz="2000" dirty="0" smtClean="0">
                  <a:latin typeface="Cambria Math" panose="02040503050406030204" pitchFamily="18" charset="0"/>
                </a:endParaRPr>
              </a:p>
              <a:p>
                <a:pPr algn="r" rtl="1"/>
                <a:endParaRPr lang="en-US" dirty="0" smtClean="0">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sz="2000" b="1" i="1" smtClean="0">
                          <a:solidFill>
                            <a:srgbClr val="00B050"/>
                          </a:solidFill>
                          <a:latin typeface="Cambria Math" panose="02040503050406030204" pitchFamily="18" charset="0"/>
                        </a:rPr>
                        <m:t>𝒙</m:t>
                      </m:r>
                      <m:r>
                        <a:rPr lang="en-US" sz="2000" b="1" i="1" smtClean="0">
                          <a:solidFill>
                            <a:srgbClr val="00B050"/>
                          </a:solidFill>
                          <a:latin typeface="Cambria Math" panose="02040503050406030204" pitchFamily="18" charset="0"/>
                        </a:rPr>
                        <m:t>+</m:t>
                      </m:r>
                      <m:r>
                        <a:rPr lang="en-US" sz="2000" b="1" i="1" smtClean="0">
                          <a:solidFill>
                            <a:srgbClr val="00B050"/>
                          </a:solidFill>
                          <a:latin typeface="Cambria Math" panose="02040503050406030204" pitchFamily="18" charset="0"/>
                        </a:rPr>
                        <m:t>𝒚</m:t>
                      </m:r>
                      <m:r>
                        <a:rPr lang="en-US" sz="2000" b="1" i="1" smtClean="0">
                          <a:solidFill>
                            <a:srgbClr val="00B050"/>
                          </a:solidFill>
                          <a:latin typeface="Cambria Math"/>
                          <a:ea typeface="Cambria Math" panose="02040503050406030204" pitchFamily="18" charset="0"/>
                        </a:rPr>
                        <m:t>=</m:t>
                      </m:r>
                      <m:r>
                        <a:rPr lang="en-US" sz="2000" b="1" i="1" smtClean="0">
                          <a:solidFill>
                            <a:srgbClr val="00B050"/>
                          </a:solidFill>
                          <a:latin typeface="Cambria Math"/>
                          <a:ea typeface="Cambria Math" panose="02040503050406030204" pitchFamily="18" charset="0"/>
                        </a:rPr>
                        <m:t>𝟐𝟎𝟎</m:t>
                      </m:r>
                    </m:oMath>
                  </m:oMathPara>
                </a14:m>
                <a:endParaRPr lang="he-IL" sz="2000" b="1" dirty="0" smtClean="0">
                  <a:ea typeface="Cambria Math" panose="020405030504060302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7219158" y="2072440"/>
                <a:ext cx="3359063" cy="1573188"/>
              </a:xfrm>
              <a:prstGeom prst="rect">
                <a:avLst/>
              </a:prstGeom>
              <a:blipFill rotWithShape="1">
                <a:blip r:embed="rId10"/>
                <a:stretch>
                  <a:fillRect l="-1815" b="-1938"/>
                </a:stretch>
              </a:blipFill>
            </p:spPr>
            <p:txBody>
              <a:bodyPr/>
              <a:lstStyle/>
              <a:p>
                <a:r>
                  <a:rPr lang="en-US">
                    <a:noFill/>
                  </a:rPr>
                  <a:t> </a:t>
                </a:r>
              </a:p>
            </p:txBody>
          </p:sp>
        </mc:Fallback>
      </mc:AlternateContent>
      <p:sp>
        <p:nvSpPr>
          <p:cNvPr id="31" name="Arc 30">
            <a:extLst>
              <a:ext uri="{FF2B5EF4-FFF2-40B4-BE49-F238E27FC236}">
                <a16:creationId xmlns:a16="http://schemas.microsoft.com/office/drawing/2014/main" id="{37E28A20-5597-B64C-82E0-34AD7510A2D4}"/>
              </a:ext>
            </a:extLst>
          </p:cNvPr>
          <p:cNvSpPr/>
          <p:nvPr/>
        </p:nvSpPr>
        <p:spPr>
          <a:xfrm rot="10293337">
            <a:off x="2009249" y="1617293"/>
            <a:ext cx="4309329" cy="349072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7C7289-15A1-DB4D-8070-9601E3991A77}"/>
                  </a:ext>
                </a:extLst>
              </p:cNvPr>
              <p:cNvSpPr txBox="1"/>
              <p:nvPr/>
            </p:nvSpPr>
            <p:spPr>
              <a:xfrm>
                <a:off x="6819871" y="3939883"/>
                <a:ext cx="4299233" cy="12277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𝑎</m:t>
                      </m:r>
                      <m:f>
                        <m:fPr>
                          <m:ctrlPr>
                            <a:rPr lang="en-US" sz="2000" b="0" i="1" smtClean="0">
                              <a:solidFill>
                                <a:srgbClr val="FF0000"/>
                              </a:solidFill>
                              <a:latin typeface="Cambria Math" panose="02040503050406030204" pitchFamily="18" charset="0"/>
                            </a:rPr>
                          </m:ctrlPr>
                        </m:fPr>
                        <m:num>
                          <m:r>
                            <a:rPr lang="en-US" sz="2000" b="0" i="1" smtClean="0">
                              <a:solidFill>
                                <a:srgbClr val="FF0000"/>
                              </a:solidFill>
                              <a:latin typeface="Cambria Math" panose="02040503050406030204" pitchFamily="18" charset="0"/>
                            </a:rPr>
                            <m:t>1</m:t>
                          </m:r>
                        </m:num>
                        <m:den>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𝑝</m:t>
                              </m:r>
                            </m:e>
                            <m:sub>
                              <m:r>
                                <a:rPr lang="en-US" sz="2000" b="0" i="1" smtClean="0">
                                  <a:solidFill>
                                    <a:srgbClr val="FF0000"/>
                                  </a:solidFill>
                                  <a:latin typeface="Cambria Math" panose="02040503050406030204" pitchFamily="18" charset="0"/>
                                </a:rPr>
                                <m:t>𝑥</m:t>
                              </m:r>
                            </m:sub>
                          </m:sSub>
                        </m:den>
                      </m:f>
                      <m:r>
                        <a:rPr lang="en-US" sz="2000" b="0" i="1" smtClean="0">
                          <a:solidFill>
                            <a:srgbClr val="FF0000"/>
                          </a:solidFill>
                          <a:latin typeface="Cambria Math" panose="02040503050406030204" pitchFamily="18" charset="0"/>
                        </a:rPr>
                        <m:t>𝐼</m:t>
                      </m:r>
                      <m:r>
                        <a:rPr lang="en-US" sz="2000" b="0" i="1" smtClean="0">
                          <a:solidFill>
                            <a:schemeClr val="tx1"/>
                          </a:solidFill>
                          <a:latin typeface="Cambria Math"/>
                        </a:rPr>
                        <m:t>=</m:t>
                      </m:r>
                      <m:r>
                        <a:rPr lang="en-US" sz="2000" b="0" i="1" smtClean="0">
                          <a:solidFill>
                            <a:srgbClr val="7030A0"/>
                          </a:solidFill>
                          <a:latin typeface="Cambria Math"/>
                        </a:rPr>
                        <m:t>0</m:t>
                      </m:r>
                      <m:r>
                        <a:rPr lang="en-US" sz="2000" b="0" i="1" smtClean="0">
                          <a:solidFill>
                            <a:srgbClr val="7030A0"/>
                          </a:solidFill>
                          <a:latin typeface="Cambria Math"/>
                        </a:rPr>
                        <m:t>.</m:t>
                      </m:r>
                      <m:r>
                        <a:rPr lang="en-US" sz="2000" b="0" i="1" smtClean="0">
                          <a:solidFill>
                            <a:srgbClr val="7030A0"/>
                          </a:solidFill>
                          <a:latin typeface="Cambria Math"/>
                        </a:rPr>
                        <m:t>45</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a:rPr>
                            <m:t>1</m:t>
                          </m:r>
                        </m:den>
                      </m:f>
                      <m:r>
                        <a:rPr lang="en-US" sz="2000" b="0" i="1" smtClean="0">
                          <a:solidFill>
                            <a:schemeClr val="tx1"/>
                          </a:solidFill>
                          <a:latin typeface="Cambria Math"/>
                        </a:rPr>
                        <m:t>200</m:t>
                      </m:r>
                      <m:r>
                        <a:rPr lang="en-US" sz="2000" b="0" i="0" smtClean="0">
                          <a:solidFill>
                            <a:srgbClr val="FF0000"/>
                          </a:solidFill>
                          <a:latin typeface="Cambria Math"/>
                        </a:rPr>
                        <m:t>=</m:t>
                      </m:r>
                      <m:r>
                        <a:rPr lang="en-US" sz="2000" b="0" i="1" smtClean="0">
                          <a:solidFill>
                            <a:srgbClr val="FF0000"/>
                          </a:solidFill>
                          <a:latin typeface="Cambria Math"/>
                        </a:rPr>
                        <m:t>90</m:t>
                      </m:r>
                    </m:oMath>
                  </m:oMathPara>
                </a14:m>
                <a:endParaRPr lang="en-US" sz="2000" b="0" i="1" dirty="0">
                  <a:solidFill>
                    <a:srgbClr val="FF0000"/>
                  </a:solidFill>
                  <a:latin typeface="Cambria Math" panose="02040503050406030204" pitchFamily="18" charset="0"/>
                </a:endParaRPr>
              </a:p>
              <a:p>
                <a14:m>
                  <m:oMath xmlns:m="http://schemas.openxmlformats.org/officeDocument/2006/math">
                    <m:r>
                      <a:rPr lang="en-US" sz="2000" b="0" i="1" smtClean="0">
                        <a:solidFill>
                          <a:srgbClr val="FF0000"/>
                        </a:solidFill>
                        <a:latin typeface="Cambria Math" panose="02040503050406030204" pitchFamily="18" charset="0"/>
                        <a:ea typeface="Cambria Math" panose="02040503050406030204" pitchFamily="18" charset="0"/>
                      </a:rPr>
                      <m:t>𝑦</m:t>
                    </m:r>
                    <m:r>
                      <a:rPr lang="en-US" sz="2000" i="1">
                        <a:solidFill>
                          <a:srgbClr val="FF0000"/>
                        </a:solidFill>
                        <a:latin typeface="Cambria Math" panose="02040503050406030204" pitchFamily="18" charset="0"/>
                        <a:ea typeface="Cambria Math" panose="02040503050406030204" pitchFamily="18" charset="0"/>
                      </a:rPr>
                      <m:t>=</m:t>
                    </m:r>
                    <m:d>
                      <m:dPr>
                        <m:ctrlPr>
                          <a:rPr lang="en-US" sz="2000" b="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1</m:t>
                        </m:r>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𝑎</m:t>
                        </m:r>
                      </m:e>
                    </m:d>
                    <m:f>
                      <m:fPr>
                        <m:ctrlPr>
                          <a:rPr lang="en-US" sz="2000" i="1">
                            <a:solidFill>
                              <a:srgbClr val="FF0000"/>
                            </a:solidFill>
                            <a:latin typeface="Cambria Math" panose="02040503050406030204" pitchFamily="18" charset="0"/>
                            <a:ea typeface="Cambria Math" panose="02040503050406030204" pitchFamily="18" charset="0"/>
                          </a:rPr>
                        </m:ctrlPr>
                      </m:fPr>
                      <m:num>
                        <m:r>
                          <a:rPr lang="en-US" sz="2000" i="1">
                            <a:solidFill>
                              <a:srgbClr val="FF0000"/>
                            </a:solidFill>
                            <a:latin typeface="Cambria Math" panose="02040503050406030204" pitchFamily="18" charset="0"/>
                            <a:ea typeface="Cambria Math" panose="02040503050406030204" pitchFamily="18" charset="0"/>
                          </a:rPr>
                          <m:t>1</m:t>
                        </m:r>
                      </m:num>
                      <m:den>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𝑝</m:t>
                            </m:r>
                          </m:e>
                          <m:sub>
                            <m:r>
                              <a:rPr lang="en-US" sz="2000" b="0" i="1" smtClean="0">
                                <a:solidFill>
                                  <a:srgbClr val="FF0000"/>
                                </a:solidFill>
                                <a:latin typeface="Cambria Math" panose="02040503050406030204" pitchFamily="18" charset="0"/>
                                <a:ea typeface="Cambria Math" panose="02040503050406030204" pitchFamily="18" charset="0"/>
                              </a:rPr>
                              <m:t>𝑦</m:t>
                            </m:r>
                          </m:sub>
                        </m:sSub>
                      </m:den>
                    </m:f>
                    <m:r>
                      <a:rPr lang="en-US" sz="2000" b="0" i="1" smtClean="0">
                        <a:solidFill>
                          <a:srgbClr val="FF0000"/>
                        </a:solidFill>
                        <a:latin typeface="Cambria Math"/>
                        <a:ea typeface="Cambria Math" panose="02040503050406030204" pitchFamily="18" charset="0"/>
                      </a:rPr>
                      <m:t>𝐼</m:t>
                    </m:r>
                    <m:r>
                      <a:rPr lang="en-US" sz="2000" b="0" i="1" smtClean="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r>
                      <a:rPr lang="en-US" sz="2000" i="1" smtClean="0">
                        <a:solidFill>
                          <a:srgbClr val="7030A0"/>
                        </a:solidFill>
                        <a:latin typeface="Cambria Math" panose="02040503050406030204" pitchFamily="18" charset="0"/>
                        <a:ea typeface="Cambria Math" panose="02040503050406030204" pitchFamily="18" charset="0"/>
                      </a:rPr>
                      <m:t>0</m:t>
                    </m:r>
                    <m:r>
                      <a:rPr lang="en-US" sz="200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55</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a:rPr>
                          <m:t>1</m:t>
                        </m:r>
                      </m:den>
                    </m:f>
                    <m:r>
                      <a:rPr lang="en-US" sz="2000" b="0" i="1" smtClean="0">
                        <a:solidFill>
                          <a:schemeClr val="tx1"/>
                        </a:solidFill>
                        <a:latin typeface="Cambria Math" panose="02040503050406030204" pitchFamily="18" charset="0"/>
                        <a:ea typeface="Cambria Math" panose="02040503050406030204" pitchFamily="18" charset="0"/>
                      </a:rPr>
                      <m:t>2</m:t>
                    </m:r>
                    <m:r>
                      <a:rPr lang="en-US" sz="2000" i="1">
                        <a:solidFill>
                          <a:schemeClr val="tx1"/>
                        </a:solidFill>
                        <a:latin typeface="Cambria Math" panose="02040503050406030204" pitchFamily="18" charset="0"/>
                        <a:ea typeface="Cambria Math" panose="02040503050406030204" pitchFamily="18" charset="0"/>
                      </a:rPr>
                      <m:t>00</m:t>
                    </m:r>
                    <m:r>
                      <a:rPr lang="en-US" sz="2000">
                        <a:solidFill>
                          <a:srgbClr val="FF0000"/>
                        </a:solidFill>
                        <a:latin typeface="Cambria Math" panose="02040503050406030204" pitchFamily="18" charset="0"/>
                        <a:ea typeface="Cambria Math" panose="02040503050406030204" pitchFamily="18" charset="0"/>
                      </a:rPr>
                      <m:t>=</m:t>
                    </m:r>
                    <m:r>
                      <a:rPr lang="en-US" sz="2000" b="0" i="0" smtClean="0">
                        <a:solidFill>
                          <a:srgbClr val="FF0000"/>
                        </a:solidFill>
                        <a:latin typeface="Cambria Math" panose="02040503050406030204" pitchFamily="18" charset="0"/>
                        <a:ea typeface="Cambria Math" panose="02040503050406030204" pitchFamily="18" charset="0"/>
                      </a:rPr>
                      <m:t>110</m:t>
                    </m:r>
                  </m:oMath>
                </a14:m>
                <a:endParaRPr lang="en-US" sz="2000" dirty="0">
                  <a:solidFill>
                    <a:srgbClr val="FF0000"/>
                  </a:solidFill>
                  <a:latin typeface="Cambria Math" panose="02040503050406030204" pitchFamily="18" charset="0"/>
                  <a:ea typeface="Cambria Math" panose="02040503050406030204" pitchFamily="18" charset="0"/>
                </a:endParaRPr>
              </a:p>
            </p:txBody>
          </p:sp>
        </mc:Choice>
        <mc:Fallback xmlns="">
          <p:sp>
            <p:nvSpPr>
              <p:cNvPr id="40" name="TextBox 39">
                <a:extLst>
                  <a:ext uri="{FF2B5EF4-FFF2-40B4-BE49-F238E27FC236}">
                    <a16:creationId xmlns:a16="http://schemas.microsoft.com/office/drawing/2014/main" id="{517C7289-15A1-DB4D-8070-9601E3991A77}"/>
                  </a:ext>
                </a:extLst>
              </p:cNvPr>
              <p:cNvSpPr txBox="1">
                <a:spLocks noRot="1" noChangeAspect="1" noMove="1" noResize="1" noEditPoints="1" noAdjustHandles="1" noChangeArrowheads="1" noChangeShapeType="1" noTextEdit="1"/>
              </p:cNvSpPr>
              <p:nvPr/>
            </p:nvSpPr>
            <p:spPr>
              <a:xfrm>
                <a:off x="6819871" y="3939883"/>
                <a:ext cx="4299233" cy="122777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316675" y="4158367"/>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90</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110</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41" name="TextBox 40">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316675" y="4158367"/>
                <a:ext cx="949466" cy="246221"/>
              </a:xfrm>
              <a:prstGeom prst="rect">
                <a:avLst/>
              </a:prstGeom>
              <a:blipFill rotWithShape="1">
                <a:blip r:embed="rId12"/>
                <a:stretch>
                  <a:fillRect l="-641" r="-641" b="-31707"/>
                </a:stretch>
              </a:blipFill>
            </p:spPr>
            <p:txBody>
              <a:bodyPr/>
              <a:lstStyle/>
              <a:p>
                <a:r>
                  <a:rPr lang="en-US">
                    <a:noFill/>
                  </a:rPr>
                  <a:t> </a:t>
                </a:r>
              </a:p>
            </p:txBody>
          </p:sp>
        </mc:Fallback>
      </mc:AlternateContent>
      <p:sp>
        <p:nvSpPr>
          <p:cNvPr id="42" name="Oval 41">
            <a:extLst>
              <a:ext uri="{FF2B5EF4-FFF2-40B4-BE49-F238E27FC236}">
                <a16:creationId xmlns:a16="http://schemas.microsoft.com/office/drawing/2014/main" id="{24654B2A-3985-AB47-969A-31FBC170B9F9}"/>
              </a:ext>
            </a:extLst>
          </p:cNvPr>
          <p:cNvSpPr/>
          <p:nvPr/>
        </p:nvSpPr>
        <p:spPr>
          <a:xfrm>
            <a:off x="2228032" y="4221587"/>
            <a:ext cx="92765" cy="10601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p:sp>
        <p:nvSpPr>
          <p:cNvPr id="4" name="TextBox 3"/>
          <p:cNvSpPr txBox="1"/>
          <p:nvPr/>
        </p:nvSpPr>
        <p:spPr>
          <a:xfrm>
            <a:off x="7172593" y="5452873"/>
            <a:ext cx="3452191" cy="400110"/>
          </a:xfrm>
          <a:prstGeom prst="rect">
            <a:avLst/>
          </a:prstGeom>
          <a:noFill/>
        </p:spPr>
        <p:txBody>
          <a:bodyPr wrap="square" rtlCol="0">
            <a:spAutoFit/>
          </a:bodyPr>
          <a:lstStyle/>
          <a:p>
            <a:pPr algn="ctr"/>
            <a:r>
              <a:rPr lang="en-US" sz="2000" dirty="0" smtClean="0">
                <a:solidFill>
                  <a:srgbClr val="FF0000"/>
                </a:solidFill>
              </a:rPr>
              <a:t>We made it!</a:t>
            </a:r>
            <a:endParaRPr lang="en-US" sz="2000" dirty="0">
              <a:solidFill>
                <a:srgbClr val="FF0000"/>
              </a:solidFill>
            </a:endParaRPr>
          </a:p>
        </p:txBody>
      </p:sp>
    </p:spTree>
    <p:extLst>
      <p:ext uri="{BB962C8B-B14F-4D97-AF65-F5344CB8AC3E}">
        <p14:creationId xmlns:p14="http://schemas.microsoft.com/office/powerpoint/2010/main" val="90791383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But there’s another tangency point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222</a:t>
            </a:fld>
            <a:endParaRPr lang="en-US" dirty="0"/>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12A890-6385-A142-B5DE-2485D484AA81}"/>
                  </a:ext>
                </a:extLst>
              </p:cNvPr>
              <p:cNvSpPr txBox="1"/>
              <p:nvPr/>
            </p:nvSpPr>
            <p:spPr>
              <a:xfrm>
                <a:off x="2285033" y="5472576"/>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1" name="TextBox 10">
                <a:extLst>
                  <a:ext uri="{FF2B5EF4-FFF2-40B4-BE49-F238E27FC236}">
                    <a16:creationId xmlns:a16="http://schemas.microsoft.com/office/drawing/2014/main" xmlns:a14="http://schemas.microsoft.com/office/drawing/2010/main" xmlns="" id="{DC12A890-6385-A142-B5DE-2485D484AA81}"/>
                  </a:ext>
                </a:extLst>
              </p:cNvPr>
              <p:cNvSpPr txBox="1">
                <a:spLocks noRot="1" noChangeAspect="1" noMove="1" noResize="1" noEditPoints="1" noAdjustHandles="1" noChangeArrowheads="1" noChangeShapeType="1" noTextEdit="1"/>
              </p:cNvSpPr>
              <p:nvPr/>
            </p:nvSpPr>
            <p:spPr>
              <a:xfrm>
                <a:off x="2285033" y="5472576"/>
                <a:ext cx="485710" cy="307777"/>
              </a:xfrm>
              <a:prstGeom prst="rect">
                <a:avLst/>
              </a:prstGeom>
              <a:blipFill rotWithShape="1">
                <a:blip r:embed="rId4"/>
                <a:stretch>
                  <a:fillRect l="-12500" r="-10000" b="-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26088" y="3531658"/>
            <a:ext cx="973658" cy="1157474"/>
          </a:xfrm>
          <a:prstGeom prst="line">
            <a:avLst/>
          </a:prstGeom>
          <a:ln w="3810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CF09A5-9EA7-F943-9236-0B43E11ADB17}"/>
                  </a:ext>
                </a:extLst>
              </p:cNvPr>
              <p:cNvSpPr txBox="1"/>
              <p:nvPr/>
            </p:nvSpPr>
            <p:spPr>
              <a:xfrm>
                <a:off x="4108625" y="5452873"/>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300</m:t>
                      </m:r>
                    </m:oMath>
                  </m:oMathPara>
                </a14:m>
                <a:endParaRPr lang="en-US" sz="2000" dirty="0"/>
              </a:p>
            </p:txBody>
          </p:sp>
        </mc:Choice>
        <mc:Fallback xmlns="">
          <p:sp>
            <p:nvSpPr>
              <p:cNvPr id="17" name="TextBox 16">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4108625" y="5452873"/>
                <a:ext cx="485710" cy="307777"/>
              </a:xfrm>
              <a:prstGeom prst="rect">
                <a:avLst/>
              </a:prstGeom>
              <a:blipFill rotWithShape="1">
                <a:blip r:embed="rId5"/>
                <a:stretch>
                  <a:fillRect l="-12500" r="-10000"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E5D69-29EA-BC4D-ADC5-AEEC10CA0415}"/>
                  </a:ext>
                </a:extLst>
              </p:cNvPr>
              <p:cNvSpPr txBox="1"/>
              <p:nvPr/>
            </p:nvSpPr>
            <p:spPr>
              <a:xfrm>
                <a:off x="1004506" y="451514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100</m:t>
                      </m:r>
                    </m:oMath>
                  </m:oMathPara>
                </a14:m>
                <a:endParaRPr lang="en-US" sz="2000" dirty="0"/>
              </a:p>
            </p:txBody>
          </p:sp>
        </mc:Choice>
        <mc:Fallback xmlns="">
          <p:sp>
            <p:nvSpPr>
              <p:cNvPr id="18" name="TextBox 17">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4506" y="4515147"/>
                <a:ext cx="485710" cy="307777"/>
              </a:xfrm>
              <a:prstGeom prst="rect">
                <a:avLst/>
              </a:prstGeom>
              <a:blipFill rotWithShape="1">
                <a:blip r:embed="rId6"/>
                <a:stretch>
                  <a:fillRect l="-12658" r="-11392"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3F0A55-3736-CD45-AB35-83ED034681BE}"/>
                  </a:ext>
                </a:extLst>
              </p:cNvPr>
              <p:cNvSpPr txBox="1"/>
              <p:nvPr/>
            </p:nvSpPr>
            <p:spPr>
              <a:xfrm>
                <a:off x="1004506" y="3181807"/>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19" name="TextBox 18">
                <a:extLst>
                  <a:ext uri="{FF2B5EF4-FFF2-40B4-BE49-F238E27FC236}">
                    <a16:creationId xmlns:a16="http://schemas.microsoft.com/office/drawing/2014/main" xmlns:a14="http://schemas.microsoft.com/office/drawing/2010/main" xmlns="" id="{003F0A55-3736-CD45-AB35-83ED034681BE}"/>
                  </a:ext>
                </a:extLst>
              </p:cNvPr>
              <p:cNvSpPr txBox="1">
                <a:spLocks noRot="1" noChangeAspect="1" noMove="1" noResize="1" noEditPoints="1" noAdjustHandles="1" noChangeArrowheads="1" noChangeShapeType="1" noTextEdit="1"/>
              </p:cNvSpPr>
              <p:nvPr/>
            </p:nvSpPr>
            <p:spPr>
              <a:xfrm>
                <a:off x="1004506" y="3181807"/>
                <a:ext cx="485710" cy="307777"/>
              </a:xfrm>
              <a:prstGeom prst="rect">
                <a:avLst/>
              </a:prstGeom>
              <a:blipFill rotWithShape="1">
                <a:blip r:embed="rId7"/>
                <a:stretch>
                  <a:fillRect l="-12658" r="-11392" b="-600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4" y="4523480"/>
            <a:ext cx="699395" cy="75656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1" y="4876350"/>
            <a:ext cx="451831" cy="43425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2CF09A5-9EA7-F943-9236-0B43E11ADB17}"/>
                  </a:ext>
                </a:extLst>
              </p:cNvPr>
              <p:cNvSpPr txBox="1"/>
              <p:nvPr/>
            </p:nvSpPr>
            <p:spPr>
              <a:xfrm>
                <a:off x="3115553" y="5464601"/>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a:rPr>
                        <m:t>2</m:t>
                      </m:r>
                      <m:r>
                        <a:rPr lang="he-IL" sz="2000" b="0" i="1" smtClean="0">
                          <a:latin typeface="Cambria Math" panose="02040503050406030204" pitchFamily="18" charset="0"/>
                        </a:rPr>
                        <m:t>00</m:t>
                      </m:r>
                    </m:oMath>
                  </m:oMathPara>
                </a14:m>
                <a:endParaRPr lang="en-US" sz="2000" dirty="0"/>
              </a:p>
            </p:txBody>
          </p:sp>
        </mc:Choice>
        <mc:Fallback xmlns="">
          <p:sp>
            <p:nvSpPr>
              <p:cNvPr id="28" name="TextBox 27">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3115553" y="5464601"/>
                <a:ext cx="485710" cy="307777"/>
              </a:xfrm>
              <a:prstGeom prst="rect">
                <a:avLst/>
              </a:prstGeom>
              <a:blipFill rotWithShape="1">
                <a:blip r:embed="rId8"/>
                <a:stretch>
                  <a:fillRect l="-11250" r="-11250" b="-5882"/>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9DFC1B0D-0F73-7D4A-AD6B-E4F7B2A70F28}"/>
              </a:ext>
            </a:extLst>
          </p:cNvPr>
          <p:cNvCxnSpPr>
            <a:cxnSpLocks/>
          </p:cNvCxnSpPr>
          <p:nvPr/>
        </p:nvCxnSpPr>
        <p:spPr>
          <a:xfrm>
            <a:off x="2597198" y="4689132"/>
            <a:ext cx="541355" cy="6497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EE5D69-29EA-BC4D-ADC5-AEEC10CA0415}"/>
                  </a:ext>
                </a:extLst>
              </p:cNvPr>
              <p:cNvSpPr txBox="1"/>
              <p:nvPr/>
            </p:nvSpPr>
            <p:spPr>
              <a:xfrm>
                <a:off x="1006186" y="3923995"/>
                <a:ext cx="48571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b="0" i="1" smtClean="0">
                          <a:latin typeface="Cambria Math" panose="02040503050406030204" pitchFamily="18" charset="0"/>
                        </a:rPr>
                        <m:t>1</m:t>
                      </m:r>
                      <m:r>
                        <a:rPr lang="he-IL" sz="2000" b="0" i="1" smtClean="0">
                          <a:latin typeface="Cambria Math"/>
                        </a:rPr>
                        <m:t>5</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xmlns:a14="http://schemas.microsoft.com/office/drawing/2010/main" xmlns="" id="{F7EE5D69-29EA-BC4D-ADC5-AEEC10CA0415}"/>
                  </a:ext>
                </a:extLst>
              </p:cNvPr>
              <p:cNvSpPr txBox="1">
                <a:spLocks noRot="1" noChangeAspect="1" noMove="1" noResize="1" noEditPoints="1" noAdjustHandles="1" noChangeArrowheads="1" noChangeShapeType="1" noTextEdit="1"/>
              </p:cNvSpPr>
              <p:nvPr/>
            </p:nvSpPr>
            <p:spPr>
              <a:xfrm>
                <a:off x="1006186" y="3923995"/>
                <a:ext cx="485710" cy="307777"/>
              </a:xfrm>
              <a:prstGeom prst="rect">
                <a:avLst/>
              </a:prstGeom>
              <a:blipFill rotWithShape="1">
                <a:blip r:embed="rId9"/>
                <a:stretch>
                  <a:fillRect l="-11250" r="-11250" b="-6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7850F7D-5726-FD4F-9AF2-C5956DBE4B3C}"/>
              </a:ext>
            </a:extLst>
          </p:cNvPr>
          <p:cNvCxnSpPr>
            <a:cxnSpLocks/>
          </p:cNvCxnSpPr>
          <p:nvPr/>
        </p:nvCxnSpPr>
        <p:spPr>
          <a:xfrm>
            <a:off x="1618709" y="4231772"/>
            <a:ext cx="981037" cy="457360"/>
          </a:xfrm>
          <a:prstGeom prst="line">
            <a:avLst/>
          </a:prstGeom>
          <a:ln w="38100">
            <a:prstDash val="sysDot"/>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7219158" y="2072440"/>
                <a:ext cx="3359063" cy="1480405"/>
              </a:xfrm>
              <a:prstGeom prst="rect">
                <a:avLst/>
              </a:prstGeom>
            </p:spPr>
            <p:txBody>
              <a:bodyPr wrap="square">
                <a:spAutoFit/>
              </a:bodyPr>
              <a:lstStyle/>
              <a:p>
                <a:pPr algn="r" rtl="1"/>
                <a14:m>
                  <m:oMathPara xmlns:m="http://schemas.openxmlformats.org/officeDocument/2006/math">
                    <m:oMathParaPr>
                      <m:jc m:val="centerGroup"/>
                    </m:oMathParaPr>
                    <m:oMath xmlns:m="http://schemas.openxmlformats.org/officeDocument/2006/math">
                      <m:r>
                        <m:rPr>
                          <m:nor/>
                        </m:rPr>
                        <a:rPr lang="en-US" dirty="0" smtClean="0">
                          <a:solidFill>
                            <a:srgbClr val="FF0000"/>
                          </a:solidFill>
                          <a:latin typeface="Cambria Math" panose="02040503050406030204" pitchFamily="18" charset="0"/>
                        </a:rPr>
                        <m:t>Max</m:t>
                      </m:r>
                      <m:r>
                        <a:rPr lang="en-US" i="1" dirty="0">
                          <a:solidFill>
                            <a:srgbClr val="FF0000"/>
                          </a:solidFill>
                          <a:latin typeface="Cambria Math"/>
                        </a:rPr>
                        <m:t> </m:t>
                      </m:r>
                      <m:r>
                        <a:rPr lang="en-US" i="1" dirty="0">
                          <a:solidFill>
                            <a:srgbClr val="0070C0"/>
                          </a:solidFill>
                          <a:latin typeface="Cambria Math"/>
                        </a:rPr>
                        <m:t> </m:t>
                      </m:r>
                      <m:r>
                        <a:rPr lang="en-US" i="1">
                          <a:solidFill>
                            <a:schemeClr val="accent1"/>
                          </a:solidFill>
                          <a:latin typeface="Cambria Math" panose="02040503050406030204" pitchFamily="18" charset="0"/>
                        </a:rPr>
                        <m:t>𝑉</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𝑥</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45</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𝑦</m:t>
                          </m:r>
                        </m:e>
                        <m:sup>
                          <m:r>
                            <a:rPr lang="en-US" i="1">
                              <a:solidFill>
                                <a:schemeClr val="accent1"/>
                              </a:solidFill>
                              <a:latin typeface="Cambria Math"/>
                            </a:rPr>
                            <m:t>0</m:t>
                          </m:r>
                          <m:r>
                            <a:rPr lang="en-US" i="1">
                              <a:solidFill>
                                <a:schemeClr val="accent1"/>
                              </a:solidFill>
                              <a:latin typeface="Cambria Math"/>
                            </a:rPr>
                            <m:t>.</m:t>
                          </m:r>
                          <m:r>
                            <a:rPr lang="en-US" b="0" i="1" smtClean="0">
                              <a:solidFill>
                                <a:schemeClr val="accent1"/>
                              </a:solidFill>
                              <a:latin typeface="Cambria Math"/>
                            </a:rPr>
                            <m:t>55</m:t>
                          </m:r>
                        </m:sup>
                      </m:sSup>
                    </m:oMath>
                  </m:oMathPara>
                </a14:m>
                <a:endParaRPr lang="en-US" i="1" dirty="0">
                  <a:solidFill>
                    <a:srgbClr val="00B050"/>
                  </a:solidFill>
                  <a:latin typeface="Cambria Math" panose="02040503050406030204" pitchFamily="18" charset="0"/>
                </a:endParaRPr>
              </a:p>
              <a:p>
                <a:pPr algn="r" rtl="1"/>
                <a:endParaRPr lang="en-US" i="1" dirty="0" smtClean="0">
                  <a:solidFill>
                    <a:srgbClr val="00B050"/>
                  </a:solidFill>
                  <a:latin typeface="Cambria Math" panose="02040503050406030204" pitchFamily="18" charset="0"/>
                </a:endParaRPr>
              </a:p>
              <a:p>
                <a:pPr algn="l"/>
                <a:r>
                  <a:rPr lang="en-US" i="0" dirty="0" smtClean="0">
                    <a:latin typeface="+mj-lt"/>
                  </a:rPr>
                  <a:t>Tangency with</a:t>
                </a:r>
                <a:endParaRPr lang="en-US" dirty="0" smtClean="0">
                  <a:latin typeface="Cambria Math" panose="02040503050406030204" pitchFamily="18" charset="0"/>
                </a:endParaRPr>
              </a:p>
              <a:p>
                <a:pPr algn="r" rtl="1"/>
                <a:endParaRPr lang="en-US" dirty="0" smtClean="0">
                  <a:latin typeface="Cambria Math" panose="02040503050406030204" pitchFamily="18" charset="0"/>
                </a:endParaRPr>
              </a:p>
              <a:p>
                <a:pPr algn="r" rtl="1"/>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a:rPr>
                        <m:t>𝟎</m:t>
                      </m:r>
                      <m:r>
                        <a:rPr lang="en-US" b="1" i="1" smtClean="0">
                          <a:solidFill>
                            <a:srgbClr val="00B050"/>
                          </a:solidFill>
                          <a:latin typeface="Cambria Math"/>
                        </a:rPr>
                        <m:t>.</m:t>
                      </m:r>
                      <m:r>
                        <a:rPr lang="en-US" b="1" i="1" smtClean="0">
                          <a:solidFill>
                            <a:srgbClr val="00B050"/>
                          </a:solidFill>
                          <a:latin typeface="Cambria Math"/>
                        </a:rPr>
                        <m:t>𝟓</m:t>
                      </m:r>
                      <m:r>
                        <a:rPr lang="en-US" b="1" i="1" smtClean="0">
                          <a:solidFill>
                            <a:srgbClr val="00B050"/>
                          </a:solidFill>
                          <a:latin typeface="Cambria Math" panose="02040503050406030204" pitchFamily="18" charset="0"/>
                        </a:rPr>
                        <m:t>𝒙</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𝒚</m:t>
                      </m:r>
                      <m:r>
                        <a:rPr lang="en-US" b="1" i="1" smtClean="0">
                          <a:solidFill>
                            <a:srgbClr val="00B050"/>
                          </a:solidFill>
                          <a:latin typeface="Cambria Math"/>
                          <a:ea typeface="Cambria Math" panose="02040503050406030204" pitchFamily="18" charset="0"/>
                        </a:rPr>
                        <m:t>=</m:t>
                      </m:r>
                      <m:r>
                        <a:rPr lang="en-US" b="1" i="1" smtClean="0">
                          <a:solidFill>
                            <a:srgbClr val="00B050"/>
                          </a:solidFill>
                          <a:latin typeface="Cambria Math"/>
                          <a:ea typeface="Cambria Math" panose="02040503050406030204" pitchFamily="18" charset="0"/>
                        </a:rPr>
                        <m:t>𝟏𝟓𝟎</m:t>
                      </m:r>
                    </m:oMath>
                  </m:oMathPara>
                </a14:m>
                <a:endParaRPr lang="he-IL" b="1" dirty="0" smtClean="0">
                  <a:ea typeface="Cambria Math" panose="020405030504060302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7219158" y="2072440"/>
                <a:ext cx="3359063" cy="1480405"/>
              </a:xfrm>
              <a:prstGeom prst="rect">
                <a:avLst/>
              </a:prstGeom>
              <a:blipFill>
                <a:blip r:embed="rId10"/>
                <a:stretch>
                  <a:fillRect l="-1452" b="-1235"/>
                </a:stretch>
              </a:blipFill>
            </p:spPr>
            <p:txBody>
              <a:bodyPr/>
              <a:lstStyle/>
              <a:p>
                <a:r>
                  <a:rPr lang="en-US">
                    <a:noFill/>
                  </a:rPr>
                  <a:t> </a:t>
                </a:r>
              </a:p>
            </p:txBody>
          </p:sp>
        </mc:Fallback>
      </mc:AlternateContent>
      <p:sp>
        <p:nvSpPr>
          <p:cNvPr id="31" name="Arc 30">
            <a:extLst>
              <a:ext uri="{FF2B5EF4-FFF2-40B4-BE49-F238E27FC236}">
                <a16:creationId xmlns:a16="http://schemas.microsoft.com/office/drawing/2014/main" id="{37E28A20-5597-B64C-82E0-34AD7510A2D4}"/>
              </a:ext>
            </a:extLst>
          </p:cNvPr>
          <p:cNvSpPr/>
          <p:nvPr/>
        </p:nvSpPr>
        <p:spPr>
          <a:xfrm rot="10293337">
            <a:off x="2009249" y="1617293"/>
            <a:ext cx="4309329" cy="349072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7C7289-15A1-DB4D-8070-9601E3991A77}"/>
                  </a:ext>
                </a:extLst>
              </p:cNvPr>
              <p:cNvSpPr txBox="1"/>
              <p:nvPr/>
            </p:nvSpPr>
            <p:spPr>
              <a:xfrm>
                <a:off x="6993653" y="3755414"/>
                <a:ext cx="3748035" cy="11142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r>
                        <a:rPr lang="en-US" b="0" i="1" smtClean="0">
                          <a:solidFill>
                            <a:srgbClr val="7030A0"/>
                          </a:solidFill>
                          <a:latin typeface="Cambria Math"/>
                        </a:rPr>
                        <m:t>0</m:t>
                      </m:r>
                      <m:r>
                        <a:rPr lang="en-US" b="0" i="1" smtClean="0">
                          <a:solidFill>
                            <a:srgbClr val="7030A0"/>
                          </a:solidFill>
                          <a:latin typeface="Cambria Math"/>
                        </a:rPr>
                        <m:t>.</m:t>
                      </m:r>
                      <m:r>
                        <a:rPr lang="en-US" b="0" i="1" smtClean="0">
                          <a:solidFill>
                            <a:srgbClr val="7030A0"/>
                          </a:solidFill>
                          <a:latin typeface="Cambria Math"/>
                        </a:rPr>
                        <m:t>45</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5</m:t>
                          </m:r>
                        </m:den>
                      </m:f>
                      <m:r>
                        <a:rPr lang="en-US" b="0" i="1" smtClean="0">
                          <a:solidFill>
                            <a:schemeClr val="tx1"/>
                          </a:solidFill>
                          <a:latin typeface="Cambria Math"/>
                        </a:rPr>
                        <m:t>150</m:t>
                      </m:r>
                      <m:r>
                        <a:rPr lang="en-US" b="0" i="0" smtClean="0">
                          <a:solidFill>
                            <a:srgbClr val="FF0000"/>
                          </a:solidFill>
                          <a:latin typeface="Cambria Math"/>
                        </a:rPr>
                        <m:t>=</m:t>
                      </m:r>
                      <m:r>
                        <a:rPr lang="en-US" b="0" i="1" smtClean="0">
                          <a:solidFill>
                            <a:srgbClr val="FF0000"/>
                          </a:solidFill>
                          <a:latin typeface="Cambria Math"/>
                        </a:rPr>
                        <m:t>135</m:t>
                      </m:r>
                    </m:oMath>
                  </m:oMathPara>
                </a14:m>
                <a:endParaRPr lang="en-US" b="0" i="1" dirty="0">
                  <a:solidFill>
                    <a:srgbClr val="FF0000"/>
                  </a:solidFill>
                  <a:latin typeface="Cambria Math" panose="02040503050406030204" pitchFamily="18" charset="0"/>
                </a:endParaRPr>
              </a:p>
              <a:p>
                <a14:m>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r>
                      <a:rPr lang="en-US" b="0" i="1" smtClean="0">
                        <a:solidFill>
                          <a:schemeClr val="tx1"/>
                        </a:solidFill>
                        <a:latin typeface="Cambria Math"/>
                      </a:rPr>
                      <m:t>=</m:t>
                    </m:r>
                  </m:oMath>
                </a14:m>
                <a:r>
                  <a:rPr lang="en-US" dirty="0">
                    <a:solidFill>
                      <a:schemeClr val="tx1"/>
                    </a:solidFill>
                  </a:rPr>
                  <a:t> </a:t>
                </a:r>
                <a14:m>
                  <m:oMath xmlns:m="http://schemas.openxmlformats.org/officeDocument/2006/math">
                    <m:r>
                      <a:rPr lang="en-US" i="1" smtClean="0">
                        <a:solidFill>
                          <a:srgbClr val="7030A0"/>
                        </a:solidFill>
                        <a:latin typeface="Cambria Math"/>
                      </a:rPr>
                      <m:t>0</m:t>
                    </m:r>
                    <m:r>
                      <a:rPr lang="en-US" i="1" smtClean="0">
                        <a:solidFill>
                          <a:srgbClr val="7030A0"/>
                        </a:solidFill>
                        <a:latin typeface="Cambria Math"/>
                      </a:rPr>
                      <m:t>.</m:t>
                    </m:r>
                    <m:r>
                      <a:rPr lang="en-US" b="0" i="1" smtClean="0">
                        <a:solidFill>
                          <a:srgbClr val="7030A0"/>
                        </a:solidFill>
                        <a:latin typeface="Cambria Math"/>
                      </a:rPr>
                      <m:t>55</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b="0" i="1" smtClean="0">
                            <a:solidFill>
                              <a:schemeClr val="tx1"/>
                            </a:solidFill>
                            <a:latin typeface="Cambria Math"/>
                          </a:rPr>
                          <m:t>1</m:t>
                        </m:r>
                      </m:den>
                    </m:f>
                    <m:r>
                      <a:rPr lang="en-US" b="0" i="1" smtClean="0">
                        <a:solidFill>
                          <a:schemeClr val="tx1"/>
                        </a:solidFill>
                        <a:latin typeface="Cambria Math"/>
                      </a:rPr>
                      <m:t>15</m:t>
                    </m:r>
                    <m:r>
                      <a:rPr lang="en-US" i="1">
                        <a:solidFill>
                          <a:schemeClr val="tx1"/>
                        </a:solidFill>
                        <a:latin typeface="Cambria Math"/>
                      </a:rPr>
                      <m:t>0</m:t>
                    </m:r>
                    <m:r>
                      <a:rPr lang="en-US">
                        <a:solidFill>
                          <a:srgbClr val="FF0000"/>
                        </a:solidFill>
                        <a:latin typeface="Cambria Math"/>
                      </a:rPr>
                      <m:t>=</m:t>
                    </m:r>
                    <m:r>
                      <a:rPr lang="en-US" b="0" i="0" smtClean="0">
                        <a:solidFill>
                          <a:srgbClr val="FF0000"/>
                        </a:solidFill>
                        <a:latin typeface="Cambria Math"/>
                      </a:rPr>
                      <m:t>82</m:t>
                    </m:r>
                    <m:r>
                      <a:rPr lang="en-US" b="0" i="0" smtClean="0">
                        <a:solidFill>
                          <a:srgbClr val="FF0000"/>
                        </a:solidFill>
                        <a:latin typeface="Cambria Math"/>
                      </a:rPr>
                      <m:t>.</m:t>
                    </m:r>
                    <m:r>
                      <a:rPr lang="en-US" b="0" i="0" smtClean="0">
                        <a:solidFill>
                          <a:srgbClr val="FF0000"/>
                        </a:solidFill>
                        <a:latin typeface="Cambria Math"/>
                      </a:rPr>
                      <m:t>5</m:t>
                    </m:r>
                  </m:oMath>
                </a14:m>
                <a:endParaRPr lang="en-US" dirty="0">
                  <a:solidFill>
                    <a:srgbClr val="FF0000"/>
                  </a:solidFill>
                </a:endParaRPr>
              </a:p>
            </p:txBody>
          </p:sp>
        </mc:Choice>
        <mc:Fallback xmlns="">
          <p:sp>
            <p:nvSpPr>
              <p:cNvPr id="40" name="TextBox 39">
                <a:extLst>
                  <a:ext uri="{FF2B5EF4-FFF2-40B4-BE49-F238E27FC236}">
                    <a16:creationId xmlns:a16="http://schemas.microsoft.com/office/drawing/2014/main" xmlns:a14="http://schemas.microsoft.com/office/drawing/2010/main" xmlns="" id="{517C7289-15A1-DB4D-8070-9601E3991A77}"/>
                  </a:ext>
                </a:extLst>
              </p:cNvPr>
              <p:cNvSpPr txBox="1">
                <a:spLocks noRot="1" noChangeAspect="1" noMove="1" noResize="1" noEditPoints="1" noAdjustHandles="1" noChangeArrowheads="1" noChangeShapeType="1" noTextEdit="1"/>
              </p:cNvSpPr>
              <p:nvPr/>
            </p:nvSpPr>
            <p:spPr>
              <a:xfrm>
                <a:off x="6993653" y="3755414"/>
                <a:ext cx="3748035" cy="1114216"/>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CF09A5-9EA7-F943-9236-0B43E11ADB17}"/>
                  </a:ext>
                </a:extLst>
              </p:cNvPr>
              <p:cNvSpPr txBox="1"/>
              <p:nvPr/>
            </p:nvSpPr>
            <p:spPr>
              <a:xfrm>
                <a:off x="2316675" y="4158367"/>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90</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110</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41" name="TextBox 40">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316675" y="4158367"/>
                <a:ext cx="949466" cy="246221"/>
              </a:xfrm>
              <a:prstGeom prst="rect">
                <a:avLst/>
              </a:prstGeom>
              <a:blipFill rotWithShape="1">
                <a:blip r:embed="rId12"/>
                <a:stretch>
                  <a:fillRect l="-641" r="-641" b="-31707"/>
                </a:stretch>
              </a:blipFill>
            </p:spPr>
            <p:txBody>
              <a:bodyPr/>
              <a:lstStyle/>
              <a:p>
                <a:r>
                  <a:rPr lang="en-US">
                    <a:noFill/>
                  </a:rPr>
                  <a:t> </a:t>
                </a:r>
              </a:p>
            </p:txBody>
          </p:sp>
        </mc:Fallback>
      </mc:AlternateContent>
      <p:sp>
        <p:nvSpPr>
          <p:cNvPr id="42" name="Oval 41">
            <a:extLst>
              <a:ext uri="{FF2B5EF4-FFF2-40B4-BE49-F238E27FC236}">
                <a16:creationId xmlns:a16="http://schemas.microsoft.com/office/drawing/2014/main" id="{24654B2A-3985-AB47-969A-31FBC170B9F9}"/>
              </a:ext>
            </a:extLst>
          </p:cNvPr>
          <p:cNvSpPr/>
          <p:nvPr/>
        </p:nvSpPr>
        <p:spPr>
          <a:xfrm>
            <a:off x="3001728" y="4723987"/>
            <a:ext cx="113825" cy="177775"/>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5717512" y="5207623"/>
                <a:ext cx="4953837" cy="929485"/>
              </a:xfrm>
              <a:prstGeom prst="rect">
                <a:avLst/>
              </a:prstGeom>
              <a:noFill/>
            </p:spPr>
            <p:txBody>
              <a:bodyPr wrap="square" rtlCol="0">
                <a:spAutoFit/>
              </a:bodyPr>
              <a:lstStyle/>
              <a:p>
                <a:pPr algn="ctr"/>
                <a:r>
                  <a:rPr lang="en-US" dirty="0" smtClean="0">
                    <a:solidFill>
                      <a:srgbClr val="FF0000"/>
                    </a:solidFill>
                  </a:rPr>
                  <a:t>… and in this case</a:t>
                </a:r>
                <a:endParaRPr lang="he-IL" dirty="0" smtClean="0">
                  <a:solidFill>
                    <a:srgbClr val="FF0000"/>
                  </a:solidFill>
                </a:endParaRPr>
              </a:p>
              <a:p>
                <a:pPr algn="ctr"/>
                <a14:m>
                  <m:oMathPara xmlns:m="http://schemas.openxmlformats.org/officeDocument/2006/math">
                    <m:oMathParaPr>
                      <m:jc m:val="centerGroup"/>
                    </m:oMathParaPr>
                    <m:oMath xmlns:m="http://schemas.openxmlformats.org/officeDocument/2006/math">
                      <m:sSup>
                        <m:sSupPr>
                          <m:ctrlPr>
                            <a:rPr lang="en-US" i="1">
                              <a:solidFill>
                                <a:schemeClr val="accent1"/>
                              </a:solidFill>
                              <a:latin typeface="Cambria Math" panose="02040503050406030204" pitchFamily="18" charset="0"/>
                            </a:rPr>
                          </m:ctrlPr>
                        </m:sSupPr>
                        <m:e>
                          <m:r>
                            <a:rPr lang="en-US" b="0" i="1" smtClean="0">
                              <a:solidFill>
                                <a:schemeClr val="accent1"/>
                              </a:solidFill>
                              <a:latin typeface="Cambria Math"/>
                            </a:rPr>
                            <m:t>135</m:t>
                          </m:r>
                        </m:e>
                        <m:sup>
                          <m:r>
                            <a:rPr lang="en-US" i="1">
                              <a:solidFill>
                                <a:schemeClr val="accent1"/>
                              </a:solidFill>
                              <a:latin typeface="Cambria Math"/>
                            </a:rPr>
                            <m:t>0</m:t>
                          </m:r>
                          <m:r>
                            <a:rPr lang="en-US" i="1">
                              <a:solidFill>
                                <a:schemeClr val="accent1"/>
                              </a:solidFill>
                              <a:latin typeface="Cambria Math"/>
                            </a:rPr>
                            <m:t>.</m:t>
                          </m:r>
                          <m:r>
                            <a:rPr lang="en-US" i="1">
                              <a:solidFill>
                                <a:schemeClr val="accent1"/>
                              </a:solidFill>
                              <a:latin typeface="Cambria Math"/>
                            </a:rPr>
                            <m:t>45</m:t>
                          </m:r>
                        </m:sup>
                      </m:sSup>
                      <m:sSup>
                        <m:sSupPr>
                          <m:ctrlPr>
                            <a:rPr lang="en-US" i="1">
                              <a:solidFill>
                                <a:schemeClr val="accent1"/>
                              </a:solidFill>
                              <a:latin typeface="Cambria Math" panose="02040503050406030204" pitchFamily="18" charset="0"/>
                            </a:rPr>
                          </m:ctrlPr>
                        </m:sSupPr>
                        <m:e>
                          <m:r>
                            <a:rPr lang="en-US" b="0" i="1" smtClean="0">
                              <a:solidFill>
                                <a:schemeClr val="accent1"/>
                              </a:solidFill>
                              <a:latin typeface="Cambria Math"/>
                            </a:rPr>
                            <m:t>82</m:t>
                          </m:r>
                          <m:r>
                            <a:rPr lang="en-US" b="0" i="1" smtClean="0">
                              <a:solidFill>
                                <a:schemeClr val="accent1"/>
                              </a:solidFill>
                              <a:latin typeface="Cambria Math"/>
                            </a:rPr>
                            <m:t>.</m:t>
                          </m:r>
                          <m:r>
                            <a:rPr lang="en-US" b="0" i="1" smtClean="0">
                              <a:solidFill>
                                <a:schemeClr val="accent1"/>
                              </a:solidFill>
                              <a:latin typeface="Cambria Math"/>
                            </a:rPr>
                            <m:t>5</m:t>
                          </m:r>
                        </m:e>
                        <m:sup>
                          <m:r>
                            <a:rPr lang="en-US" i="1">
                              <a:solidFill>
                                <a:schemeClr val="accent1"/>
                              </a:solidFill>
                              <a:latin typeface="Cambria Math"/>
                            </a:rPr>
                            <m:t>0</m:t>
                          </m:r>
                          <m:r>
                            <a:rPr lang="en-US" i="1">
                              <a:solidFill>
                                <a:schemeClr val="accent1"/>
                              </a:solidFill>
                              <a:latin typeface="Cambria Math"/>
                            </a:rPr>
                            <m:t>.</m:t>
                          </m:r>
                          <m:r>
                            <a:rPr lang="en-US" i="1">
                              <a:solidFill>
                                <a:schemeClr val="accent1"/>
                              </a:solidFill>
                              <a:latin typeface="Cambria Math"/>
                            </a:rPr>
                            <m:t>55</m:t>
                          </m:r>
                        </m:sup>
                      </m:sSup>
                      <m:r>
                        <a:rPr lang="en-US" b="0" i="0" smtClean="0">
                          <a:solidFill>
                            <a:schemeClr val="accent1"/>
                          </a:solidFill>
                          <a:latin typeface="Cambria Math"/>
                        </a:rPr>
                        <m:t>=</m:t>
                      </m:r>
                      <m:r>
                        <a:rPr lang="en-US" b="0" i="0" smtClean="0">
                          <a:solidFill>
                            <a:srgbClr val="FF0000"/>
                          </a:solidFill>
                          <a:latin typeface="Cambria Math"/>
                        </a:rPr>
                        <m:t>102</m:t>
                      </m:r>
                      <m:r>
                        <a:rPr lang="en-US" b="0" i="0" smtClean="0">
                          <a:solidFill>
                            <a:srgbClr val="FF0000"/>
                          </a:solidFill>
                          <a:latin typeface="Cambria Math"/>
                        </a:rPr>
                        <m:t>.</m:t>
                      </m:r>
                      <m:r>
                        <a:rPr lang="en-US" b="0" i="0" smtClean="0">
                          <a:solidFill>
                            <a:srgbClr val="FF0000"/>
                          </a:solidFill>
                          <a:latin typeface="Cambria Math"/>
                        </a:rPr>
                        <m:t>96</m:t>
                      </m:r>
                      <m:r>
                        <a:rPr lang="en-US" b="0" i="0" smtClean="0">
                          <a:solidFill>
                            <a:srgbClr val="FF0000"/>
                          </a:solidFill>
                          <a:latin typeface="Cambria Math"/>
                        </a:rPr>
                        <m:t>&gt;</m:t>
                      </m:r>
                    </m:oMath>
                  </m:oMathPara>
                </a14:m>
                <a:endParaRPr lang="en-US" b="0" i="0" dirty="0" smtClean="0">
                  <a:solidFill>
                    <a:schemeClr val="accent1"/>
                  </a:solidFill>
                  <a:latin typeface="Cambria Math"/>
                </a:endParaRPr>
              </a:p>
              <a:p>
                <a:pPr algn="ctr"/>
                <a14:m>
                  <m:oMathPara xmlns:m="http://schemas.openxmlformats.org/officeDocument/2006/math">
                    <m:oMathParaPr>
                      <m:jc m:val="centerGroup"/>
                    </m:oMathParaPr>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a:rPr>
                            <m:t>90</m:t>
                          </m:r>
                        </m:e>
                        <m:sup>
                          <m:r>
                            <a:rPr lang="en-US" i="1">
                              <a:solidFill>
                                <a:schemeClr val="accent1"/>
                              </a:solidFill>
                              <a:latin typeface="Cambria Math"/>
                            </a:rPr>
                            <m:t>0</m:t>
                          </m:r>
                          <m:r>
                            <a:rPr lang="en-US" i="1">
                              <a:solidFill>
                                <a:schemeClr val="accent1"/>
                              </a:solidFill>
                              <a:latin typeface="Cambria Math"/>
                            </a:rPr>
                            <m:t>.</m:t>
                          </m:r>
                          <m:r>
                            <a:rPr lang="en-US" i="1">
                              <a:solidFill>
                                <a:schemeClr val="accent1"/>
                              </a:solidFill>
                              <a:latin typeface="Cambria Math"/>
                            </a:rPr>
                            <m:t>45</m:t>
                          </m:r>
                        </m:sup>
                      </m:sSup>
                      <m:sSup>
                        <m:sSupPr>
                          <m:ctrlPr>
                            <a:rPr lang="en-US" i="1">
                              <a:solidFill>
                                <a:schemeClr val="accent1"/>
                              </a:solidFill>
                              <a:latin typeface="Cambria Math" panose="02040503050406030204" pitchFamily="18" charset="0"/>
                            </a:rPr>
                          </m:ctrlPr>
                        </m:sSupPr>
                        <m:e>
                          <m:r>
                            <a:rPr lang="en-US" i="1">
                              <a:solidFill>
                                <a:schemeClr val="accent1"/>
                              </a:solidFill>
                              <a:latin typeface="Cambria Math"/>
                            </a:rPr>
                            <m:t>110</m:t>
                          </m:r>
                        </m:e>
                        <m:sup>
                          <m:r>
                            <a:rPr lang="en-US" i="1">
                              <a:solidFill>
                                <a:schemeClr val="accent1"/>
                              </a:solidFill>
                              <a:latin typeface="Cambria Math"/>
                            </a:rPr>
                            <m:t>0</m:t>
                          </m:r>
                          <m:r>
                            <a:rPr lang="en-US" i="1">
                              <a:solidFill>
                                <a:schemeClr val="accent1"/>
                              </a:solidFill>
                              <a:latin typeface="Cambria Math"/>
                            </a:rPr>
                            <m:t>.</m:t>
                          </m:r>
                          <m:r>
                            <a:rPr lang="en-US" i="1">
                              <a:solidFill>
                                <a:schemeClr val="accent1"/>
                              </a:solidFill>
                              <a:latin typeface="Cambria Math"/>
                            </a:rPr>
                            <m:t>55</m:t>
                          </m:r>
                        </m:sup>
                      </m:sSup>
                      <m:r>
                        <a:rPr lang="en-US" b="0" i="0" smtClean="0">
                          <a:solidFill>
                            <a:schemeClr val="accent1"/>
                          </a:solidFill>
                          <a:latin typeface="Cambria Math"/>
                        </a:rPr>
                        <m:t>=</m:t>
                      </m:r>
                      <m:r>
                        <a:rPr lang="en-US" b="0" i="0" smtClean="0">
                          <a:solidFill>
                            <a:schemeClr val="tx1"/>
                          </a:solidFill>
                          <a:latin typeface="Cambria Math"/>
                        </a:rPr>
                        <m:t>100</m:t>
                      </m:r>
                      <m:r>
                        <a:rPr lang="en-US" b="0" i="0" smtClean="0">
                          <a:solidFill>
                            <a:schemeClr val="tx1"/>
                          </a:solidFill>
                          <a:latin typeface="Cambria Math"/>
                        </a:rPr>
                        <m:t>.</m:t>
                      </m:r>
                      <m:r>
                        <a:rPr lang="en-US" b="0" i="0" smtClean="0">
                          <a:solidFill>
                            <a:schemeClr val="tx1"/>
                          </a:solidFill>
                          <a:latin typeface="Cambria Math"/>
                        </a:rPr>
                        <m:t>50</m:t>
                      </m:r>
                    </m:oMath>
                  </m:oMathPara>
                </a14:m>
                <a:endParaRPr lang="en-US" dirty="0">
                  <a:solidFill>
                    <a:schemeClr val="tx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17512" y="5207623"/>
                <a:ext cx="4953837" cy="929485"/>
              </a:xfrm>
              <a:prstGeom prst="rect">
                <a:avLst/>
              </a:prstGeom>
              <a:blipFill>
                <a:blip r:embed="rId13"/>
                <a:stretch>
                  <a:fillRect t="-3268"/>
                </a:stretch>
              </a:blipFill>
            </p:spPr>
            <p:txBody>
              <a:bodyPr/>
              <a:lstStyle/>
              <a:p>
                <a:r>
                  <a:rPr lang="en-US">
                    <a:noFill/>
                  </a:rPr>
                  <a:t> </a:t>
                </a:r>
              </a:p>
            </p:txBody>
          </p:sp>
        </mc:Fallback>
      </mc:AlternateContent>
      <p:sp>
        <p:nvSpPr>
          <p:cNvPr id="36" name="Arc 35">
            <a:extLst>
              <a:ext uri="{FF2B5EF4-FFF2-40B4-BE49-F238E27FC236}">
                <a16:creationId xmlns:a16="http://schemas.microsoft.com/office/drawing/2014/main" id="{37E28A20-5597-B64C-82E0-34AD7510A2D4}"/>
              </a:ext>
            </a:extLst>
          </p:cNvPr>
          <p:cNvSpPr/>
          <p:nvPr/>
        </p:nvSpPr>
        <p:spPr>
          <a:xfrm rot="10293337">
            <a:off x="2101361" y="1528541"/>
            <a:ext cx="4309329" cy="3490724"/>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2CF09A5-9EA7-F943-9236-0B43E11ADB17}"/>
                  </a:ext>
                </a:extLst>
              </p:cNvPr>
              <p:cNvSpPr txBox="1"/>
              <p:nvPr/>
            </p:nvSpPr>
            <p:spPr>
              <a:xfrm>
                <a:off x="2941331" y="4511727"/>
                <a:ext cx="94946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135</m:t>
                      </m:r>
                      <m:r>
                        <a:rPr lang="en-US" sz="1600" i="1" smtClean="0">
                          <a:solidFill>
                            <a:srgbClr val="FF0000"/>
                          </a:solidFill>
                          <a:latin typeface="Cambria Math" panose="02040503050406030204" pitchFamily="18" charset="0"/>
                        </a:rPr>
                        <m:t>,</m:t>
                      </m:r>
                      <m:r>
                        <a:rPr lang="en-US" sz="1600" b="0" i="1" smtClean="0">
                          <a:solidFill>
                            <a:srgbClr val="FF0000"/>
                          </a:solidFill>
                          <a:latin typeface="Cambria Math"/>
                        </a:rPr>
                        <m:t>82</m:t>
                      </m:r>
                      <m:r>
                        <a:rPr lang="en-US" sz="1600" b="0" i="1" smtClean="0">
                          <a:solidFill>
                            <a:srgbClr val="FF0000"/>
                          </a:solidFill>
                          <a:latin typeface="Cambria Math"/>
                        </a:rPr>
                        <m:t>.</m:t>
                      </m:r>
                      <m:r>
                        <a:rPr lang="en-US" sz="1600" b="0" i="1" smtClean="0">
                          <a:solidFill>
                            <a:srgbClr val="FF0000"/>
                          </a:solidFill>
                          <a:latin typeface="Cambria Math"/>
                        </a:rPr>
                        <m:t>5</m:t>
                      </m:r>
                      <m:r>
                        <a:rPr lang="en-US" sz="1600" i="1">
                          <a:solidFill>
                            <a:srgbClr val="FF0000"/>
                          </a:solidFill>
                          <a:latin typeface="Cambria Math" panose="02040503050406030204" pitchFamily="18" charset="0"/>
                        </a:rPr>
                        <m:t>)</m:t>
                      </m:r>
                    </m:oMath>
                  </m:oMathPara>
                </a14:m>
                <a:endParaRPr lang="en-US" sz="1600" dirty="0">
                  <a:solidFill>
                    <a:srgbClr val="FF0000"/>
                  </a:solidFill>
                </a:endParaRPr>
              </a:p>
            </p:txBody>
          </p:sp>
        </mc:Choice>
        <mc:Fallback xmlns="">
          <p:sp>
            <p:nvSpPr>
              <p:cNvPr id="44" name="TextBox 43">
                <a:extLst>
                  <a:ext uri="{FF2B5EF4-FFF2-40B4-BE49-F238E27FC236}">
                    <a16:creationId xmlns:a16="http://schemas.microsoft.com/office/drawing/2014/main" xmlns:a14="http://schemas.microsoft.com/office/drawing/2010/main" xmlns="" id="{42CF09A5-9EA7-F943-9236-0B43E11ADB17}"/>
                  </a:ext>
                </a:extLst>
              </p:cNvPr>
              <p:cNvSpPr txBox="1">
                <a:spLocks noRot="1" noChangeAspect="1" noMove="1" noResize="1" noEditPoints="1" noAdjustHandles="1" noChangeArrowheads="1" noChangeShapeType="1" noTextEdit="1"/>
              </p:cNvSpPr>
              <p:nvPr/>
            </p:nvSpPr>
            <p:spPr>
              <a:xfrm>
                <a:off x="2941331" y="4511727"/>
                <a:ext cx="949466" cy="246221"/>
              </a:xfrm>
              <a:prstGeom prst="rect">
                <a:avLst/>
              </a:prstGeom>
              <a:blipFill rotWithShape="1">
                <a:blip r:embed="rId14"/>
                <a:stretch>
                  <a:fillRect l="-9032" r="-9032" b="-31707"/>
                </a:stretch>
              </a:blipFill>
            </p:spPr>
            <p:txBody>
              <a:bodyPr/>
              <a:lstStyle/>
              <a:p>
                <a:r>
                  <a:rPr lang="en-US">
                    <a:noFill/>
                  </a:rPr>
                  <a:t> </a:t>
                </a:r>
              </a:p>
            </p:txBody>
          </p:sp>
        </mc:Fallback>
      </mc:AlternateContent>
    </p:spTree>
    <p:extLst>
      <p:ext uri="{BB962C8B-B14F-4D97-AF65-F5344CB8AC3E}">
        <p14:creationId xmlns:p14="http://schemas.microsoft.com/office/powerpoint/2010/main" val="174266322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Generally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223</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18709" y="3531658"/>
            <a:ext cx="981037" cy="11574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4" y="4523480"/>
            <a:ext cx="699395" cy="75656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1" y="4876350"/>
            <a:ext cx="451831" cy="43425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31F92039-E9B6-9B43-A20D-CBA5B0AA9229}"/>
              </a:ext>
            </a:extLst>
          </p:cNvPr>
          <p:cNvCxnSpPr/>
          <p:nvPr/>
        </p:nvCxnSpPr>
        <p:spPr>
          <a:xfrm flipH="1">
            <a:off x="1615449" y="4689131"/>
            <a:ext cx="9817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118815D-D0F0-6244-BD41-C6FC6FE54727}"/>
              </a:ext>
            </a:extLst>
          </p:cNvPr>
          <p:cNvCxnSpPr>
            <a:cxnSpLocks/>
          </p:cNvCxnSpPr>
          <p:nvPr/>
        </p:nvCxnSpPr>
        <p:spPr>
          <a:xfrm flipH="1">
            <a:off x="2588199" y="4689131"/>
            <a:ext cx="8999" cy="636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2A5190D-A500-2A44-A9BD-D3B198C05BCE}"/>
              </a:ext>
            </a:extLst>
          </p:cNvPr>
          <p:cNvSpPr txBox="1"/>
          <p:nvPr/>
        </p:nvSpPr>
        <p:spPr>
          <a:xfrm>
            <a:off x="5215895" y="1950166"/>
            <a:ext cx="6143757" cy="3139321"/>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000" dirty="0" smtClean="0"/>
              <a:t>If there are several linear inequalities and </a:t>
            </a:r>
            <a:r>
              <a:rPr lang="en-US" sz="2000" dirty="0" smtClean="0">
                <a:solidFill>
                  <a:srgbClr val="FF0000"/>
                </a:solidFill>
              </a:rPr>
              <a:t>only one</a:t>
            </a:r>
            <a:r>
              <a:rPr lang="en-US" sz="2000" dirty="0" smtClean="0"/>
              <a:t> should be satisfied (“</a:t>
            </a:r>
            <a:r>
              <a:rPr lang="en-US" sz="2000" dirty="0" smtClean="0">
                <a:solidFill>
                  <a:srgbClr val="FF0000"/>
                </a:solidFill>
              </a:rPr>
              <a:t>or</a:t>
            </a:r>
            <a:r>
              <a:rPr lang="en-US" sz="2000" dirty="0" smtClean="0"/>
              <a:t>”), we will look for all tangency points</a:t>
            </a:r>
            <a:endParaRPr lang="he-IL" sz="2000" dirty="0" smtClean="0"/>
          </a:p>
          <a:p>
            <a:pPr marL="457200" indent="-457200" algn="l" defTabSz="914400" eaLnBrk="1" latinLnBrk="0" hangingPunct="1">
              <a:lnSpc>
                <a:spcPct val="150000"/>
              </a:lnSpc>
              <a:buFont typeface="Arial" panose="020B0604020202020204" pitchFamily="34" charset="0"/>
              <a:buChar char="•"/>
            </a:pPr>
            <a:r>
              <a:rPr lang="en-US" sz="2000" dirty="0" smtClean="0"/>
              <a:t>We will need to compare them</a:t>
            </a:r>
            <a:endParaRPr lang="he-IL" sz="2000" dirty="0" smtClean="0"/>
          </a:p>
          <a:p>
            <a:pPr marL="457200" indent="-457200" algn="l" defTabSz="914400" eaLnBrk="1" latinLnBrk="0" hangingPunct="1">
              <a:lnSpc>
                <a:spcPct val="150000"/>
              </a:lnSpc>
              <a:buFont typeface="Arial" panose="020B0604020202020204" pitchFamily="34" charset="0"/>
              <a:buChar char="•"/>
            </a:pPr>
            <a:r>
              <a:rPr lang="en-US" sz="2000" dirty="0" smtClean="0"/>
              <a:t>And the intersection points</a:t>
            </a:r>
            <a:endParaRPr lang="he-IL" sz="2000" dirty="0" smtClean="0"/>
          </a:p>
          <a:p>
            <a:pPr marL="457200" indent="-457200">
              <a:lnSpc>
                <a:spcPct val="150000"/>
              </a:lnSpc>
              <a:buFont typeface="Arial" panose="020B0604020202020204" pitchFamily="34" charset="0"/>
              <a:buChar char="•"/>
            </a:pPr>
            <a:r>
              <a:rPr lang="en-US" sz="1600" dirty="0" smtClean="0"/>
              <a:t>(We can save a bit: the intersection between two segments will not be better than both tangency points on them)</a:t>
            </a:r>
            <a:endParaRPr lang="en-US" sz="1600" dirty="0"/>
          </a:p>
        </p:txBody>
      </p:sp>
    </p:spTree>
    <p:extLst>
      <p:ext uri="{BB962C8B-B14F-4D97-AF65-F5344CB8AC3E}">
        <p14:creationId xmlns:p14="http://schemas.microsoft.com/office/powerpoint/2010/main" val="158510919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An “or” condition between inequalities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224</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18709" y="3531658"/>
            <a:ext cx="981037" cy="11574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4" y="4523480"/>
            <a:ext cx="699395" cy="75656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1" y="4876350"/>
            <a:ext cx="451831" cy="43425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22A5190D-A500-2A44-A9BD-D3B198C05BCE}"/>
              </a:ext>
            </a:extLst>
          </p:cNvPr>
          <p:cNvSpPr txBox="1"/>
          <p:nvPr/>
        </p:nvSpPr>
        <p:spPr>
          <a:xfrm>
            <a:off x="5782912" y="2127764"/>
            <a:ext cx="4980661" cy="2400657"/>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000" dirty="0" smtClean="0"/>
              <a:t>May appear when there are discounts</a:t>
            </a:r>
            <a:endParaRPr lang="he-IL" sz="2000" dirty="0" smtClean="0"/>
          </a:p>
          <a:p>
            <a:pPr marL="457200" indent="-457200" algn="l" defTabSz="914400" eaLnBrk="1" latinLnBrk="0" hangingPunct="1">
              <a:lnSpc>
                <a:spcPct val="150000"/>
              </a:lnSpc>
              <a:buFont typeface="Arial" panose="020B0604020202020204" pitchFamily="34" charset="0"/>
              <a:buChar char="•"/>
            </a:pPr>
            <a:r>
              <a:rPr lang="en-US" sz="2000" dirty="0" smtClean="0"/>
              <a:t>Or when we can buy in </a:t>
            </a:r>
            <a:r>
              <a:rPr lang="en-US" sz="2000" dirty="0" smtClean="0">
                <a:solidFill>
                  <a:srgbClr val="FF0000"/>
                </a:solidFill>
              </a:rPr>
              <a:t>one</a:t>
            </a:r>
            <a:r>
              <a:rPr lang="en-US" sz="2000" dirty="0" smtClean="0"/>
              <a:t> of several markets, but not to mix between them</a:t>
            </a:r>
            <a:endParaRPr lang="he-IL" sz="2000" dirty="0" smtClean="0"/>
          </a:p>
          <a:p>
            <a:pPr marL="457200" indent="-457200" algn="l" defTabSz="914400" eaLnBrk="1" latinLnBrk="0" hangingPunct="1">
              <a:lnSpc>
                <a:spcPct val="150000"/>
              </a:lnSpc>
              <a:buFont typeface="Arial" panose="020B0604020202020204" pitchFamily="34" charset="0"/>
              <a:buChar char="•"/>
            </a:pPr>
            <a:r>
              <a:rPr lang="en-US" sz="2000" dirty="0" smtClean="0"/>
              <a:t>Or to order from </a:t>
            </a:r>
            <a:r>
              <a:rPr lang="en-US" sz="2000" dirty="0" smtClean="0">
                <a:solidFill>
                  <a:srgbClr val="FF0000"/>
                </a:solidFill>
              </a:rPr>
              <a:t>one</a:t>
            </a:r>
            <a:r>
              <a:rPr lang="en-US" sz="2000" dirty="0" smtClean="0"/>
              <a:t> of several suppliers…</a:t>
            </a:r>
            <a:endParaRPr lang="he-IL" sz="2000" dirty="0" smtClean="0"/>
          </a:p>
        </p:txBody>
      </p:sp>
    </p:spTree>
    <p:extLst>
      <p:ext uri="{BB962C8B-B14F-4D97-AF65-F5344CB8AC3E}">
        <p14:creationId xmlns:p14="http://schemas.microsoft.com/office/powerpoint/2010/main" val="298738040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Convex sets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225</a:t>
            </a:fld>
            <a:endParaRPr lang="en-US"/>
          </a:p>
        </p:txBody>
      </p:sp>
      <p:sp>
        <p:nvSpPr>
          <p:cNvPr id="4" name="Regular Pentagon 3">
            <a:extLst>
              <a:ext uri="{FF2B5EF4-FFF2-40B4-BE49-F238E27FC236}">
                <a16:creationId xmlns:a16="http://schemas.microsoft.com/office/drawing/2014/main" id="{AEDB064E-BBEA-424D-81F7-57ADD7E0AA1B}"/>
              </a:ext>
            </a:extLst>
          </p:cNvPr>
          <p:cNvSpPr/>
          <p:nvPr/>
        </p:nvSpPr>
        <p:spPr>
          <a:xfrm>
            <a:off x="8746434" y="1759743"/>
            <a:ext cx="1802296" cy="1643270"/>
          </a:xfrm>
          <a:prstGeom prst="pentagon">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0" name="Oval 9">
            <a:extLst>
              <a:ext uri="{FF2B5EF4-FFF2-40B4-BE49-F238E27FC236}">
                <a16:creationId xmlns:a16="http://schemas.microsoft.com/office/drawing/2014/main" id="{8FA17E0A-FFA3-EE46-BA59-DAC0792053A9}"/>
              </a:ext>
            </a:extLst>
          </p:cNvPr>
          <p:cNvSpPr/>
          <p:nvPr/>
        </p:nvSpPr>
        <p:spPr>
          <a:xfrm>
            <a:off x="1733826" y="1690688"/>
            <a:ext cx="1998133" cy="1862667"/>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3" name="Freeform 12">
            <a:extLst>
              <a:ext uri="{FF2B5EF4-FFF2-40B4-BE49-F238E27FC236}">
                <a16:creationId xmlns:a16="http://schemas.microsoft.com/office/drawing/2014/main" id="{ED4E189A-D9E0-F443-91DD-3110C91F4E63}"/>
              </a:ext>
            </a:extLst>
          </p:cNvPr>
          <p:cNvSpPr/>
          <p:nvPr/>
        </p:nvSpPr>
        <p:spPr>
          <a:xfrm>
            <a:off x="5071484" y="2262451"/>
            <a:ext cx="2049031" cy="1761067"/>
          </a:xfrm>
          <a:custGeom>
            <a:avLst/>
            <a:gdLst>
              <a:gd name="connsiteX0" fmla="*/ 0 w 2049031"/>
              <a:gd name="connsiteY0" fmla="*/ 795867 h 1761067"/>
              <a:gd name="connsiteX1" fmla="*/ 0 w 2049031"/>
              <a:gd name="connsiteY1" fmla="*/ 795867 h 1761067"/>
              <a:gd name="connsiteX2" fmla="*/ 84667 w 2049031"/>
              <a:gd name="connsiteY2" fmla="*/ 931333 h 1761067"/>
              <a:gd name="connsiteX3" fmla="*/ 101600 w 2049031"/>
              <a:gd name="connsiteY3" fmla="*/ 999067 h 1761067"/>
              <a:gd name="connsiteX4" fmla="*/ 152400 w 2049031"/>
              <a:gd name="connsiteY4" fmla="*/ 1066800 h 1761067"/>
              <a:gd name="connsiteX5" fmla="*/ 203200 w 2049031"/>
              <a:gd name="connsiteY5" fmla="*/ 1151467 h 1761067"/>
              <a:gd name="connsiteX6" fmla="*/ 287867 w 2049031"/>
              <a:gd name="connsiteY6" fmla="*/ 1286933 h 1761067"/>
              <a:gd name="connsiteX7" fmla="*/ 321733 w 2049031"/>
              <a:gd name="connsiteY7" fmla="*/ 1354667 h 1761067"/>
              <a:gd name="connsiteX8" fmla="*/ 338667 w 2049031"/>
              <a:gd name="connsiteY8" fmla="*/ 1422400 h 1761067"/>
              <a:gd name="connsiteX9" fmla="*/ 389467 w 2049031"/>
              <a:gd name="connsiteY9" fmla="*/ 1540933 h 1761067"/>
              <a:gd name="connsiteX10" fmla="*/ 423333 w 2049031"/>
              <a:gd name="connsiteY10" fmla="*/ 1591733 h 1761067"/>
              <a:gd name="connsiteX11" fmla="*/ 457200 w 2049031"/>
              <a:gd name="connsiteY11" fmla="*/ 1693333 h 1761067"/>
              <a:gd name="connsiteX12" fmla="*/ 491067 w 2049031"/>
              <a:gd name="connsiteY12" fmla="*/ 1744133 h 1761067"/>
              <a:gd name="connsiteX13" fmla="*/ 491067 w 2049031"/>
              <a:gd name="connsiteY13" fmla="*/ 1727200 h 1761067"/>
              <a:gd name="connsiteX14" fmla="*/ 1202267 w 2049031"/>
              <a:gd name="connsiteY14" fmla="*/ 1744133 h 1761067"/>
              <a:gd name="connsiteX15" fmla="*/ 1253067 w 2049031"/>
              <a:gd name="connsiteY15" fmla="*/ 1761067 h 1761067"/>
              <a:gd name="connsiteX16" fmla="*/ 1388533 w 2049031"/>
              <a:gd name="connsiteY16" fmla="*/ 1744133 h 1761067"/>
              <a:gd name="connsiteX17" fmla="*/ 1371600 w 2049031"/>
              <a:gd name="connsiteY17" fmla="*/ 1744133 h 1761067"/>
              <a:gd name="connsiteX18" fmla="*/ 1371600 w 2049031"/>
              <a:gd name="connsiteY18" fmla="*/ 1744133 h 1761067"/>
              <a:gd name="connsiteX19" fmla="*/ 1557867 w 2049031"/>
              <a:gd name="connsiteY19" fmla="*/ 1608667 h 1761067"/>
              <a:gd name="connsiteX20" fmla="*/ 1625600 w 2049031"/>
              <a:gd name="connsiteY20" fmla="*/ 1557867 h 1761067"/>
              <a:gd name="connsiteX21" fmla="*/ 1676400 w 2049031"/>
              <a:gd name="connsiteY21" fmla="*/ 1507067 h 1761067"/>
              <a:gd name="connsiteX22" fmla="*/ 1744133 w 2049031"/>
              <a:gd name="connsiteY22" fmla="*/ 1456267 h 1761067"/>
              <a:gd name="connsiteX23" fmla="*/ 1794933 w 2049031"/>
              <a:gd name="connsiteY23" fmla="*/ 1422400 h 1761067"/>
              <a:gd name="connsiteX24" fmla="*/ 1845733 w 2049031"/>
              <a:gd name="connsiteY24" fmla="*/ 1371600 h 1761067"/>
              <a:gd name="connsiteX25" fmla="*/ 1947333 w 2049031"/>
              <a:gd name="connsiteY25" fmla="*/ 1303867 h 1761067"/>
              <a:gd name="connsiteX26" fmla="*/ 1998133 w 2049031"/>
              <a:gd name="connsiteY26" fmla="*/ 1253067 h 1761067"/>
              <a:gd name="connsiteX27" fmla="*/ 2048933 w 2049031"/>
              <a:gd name="connsiteY27" fmla="*/ 1202267 h 1761067"/>
              <a:gd name="connsiteX28" fmla="*/ 2048933 w 2049031"/>
              <a:gd name="connsiteY28" fmla="*/ 1202267 h 1761067"/>
              <a:gd name="connsiteX29" fmla="*/ 2015067 w 2049031"/>
              <a:gd name="connsiteY29" fmla="*/ 677333 h 1761067"/>
              <a:gd name="connsiteX30" fmla="*/ 1998133 w 2049031"/>
              <a:gd name="connsiteY30" fmla="*/ 592667 h 1761067"/>
              <a:gd name="connsiteX31" fmla="*/ 1981200 w 2049031"/>
              <a:gd name="connsiteY31" fmla="*/ 237067 h 1761067"/>
              <a:gd name="connsiteX32" fmla="*/ 1964267 w 2049031"/>
              <a:gd name="connsiteY32" fmla="*/ 67733 h 1761067"/>
              <a:gd name="connsiteX33" fmla="*/ 1947333 w 2049031"/>
              <a:gd name="connsiteY33" fmla="*/ 0 h 1761067"/>
              <a:gd name="connsiteX34" fmla="*/ 1947333 w 2049031"/>
              <a:gd name="connsiteY34" fmla="*/ 0 h 176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49031" h="1761067">
                <a:moveTo>
                  <a:pt x="0" y="795867"/>
                </a:moveTo>
                <a:lnTo>
                  <a:pt x="0" y="795867"/>
                </a:lnTo>
                <a:cubicBezTo>
                  <a:pt x="28222" y="841022"/>
                  <a:pt x="60853" y="883705"/>
                  <a:pt x="84667" y="931333"/>
                </a:cubicBezTo>
                <a:cubicBezTo>
                  <a:pt x="95075" y="952149"/>
                  <a:pt x="91192" y="978251"/>
                  <a:pt x="101600" y="999067"/>
                </a:cubicBezTo>
                <a:cubicBezTo>
                  <a:pt x="114221" y="1024310"/>
                  <a:pt x="136745" y="1043318"/>
                  <a:pt x="152400" y="1066800"/>
                </a:cubicBezTo>
                <a:cubicBezTo>
                  <a:pt x="170657" y="1094185"/>
                  <a:pt x="185756" y="1123557"/>
                  <a:pt x="203200" y="1151467"/>
                </a:cubicBezTo>
                <a:cubicBezTo>
                  <a:pt x="256125" y="1236148"/>
                  <a:pt x="225300" y="1174311"/>
                  <a:pt x="287867" y="1286933"/>
                </a:cubicBezTo>
                <a:cubicBezTo>
                  <a:pt x="300126" y="1308999"/>
                  <a:pt x="312870" y="1331031"/>
                  <a:pt x="321733" y="1354667"/>
                </a:cubicBezTo>
                <a:cubicBezTo>
                  <a:pt x="329905" y="1376458"/>
                  <a:pt x="332273" y="1400023"/>
                  <a:pt x="338667" y="1422400"/>
                </a:cubicBezTo>
                <a:cubicBezTo>
                  <a:pt x="352238" y="1469898"/>
                  <a:pt x="363661" y="1495772"/>
                  <a:pt x="389467" y="1540933"/>
                </a:cubicBezTo>
                <a:cubicBezTo>
                  <a:pt x="399564" y="1558603"/>
                  <a:pt x="415068" y="1573136"/>
                  <a:pt x="423333" y="1591733"/>
                </a:cubicBezTo>
                <a:cubicBezTo>
                  <a:pt x="437832" y="1624355"/>
                  <a:pt x="437398" y="1663630"/>
                  <a:pt x="457200" y="1693333"/>
                </a:cubicBezTo>
                <a:lnTo>
                  <a:pt x="491067" y="1744133"/>
                </a:lnTo>
                <a:lnTo>
                  <a:pt x="491067" y="1727200"/>
                </a:lnTo>
                <a:cubicBezTo>
                  <a:pt x="728134" y="1732844"/>
                  <a:pt x="965367" y="1733604"/>
                  <a:pt x="1202267" y="1744133"/>
                </a:cubicBezTo>
                <a:cubicBezTo>
                  <a:pt x="1220099" y="1744926"/>
                  <a:pt x="1235218" y="1761067"/>
                  <a:pt x="1253067" y="1761067"/>
                </a:cubicBezTo>
                <a:cubicBezTo>
                  <a:pt x="1298574" y="1761067"/>
                  <a:pt x="1343484" y="1750569"/>
                  <a:pt x="1388533" y="1744133"/>
                </a:cubicBezTo>
                <a:cubicBezTo>
                  <a:pt x="1394121" y="1743335"/>
                  <a:pt x="1377244" y="1744133"/>
                  <a:pt x="1371600" y="1744133"/>
                </a:cubicBezTo>
                <a:lnTo>
                  <a:pt x="1371600" y="1744133"/>
                </a:lnTo>
                <a:lnTo>
                  <a:pt x="1557867" y="1608667"/>
                </a:lnTo>
                <a:cubicBezTo>
                  <a:pt x="1580625" y="1591977"/>
                  <a:pt x="1605644" y="1577823"/>
                  <a:pt x="1625600" y="1557867"/>
                </a:cubicBezTo>
                <a:cubicBezTo>
                  <a:pt x="1642533" y="1540934"/>
                  <a:pt x="1658218" y="1522652"/>
                  <a:pt x="1676400" y="1507067"/>
                </a:cubicBezTo>
                <a:cubicBezTo>
                  <a:pt x="1697828" y="1488700"/>
                  <a:pt x="1721168" y="1472671"/>
                  <a:pt x="1744133" y="1456267"/>
                </a:cubicBezTo>
                <a:cubicBezTo>
                  <a:pt x="1760694" y="1444438"/>
                  <a:pt x="1779299" y="1435429"/>
                  <a:pt x="1794933" y="1422400"/>
                </a:cubicBezTo>
                <a:cubicBezTo>
                  <a:pt x="1813330" y="1407069"/>
                  <a:pt x="1826830" y="1386302"/>
                  <a:pt x="1845733" y="1371600"/>
                </a:cubicBezTo>
                <a:cubicBezTo>
                  <a:pt x="1877862" y="1346611"/>
                  <a:pt x="1918552" y="1332648"/>
                  <a:pt x="1947333" y="1303867"/>
                </a:cubicBezTo>
                <a:cubicBezTo>
                  <a:pt x="1964266" y="1286934"/>
                  <a:pt x="1979736" y="1268398"/>
                  <a:pt x="1998133" y="1253067"/>
                </a:cubicBezTo>
                <a:cubicBezTo>
                  <a:pt x="2053629" y="1206820"/>
                  <a:pt x="2048933" y="1242117"/>
                  <a:pt x="2048933" y="1202267"/>
                </a:cubicBezTo>
                <a:lnTo>
                  <a:pt x="2048933" y="1202267"/>
                </a:lnTo>
                <a:cubicBezTo>
                  <a:pt x="2042044" y="1071371"/>
                  <a:pt x="2032301" y="823819"/>
                  <a:pt x="2015067" y="677333"/>
                </a:cubicBezTo>
                <a:cubicBezTo>
                  <a:pt x="2011704" y="648749"/>
                  <a:pt x="2003778" y="620889"/>
                  <a:pt x="1998133" y="592667"/>
                </a:cubicBezTo>
                <a:cubicBezTo>
                  <a:pt x="1992489" y="474134"/>
                  <a:pt x="1988840" y="355488"/>
                  <a:pt x="1981200" y="237067"/>
                </a:cubicBezTo>
                <a:cubicBezTo>
                  <a:pt x="1977548" y="180459"/>
                  <a:pt x="1972289" y="123889"/>
                  <a:pt x="1964267" y="67733"/>
                </a:cubicBezTo>
                <a:cubicBezTo>
                  <a:pt x="1960976" y="44694"/>
                  <a:pt x="1947333" y="0"/>
                  <a:pt x="1947333" y="0"/>
                </a:cubicBezTo>
                <a:lnTo>
                  <a:pt x="1947333" y="0"/>
                </a:lnTo>
              </a:path>
            </a:pathLst>
          </a:cu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6" name="TextBox 15">
            <a:extLst>
              <a:ext uri="{FF2B5EF4-FFF2-40B4-BE49-F238E27FC236}">
                <a16:creationId xmlns:a16="http://schemas.microsoft.com/office/drawing/2014/main" id="{6BCB3E9D-A990-8D46-9DB7-AEDC3EF52572}"/>
              </a:ext>
            </a:extLst>
          </p:cNvPr>
          <p:cNvSpPr txBox="1"/>
          <p:nvPr/>
        </p:nvSpPr>
        <p:spPr>
          <a:xfrm>
            <a:off x="2001078" y="4460623"/>
            <a:ext cx="8189842" cy="1218539"/>
          </a:xfrm>
          <a:prstGeom prst="rect">
            <a:avLst/>
          </a:prstGeom>
          <a:noFill/>
        </p:spPr>
        <p:txBody>
          <a:bodyPr wrap="square" rtlCol="0">
            <a:spAutoFit/>
          </a:bodyPr>
          <a:lstStyle/>
          <a:p>
            <a:pPr marL="0" algn="l" defTabSz="914400" eaLnBrk="1" latinLnBrk="0" hangingPunct="1">
              <a:lnSpc>
                <a:spcPct val="150000"/>
              </a:lnSpc>
            </a:pPr>
            <a:r>
              <a:rPr lang="en-US" sz="2600" dirty="0" smtClean="0"/>
              <a:t>For </a:t>
            </a:r>
            <a:r>
              <a:rPr lang="en-US" sz="2600" dirty="0" smtClean="0">
                <a:solidFill>
                  <a:srgbClr val="FF0000"/>
                </a:solidFill>
              </a:rPr>
              <a:t>every</a:t>
            </a:r>
            <a:r>
              <a:rPr lang="en-US" sz="2600" dirty="0" smtClean="0"/>
              <a:t> two points in the set, the </a:t>
            </a:r>
            <a:r>
              <a:rPr lang="en-US" sz="2600" dirty="0" smtClean="0">
                <a:solidFill>
                  <a:srgbClr val="FF0000"/>
                </a:solidFill>
              </a:rPr>
              <a:t>entire</a:t>
            </a:r>
            <a:r>
              <a:rPr lang="en-US" sz="2600" dirty="0" smtClean="0"/>
              <a:t> </a:t>
            </a:r>
            <a:r>
              <a:rPr lang="en-US" sz="2600" dirty="0" smtClean="0">
                <a:solidFill>
                  <a:srgbClr val="00B050"/>
                </a:solidFill>
              </a:rPr>
              <a:t>interva</a:t>
            </a:r>
            <a:r>
              <a:rPr lang="en-US" sz="2600" dirty="0">
                <a:solidFill>
                  <a:srgbClr val="00B050"/>
                </a:solidFill>
              </a:rPr>
              <a:t>l</a:t>
            </a:r>
            <a:r>
              <a:rPr lang="en-US" sz="2600" dirty="0" smtClean="0">
                <a:solidFill>
                  <a:srgbClr val="00B050"/>
                </a:solidFill>
              </a:rPr>
              <a:t> connecting</a:t>
            </a:r>
            <a:r>
              <a:rPr lang="en-US" sz="2600" dirty="0" smtClean="0"/>
              <a:t> them is also in the set</a:t>
            </a:r>
            <a:endParaRPr lang="en-US" sz="2600" dirty="0"/>
          </a:p>
        </p:txBody>
      </p:sp>
    </p:spTree>
    <p:extLst>
      <p:ext uri="{BB962C8B-B14F-4D97-AF65-F5344CB8AC3E}">
        <p14:creationId xmlns:p14="http://schemas.microsoft.com/office/powerpoint/2010/main" val="226304768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Non-convex sets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226</a:t>
            </a:fld>
            <a:endParaRPr lang="en-US"/>
          </a:p>
        </p:txBody>
      </p:sp>
      <p:sp>
        <p:nvSpPr>
          <p:cNvPr id="16" name="TextBox 15">
            <a:extLst>
              <a:ext uri="{FF2B5EF4-FFF2-40B4-BE49-F238E27FC236}">
                <a16:creationId xmlns:a16="http://schemas.microsoft.com/office/drawing/2014/main" id="{6BCB3E9D-A990-8D46-9DB7-AEDC3EF52572}"/>
              </a:ext>
            </a:extLst>
          </p:cNvPr>
          <p:cNvSpPr txBox="1"/>
          <p:nvPr/>
        </p:nvSpPr>
        <p:spPr>
          <a:xfrm>
            <a:off x="2001078" y="4273281"/>
            <a:ext cx="8189842" cy="1818703"/>
          </a:xfrm>
          <a:prstGeom prst="rect">
            <a:avLst/>
          </a:prstGeom>
          <a:noFill/>
        </p:spPr>
        <p:txBody>
          <a:bodyPr wrap="square" rtlCol="0">
            <a:spAutoFit/>
          </a:bodyPr>
          <a:lstStyle/>
          <a:p>
            <a:pPr marL="0" algn="l" defTabSz="914400" eaLnBrk="1" latinLnBrk="0" hangingPunct="1">
              <a:lnSpc>
                <a:spcPct val="150000"/>
              </a:lnSpc>
            </a:pPr>
            <a:r>
              <a:rPr lang="en-US" sz="2600" dirty="0" smtClean="0"/>
              <a:t>There </a:t>
            </a:r>
            <a:r>
              <a:rPr lang="en-US" sz="2600" dirty="0" smtClean="0">
                <a:solidFill>
                  <a:srgbClr val="FF0000"/>
                </a:solidFill>
              </a:rPr>
              <a:t>exists</a:t>
            </a:r>
            <a:r>
              <a:rPr lang="en-US" sz="2600" dirty="0" smtClean="0"/>
              <a:t> at least </a:t>
            </a:r>
            <a:r>
              <a:rPr lang="en-US" sz="2600" dirty="0" smtClean="0">
                <a:solidFill>
                  <a:srgbClr val="FF0000"/>
                </a:solidFill>
              </a:rPr>
              <a:t>one pair </a:t>
            </a:r>
            <a:r>
              <a:rPr lang="en-US" sz="2600" dirty="0" smtClean="0"/>
              <a:t>of points in the set, such that </a:t>
            </a:r>
            <a:r>
              <a:rPr lang="en-US" sz="2600" dirty="0" smtClean="0">
                <a:solidFill>
                  <a:srgbClr val="FF0000"/>
                </a:solidFill>
              </a:rPr>
              <a:t>some</a:t>
            </a:r>
            <a:r>
              <a:rPr lang="en-US" sz="2600" dirty="0" smtClean="0"/>
              <a:t> of the interval connecting them is outside the set</a:t>
            </a:r>
            <a:endParaRPr lang="en-US" sz="2600" dirty="0"/>
          </a:p>
        </p:txBody>
      </p:sp>
      <p:sp>
        <p:nvSpPr>
          <p:cNvPr id="5" name="Donut 4">
            <a:extLst>
              <a:ext uri="{FF2B5EF4-FFF2-40B4-BE49-F238E27FC236}">
                <a16:creationId xmlns:a16="http://schemas.microsoft.com/office/drawing/2014/main" id="{AB1F99E3-CF91-C444-BA10-685A254F2715}"/>
              </a:ext>
            </a:extLst>
          </p:cNvPr>
          <p:cNvSpPr/>
          <p:nvPr/>
        </p:nvSpPr>
        <p:spPr>
          <a:xfrm>
            <a:off x="8610600" y="2107096"/>
            <a:ext cx="1871870" cy="1855304"/>
          </a:xfrm>
          <a:prstGeom prst="donu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6" name="Pie 5">
            <a:extLst>
              <a:ext uri="{FF2B5EF4-FFF2-40B4-BE49-F238E27FC236}">
                <a16:creationId xmlns:a16="http://schemas.microsoft.com/office/drawing/2014/main" id="{53024C82-4675-FD41-9228-F6593977ADF7}"/>
              </a:ext>
            </a:extLst>
          </p:cNvPr>
          <p:cNvSpPr/>
          <p:nvPr/>
        </p:nvSpPr>
        <p:spPr>
          <a:xfrm>
            <a:off x="1049866" y="1771385"/>
            <a:ext cx="2472267" cy="2252133"/>
          </a:xfrm>
          <a:prstGeom prst="pie">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solidFill>
                <a:schemeClr val="tx1"/>
              </a:solidFill>
            </a:endParaRPr>
          </a:p>
        </p:txBody>
      </p:sp>
      <p:sp>
        <p:nvSpPr>
          <p:cNvPr id="7" name="L-Shape 6">
            <a:extLst>
              <a:ext uri="{FF2B5EF4-FFF2-40B4-BE49-F238E27FC236}">
                <a16:creationId xmlns:a16="http://schemas.microsoft.com/office/drawing/2014/main" id="{74A3938C-489E-6240-A448-3ACE75E13951}"/>
              </a:ext>
            </a:extLst>
          </p:cNvPr>
          <p:cNvSpPr/>
          <p:nvPr/>
        </p:nvSpPr>
        <p:spPr>
          <a:xfrm rot="10800000">
            <a:off x="5080000" y="1947333"/>
            <a:ext cx="1998133" cy="2015067"/>
          </a:xfrm>
          <a:prstGeom prst="corner">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2" name="Oval 14">
            <a:extLst>
              <a:ext uri="{FF2B5EF4-FFF2-40B4-BE49-F238E27FC236}">
                <a16:creationId xmlns:a16="http://schemas.microsoft.com/office/drawing/2014/main" id="{ECFB9554-2B2B-0D45-962D-20C3CBC48872}"/>
              </a:ext>
            </a:extLst>
          </p:cNvPr>
          <p:cNvSpPr>
            <a:spLocks noChangeArrowheads="1"/>
          </p:cNvSpPr>
          <p:nvPr/>
        </p:nvSpPr>
        <p:spPr bwMode="auto">
          <a:xfrm>
            <a:off x="1785178" y="2082266"/>
            <a:ext cx="215900" cy="21590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sp>
        <p:nvSpPr>
          <p:cNvPr id="14" name="Oval 14">
            <a:extLst>
              <a:ext uri="{FF2B5EF4-FFF2-40B4-BE49-F238E27FC236}">
                <a16:creationId xmlns:a16="http://schemas.microsoft.com/office/drawing/2014/main" id="{FECED55D-EEC6-2143-B10C-752DF8D2764D}"/>
              </a:ext>
            </a:extLst>
          </p:cNvPr>
          <p:cNvSpPr>
            <a:spLocks noChangeArrowheads="1"/>
          </p:cNvSpPr>
          <p:nvPr/>
        </p:nvSpPr>
        <p:spPr bwMode="auto">
          <a:xfrm>
            <a:off x="2970511" y="3140731"/>
            <a:ext cx="215900" cy="21590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sp>
        <p:nvSpPr>
          <p:cNvPr id="15" name="Oval 14">
            <a:extLst>
              <a:ext uri="{FF2B5EF4-FFF2-40B4-BE49-F238E27FC236}">
                <a16:creationId xmlns:a16="http://schemas.microsoft.com/office/drawing/2014/main" id="{39F8A8A1-6343-0F4D-BD8F-48CFF708BBFA}"/>
              </a:ext>
            </a:extLst>
          </p:cNvPr>
          <p:cNvSpPr>
            <a:spLocks noChangeArrowheads="1"/>
          </p:cNvSpPr>
          <p:nvPr/>
        </p:nvSpPr>
        <p:spPr bwMode="auto">
          <a:xfrm>
            <a:off x="5054600" y="2789501"/>
            <a:ext cx="215900" cy="21590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sp>
        <p:nvSpPr>
          <p:cNvPr id="17" name="Oval 16">
            <a:extLst>
              <a:ext uri="{FF2B5EF4-FFF2-40B4-BE49-F238E27FC236}">
                <a16:creationId xmlns:a16="http://schemas.microsoft.com/office/drawing/2014/main" id="{FCA45209-7649-274D-BCA2-6D970DFDA32B}"/>
              </a:ext>
            </a:extLst>
          </p:cNvPr>
          <p:cNvSpPr>
            <a:spLocks noChangeArrowheads="1"/>
          </p:cNvSpPr>
          <p:nvPr/>
        </p:nvSpPr>
        <p:spPr bwMode="auto">
          <a:xfrm>
            <a:off x="6012161" y="3781679"/>
            <a:ext cx="215900" cy="21590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sp>
        <p:nvSpPr>
          <p:cNvPr id="18" name="Oval 17">
            <a:extLst>
              <a:ext uri="{FF2B5EF4-FFF2-40B4-BE49-F238E27FC236}">
                <a16:creationId xmlns:a16="http://schemas.microsoft.com/office/drawing/2014/main" id="{7E465CE1-2C27-E548-BE9D-59E6BB88F17B}"/>
              </a:ext>
            </a:extLst>
          </p:cNvPr>
          <p:cNvSpPr>
            <a:spLocks noChangeArrowheads="1"/>
          </p:cNvSpPr>
          <p:nvPr/>
        </p:nvSpPr>
        <p:spPr bwMode="auto">
          <a:xfrm>
            <a:off x="8778645" y="2954866"/>
            <a:ext cx="215900" cy="21590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sp>
        <p:nvSpPr>
          <p:cNvPr id="19" name="Oval 18">
            <a:extLst>
              <a:ext uri="{FF2B5EF4-FFF2-40B4-BE49-F238E27FC236}">
                <a16:creationId xmlns:a16="http://schemas.microsoft.com/office/drawing/2014/main" id="{E86BCD08-0F16-3D4E-A4FC-C1D886535049}"/>
              </a:ext>
            </a:extLst>
          </p:cNvPr>
          <p:cNvSpPr>
            <a:spLocks noChangeArrowheads="1"/>
          </p:cNvSpPr>
          <p:nvPr/>
        </p:nvSpPr>
        <p:spPr bwMode="auto">
          <a:xfrm>
            <a:off x="10176932" y="2954866"/>
            <a:ext cx="215900" cy="21590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cxnSp>
        <p:nvCxnSpPr>
          <p:cNvPr id="11" name="Straight Connector 10">
            <a:extLst>
              <a:ext uri="{FF2B5EF4-FFF2-40B4-BE49-F238E27FC236}">
                <a16:creationId xmlns:a16="http://schemas.microsoft.com/office/drawing/2014/main" id="{23C8E332-749C-5D45-B166-834440A69932}"/>
              </a:ext>
            </a:extLst>
          </p:cNvPr>
          <p:cNvCxnSpPr>
            <a:stCxn id="15" idx="5"/>
            <a:endCxn id="17" idx="1"/>
          </p:cNvCxnSpPr>
          <p:nvPr/>
        </p:nvCxnSpPr>
        <p:spPr>
          <a:xfrm>
            <a:off x="5238882" y="2973783"/>
            <a:ext cx="804897" cy="83951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B45261-D913-BF42-8C92-88CC182CCB0F}"/>
              </a:ext>
            </a:extLst>
          </p:cNvPr>
          <p:cNvCxnSpPr>
            <a:cxnSpLocks/>
            <a:endCxn id="14" idx="0"/>
          </p:cNvCxnSpPr>
          <p:nvPr/>
        </p:nvCxnSpPr>
        <p:spPr>
          <a:xfrm>
            <a:off x="1938768" y="2223302"/>
            <a:ext cx="1139693" cy="91742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01177D-FFAD-0644-BB27-442534F414E8}"/>
              </a:ext>
            </a:extLst>
          </p:cNvPr>
          <p:cNvCxnSpPr>
            <a:cxnSpLocks/>
            <a:endCxn id="19" idx="5"/>
          </p:cNvCxnSpPr>
          <p:nvPr/>
        </p:nvCxnSpPr>
        <p:spPr>
          <a:xfrm>
            <a:off x="8852382" y="3010806"/>
            <a:ext cx="1508832" cy="1283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55388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interval connecting two points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227</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2169335" y="2951305"/>
            <a:ext cx="870257" cy="1696369"/>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825550" y="2127764"/>
                <a:ext cx="5356256" cy="2308324"/>
              </a:xfrm>
              <a:prstGeom prst="rect">
                <a:avLst/>
              </a:prstGeom>
              <a:noFill/>
            </p:spPr>
            <p:txBody>
              <a:bodyPr wrap="square" rtlCol="0">
                <a:spAutoFit/>
              </a:bodyPr>
              <a:lstStyle/>
              <a:p>
                <a:pPr marL="0" algn="l" defTabSz="914400" eaLnBrk="1" latinLnBrk="0" hangingPunct="1">
                  <a:lnSpc>
                    <a:spcPct val="150000"/>
                  </a:lnSpc>
                </a:pPr>
                <a:r>
                  <a:rPr lang="en-US" sz="2400" dirty="0" smtClean="0"/>
                  <a:t>For example, the interval connecting</a:t>
                </a:r>
                <a:endParaRPr lang="he-IL" sz="2400" dirty="0"/>
              </a:p>
              <a:p>
                <a:pPr algn="l">
                  <a:lnSpc>
                    <a:spcPct val="150000"/>
                  </a:lnSpc>
                </a:pPr>
                <a14:m>
                  <m:oMathPara xmlns:m="http://schemas.openxmlformats.org/officeDocument/2006/math">
                    <m:oMathParaPr>
                      <m:jc m:val="centerGroup"/>
                    </m:oMathParaPr>
                    <m:oMath xmlns:m="http://schemas.openxmlformats.org/officeDocument/2006/math">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5</m:t>
                          </m:r>
                        </m:e>
                      </m:d>
                    </m:oMath>
                  </m:oMathPara>
                </a14:m>
                <a:endParaRPr lang="en-US" sz="2400" i="1" dirty="0">
                  <a:solidFill>
                    <a:srgbClr val="00B050"/>
                  </a:solidFill>
                  <a:latin typeface="Cambria Math" panose="02040503050406030204" pitchFamily="18" charset="0"/>
                </a:endParaRPr>
              </a:p>
              <a:p>
                <a:pPr algn="l">
                  <a:lnSpc>
                    <a:spcPct val="150000"/>
                  </a:lnSpc>
                </a:pPr>
                <a:r>
                  <a:rPr lang="en-US" sz="2400" dirty="0" smtClean="0"/>
                  <a:t>and</a:t>
                </a:r>
                <a:endParaRPr lang="he-IL" sz="2400" dirty="0" smtClean="0"/>
              </a:p>
              <a:p>
                <a:pPr algn="l">
                  <a:lnSpc>
                    <a:spcPct val="150000"/>
                  </a:lnSpc>
                </a:pPr>
                <a14:m>
                  <m:oMathPara xmlns:m="http://schemas.openxmlformats.org/officeDocument/2006/math">
                    <m:oMathParaPr>
                      <m:jc m:val="centerGroup"/>
                    </m:oMathParaPr>
                    <m:oMath xmlns:m="http://schemas.openxmlformats.org/officeDocument/2006/math">
                      <m:d>
                        <m:dPr>
                          <m:ctrlPr>
                            <a:rPr lang="en-US" sz="2400" i="1" smtClean="0">
                              <a:solidFill>
                                <a:srgbClr val="00B050"/>
                              </a:solidFill>
                              <a:latin typeface="Cambria Math" panose="02040503050406030204" pitchFamily="18" charset="0"/>
                            </a:rPr>
                          </m:ctrlPr>
                        </m:dPr>
                        <m:e>
                          <m:r>
                            <a:rPr lang="he-IL" sz="2400" b="0" i="1" smtClean="0">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he-IL" sz="2400" b="0" i="1" smtClean="0">
                              <a:solidFill>
                                <a:srgbClr val="00B050"/>
                              </a:solidFill>
                              <a:latin typeface="Cambria Math" panose="02040503050406030204" pitchFamily="18" charset="0"/>
                            </a:rPr>
                            <m:t>1</m:t>
                          </m:r>
                        </m:e>
                      </m:d>
                    </m:oMath>
                  </m:oMathPara>
                </a14:m>
                <a:endParaRPr lang="he-IL" sz="2400" dirty="0">
                  <a:solidFill>
                    <a:srgbClr val="00B050"/>
                  </a:solidFill>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5825550" y="2127764"/>
                <a:ext cx="5356256" cy="2308324"/>
              </a:xfrm>
              <a:prstGeom prst="rect">
                <a:avLst/>
              </a:prstGeom>
              <a:blipFill rotWithShape="1">
                <a:blip r:embed="rId4"/>
                <a:stretch>
                  <a:fillRect l="-1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06261"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06261" y="5467481"/>
                <a:ext cx="42882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131496"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131496" y="5467481"/>
                <a:ext cx="42882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42642" y="4463008"/>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42642" y="4463008"/>
                <a:ext cx="42882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042641" y="2774190"/>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5</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042641" y="2774190"/>
                <a:ext cx="428821" cy="369332"/>
              </a:xfrm>
              <a:prstGeom prst="rect">
                <a:avLst/>
              </a:prstGeom>
              <a:blipFill>
                <a:blip r:embed="rId8"/>
                <a:stretch>
                  <a:fillRect/>
                </a:stretch>
              </a:blipFill>
            </p:spPr>
            <p:txBody>
              <a:bodyPr/>
              <a:lstStyle/>
              <a:p>
                <a:r>
                  <a:rPr lang="en-US">
                    <a:noFill/>
                  </a:rPr>
                  <a:t> </a:t>
                </a:r>
              </a:p>
            </p:txBody>
          </p:sp>
        </mc:Fallback>
      </mc:AlternateContent>
      <p:sp>
        <p:nvSpPr>
          <p:cNvPr id="13" name="Oval 12"/>
          <p:cNvSpPr/>
          <p:nvPr/>
        </p:nvSpPr>
        <p:spPr>
          <a:xfrm>
            <a:off x="2970226" y="4603532"/>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113107" y="2897578"/>
            <a:ext cx="112456"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866431" y="4155790"/>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a:solidFill>
                                <a:srgbClr val="00B050"/>
                              </a:solidFill>
                              <a:latin typeface="Cambria Math" panose="02040503050406030204" pitchFamily="18" charset="0"/>
                            </a:rPr>
                          </m:ctrlPr>
                        </m:dPr>
                        <m:e>
                          <m:r>
                            <a:rPr lang="he-IL" i="1">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m:t>
                          </m:r>
                          <m:r>
                            <a:rPr lang="he-IL" i="1">
                              <a:solidFill>
                                <a:srgbClr val="00B050"/>
                              </a:solidFill>
                              <a:latin typeface="Cambria Math" panose="02040503050406030204" pitchFamily="18" charset="0"/>
                            </a:rPr>
                            <m:t>1</m:t>
                          </m:r>
                        </m:e>
                      </m:d>
                    </m:oMath>
                  </m:oMathPara>
                </a14:m>
                <a:endParaRPr lang="he-IL" dirty="0">
                  <a:solidFill>
                    <a:srgbClr val="00B05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6431" y="4155790"/>
                <a:ext cx="8339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32527" y="2528878"/>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e>
                      </m:d>
                    </m:oMath>
                  </m:oMathPara>
                </a14:m>
                <a:endParaRPr lang="he-IL" dirty="0">
                  <a:solidFill>
                    <a:srgbClr val="00B05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32527" y="2528878"/>
                <a:ext cx="833904"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456631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The interval formula – cont.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228</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ln>
            <a:headEnd type="triangle" w="med" len="med"/>
            <a:tailEnd type="none" w="sm" len="sm"/>
          </a:ln>
          <a:extLst/>
        </p:spPr>
        <p:style>
          <a:lnRef idx="1">
            <a:schemeClr val="dk1"/>
          </a:lnRef>
          <a:fillRef idx="0">
            <a:schemeClr val="dk1"/>
          </a:fillRef>
          <a:effectRef idx="0">
            <a:schemeClr val="dk1"/>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2183197" y="2962609"/>
            <a:ext cx="870257" cy="1696369"/>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820629" y="2387117"/>
                <a:ext cx="5234152" cy="2237536"/>
              </a:xfrm>
              <a:prstGeom prst="rect">
                <a:avLst/>
              </a:prstGeom>
              <a:noFill/>
            </p:spPr>
            <p:txBody>
              <a:bodyPr wrap="square" rtlCol="0">
                <a:spAutoFit/>
              </a:bodyPr>
              <a:lstStyle/>
              <a:p>
                <a:pPr marL="0" algn="l" defTabSz="914400" eaLnBrk="1" latinLnBrk="0" hangingPunct="1">
                  <a:lnSpc>
                    <a:spcPct val="150000"/>
                  </a:lnSpc>
                </a:pPr>
                <a:r>
                  <a:rPr lang="en-US" sz="2400" dirty="0" smtClean="0"/>
                  <a:t>Consider, for example, the mid-point</a:t>
                </a:r>
              </a:p>
              <a:p>
                <a:pPr marL="0" algn="l" defTabSz="914400" eaLnBrk="1" latinLnBrk="0" hangingPunct="1">
                  <a:lnSpc>
                    <a:spcPct val="150000"/>
                  </a:lnSpc>
                </a:pPr>
                <a:r>
                  <a:rPr lang="en-US" sz="2400" dirty="0" smtClean="0"/>
                  <a:t>What’s its </a:t>
                </a:r>
                <a14:m>
                  <m:oMath xmlns:m="http://schemas.openxmlformats.org/officeDocument/2006/math">
                    <m:r>
                      <a:rPr lang="en-US" sz="2400" b="0" i="1" smtClean="0">
                        <a:solidFill>
                          <a:srgbClr val="FF0000"/>
                        </a:solidFill>
                        <a:latin typeface="Cambria Math" panose="02040503050406030204" pitchFamily="18" charset="0"/>
                      </a:rPr>
                      <m:t>𝑥</m:t>
                    </m:r>
                  </m:oMath>
                </a14:m>
                <a:r>
                  <a:rPr lang="en-US" sz="2400" dirty="0" smtClean="0"/>
                  <a:t> value ?</a:t>
                </a:r>
                <a:endParaRPr lang="he-IL" sz="2800" dirty="0"/>
              </a:p>
              <a:p>
                <a:pPr algn="l">
                  <a:lnSpc>
                    <a:spcPct val="150000"/>
                  </a:lnSpc>
                </a:pPr>
                <a14:m>
                  <m:oMathPara xmlns:m="http://schemas.openxmlformats.org/officeDocument/2006/math">
                    <m:oMathParaPr>
                      <m:jc m:val="centerGroup"/>
                    </m:oMathParaPr>
                    <m:oMath xmlns:m="http://schemas.openxmlformats.org/officeDocument/2006/math">
                      <m:f>
                        <m:fPr>
                          <m:ctrlPr>
                            <a:rPr lang="en-US" sz="2400" b="0" i="1" smtClean="0">
                              <a:solidFill>
                                <a:srgbClr val="00B050"/>
                              </a:solidFill>
                              <a:latin typeface="Cambria Math" panose="02040503050406030204" pitchFamily="18" charset="0"/>
                            </a:rPr>
                          </m:ctrlPr>
                        </m:fPr>
                        <m:num>
                          <m:r>
                            <a:rPr lang="en-US" sz="2400" b="0" i="1" smtClean="0">
                              <a:solidFill>
                                <a:srgbClr val="00B050"/>
                              </a:solidFill>
                              <a:latin typeface="Cambria Math" panose="02040503050406030204" pitchFamily="18" charset="0"/>
                            </a:rPr>
                            <m:t>1</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3</m:t>
                          </m:r>
                        </m:num>
                        <m:den>
                          <m:r>
                            <a:rPr lang="en-US" sz="2400" b="0" i="1" smtClean="0">
                              <a:solidFill>
                                <a:srgbClr val="00B050"/>
                              </a:solidFill>
                              <a:latin typeface="Cambria Math" panose="02040503050406030204" pitchFamily="18" charset="0"/>
                            </a:rPr>
                            <m:t>2</m:t>
                          </m:r>
                        </m:den>
                      </m:f>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2</m:t>
                      </m:r>
                    </m:oMath>
                  </m:oMathPara>
                </a14:m>
                <a:endParaRPr lang="en-US" sz="2400" i="1" dirty="0">
                  <a:solidFill>
                    <a:srgbClr val="00B050"/>
                  </a:solidFill>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5820629" y="2387117"/>
                <a:ext cx="5234152" cy="2237536"/>
              </a:xfrm>
              <a:prstGeom prst="rect">
                <a:avLst/>
              </a:prstGeom>
              <a:blipFill>
                <a:blip r:embed="rId4"/>
                <a:stretch>
                  <a:fillRect l="-1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50403"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50403" y="5467481"/>
                <a:ext cx="42882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36906"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6906" y="5467481"/>
                <a:ext cx="42882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42642" y="4463008"/>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42642" y="4463008"/>
                <a:ext cx="42882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042641" y="2774190"/>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5</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042641" y="2774190"/>
                <a:ext cx="428821" cy="369332"/>
              </a:xfrm>
              <a:prstGeom prst="rect">
                <a:avLst/>
              </a:prstGeom>
              <a:blipFill>
                <a:blip r:embed="rId8"/>
                <a:stretch>
                  <a:fillRect/>
                </a:stretch>
              </a:blipFill>
            </p:spPr>
            <p:txBody>
              <a:bodyPr/>
              <a:lstStyle/>
              <a:p>
                <a:r>
                  <a:rPr lang="en-US">
                    <a:noFill/>
                  </a:rPr>
                  <a:t> </a:t>
                </a:r>
              </a:p>
            </p:txBody>
          </p:sp>
        </mc:Fallback>
      </mc:AlternateContent>
      <p:sp>
        <p:nvSpPr>
          <p:cNvPr id="13" name="Oval 12"/>
          <p:cNvSpPr/>
          <p:nvPr/>
        </p:nvSpPr>
        <p:spPr>
          <a:xfrm>
            <a:off x="2970226" y="4603532"/>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113107" y="2897578"/>
            <a:ext cx="112456"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866431" y="4155790"/>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a:solidFill>
                                <a:srgbClr val="00B050"/>
                              </a:solidFill>
                              <a:latin typeface="Cambria Math" panose="02040503050406030204" pitchFamily="18" charset="0"/>
                            </a:rPr>
                          </m:ctrlPr>
                        </m:dPr>
                        <m:e>
                          <m:r>
                            <a:rPr lang="he-IL" i="1">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m:t>
                          </m:r>
                          <m:r>
                            <a:rPr lang="he-IL" i="1">
                              <a:solidFill>
                                <a:srgbClr val="00B050"/>
                              </a:solidFill>
                              <a:latin typeface="Cambria Math" panose="02040503050406030204" pitchFamily="18" charset="0"/>
                            </a:rPr>
                            <m:t>1</m:t>
                          </m:r>
                        </m:e>
                      </m:d>
                    </m:oMath>
                  </m:oMathPara>
                </a14:m>
                <a:endParaRPr lang="he-IL" dirty="0">
                  <a:solidFill>
                    <a:srgbClr val="00B05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6431" y="4155790"/>
                <a:ext cx="8339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32527" y="2528878"/>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e>
                      </m:d>
                    </m:oMath>
                  </m:oMathPara>
                </a14:m>
                <a:endParaRPr lang="he-IL" dirty="0">
                  <a:solidFill>
                    <a:srgbClr val="00B05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32527" y="2528878"/>
                <a:ext cx="833904" cy="369332"/>
              </a:xfrm>
              <a:prstGeom prst="rect">
                <a:avLst/>
              </a:prstGeom>
              <a:blipFill>
                <a:blip r:embed="rId10"/>
                <a:stretch>
                  <a:fillRect/>
                </a:stretch>
              </a:blipFill>
            </p:spPr>
            <p:txBody>
              <a:bodyPr/>
              <a:lstStyle/>
              <a:p>
                <a:r>
                  <a:rPr lang="en-US">
                    <a:noFill/>
                  </a:rPr>
                  <a:t> </a:t>
                </a:r>
              </a:p>
            </p:txBody>
          </p:sp>
        </mc:Fallback>
      </mc:AlternateContent>
      <p:sp>
        <p:nvSpPr>
          <p:cNvPr id="19" name="Oval 18"/>
          <p:cNvSpPr/>
          <p:nvPr/>
        </p:nvSpPr>
        <p:spPr>
          <a:xfrm>
            <a:off x="2528260" y="3725816"/>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 name="Straight Connector 9"/>
          <p:cNvCxnSpPr/>
          <p:nvPr/>
        </p:nvCxnSpPr>
        <p:spPr>
          <a:xfrm flipH="1">
            <a:off x="2585545" y="3909848"/>
            <a:ext cx="18918"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614650" y="3790974"/>
            <a:ext cx="21972" cy="1521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p:cNvCxnSpPr>
          <p:nvPr/>
        </p:nvCxnSpPr>
        <p:spPr>
          <a:xfrm>
            <a:off x="3046426" y="4729656"/>
            <a:ext cx="11898" cy="57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1" idx="4"/>
          </p:cNvCxnSpPr>
          <p:nvPr/>
        </p:nvCxnSpPr>
        <p:spPr>
          <a:xfrm>
            <a:off x="2169335" y="3023702"/>
            <a:ext cx="58853" cy="2301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3" idx="2"/>
          </p:cNvCxnSpPr>
          <p:nvPr/>
        </p:nvCxnSpPr>
        <p:spPr>
          <a:xfrm>
            <a:off x="2225563" y="4653711"/>
            <a:ext cx="744663" cy="1288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444836" y="5474412"/>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he-IL" b="0" i="1" smtClean="0">
                          <a:solidFill>
                            <a:schemeClr val="tx1"/>
                          </a:solidFill>
                          <a:latin typeface="Cambria Math" panose="02040503050406030204" pitchFamily="18" charset="0"/>
                        </a:rPr>
                        <m:t>2</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444836" y="5474412"/>
                <a:ext cx="428821"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613182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And, similarly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229</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ln>
            <a:headEnd type="triangle" w="med" len="med"/>
            <a:tailEnd type="none" w="sm" len="sm"/>
          </a:ln>
          <a:extLst/>
        </p:spPr>
        <p:style>
          <a:lnRef idx="1">
            <a:schemeClr val="dk1"/>
          </a:lnRef>
          <a:fillRef idx="0">
            <a:schemeClr val="dk1"/>
          </a:fillRef>
          <a:effectRef idx="0">
            <a:schemeClr val="dk1"/>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2183197" y="2962609"/>
            <a:ext cx="870257" cy="1696369"/>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820629" y="2194025"/>
                <a:ext cx="5234152" cy="1694823"/>
              </a:xfrm>
              <a:prstGeom prst="rect">
                <a:avLst/>
              </a:prstGeom>
              <a:noFill/>
            </p:spPr>
            <p:txBody>
              <a:bodyPr wrap="square" rtlCol="0">
                <a:spAutoFit/>
              </a:bodyPr>
              <a:lstStyle/>
              <a:p>
                <a:pPr marL="0" algn="l" defTabSz="914400" eaLnBrk="1" latinLnBrk="0" hangingPunct="1">
                  <a:lnSpc>
                    <a:spcPct val="150000"/>
                  </a:lnSpc>
                </a:pPr>
                <a:r>
                  <a:rPr lang="en-US" sz="2400" dirty="0" smtClean="0"/>
                  <a:t>The midpoint’s </a:t>
                </a:r>
                <a14:m>
                  <m:oMath xmlns:m="http://schemas.openxmlformats.org/officeDocument/2006/math">
                    <m:r>
                      <a:rPr lang="en-US" sz="2400" b="0" i="1" smtClean="0">
                        <a:solidFill>
                          <a:srgbClr val="FF0000"/>
                        </a:solidFill>
                        <a:latin typeface="Cambria Math" panose="02040503050406030204" pitchFamily="18" charset="0"/>
                      </a:rPr>
                      <m:t>𝑦</m:t>
                    </m:r>
                  </m:oMath>
                </a14:m>
                <a:r>
                  <a:rPr lang="en-US" sz="2400" dirty="0" smtClean="0"/>
                  <a:t> value is</a:t>
                </a:r>
                <a:endParaRPr lang="he-IL" sz="2800" dirty="0"/>
              </a:p>
              <a:p>
                <a:pPr algn="l">
                  <a:lnSpc>
                    <a:spcPct val="150000"/>
                  </a:lnSpc>
                </a:pPr>
                <a14:m>
                  <m:oMathPara xmlns:m="http://schemas.openxmlformats.org/officeDocument/2006/math">
                    <m:oMathParaPr>
                      <m:jc m:val="centerGroup"/>
                    </m:oMathParaPr>
                    <m:oMath xmlns:m="http://schemas.openxmlformats.org/officeDocument/2006/math">
                      <m:f>
                        <m:fPr>
                          <m:ctrlPr>
                            <a:rPr lang="en-US" sz="2400" b="0" i="1" smtClean="0">
                              <a:solidFill>
                                <a:srgbClr val="00B050"/>
                              </a:solidFill>
                              <a:latin typeface="Cambria Math" panose="02040503050406030204" pitchFamily="18" charset="0"/>
                            </a:rPr>
                          </m:ctrlPr>
                        </m:fPr>
                        <m:num>
                          <m:r>
                            <a:rPr lang="en-US" sz="2400" b="0" i="1" smtClean="0">
                              <a:solidFill>
                                <a:srgbClr val="00B050"/>
                              </a:solidFill>
                              <a:latin typeface="Cambria Math" panose="02040503050406030204" pitchFamily="18" charset="0"/>
                            </a:rPr>
                            <m:t>5</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m:t>
                          </m:r>
                        </m:num>
                        <m:den>
                          <m:r>
                            <a:rPr lang="en-US" sz="2400" b="0" i="1" smtClean="0">
                              <a:solidFill>
                                <a:srgbClr val="00B050"/>
                              </a:solidFill>
                              <a:latin typeface="Cambria Math" panose="02040503050406030204" pitchFamily="18" charset="0"/>
                            </a:rPr>
                            <m:t>2</m:t>
                          </m:r>
                        </m:den>
                      </m:f>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3</m:t>
                      </m:r>
                    </m:oMath>
                  </m:oMathPara>
                </a14:m>
                <a:endParaRPr lang="en-US" sz="2400" i="1" dirty="0">
                  <a:solidFill>
                    <a:srgbClr val="00B050"/>
                  </a:solidFill>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5820629" y="2194025"/>
                <a:ext cx="5234152" cy="1694823"/>
              </a:xfrm>
              <a:prstGeom prst="rect">
                <a:avLst/>
              </a:prstGeom>
              <a:blipFill>
                <a:blip r:embed="rId4"/>
                <a:stretch>
                  <a:fillRect l="-1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50403"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50403" y="5467481"/>
                <a:ext cx="42882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36906"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6906" y="5467481"/>
                <a:ext cx="42882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42642" y="4463008"/>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42642" y="4463008"/>
                <a:ext cx="42882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042641" y="2774190"/>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5</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042641" y="2774190"/>
                <a:ext cx="428821" cy="369332"/>
              </a:xfrm>
              <a:prstGeom prst="rect">
                <a:avLst/>
              </a:prstGeom>
              <a:blipFill>
                <a:blip r:embed="rId8"/>
                <a:stretch>
                  <a:fillRect/>
                </a:stretch>
              </a:blipFill>
            </p:spPr>
            <p:txBody>
              <a:bodyPr/>
              <a:lstStyle/>
              <a:p>
                <a:r>
                  <a:rPr lang="en-US">
                    <a:noFill/>
                  </a:rPr>
                  <a:t> </a:t>
                </a:r>
              </a:p>
            </p:txBody>
          </p:sp>
        </mc:Fallback>
      </mc:AlternateContent>
      <p:sp>
        <p:nvSpPr>
          <p:cNvPr id="13" name="Oval 12"/>
          <p:cNvSpPr/>
          <p:nvPr/>
        </p:nvSpPr>
        <p:spPr>
          <a:xfrm>
            <a:off x="2970226" y="4603532"/>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113107" y="2897578"/>
            <a:ext cx="112456"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866431" y="4155790"/>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a:solidFill>
                                <a:srgbClr val="00B050"/>
                              </a:solidFill>
                              <a:latin typeface="Cambria Math" panose="02040503050406030204" pitchFamily="18" charset="0"/>
                            </a:rPr>
                          </m:ctrlPr>
                        </m:dPr>
                        <m:e>
                          <m:r>
                            <a:rPr lang="he-IL" i="1">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m:t>
                          </m:r>
                          <m:r>
                            <a:rPr lang="he-IL" i="1">
                              <a:solidFill>
                                <a:srgbClr val="00B050"/>
                              </a:solidFill>
                              <a:latin typeface="Cambria Math" panose="02040503050406030204" pitchFamily="18" charset="0"/>
                            </a:rPr>
                            <m:t>1</m:t>
                          </m:r>
                        </m:e>
                      </m:d>
                    </m:oMath>
                  </m:oMathPara>
                </a14:m>
                <a:endParaRPr lang="he-IL" dirty="0">
                  <a:solidFill>
                    <a:srgbClr val="00B05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6431" y="4155790"/>
                <a:ext cx="8339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32527" y="2528878"/>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e>
                      </m:d>
                    </m:oMath>
                  </m:oMathPara>
                </a14:m>
                <a:endParaRPr lang="he-IL" dirty="0">
                  <a:solidFill>
                    <a:srgbClr val="00B05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32527" y="2528878"/>
                <a:ext cx="833904" cy="369332"/>
              </a:xfrm>
              <a:prstGeom prst="rect">
                <a:avLst/>
              </a:prstGeom>
              <a:blipFill>
                <a:blip r:embed="rId10"/>
                <a:stretch>
                  <a:fillRect/>
                </a:stretch>
              </a:blipFill>
            </p:spPr>
            <p:txBody>
              <a:bodyPr/>
              <a:lstStyle/>
              <a:p>
                <a:r>
                  <a:rPr lang="en-US">
                    <a:noFill/>
                  </a:rPr>
                  <a:t> </a:t>
                </a:r>
              </a:p>
            </p:txBody>
          </p:sp>
        </mc:Fallback>
      </mc:AlternateContent>
      <p:sp>
        <p:nvSpPr>
          <p:cNvPr id="19" name="Oval 18"/>
          <p:cNvSpPr/>
          <p:nvPr/>
        </p:nvSpPr>
        <p:spPr>
          <a:xfrm>
            <a:off x="2528260" y="3725816"/>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 name="Straight Connector 9"/>
          <p:cNvCxnSpPr/>
          <p:nvPr/>
        </p:nvCxnSpPr>
        <p:spPr>
          <a:xfrm flipH="1">
            <a:off x="2585545" y="3909848"/>
            <a:ext cx="18918"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a:stCxn id="31" idx="4"/>
          </p:cNvCxnSpPr>
          <p:nvPr/>
        </p:nvCxnSpPr>
        <p:spPr>
          <a:xfrm>
            <a:off x="2169335" y="3023702"/>
            <a:ext cx="40529" cy="1642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3" idx="2"/>
          </p:cNvCxnSpPr>
          <p:nvPr/>
        </p:nvCxnSpPr>
        <p:spPr>
          <a:xfrm>
            <a:off x="1603796" y="4666594"/>
            <a:ext cx="136643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061564" y="3601139"/>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061564" y="3601139"/>
                <a:ext cx="428821" cy="369332"/>
              </a:xfrm>
              <a:prstGeom prst="rect">
                <a:avLst/>
              </a:prstGeom>
              <a:blipFill>
                <a:blip r:embed="rId12"/>
                <a:stretch>
                  <a:fillRect/>
                </a:stretch>
              </a:blipFill>
            </p:spPr>
            <p:txBody>
              <a:bodyPr/>
              <a:lstStyle/>
              <a:p>
                <a:r>
                  <a:rPr lang="en-US">
                    <a:noFill/>
                  </a:rPr>
                  <a:t> </a:t>
                </a:r>
              </a:p>
            </p:txBody>
          </p:sp>
        </mc:Fallback>
      </mc:AlternateContent>
      <p:cxnSp>
        <p:nvCxnSpPr>
          <p:cNvPr id="36" name="Straight Connector 35"/>
          <p:cNvCxnSpPr>
            <a:stCxn id="31" idx="2"/>
          </p:cNvCxnSpPr>
          <p:nvPr/>
        </p:nvCxnSpPr>
        <p:spPr>
          <a:xfrm flipH="1" flipV="1">
            <a:off x="1627103" y="2954266"/>
            <a:ext cx="486004" cy="6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9" idx="2"/>
          </p:cNvCxnSpPr>
          <p:nvPr/>
        </p:nvCxnSpPr>
        <p:spPr>
          <a:xfrm flipV="1">
            <a:off x="1620797" y="3788878"/>
            <a:ext cx="907463" cy="4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095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23</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Is it rational to respond to emotions?</a:t>
            </a:r>
          </a:p>
        </p:txBody>
      </p:sp>
      <p:sp>
        <p:nvSpPr>
          <p:cNvPr id="146436" name="Rectangle 3"/>
          <p:cNvSpPr>
            <a:spLocks noGrp="1" noChangeArrowheads="1"/>
          </p:cNvSpPr>
          <p:nvPr>
            <p:ph type="body" idx="1"/>
          </p:nvPr>
        </p:nvSpPr>
        <p:spPr>
          <a:xfrm>
            <a:off x="2042191" y="4136104"/>
            <a:ext cx="4824536" cy="1943581"/>
          </a:xfrm>
        </p:spPr>
        <p:txBody>
          <a:bodyPr/>
          <a:lstStyle/>
          <a:p>
            <a:pPr marL="0" indent="0">
              <a:lnSpc>
                <a:spcPct val="150000"/>
              </a:lnSpc>
              <a:buNone/>
            </a:pPr>
            <a:r>
              <a:rPr lang="en-US" altLang="en-US" sz="2000" dirty="0"/>
              <a:t>In “</a:t>
            </a:r>
            <a:r>
              <a:rPr lang="en-US" altLang="en-US" sz="2000" dirty="0">
                <a:solidFill>
                  <a:srgbClr val="00B050"/>
                </a:solidFill>
              </a:rPr>
              <a:t>Descartes’ Error</a:t>
            </a:r>
            <a:r>
              <a:rPr lang="en-US" altLang="en-US" sz="2000" dirty="0"/>
              <a:t>” (1994) argued that it is wrong to think of emotions and rationality as divorced; rather, rationality relies on emotions</a:t>
            </a:r>
          </a:p>
          <a:p>
            <a:pPr marL="0" indent="0">
              <a:lnSpc>
                <a:spcPct val="150000"/>
              </a:lnSpc>
              <a:buNone/>
            </a:pPr>
            <a:endParaRPr lang="en-US" alt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2184" y="1700809"/>
            <a:ext cx="1820690" cy="2685517"/>
          </a:xfrm>
          <a:prstGeom prst="rect">
            <a:avLst/>
          </a:prstGeom>
        </p:spPr>
      </p:pic>
      <p:sp>
        <p:nvSpPr>
          <p:cNvPr id="3" name="TextBox 2"/>
          <p:cNvSpPr txBox="1"/>
          <p:nvPr/>
        </p:nvSpPr>
        <p:spPr>
          <a:xfrm>
            <a:off x="6888088" y="4581128"/>
            <a:ext cx="3024336" cy="369332"/>
          </a:xfrm>
          <a:prstGeom prst="rect">
            <a:avLst/>
          </a:prstGeom>
          <a:noFill/>
        </p:spPr>
        <p:txBody>
          <a:bodyPr wrap="square" rtlCol="0">
            <a:spAutoFit/>
          </a:bodyPr>
          <a:lstStyle/>
          <a:p>
            <a:r>
              <a:rPr lang="en-US" dirty="0"/>
              <a:t>Antonio </a:t>
            </a:r>
            <a:r>
              <a:rPr lang="en-US" dirty="0" err="1">
                <a:solidFill>
                  <a:srgbClr val="FF0000"/>
                </a:solidFill>
              </a:rPr>
              <a:t>Damasio</a:t>
            </a:r>
            <a:r>
              <a:rPr lang="en-US" dirty="0"/>
              <a:t> (b. 1944)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1772816"/>
            <a:ext cx="1584176" cy="2008111"/>
          </a:xfrm>
          <a:prstGeom prst="rect">
            <a:avLst/>
          </a:prstGeom>
        </p:spPr>
      </p:pic>
    </p:spTree>
    <p:extLst>
      <p:ext uri="{BB962C8B-B14F-4D97-AF65-F5344CB8AC3E}">
        <p14:creationId xmlns:p14="http://schemas.microsoft.com/office/powerpoint/2010/main" val="421056972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In short,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230</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ln>
            <a:headEnd type="triangle" w="med" len="med"/>
            <a:tailEnd type="none" w="sm" len="sm"/>
          </a:ln>
          <a:extLst/>
        </p:spPr>
        <p:style>
          <a:lnRef idx="1">
            <a:schemeClr val="dk1"/>
          </a:lnRef>
          <a:fillRef idx="0">
            <a:schemeClr val="dk1"/>
          </a:fillRef>
          <a:effectRef idx="0">
            <a:schemeClr val="dk1"/>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2183197" y="2962609"/>
            <a:ext cx="870257" cy="1696369"/>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341645" y="2127764"/>
                <a:ext cx="5234152" cy="2351028"/>
              </a:xfrm>
              <a:prstGeom prst="rect">
                <a:avLst/>
              </a:prstGeom>
              <a:noFill/>
            </p:spPr>
            <p:txBody>
              <a:bodyPr wrap="square" rtlCol="0">
                <a:spAutoFit/>
              </a:bodyPr>
              <a:lstStyle/>
              <a:p>
                <a:pPr marL="0" algn="l" defTabSz="914400" eaLnBrk="1" latinLnBrk="0" hangingPunct="1">
                  <a:lnSpc>
                    <a:spcPct val="150000"/>
                  </a:lnSpc>
                </a:pPr>
                <a:r>
                  <a:rPr lang="en-US" sz="2000" dirty="0" smtClean="0"/>
                  <a:t>The midpoint is </a:t>
                </a:r>
                <a14:m>
                  <m:oMath xmlns:m="http://schemas.openxmlformats.org/officeDocument/2006/math">
                    <m:d>
                      <m:dPr>
                        <m:ctrlPr>
                          <a:rPr lang="en-US" sz="200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2</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3</m:t>
                        </m:r>
                      </m:e>
                    </m:d>
                  </m:oMath>
                </a14:m>
                <a:endParaRPr lang="en-US" sz="2000" dirty="0" smtClean="0"/>
              </a:p>
              <a:p>
                <a:pPr marL="0" algn="l" defTabSz="914400" eaLnBrk="1" latinLnBrk="0" hangingPunct="1">
                  <a:lnSpc>
                    <a:spcPct val="150000"/>
                  </a:lnSpc>
                </a:pPr>
                <a:endParaRPr lang="he-IL" sz="2000" dirty="0" smtClean="0"/>
              </a:p>
              <a:p>
                <a:pPr marL="0" algn="l" defTabSz="914400" eaLnBrk="1" latinLnBrk="0" hangingPunct="1">
                  <a:lnSpc>
                    <a:spcPct val="150000"/>
                  </a:lnSpc>
                </a:pPr>
                <a:r>
                  <a:rPr lang="en-US" sz="2000" dirty="0" smtClean="0"/>
                  <a:t>In other words, the average values:</a:t>
                </a:r>
                <a:endParaRPr lang="he-IL" sz="20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2</m:t>
                          </m:r>
                        </m:den>
                      </m:f>
                      <m:d>
                        <m:dPr>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1</m:t>
                          </m:r>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5</m:t>
                          </m:r>
                        </m:e>
                      </m:d>
                      <m:r>
                        <a:rPr lang="en-US" sz="2000" b="0" i="1" smtClean="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1</m:t>
                          </m:r>
                        </m:num>
                        <m:den>
                          <m:r>
                            <a:rPr lang="en-US" sz="2000" i="1">
                              <a:solidFill>
                                <a:schemeClr val="tx1"/>
                              </a:solidFill>
                              <a:latin typeface="Cambria Math" panose="02040503050406030204" pitchFamily="18" charset="0"/>
                            </a:rPr>
                            <m:t>2</m:t>
                          </m:r>
                        </m:den>
                      </m:f>
                      <m:d>
                        <m:dPr>
                          <m:ctrlPr>
                            <a:rPr lang="en-US" sz="2000" i="1">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3</m:t>
                          </m:r>
                          <m:r>
                            <a:rPr lang="en-US" sz="2000" i="1">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1</m:t>
                          </m:r>
                        </m:e>
                      </m:d>
                      <m:r>
                        <a:rPr lang="en-US" sz="2000" b="0" i="1" smtClean="0">
                          <a:solidFill>
                            <a:schemeClr val="tx1"/>
                          </a:solidFill>
                          <a:latin typeface="Cambria Math" panose="02040503050406030204" pitchFamily="18" charset="0"/>
                        </a:rPr>
                        <m:t>=</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2</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3</m:t>
                      </m:r>
                      <m:r>
                        <a:rPr lang="en-US" sz="2000" b="0" i="1" smtClean="0">
                          <a:solidFill>
                            <a:srgbClr val="FF0000"/>
                          </a:solidFill>
                          <a:latin typeface="Cambria Math" panose="02040503050406030204" pitchFamily="18" charset="0"/>
                        </a:rPr>
                        <m:t>)</m:t>
                      </m:r>
                    </m:oMath>
                  </m:oMathPara>
                </a14:m>
                <a:endParaRPr lang="en-US" sz="2000" i="1" dirty="0">
                  <a:solidFill>
                    <a:srgbClr val="FF0000"/>
                  </a:solidFill>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5341645" y="2127764"/>
                <a:ext cx="5234152" cy="2351028"/>
              </a:xfrm>
              <a:prstGeom prst="rect">
                <a:avLst/>
              </a:prstGeom>
              <a:blipFill>
                <a:blip r:embed="rId4"/>
                <a:stretch>
                  <a:fillRect l="-11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50403"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50403" y="5467481"/>
                <a:ext cx="42882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36906"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6906" y="5467481"/>
                <a:ext cx="42882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42642" y="4463008"/>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42642" y="4463008"/>
                <a:ext cx="42882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042641" y="2774190"/>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5</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042641" y="2774190"/>
                <a:ext cx="428821" cy="369332"/>
              </a:xfrm>
              <a:prstGeom prst="rect">
                <a:avLst/>
              </a:prstGeom>
              <a:blipFill>
                <a:blip r:embed="rId8"/>
                <a:stretch>
                  <a:fillRect/>
                </a:stretch>
              </a:blipFill>
            </p:spPr>
            <p:txBody>
              <a:bodyPr/>
              <a:lstStyle/>
              <a:p>
                <a:r>
                  <a:rPr lang="en-US">
                    <a:noFill/>
                  </a:rPr>
                  <a:t> </a:t>
                </a:r>
              </a:p>
            </p:txBody>
          </p:sp>
        </mc:Fallback>
      </mc:AlternateContent>
      <p:sp>
        <p:nvSpPr>
          <p:cNvPr id="13" name="Oval 12"/>
          <p:cNvSpPr/>
          <p:nvPr/>
        </p:nvSpPr>
        <p:spPr>
          <a:xfrm>
            <a:off x="2970226" y="4603532"/>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113107" y="2897578"/>
            <a:ext cx="112456"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866431" y="4155790"/>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a:solidFill>
                                <a:srgbClr val="00B050"/>
                              </a:solidFill>
                              <a:latin typeface="Cambria Math" panose="02040503050406030204" pitchFamily="18" charset="0"/>
                            </a:rPr>
                          </m:ctrlPr>
                        </m:dPr>
                        <m:e>
                          <m:r>
                            <a:rPr lang="he-IL" i="1">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m:t>
                          </m:r>
                          <m:r>
                            <a:rPr lang="he-IL" i="1">
                              <a:solidFill>
                                <a:srgbClr val="00B050"/>
                              </a:solidFill>
                              <a:latin typeface="Cambria Math" panose="02040503050406030204" pitchFamily="18" charset="0"/>
                            </a:rPr>
                            <m:t>1</m:t>
                          </m:r>
                        </m:e>
                      </m:d>
                    </m:oMath>
                  </m:oMathPara>
                </a14:m>
                <a:endParaRPr lang="he-IL" dirty="0">
                  <a:solidFill>
                    <a:srgbClr val="00B05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6431" y="4155790"/>
                <a:ext cx="8339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32527" y="2528878"/>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e>
                      </m:d>
                    </m:oMath>
                  </m:oMathPara>
                </a14:m>
                <a:endParaRPr lang="he-IL" dirty="0">
                  <a:solidFill>
                    <a:srgbClr val="00B05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32527" y="2528878"/>
                <a:ext cx="833904" cy="369332"/>
              </a:xfrm>
              <a:prstGeom prst="rect">
                <a:avLst/>
              </a:prstGeom>
              <a:blipFill>
                <a:blip r:embed="rId10"/>
                <a:stretch>
                  <a:fillRect/>
                </a:stretch>
              </a:blipFill>
            </p:spPr>
            <p:txBody>
              <a:bodyPr/>
              <a:lstStyle/>
              <a:p>
                <a:r>
                  <a:rPr lang="en-US">
                    <a:noFill/>
                  </a:rPr>
                  <a:t> </a:t>
                </a:r>
              </a:p>
            </p:txBody>
          </p:sp>
        </mc:Fallback>
      </mc:AlternateContent>
      <p:sp>
        <p:nvSpPr>
          <p:cNvPr id="19" name="Oval 18"/>
          <p:cNvSpPr/>
          <p:nvPr/>
        </p:nvSpPr>
        <p:spPr>
          <a:xfrm>
            <a:off x="2528260" y="3725816"/>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 name="Straight Connector 9"/>
          <p:cNvCxnSpPr/>
          <p:nvPr/>
        </p:nvCxnSpPr>
        <p:spPr>
          <a:xfrm flipH="1">
            <a:off x="2585545" y="3909848"/>
            <a:ext cx="18918"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614650" y="3790974"/>
            <a:ext cx="21972" cy="1521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p:cNvCxnSpPr>
          <p:nvPr/>
        </p:nvCxnSpPr>
        <p:spPr>
          <a:xfrm>
            <a:off x="3046426" y="4729656"/>
            <a:ext cx="11898" cy="57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1" idx="4"/>
          </p:cNvCxnSpPr>
          <p:nvPr/>
        </p:nvCxnSpPr>
        <p:spPr>
          <a:xfrm>
            <a:off x="2169335" y="3023702"/>
            <a:ext cx="40529" cy="2301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3" idx="2"/>
          </p:cNvCxnSpPr>
          <p:nvPr/>
        </p:nvCxnSpPr>
        <p:spPr>
          <a:xfrm>
            <a:off x="1603796" y="4666594"/>
            <a:ext cx="136643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444836" y="5474412"/>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he-IL" b="0" i="1" smtClean="0">
                          <a:solidFill>
                            <a:schemeClr val="tx1"/>
                          </a:solidFill>
                          <a:latin typeface="Cambria Math" panose="02040503050406030204" pitchFamily="18" charset="0"/>
                        </a:rPr>
                        <m:t>2</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444836" y="5474412"/>
                <a:ext cx="42882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061564" y="3601139"/>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061564" y="3601139"/>
                <a:ext cx="428821" cy="369332"/>
              </a:xfrm>
              <a:prstGeom prst="rect">
                <a:avLst/>
              </a:prstGeom>
              <a:blipFill>
                <a:blip r:embed="rId12"/>
                <a:stretch>
                  <a:fillRect/>
                </a:stretch>
              </a:blipFill>
            </p:spPr>
            <p:txBody>
              <a:bodyPr/>
              <a:lstStyle/>
              <a:p>
                <a:r>
                  <a:rPr lang="en-US">
                    <a:noFill/>
                  </a:rPr>
                  <a:t> </a:t>
                </a:r>
              </a:p>
            </p:txBody>
          </p:sp>
        </mc:Fallback>
      </mc:AlternateContent>
      <p:cxnSp>
        <p:nvCxnSpPr>
          <p:cNvPr id="36" name="Straight Connector 35"/>
          <p:cNvCxnSpPr>
            <a:stCxn id="31" idx="2"/>
          </p:cNvCxnSpPr>
          <p:nvPr/>
        </p:nvCxnSpPr>
        <p:spPr>
          <a:xfrm flipH="1" flipV="1">
            <a:off x="1627103" y="2954266"/>
            <a:ext cx="486004" cy="6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9" idx="2"/>
          </p:cNvCxnSpPr>
          <p:nvPr/>
        </p:nvCxnSpPr>
        <p:spPr>
          <a:xfrm flipV="1">
            <a:off x="1620797" y="3788878"/>
            <a:ext cx="907463" cy="428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2519578" y="3428542"/>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r>
                            <a:rPr lang="he-IL"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3</m:t>
                          </m:r>
                        </m:e>
                      </m:d>
                    </m:oMath>
                  </m:oMathPara>
                </a14:m>
                <a:endParaRPr lang="he-IL" dirty="0">
                  <a:solidFill>
                    <a:srgbClr val="00B05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519578" y="3428542"/>
                <a:ext cx="833904" cy="36933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21403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And what about other points?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231</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ln>
            <a:headEnd type="triangle" w="med" len="med"/>
            <a:tailEnd type="none" w="sm" len="sm"/>
          </a:ln>
          <a:extLst/>
        </p:spPr>
        <p:style>
          <a:lnRef idx="1">
            <a:schemeClr val="dk1"/>
          </a:lnRef>
          <a:fillRef idx="0">
            <a:schemeClr val="dk1"/>
          </a:fillRef>
          <a:effectRef idx="0">
            <a:schemeClr val="dk1"/>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2183197" y="2962609"/>
            <a:ext cx="870257" cy="1696369"/>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644055" y="2194025"/>
                <a:ext cx="5234152" cy="4247317"/>
              </a:xfrm>
              <a:prstGeom prst="rect">
                <a:avLst/>
              </a:prstGeom>
              <a:noFill/>
            </p:spPr>
            <p:txBody>
              <a:bodyPr wrap="square" rtlCol="0">
                <a:spAutoFit/>
              </a:bodyPr>
              <a:lstStyle/>
              <a:p>
                <a:pPr marL="0" algn="l" defTabSz="914400" eaLnBrk="1" latinLnBrk="0" hangingPunct="1">
                  <a:lnSpc>
                    <a:spcPct val="150000"/>
                  </a:lnSpc>
                </a:pPr>
                <a:r>
                  <a:rPr lang="en-US" sz="2000" dirty="0" smtClean="0"/>
                  <a:t>Their coordinates are </a:t>
                </a:r>
                <a:r>
                  <a:rPr lang="en-US" sz="2000" dirty="0" smtClean="0">
                    <a:solidFill>
                      <a:srgbClr val="FF0000"/>
                    </a:solidFill>
                  </a:rPr>
                  <a:t>weighted</a:t>
                </a:r>
                <a:r>
                  <a:rPr lang="en-US" sz="2000" dirty="0" smtClean="0"/>
                  <a:t> average of those of the extreme points – while always using the </a:t>
                </a:r>
                <a:r>
                  <a:rPr lang="en-US" sz="2000" dirty="0" smtClean="0">
                    <a:solidFill>
                      <a:srgbClr val="FF0000"/>
                    </a:solidFill>
                  </a:rPr>
                  <a:t>same</a:t>
                </a:r>
                <a:r>
                  <a:rPr lang="en-US" sz="2000" dirty="0" smtClean="0"/>
                  <a:t> weights</a:t>
                </a:r>
              </a:p>
              <a:p>
                <a:pPr marL="0" algn="r" defTabSz="914400" rtl="1" eaLnBrk="1" latinLnBrk="0" hangingPunct="1">
                  <a:lnSpc>
                    <a:spcPct val="150000"/>
                  </a:lnSpc>
                </a:pPr>
                <a:endParaRPr lang="he-IL" sz="2000" dirty="0" smtClean="0"/>
              </a:p>
              <a:p>
                <a:pPr>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𝑎</m:t>
                      </m:r>
                      <m:d>
                        <m:dPr>
                          <m:ctrlPr>
                            <a:rPr lang="en-US" sz="2000" b="0" i="1" smtClean="0">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1</m:t>
                          </m:r>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5</m:t>
                          </m:r>
                        </m:e>
                      </m:d>
                      <m:r>
                        <a:rPr lang="en-US" sz="2000" b="0" i="1" smtClean="0">
                          <a:solidFill>
                            <a:srgbClr val="00B050"/>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𝑎</m:t>
                          </m:r>
                        </m:e>
                      </m:d>
                      <m:d>
                        <m:dPr>
                          <m:ctrlPr>
                            <a:rPr lang="en-US" sz="2000" i="1">
                              <a:solidFill>
                                <a:srgbClr val="00B050"/>
                              </a:solidFill>
                              <a:latin typeface="Cambria Math" panose="02040503050406030204" pitchFamily="18" charset="0"/>
                            </a:rPr>
                          </m:ctrlPr>
                        </m:dPr>
                        <m:e>
                          <m:r>
                            <a:rPr lang="en-US" sz="2000" b="0" i="1" smtClean="0">
                              <a:solidFill>
                                <a:srgbClr val="00B050"/>
                              </a:solidFill>
                              <a:latin typeface="Cambria Math" panose="02040503050406030204" pitchFamily="18" charset="0"/>
                            </a:rPr>
                            <m:t>3</m:t>
                          </m:r>
                          <m:r>
                            <a:rPr lang="en-US" sz="2000" i="1">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1</m:t>
                          </m:r>
                        </m:e>
                      </m:d>
                    </m:oMath>
                  </m:oMathPara>
                </a14:m>
                <a:endParaRPr lang="en-US" sz="2000" i="1" dirty="0" smtClean="0">
                  <a:solidFill>
                    <a:srgbClr val="00B050"/>
                  </a:solidFill>
                  <a:latin typeface="Cambria Math" panose="02040503050406030204" pitchFamily="18" charset="0"/>
                </a:endParaRPr>
              </a:p>
              <a:p>
                <a:pPr algn="ctr">
                  <a:lnSpc>
                    <a:spcPct val="150000"/>
                  </a:lnSpc>
                </a:pPr>
                <a:r>
                  <a:rPr lang="en-US" sz="2000" dirty="0" smtClean="0">
                    <a:solidFill>
                      <a:schemeClr val="tx1"/>
                    </a:solidFill>
                    <a:latin typeface="Cambria Math" panose="02040503050406030204" pitchFamily="18" charset="0"/>
                  </a:rPr>
                  <a:t>=</a:t>
                </a:r>
                <a14:m>
                  <m:oMath xmlns:m="http://schemas.openxmlformats.org/officeDocument/2006/math">
                    <m:r>
                      <a:rPr lang="en-US" sz="2000" b="0" i="0"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m:t>
                    </m:r>
                    <m:r>
                      <a:rPr lang="en-US" sz="2000" b="0" i="1" smtClean="0">
                        <a:solidFill>
                          <a:srgbClr val="00B050"/>
                        </a:solidFill>
                        <a:latin typeface="Cambria Math" panose="02040503050406030204" pitchFamily="18" charset="0"/>
                      </a:rPr>
                      <m:t>1</m:t>
                    </m:r>
                    <m:r>
                      <a:rPr lang="en-US" sz="2000" i="1">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e>
                    </m:d>
                    <m:r>
                      <a:rPr lang="en-US" sz="2000" b="0" i="1" smtClean="0">
                        <a:solidFill>
                          <a:schemeClr val="tx1"/>
                        </a:solidFill>
                        <a:latin typeface="Cambria Math" panose="02040503050406030204" pitchFamily="18" charset="0"/>
                      </a:rPr>
                      <m:t>∗</m:t>
                    </m:r>
                    <m:r>
                      <a:rPr lang="en-US" sz="2000" b="0" i="1" smtClean="0">
                        <a:solidFill>
                          <a:srgbClr val="00B050"/>
                        </a:solidFill>
                        <a:latin typeface="Cambria Math" panose="02040503050406030204" pitchFamily="18" charset="0"/>
                      </a:rPr>
                      <m:t>3</m:t>
                    </m:r>
                  </m:oMath>
                </a14:m>
                <a:r>
                  <a:rPr lang="en-US" sz="2000" dirty="0" smtClean="0">
                    <a:solidFill>
                      <a:schemeClr val="tx1"/>
                    </a:solidFill>
                    <a:latin typeface="Cambria Math" panose="02040503050406030204" pitchFamily="18" charset="0"/>
                  </a:rPr>
                  <a:t>,</a:t>
                </a:r>
                <a:r>
                  <a:rPr lang="en-US"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m:t>
                    </m:r>
                    <m:r>
                      <a:rPr lang="en-US" sz="2000" b="0" i="1" smtClean="0">
                        <a:solidFill>
                          <a:srgbClr val="00B050"/>
                        </a:solidFill>
                        <a:latin typeface="Cambria Math" panose="02040503050406030204" pitchFamily="18" charset="0"/>
                      </a:rPr>
                      <m:t>5</m:t>
                    </m:r>
                    <m:r>
                      <a:rPr lang="en-US" sz="2000" i="1">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e>
                    </m:d>
                    <m:r>
                      <a:rPr lang="en-US" sz="2000" b="0" i="1" smtClean="0">
                        <a:solidFill>
                          <a:schemeClr val="tx1"/>
                        </a:solidFill>
                        <a:latin typeface="Cambria Math" panose="02040503050406030204" pitchFamily="18" charset="0"/>
                      </a:rPr>
                      <m:t>∗</m:t>
                    </m:r>
                    <m:r>
                      <a:rPr lang="en-US" sz="2000" b="0" i="1" smtClean="0">
                        <a:solidFill>
                          <a:srgbClr val="00B050"/>
                        </a:solidFill>
                        <a:latin typeface="Cambria Math" panose="02040503050406030204" pitchFamily="18" charset="0"/>
                      </a:rPr>
                      <m:t>1</m:t>
                    </m:r>
                    <m:r>
                      <a:rPr lang="en-US" sz="2000" b="0" i="1" smtClean="0">
                        <a:solidFill>
                          <a:schemeClr val="tx1"/>
                        </a:solidFill>
                        <a:latin typeface="Cambria Math" panose="02040503050406030204" pitchFamily="18" charset="0"/>
                      </a:rPr>
                      <m:t>)</m:t>
                    </m:r>
                  </m:oMath>
                </a14:m>
                <a:endParaRPr lang="en-US" sz="2000" dirty="0" smtClean="0">
                  <a:solidFill>
                    <a:schemeClr val="tx1"/>
                  </a:solidFill>
                  <a:latin typeface="Cambria Math" panose="02040503050406030204" pitchFamily="18" charset="0"/>
                </a:endParaRPr>
              </a:p>
              <a:p>
                <a:pPr algn="l">
                  <a:lnSpc>
                    <a:spcPct val="150000"/>
                  </a:lnSpc>
                </a:pPr>
                <a:r>
                  <a:rPr lang="en-US" sz="2000" i="0" dirty="0" smtClean="0">
                    <a:latin typeface="+mj-lt"/>
                  </a:rPr>
                  <a:t>For </a:t>
                </a:r>
                <a:r>
                  <a:rPr lang="en-US" sz="2000" i="0" dirty="0" smtClean="0">
                    <a:solidFill>
                      <a:srgbClr val="FF0000"/>
                    </a:solidFill>
                    <a:latin typeface="+mj-lt"/>
                  </a:rPr>
                  <a:t>      </a:t>
                </a:r>
                <a14:m>
                  <m:oMath xmlns:m="http://schemas.openxmlformats.org/officeDocument/2006/math">
                    <m:r>
                      <a:rPr lang="en-US" sz="2000" i="1" smtClean="0">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1</m:t>
                    </m:r>
                  </m:oMath>
                </a14:m>
                <a:r>
                  <a:rPr lang="en-US" sz="2000" dirty="0" smtClean="0">
                    <a:latin typeface="Cambria Math" panose="02040503050406030204" pitchFamily="18" charset="0"/>
                  </a:rPr>
                  <a:t>  </a:t>
                </a:r>
                <a:r>
                  <a:rPr lang="en-US" sz="2000" i="0" dirty="0" smtClean="0">
                    <a:latin typeface="+mj-lt"/>
                  </a:rPr>
                  <a:t>we get</a:t>
                </a:r>
                <a:r>
                  <a:rPr lang="he-IL" sz="2000" i="0" dirty="0" smtClean="0">
                    <a:latin typeface="+mj-lt"/>
                  </a:rPr>
                  <a:t> </a:t>
                </a:r>
                <a:endParaRPr lang="en-US" sz="2000" dirty="0" smtClean="0">
                  <a:latin typeface="Cambria Math" panose="02040503050406030204" pitchFamily="18" charset="0"/>
                </a:endParaRPr>
              </a:p>
              <a:p>
                <a:pPr algn="l">
                  <a:lnSpc>
                    <a:spcPct val="150000"/>
                  </a:lnSpc>
                </a:pPr>
                <a:r>
                  <a:rPr lang="en-US" sz="2000" i="0" dirty="0" smtClean="0">
                    <a:latin typeface="+mj-lt"/>
                  </a:rPr>
                  <a:t>and for </a:t>
                </a:r>
                <a14:m>
                  <m:oMath xmlns:m="http://schemas.openxmlformats.org/officeDocument/2006/math">
                    <m:r>
                      <a:rPr lang="en-US" sz="2000" i="1" smtClean="0">
                        <a:solidFill>
                          <a:srgbClr val="FF0000"/>
                        </a:solidFill>
                        <a:latin typeface="Cambria Math" panose="02040503050406030204" pitchFamily="18" charset="0"/>
                      </a:rPr>
                      <m:t>𝑎</m:t>
                    </m:r>
                    <m:r>
                      <a:rPr lang="en-US" sz="2000" i="1" smtClean="0">
                        <a:solidFill>
                          <a:srgbClr val="FF0000"/>
                        </a:solidFill>
                        <a:latin typeface="Cambria Math" panose="02040503050406030204" pitchFamily="18" charset="0"/>
                      </a:rPr>
                      <m:t>=</m:t>
                    </m:r>
                    <m:r>
                      <a:rPr lang="he-IL" sz="2000" b="0" i="1" smtClean="0">
                        <a:solidFill>
                          <a:srgbClr val="FF0000"/>
                        </a:solidFill>
                        <a:latin typeface="Cambria Math" panose="02040503050406030204" pitchFamily="18" charset="0"/>
                      </a:rPr>
                      <m:t>0</m:t>
                    </m:r>
                  </m:oMath>
                </a14:m>
                <a:r>
                  <a:rPr lang="he-IL" sz="2000" dirty="0">
                    <a:latin typeface="Cambria Math" panose="02040503050406030204" pitchFamily="18" charset="0"/>
                  </a:rPr>
                  <a:t> </a:t>
                </a:r>
                <a:r>
                  <a:rPr lang="en-US" sz="2000" dirty="0" smtClean="0">
                    <a:latin typeface="Cambria Math" panose="02040503050406030204" pitchFamily="18" charset="0"/>
                  </a:rPr>
                  <a:t> </a:t>
                </a:r>
                <a:r>
                  <a:rPr lang="en-US" sz="2000" i="0" dirty="0" smtClean="0">
                    <a:latin typeface="+mj-lt"/>
                  </a:rPr>
                  <a:t>we get</a:t>
                </a:r>
                <a:endParaRPr lang="en-US" sz="2000" dirty="0">
                  <a:latin typeface="Cambria Math" panose="02040503050406030204" pitchFamily="18" charset="0"/>
                </a:endParaRPr>
              </a:p>
              <a:p>
                <a:pPr algn="r" rtl="1">
                  <a:lnSpc>
                    <a:spcPct val="150000"/>
                  </a:lnSpc>
                </a:pPr>
                <a:endParaRPr lang="en-US" sz="2000"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5644055" y="2194025"/>
                <a:ext cx="5234152" cy="4247317"/>
              </a:xfrm>
              <a:prstGeom prst="rect">
                <a:avLst/>
              </a:prstGeom>
              <a:blipFill rotWithShape="1">
                <a:blip r:embed="rId4"/>
                <a:stretch>
                  <a:fillRect l="-1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50403"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50403" y="5467481"/>
                <a:ext cx="42882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36906" y="5467481"/>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6906" y="5467481"/>
                <a:ext cx="42882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42642" y="4463008"/>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1042642" y="4463008"/>
                <a:ext cx="42882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042641" y="2774190"/>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5</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042641" y="2774190"/>
                <a:ext cx="428821" cy="369332"/>
              </a:xfrm>
              <a:prstGeom prst="rect">
                <a:avLst/>
              </a:prstGeom>
              <a:blipFill>
                <a:blip r:embed="rId8"/>
                <a:stretch>
                  <a:fillRect/>
                </a:stretch>
              </a:blipFill>
            </p:spPr>
            <p:txBody>
              <a:bodyPr/>
              <a:lstStyle/>
              <a:p>
                <a:r>
                  <a:rPr lang="en-US">
                    <a:noFill/>
                  </a:rPr>
                  <a:t> </a:t>
                </a:r>
              </a:p>
            </p:txBody>
          </p:sp>
        </mc:Fallback>
      </mc:AlternateContent>
      <p:sp>
        <p:nvSpPr>
          <p:cNvPr id="13" name="Oval 12"/>
          <p:cNvSpPr/>
          <p:nvPr/>
        </p:nvSpPr>
        <p:spPr>
          <a:xfrm>
            <a:off x="2970226" y="4603532"/>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113107" y="2897578"/>
            <a:ext cx="112456"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2866431" y="4155790"/>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a:solidFill>
                                <a:srgbClr val="00B050"/>
                              </a:solidFill>
                              <a:latin typeface="Cambria Math" panose="02040503050406030204" pitchFamily="18" charset="0"/>
                            </a:rPr>
                          </m:ctrlPr>
                        </m:dPr>
                        <m:e>
                          <m:r>
                            <a:rPr lang="he-IL" i="1">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m:t>
                          </m:r>
                          <m:r>
                            <a:rPr lang="he-IL" i="1">
                              <a:solidFill>
                                <a:srgbClr val="00B050"/>
                              </a:solidFill>
                              <a:latin typeface="Cambria Math" panose="02040503050406030204" pitchFamily="18" charset="0"/>
                            </a:rPr>
                            <m:t>1</m:t>
                          </m:r>
                        </m:e>
                      </m:d>
                    </m:oMath>
                  </m:oMathPara>
                </a14:m>
                <a:endParaRPr lang="he-IL" dirty="0">
                  <a:solidFill>
                    <a:srgbClr val="00B05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6431" y="4155790"/>
                <a:ext cx="8339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32527" y="2528878"/>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e>
                      </m:d>
                    </m:oMath>
                  </m:oMathPara>
                </a14:m>
                <a:endParaRPr lang="he-IL" dirty="0">
                  <a:solidFill>
                    <a:srgbClr val="00B05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32527" y="2528878"/>
                <a:ext cx="833904" cy="369332"/>
              </a:xfrm>
              <a:prstGeom prst="rect">
                <a:avLst/>
              </a:prstGeom>
              <a:blipFill>
                <a:blip r:embed="rId10"/>
                <a:stretch>
                  <a:fillRect/>
                </a:stretch>
              </a:blipFill>
            </p:spPr>
            <p:txBody>
              <a:bodyPr/>
              <a:lstStyle/>
              <a:p>
                <a:r>
                  <a:rPr lang="en-US">
                    <a:noFill/>
                  </a:rPr>
                  <a:t> </a:t>
                </a:r>
              </a:p>
            </p:txBody>
          </p:sp>
        </mc:Fallback>
      </mc:AlternateContent>
      <p:sp>
        <p:nvSpPr>
          <p:cNvPr id="19" name="Oval 18"/>
          <p:cNvSpPr/>
          <p:nvPr/>
        </p:nvSpPr>
        <p:spPr>
          <a:xfrm>
            <a:off x="2389523" y="3511411"/>
            <a:ext cx="152400" cy="12612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 name="Straight Connector 9"/>
          <p:cNvCxnSpPr/>
          <p:nvPr/>
        </p:nvCxnSpPr>
        <p:spPr>
          <a:xfrm flipH="1">
            <a:off x="2585545" y="3909848"/>
            <a:ext cx="18918"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a:stCxn id="19" idx="4"/>
          </p:cNvCxnSpPr>
          <p:nvPr/>
        </p:nvCxnSpPr>
        <p:spPr>
          <a:xfrm>
            <a:off x="2465723" y="3637535"/>
            <a:ext cx="19659" cy="1648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p:cNvCxnSpPr>
          <p:nvPr/>
        </p:nvCxnSpPr>
        <p:spPr>
          <a:xfrm>
            <a:off x="3046426" y="4729656"/>
            <a:ext cx="11898" cy="57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1" idx="4"/>
          </p:cNvCxnSpPr>
          <p:nvPr/>
        </p:nvCxnSpPr>
        <p:spPr>
          <a:xfrm>
            <a:off x="2169335" y="3023702"/>
            <a:ext cx="40529" cy="2301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3" idx="2"/>
          </p:cNvCxnSpPr>
          <p:nvPr/>
        </p:nvCxnSpPr>
        <p:spPr>
          <a:xfrm>
            <a:off x="1603796" y="4666594"/>
            <a:ext cx="136643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287011" y="5482298"/>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287011" y="5482298"/>
                <a:ext cx="428821"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082642" y="3354995"/>
                <a:ext cx="4288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082642" y="3354995"/>
                <a:ext cx="428821" cy="369332"/>
              </a:xfrm>
              <a:prstGeom prst="rect">
                <a:avLst/>
              </a:prstGeom>
              <a:blipFill>
                <a:blip r:embed="rId12"/>
                <a:stretch>
                  <a:fillRect b="-8197"/>
                </a:stretch>
              </a:blipFill>
            </p:spPr>
            <p:txBody>
              <a:bodyPr/>
              <a:lstStyle/>
              <a:p>
                <a:r>
                  <a:rPr lang="en-US">
                    <a:noFill/>
                  </a:rPr>
                  <a:t> </a:t>
                </a:r>
              </a:p>
            </p:txBody>
          </p:sp>
        </mc:Fallback>
      </mc:AlternateContent>
      <p:cxnSp>
        <p:nvCxnSpPr>
          <p:cNvPr id="36" name="Straight Connector 35"/>
          <p:cNvCxnSpPr>
            <a:stCxn id="31" idx="2"/>
          </p:cNvCxnSpPr>
          <p:nvPr/>
        </p:nvCxnSpPr>
        <p:spPr>
          <a:xfrm flipH="1" flipV="1">
            <a:off x="1627103" y="2954266"/>
            <a:ext cx="486004" cy="6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9" idx="2"/>
          </p:cNvCxnSpPr>
          <p:nvPr/>
        </p:nvCxnSpPr>
        <p:spPr>
          <a:xfrm>
            <a:off x="1627103" y="3553777"/>
            <a:ext cx="762420" cy="2069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8757992" y="5019303"/>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5</m:t>
                          </m:r>
                        </m:e>
                      </m:d>
                    </m:oMath>
                  </m:oMathPara>
                </a14:m>
                <a:endParaRPr lang="he-IL" dirty="0">
                  <a:solidFill>
                    <a:srgbClr val="00B05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757992" y="5019303"/>
                <a:ext cx="833904"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8757992" y="5453638"/>
                <a:ext cx="8339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3</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1</m:t>
                          </m:r>
                        </m:e>
                      </m:d>
                    </m:oMath>
                  </m:oMathPara>
                </a14:m>
                <a:endParaRPr lang="he-IL"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757992" y="5453638"/>
                <a:ext cx="833904" cy="369332"/>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77270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Convex budget sets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232</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18709" y="3531658"/>
            <a:ext cx="1488053" cy="1778942"/>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4" y="4523480"/>
            <a:ext cx="699395" cy="75656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2" y="5072558"/>
            <a:ext cx="223735" cy="23804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6570133" y="2194025"/>
                <a:ext cx="4503406" cy="1798121"/>
              </a:xfrm>
              <a:prstGeom prst="rect">
                <a:avLst/>
              </a:prstGeom>
              <a:noFill/>
            </p:spPr>
            <p:txBody>
              <a:bodyPr wrap="square" rtlCol="0">
                <a:spAutoFit/>
              </a:bodyPr>
              <a:lstStyle/>
              <a:p>
                <a:pPr marL="0" algn="l" defTabSz="914400" eaLnBrk="1" latinLnBrk="0" hangingPunct="1">
                  <a:lnSpc>
                    <a:spcPct val="150000"/>
                  </a:lnSpc>
                </a:pPr>
                <a:r>
                  <a:rPr lang="en-US" sz="2400" dirty="0" smtClean="0"/>
                  <a:t>Obviously, the classic one:</a:t>
                </a:r>
                <a:endParaRPr lang="he-IL" sz="2400" dirty="0"/>
              </a:p>
              <a:p>
                <a:pPr algn="r" rtl="1">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i="1">
                          <a:solidFill>
                            <a:srgbClr val="00B050"/>
                          </a:solidFill>
                          <a:latin typeface="Cambria Math" panose="02040503050406030204" pitchFamily="18" charset="0"/>
                        </a:rPr>
                        <m:t>𝑦</m:t>
                      </m:r>
                      <m:r>
                        <a:rPr lang="en-US" sz="2400" i="1" smtClean="0">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𝐼</m:t>
                      </m:r>
                    </m:oMath>
                  </m:oMathPara>
                </a14:m>
                <a:endParaRPr lang="he-IL" sz="2400" dirty="0">
                  <a:solidFill>
                    <a:srgbClr val="00B050"/>
                  </a:solidFill>
                  <a:ea typeface="Cambria Math" panose="02040503050406030204" pitchFamily="18" charset="0"/>
                </a:endParaRPr>
              </a:p>
              <a:p>
                <a:pPr algn="r" rtl="1">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ea typeface="Cambria Math" panose="02040503050406030204" pitchFamily="18" charset="0"/>
                        </a:rPr>
                        <m:t>𝑥</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𝑦</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0</m:t>
                      </m:r>
                    </m:oMath>
                  </m:oMathPara>
                </a14:m>
                <a:endParaRPr lang="he-IL" sz="2400" dirty="0">
                  <a:solidFill>
                    <a:srgbClr val="00B050"/>
                  </a:solidFill>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6570133" y="2194025"/>
                <a:ext cx="4503406" cy="1798121"/>
              </a:xfrm>
              <a:prstGeom prst="rect">
                <a:avLst/>
              </a:prstGeom>
              <a:blipFill>
                <a:blip r:embed="rId4"/>
                <a:stretch>
                  <a:fillRect l="-2165"/>
                </a:stretch>
              </a:blipFill>
            </p:spPr>
            <p:txBody>
              <a:bodyPr/>
              <a:lstStyle/>
              <a:p>
                <a:r>
                  <a:rPr lang="en-US">
                    <a:noFill/>
                  </a:rPr>
                  <a:t> </a:t>
                </a:r>
              </a:p>
            </p:txBody>
          </p:sp>
        </mc:Fallback>
      </mc:AlternateContent>
    </p:spTree>
    <p:extLst>
      <p:ext uri="{BB962C8B-B14F-4D97-AF65-F5344CB8AC3E}">
        <p14:creationId xmlns:p14="http://schemas.microsoft.com/office/powerpoint/2010/main" val="35440491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As well as…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233</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18709" y="3531658"/>
            <a:ext cx="890008" cy="521271"/>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a:cxnSpLocks/>
          </p:cNvCxnSpPr>
          <p:nvPr/>
        </p:nvCxnSpPr>
        <p:spPr>
          <a:xfrm flipH="1">
            <a:off x="1615450" y="3857867"/>
            <a:ext cx="473816" cy="47559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3963477"/>
            <a:ext cx="636456" cy="69366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135720"/>
            <a:ext cx="746666" cy="85272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5" y="4269452"/>
            <a:ext cx="887080" cy="10105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7" y="4403143"/>
            <a:ext cx="807387" cy="89573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562084"/>
            <a:ext cx="663063" cy="76176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4" y="4891997"/>
            <a:ext cx="359568" cy="41860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2A5190D-A500-2A44-A9BD-D3B198C05BCE}"/>
              </a:ext>
            </a:extLst>
          </p:cNvPr>
          <p:cNvSpPr txBox="1"/>
          <p:nvPr/>
        </p:nvSpPr>
        <p:spPr>
          <a:xfrm>
            <a:off x="5938652" y="1915458"/>
            <a:ext cx="4887637" cy="3347840"/>
          </a:xfrm>
          <a:prstGeom prst="rect">
            <a:avLst/>
          </a:prstGeom>
          <a:noFill/>
        </p:spPr>
        <p:txBody>
          <a:bodyPr wrap="square" rtlCol="0">
            <a:spAutoFit/>
          </a:bodyPr>
          <a:lstStyle/>
          <a:p>
            <a:pPr marL="0" algn="l" defTabSz="914400" eaLnBrk="1" latinLnBrk="0" hangingPunct="1">
              <a:lnSpc>
                <a:spcPct val="150000"/>
              </a:lnSpc>
            </a:pPr>
            <a:r>
              <a:rPr lang="en-US" sz="2400" dirty="0" smtClean="0"/>
              <a:t>Anything we can get by </a:t>
            </a:r>
            <a:r>
              <a:rPr lang="en-US" sz="2400" dirty="0" smtClean="0">
                <a:solidFill>
                  <a:srgbClr val="FF0000"/>
                </a:solidFill>
              </a:rPr>
              <a:t>intersection</a:t>
            </a:r>
            <a:r>
              <a:rPr lang="en-US" sz="2400" dirty="0" smtClean="0"/>
              <a:t> (“</a:t>
            </a:r>
            <a:r>
              <a:rPr lang="en-US" sz="2400" dirty="0" smtClean="0">
                <a:solidFill>
                  <a:srgbClr val="FF0000"/>
                </a:solidFill>
              </a:rPr>
              <a:t>and</a:t>
            </a:r>
            <a:r>
              <a:rPr lang="en-US" sz="2400" dirty="0" smtClean="0"/>
              <a:t>”) of linear inequalities </a:t>
            </a:r>
          </a:p>
          <a:p>
            <a:pPr marL="0" algn="l" defTabSz="914400" eaLnBrk="1" latinLnBrk="0" hangingPunct="1">
              <a:lnSpc>
                <a:spcPct val="150000"/>
              </a:lnSpc>
            </a:pPr>
            <a:endParaRPr lang="en-US" sz="2400" dirty="0"/>
          </a:p>
          <a:p>
            <a:pPr marL="0" algn="l" defTabSz="914400" eaLnBrk="1" latinLnBrk="0" hangingPunct="1">
              <a:lnSpc>
                <a:spcPct val="150000"/>
              </a:lnSpc>
            </a:pPr>
            <a:r>
              <a:rPr lang="en-US" sz="2400" dirty="0" smtClean="0"/>
              <a:t>(or, more generally, the intersection of any convex sets)</a:t>
            </a:r>
            <a:endParaRPr lang="en-US" sz="2400" dirty="0"/>
          </a:p>
        </p:txBody>
      </p:sp>
      <p:cxnSp>
        <p:nvCxnSpPr>
          <p:cNvPr id="20" name="Straight Connector 19">
            <a:extLst>
              <a:ext uri="{FF2B5EF4-FFF2-40B4-BE49-F238E27FC236}">
                <a16:creationId xmlns:a16="http://schemas.microsoft.com/office/drawing/2014/main" id="{956B7EE5-3F18-7944-B7DE-E7A618476CF7}"/>
              </a:ext>
            </a:extLst>
          </p:cNvPr>
          <p:cNvCxnSpPr>
            <a:cxnSpLocks/>
          </p:cNvCxnSpPr>
          <p:nvPr/>
        </p:nvCxnSpPr>
        <p:spPr>
          <a:xfrm>
            <a:off x="1963697" y="3620328"/>
            <a:ext cx="1135327" cy="1073928"/>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31EE40B0-1DD2-D245-BA0A-46754757F487}"/>
              </a:ext>
            </a:extLst>
          </p:cNvPr>
          <p:cNvCxnSpPr>
            <a:cxnSpLocks/>
          </p:cNvCxnSpPr>
          <p:nvPr/>
        </p:nvCxnSpPr>
        <p:spPr>
          <a:xfrm>
            <a:off x="2762924" y="4062832"/>
            <a:ext cx="472989" cy="1558242"/>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79006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But not…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234</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7850F7D-5726-FD4F-9AF2-C5956DBE4B3C}"/>
              </a:ext>
            </a:extLst>
          </p:cNvPr>
          <p:cNvCxnSpPr>
            <a:cxnSpLocks/>
          </p:cNvCxnSpPr>
          <p:nvPr/>
        </p:nvCxnSpPr>
        <p:spPr>
          <a:xfrm>
            <a:off x="2599746" y="4682559"/>
            <a:ext cx="1415663" cy="6295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9DFC1B0D-0F73-7D4A-AD6B-E4F7B2A70F28}"/>
              </a:ext>
            </a:extLst>
          </p:cNvPr>
          <p:cNvCxnSpPr>
            <a:cxnSpLocks/>
          </p:cNvCxnSpPr>
          <p:nvPr/>
        </p:nvCxnSpPr>
        <p:spPr>
          <a:xfrm>
            <a:off x="1618709" y="3531658"/>
            <a:ext cx="981037" cy="1157474"/>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09938BF-D9A2-B84F-872A-CD5EBC478CB2}"/>
              </a:ext>
            </a:extLst>
          </p:cNvPr>
          <p:cNvCxnSpPr/>
          <p:nvPr/>
        </p:nvCxnSpPr>
        <p:spPr>
          <a:xfrm flipH="1">
            <a:off x="1615449" y="4002157"/>
            <a:ext cx="332621" cy="3313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C95B12A-B574-CA4A-83F8-2F4BFB322EDC}"/>
              </a:ext>
            </a:extLst>
          </p:cNvPr>
          <p:cNvCxnSpPr>
            <a:cxnSpLocks/>
          </p:cNvCxnSpPr>
          <p:nvPr/>
        </p:nvCxnSpPr>
        <p:spPr>
          <a:xfrm flipH="1">
            <a:off x="1618709" y="4154557"/>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DC8FA49-2E7D-C54A-B864-C6F940E59427}"/>
              </a:ext>
            </a:extLst>
          </p:cNvPr>
          <p:cNvCxnSpPr>
            <a:cxnSpLocks/>
          </p:cNvCxnSpPr>
          <p:nvPr/>
        </p:nvCxnSpPr>
        <p:spPr>
          <a:xfrm flipH="1">
            <a:off x="1666105" y="4371080"/>
            <a:ext cx="590184" cy="61736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7AB7D9A1-82AE-B146-936E-1FB222C29A05}"/>
              </a:ext>
            </a:extLst>
          </p:cNvPr>
          <p:cNvCxnSpPr>
            <a:cxnSpLocks/>
          </p:cNvCxnSpPr>
          <p:nvPr/>
        </p:nvCxnSpPr>
        <p:spPr>
          <a:xfrm flipH="1">
            <a:off x="1709294" y="4523480"/>
            <a:ext cx="699395" cy="75656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DAD8FE91-D9F9-5D47-B71C-16726B07FDB3}"/>
              </a:ext>
            </a:extLst>
          </p:cNvPr>
          <p:cNvCxnSpPr>
            <a:cxnSpLocks/>
          </p:cNvCxnSpPr>
          <p:nvPr/>
        </p:nvCxnSpPr>
        <p:spPr>
          <a:xfrm flipH="1">
            <a:off x="1955536" y="4668864"/>
            <a:ext cx="641662" cy="63001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D6C3F795-906B-A849-9FDF-468139440E76}"/>
              </a:ext>
            </a:extLst>
          </p:cNvPr>
          <p:cNvCxnSpPr>
            <a:cxnSpLocks/>
          </p:cNvCxnSpPr>
          <p:nvPr/>
        </p:nvCxnSpPr>
        <p:spPr>
          <a:xfrm flipH="1">
            <a:off x="2267836" y="4821264"/>
            <a:ext cx="481762" cy="5025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2529F92-5536-AA46-A250-0F57B3C52D83}"/>
              </a:ext>
            </a:extLst>
          </p:cNvPr>
          <p:cNvCxnSpPr>
            <a:cxnSpLocks/>
          </p:cNvCxnSpPr>
          <p:nvPr/>
        </p:nvCxnSpPr>
        <p:spPr>
          <a:xfrm flipH="1">
            <a:off x="2654931" y="4876350"/>
            <a:ext cx="451831" cy="43425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9B713A6-6DAB-B748-A3E1-DE126B8EF639}"/>
              </a:ext>
            </a:extLst>
          </p:cNvPr>
          <p:cNvCxnSpPr>
            <a:cxnSpLocks/>
          </p:cNvCxnSpPr>
          <p:nvPr/>
        </p:nvCxnSpPr>
        <p:spPr>
          <a:xfrm flipH="1">
            <a:off x="3017944" y="5028750"/>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75CC38EC-8C93-C749-AAD0-C8F6678D9983}"/>
              </a:ext>
            </a:extLst>
          </p:cNvPr>
          <p:cNvCxnSpPr>
            <a:cxnSpLocks/>
          </p:cNvCxnSpPr>
          <p:nvPr/>
        </p:nvCxnSpPr>
        <p:spPr>
          <a:xfrm flipH="1">
            <a:off x="3286290" y="507255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95995DC-06C1-114C-9C1E-AA9C72D94CC8}"/>
              </a:ext>
            </a:extLst>
          </p:cNvPr>
          <p:cNvCxnSpPr>
            <a:cxnSpLocks/>
          </p:cNvCxnSpPr>
          <p:nvPr/>
        </p:nvCxnSpPr>
        <p:spPr>
          <a:xfrm flipH="1">
            <a:off x="1626088" y="3782798"/>
            <a:ext cx="241218" cy="27013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31F92039-E9B6-9B43-A20D-CBA5B0AA9229}"/>
              </a:ext>
            </a:extLst>
          </p:cNvPr>
          <p:cNvCxnSpPr/>
          <p:nvPr/>
        </p:nvCxnSpPr>
        <p:spPr>
          <a:xfrm flipH="1">
            <a:off x="1615449" y="4689131"/>
            <a:ext cx="9817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118815D-D0F0-6244-BD41-C6FC6FE54727}"/>
              </a:ext>
            </a:extLst>
          </p:cNvPr>
          <p:cNvCxnSpPr>
            <a:cxnSpLocks/>
          </p:cNvCxnSpPr>
          <p:nvPr/>
        </p:nvCxnSpPr>
        <p:spPr>
          <a:xfrm flipH="1">
            <a:off x="2588199" y="4689131"/>
            <a:ext cx="8999" cy="636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25737" y="2281653"/>
            <a:ext cx="4958575" cy="1131848"/>
          </a:xfrm>
          <a:prstGeom prst="rect">
            <a:avLst/>
          </a:prstGeom>
          <a:noFill/>
        </p:spPr>
        <p:txBody>
          <a:bodyPr wrap="square" rtlCol="0">
            <a:spAutoFit/>
          </a:bodyPr>
          <a:lstStyle/>
          <a:p>
            <a:pPr algn="l">
              <a:lnSpc>
                <a:spcPct val="150000"/>
              </a:lnSpc>
            </a:pPr>
            <a:r>
              <a:rPr lang="en-US" sz="2400" dirty="0" smtClean="0"/>
              <a:t>The </a:t>
            </a:r>
            <a:r>
              <a:rPr lang="en-US" sz="2400" dirty="0" smtClean="0">
                <a:solidFill>
                  <a:srgbClr val="FF0000"/>
                </a:solidFill>
              </a:rPr>
              <a:t>union</a:t>
            </a:r>
            <a:r>
              <a:rPr lang="en-US" sz="2400" dirty="0" smtClean="0"/>
              <a:t> of convex sets need not be convex</a:t>
            </a:r>
            <a:endParaRPr lang="en-US" sz="2400" dirty="0"/>
          </a:p>
        </p:txBody>
      </p:sp>
    </p:spTree>
    <p:extLst>
      <p:ext uri="{BB962C8B-B14F-4D97-AF65-F5344CB8AC3E}">
        <p14:creationId xmlns:p14="http://schemas.microsoft.com/office/powerpoint/2010/main" val="156075067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 non-convex budget set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235</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2A5190D-A500-2A44-A9BD-D3B198C05BCE}"/>
              </a:ext>
            </a:extLst>
          </p:cNvPr>
          <p:cNvSpPr txBox="1"/>
          <p:nvPr/>
        </p:nvSpPr>
        <p:spPr>
          <a:xfrm>
            <a:off x="5938652" y="1915458"/>
            <a:ext cx="4887637" cy="1685846"/>
          </a:xfrm>
          <a:prstGeom prst="rect">
            <a:avLst/>
          </a:prstGeom>
          <a:noFill/>
        </p:spPr>
        <p:txBody>
          <a:bodyPr wrap="square" rtlCol="0">
            <a:spAutoFit/>
          </a:bodyPr>
          <a:lstStyle/>
          <a:p>
            <a:pPr marL="0" algn="l" defTabSz="914400" eaLnBrk="1" latinLnBrk="0" hangingPunct="1">
              <a:lnSpc>
                <a:spcPct val="150000"/>
              </a:lnSpc>
            </a:pPr>
            <a:r>
              <a:rPr lang="en-US" sz="2400" b="0" dirty="0" smtClean="0"/>
              <a:t>Can be problematic: the marginality condition is </a:t>
            </a:r>
            <a:r>
              <a:rPr lang="en-US" sz="2400" b="0" dirty="0" smtClean="0">
                <a:solidFill>
                  <a:srgbClr val="FF0000"/>
                </a:solidFill>
              </a:rPr>
              <a:t>no</a:t>
            </a:r>
            <a:r>
              <a:rPr lang="en-US" sz="2400" b="0" dirty="0" smtClean="0"/>
              <a:t> </a:t>
            </a:r>
            <a:r>
              <a:rPr lang="en-US" sz="2400" b="0" dirty="0" smtClean="0">
                <a:solidFill>
                  <a:srgbClr val="FF0000"/>
                </a:solidFill>
              </a:rPr>
              <a:t>longer</a:t>
            </a:r>
            <a:r>
              <a:rPr lang="en-US" sz="2400" b="0" dirty="0" smtClean="0"/>
              <a:t> </a:t>
            </a:r>
            <a:r>
              <a:rPr lang="en-US" sz="2400" b="0" dirty="0" smtClean="0">
                <a:solidFill>
                  <a:srgbClr val="FF0000"/>
                </a:solidFill>
              </a:rPr>
              <a:t>sufficient</a:t>
            </a:r>
            <a:r>
              <a:rPr lang="en-US" sz="2400" b="0" dirty="0" smtClean="0"/>
              <a:t> for optimality</a:t>
            </a:r>
            <a:endParaRPr lang="en-US" sz="2400" dirty="0"/>
          </a:p>
        </p:txBody>
      </p:sp>
      <p:sp>
        <p:nvSpPr>
          <p:cNvPr id="4" name="Arc 3">
            <a:extLst>
              <a:ext uri="{FF2B5EF4-FFF2-40B4-BE49-F238E27FC236}">
                <a16:creationId xmlns:a16="http://schemas.microsoft.com/office/drawing/2014/main" id="{5D46F910-FF1D-9540-9FB0-0A0F7B2ACDA6}"/>
              </a:ext>
            </a:extLst>
          </p:cNvPr>
          <p:cNvSpPr/>
          <p:nvPr/>
        </p:nvSpPr>
        <p:spPr>
          <a:xfrm rot="10800000">
            <a:off x="2020058" y="1551208"/>
            <a:ext cx="3326296" cy="320702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345635" y="3657600"/>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471530" y="38934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23930" y="40458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2776330" y="41982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FC1B0D-0F73-7D4A-AD6B-E4F7B2A70F28}"/>
              </a:ext>
            </a:extLst>
          </p:cNvPr>
          <p:cNvCxnSpPr>
            <a:cxnSpLocks/>
          </p:cNvCxnSpPr>
          <p:nvPr/>
        </p:nvCxnSpPr>
        <p:spPr>
          <a:xfrm>
            <a:off x="1639286" y="3337224"/>
            <a:ext cx="1129020" cy="1286815"/>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9DFC1B0D-0F73-7D4A-AD6B-E4F7B2A70F28}"/>
              </a:ext>
            </a:extLst>
          </p:cNvPr>
          <p:cNvCxnSpPr>
            <a:cxnSpLocks/>
          </p:cNvCxnSpPr>
          <p:nvPr/>
        </p:nvCxnSpPr>
        <p:spPr>
          <a:xfrm>
            <a:off x="2766275" y="4639372"/>
            <a:ext cx="1932105" cy="59008"/>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9" name="Oval 14">
            <a:extLst>
              <a:ext uri="{FF2B5EF4-FFF2-40B4-BE49-F238E27FC236}">
                <a16:creationId xmlns:a16="http://schemas.microsoft.com/office/drawing/2014/main" id="{ECFB9554-2B2B-0D45-962D-20C3CBC48872}"/>
              </a:ext>
            </a:extLst>
          </p:cNvPr>
          <p:cNvSpPr>
            <a:spLocks noChangeArrowheads="1"/>
          </p:cNvSpPr>
          <p:nvPr/>
        </p:nvSpPr>
        <p:spPr bwMode="auto">
          <a:xfrm>
            <a:off x="2285511" y="4073749"/>
            <a:ext cx="141034" cy="16232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cxnSp>
        <p:nvCxnSpPr>
          <p:cNvPr id="20" name="Straight Connector 19">
            <a:extLst>
              <a:ext uri="{FF2B5EF4-FFF2-40B4-BE49-F238E27FC236}">
                <a16:creationId xmlns:a16="http://schemas.microsoft.com/office/drawing/2014/main" id="{295995DC-06C1-114C-9C1E-AA9C72D94CC8}"/>
              </a:ext>
            </a:extLst>
          </p:cNvPr>
          <p:cNvCxnSpPr>
            <a:cxnSpLocks/>
          </p:cNvCxnSpPr>
          <p:nvPr/>
        </p:nvCxnSpPr>
        <p:spPr>
          <a:xfrm flipH="1">
            <a:off x="1615449" y="3701055"/>
            <a:ext cx="306003" cy="34482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295995DC-06C1-114C-9C1E-AA9C72D94CC8}"/>
              </a:ext>
            </a:extLst>
          </p:cNvPr>
          <p:cNvCxnSpPr>
            <a:cxnSpLocks/>
          </p:cNvCxnSpPr>
          <p:nvPr/>
        </p:nvCxnSpPr>
        <p:spPr>
          <a:xfrm flipH="1">
            <a:off x="1660435" y="3935198"/>
            <a:ext cx="413417" cy="47451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295995DC-06C1-114C-9C1E-AA9C72D94CC8}"/>
              </a:ext>
            </a:extLst>
          </p:cNvPr>
          <p:cNvCxnSpPr>
            <a:cxnSpLocks/>
            <a:stCxn id="19" idx="1"/>
          </p:cNvCxnSpPr>
          <p:nvPr/>
        </p:nvCxnSpPr>
        <p:spPr>
          <a:xfrm flipH="1">
            <a:off x="1660436" y="4097520"/>
            <a:ext cx="645729" cy="71433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295995DC-06C1-114C-9C1E-AA9C72D94CC8}"/>
              </a:ext>
            </a:extLst>
          </p:cNvPr>
          <p:cNvCxnSpPr>
            <a:cxnSpLocks/>
          </p:cNvCxnSpPr>
          <p:nvPr/>
        </p:nvCxnSpPr>
        <p:spPr>
          <a:xfrm flipH="1">
            <a:off x="1658882" y="4351141"/>
            <a:ext cx="799684" cy="82679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295995DC-06C1-114C-9C1E-AA9C72D94CC8}"/>
              </a:ext>
            </a:extLst>
          </p:cNvPr>
          <p:cNvCxnSpPr>
            <a:cxnSpLocks/>
          </p:cNvCxnSpPr>
          <p:nvPr/>
        </p:nvCxnSpPr>
        <p:spPr>
          <a:xfrm flipH="1">
            <a:off x="1879229" y="4535187"/>
            <a:ext cx="799684" cy="82679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295995DC-06C1-114C-9C1E-AA9C72D94CC8}"/>
              </a:ext>
            </a:extLst>
          </p:cNvPr>
          <p:cNvCxnSpPr>
            <a:cxnSpLocks/>
          </p:cNvCxnSpPr>
          <p:nvPr/>
        </p:nvCxnSpPr>
        <p:spPr>
          <a:xfrm flipH="1">
            <a:off x="2262046" y="4675677"/>
            <a:ext cx="632570" cy="66999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295995DC-06C1-114C-9C1E-AA9C72D94CC8}"/>
              </a:ext>
            </a:extLst>
          </p:cNvPr>
          <p:cNvCxnSpPr>
            <a:cxnSpLocks/>
          </p:cNvCxnSpPr>
          <p:nvPr/>
        </p:nvCxnSpPr>
        <p:spPr>
          <a:xfrm flipH="1">
            <a:off x="2686937" y="4639372"/>
            <a:ext cx="658443" cy="69952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6979947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Non-convex preferences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236</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𝑥</m:t>
                      </m:r>
                    </m:oMath>
                  </m:oMathPara>
                </a14:m>
                <a:endParaRPr lang="en-US" sz="2000" dirty="0">
                  <a:solidFill>
                    <a:srgbClr val="FF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𝑦</m:t>
                      </m:r>
                    </m:oMath>
                  </m:oMathPara>
                </a14:m>
                <a:endParaRPr lang="en-US" sz="2000" dirty="0"/>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938652" y="1915458"/>
                <a:ext cx="4887637" cy="2721451"/>
              </a:xfrm>
              <a:prstGeom prst="rect">
                <a:avLst/>
              </a:prstGeom>
              <a:noFill/>
            </p:spPr>
            <p:txBody>
              <a:bodyPr wrap="square" rtlCol="0">
                <a:spAutoFit/>
              </a:bodyPr>
              <a:lstStyle/>
              <a:p>
                <a:pPr marL="0" algn="l" defTabSz="914400" eaLnBrk="1" latinLnBrk="0" hangingPunct="1">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𝑥</m:t>
                          </m:r>
                        </m:e>
                        <m:sup>
                          <m:r>
                            <a:rPr lang="en-US" sz="2400" b="0" i="1" smtClean="0">
                              <a:solidFill>
                                <a:schemeClr val="accent1"/>
                              </a:solidFill>
                              <a:latin typeface="Cambria Math" panose="02040503050406030204" pitchFamily="18" charset="0"/>
                            </a:rPr>
                            <m:t>2</m:t>
                          </m:r>
                        </m:sup>
                      </m:sSup>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𝑦</m:t>
                          </m:r>
                        </m:e>
                        <m:sup>
                          <m:r>
                            <a:rPr lang="en-US" sz="2400" b="0" i="1" smtClean="0">
                              <a:solidFill>
                                <a:schemeClr val="accent1"/>
                              </a:solidFill>
                              <a:latin typeface="Cambria Math" panose="02040503050406030204" pitchFamily="18" charset="0"/>
                            </a:rPr>
                            <m:t>2</m:t>
                          </m:r>
                        </m:sup>
                      </m:sSup>
                    </m:oMath>
                  </m:oMathPara>
                </a14:m>
                <a:endParaRPr lang="en-US" sz="2400" b="0" dirty="0">
                  <a:solidFill>
                    <a:schemeClr val="accent1"/>
                  </a:solidFill>
                </a:endParaRPr>
              </a:p>
              <a:p>
                <a:pPr marL="0" algn="l" defTabSz="914400" eaLnBrk="1" latinLnBrk="0" hangingPunct="1">
                  <a:lnSpc>
                    <a:spcPct val="150000"/>
                  </a:lnSpc>
                </a:pPr>
                <a:r>
                  <a:rPr lang="en-US" sz="2000" dirty="0" smtClean="0">
                    <a:solidFill>
                      <a:srgbClr val="FF0000"/>
                    </a:solidFill>
                  </a:rPr>
                  <a:t>Increasing</a:t>
                </a:r>
                <a:r>
                  <a:rPr lang="en-US" sz="2000" dirty="0" smtClean="0"/>
                  <a:t> marginal utility (in each variable):</a:t>
                </a:r>
                <a:endParaRPr lang="he-IL" sz="2000" dirty="0"/>
              </a:p>
              <a:p>
                <a:pPr marL="0" algn="l" defTabSz="914400" eaLnBrk="1" latinLnBrk="0" hangingPunct="1">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𝑈</m:t>
                          </m:r>
                        </m:e>
                        <m:sub>
                          <m:r>
                            <a:rPr lang="en-US" sz="2400" b="0" i="1" smtClean="0">
                              <a:solidFill>
                                <a:schemeClr val="accent1"/>
                              </a:solidFill>
                              <a:latin typeface="Cambria Math" panose="02040503050406030204" pitchFamily="18" charset="0"/>
                            </a:rPr>
                            <m:t>𝑥</m:t>
                          </m:r>
                        </m:sub>
                      </m:sSub>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2</m:t>
                      </m:r>
                      <m:r>
                        <a:rPr lang="en-US" sz="2400" b="0" i="1" smtClean="0">
                          <a:solidFill>
                            <a:schemeClr val="accent1"/>
                          </a:solidFill>
                          <a:latin typeface="Cambria Math" panose="02040503050406030204" pitchFamily="18" charset="0"/>
                        </a:rPr>
                        <m:t>𝑥</m:t>
                      </m:r>
                    </m:oMath>
                  </m:oMathPara>
                </a14:m>
                <a:endParaRPr lang="en-US" sz="2400" b="0" dirty="0">
                  <a:solidFill>
                    <a:schemeClr val="accent1"/>
                  </a:solidFill>
                </a:endParaRPr>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𝑈</m:t>
                          </m:r>
                        </m:e>
                        <m:sub>
                          <m:r>
                            <a:rPr lang="en-US" sz="2400" b="0" i="1" smtClean="0">
                              <a:solidFill>
                                <a:schemeClr val="accent1"/>
                              </a:solidFill>
                              <a:latin typeface="Cambria Math" panose="02040503050406030204" pitchFamily="18" charset="0"/>
                            </a:rPr>
                            <m:t>𝑦</m:t>
                          </m:r>
                        </m:sub>
                      </m:sSub>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2</m:t>
                      </m:r>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5938652" y="1915458"/>
                <a:ext cx="4887637" cy="2721451"/>
              </a:xfrm>
              <a:prstGeom prst="rect">
                <a:avLst/>
              </a:prstGeom>
              <a:blipFill>
                <a:blip r:embed="rId4"/>
                <a:stretch>
                  <a:fillRect l="-1247"/>
                </a:stretch>
              </a:blipFill>
            </p:spPr>
            <p:txBody>
              <a:bodyPr/>
              <a:lstStyle/>
              <a:p>
                <a:r>
                  <a:rPr lang="en-US">
                    <a:noFill/>
                  </a:rPr>
                  <a:t> </a:t>
                </a:r>
              </a:p>
            </p:txBody>
          </p:sp>
        </mc:Fallback>
      </mc:AlternateContent>
      <p:sp>
        <p:nvSpPr>
          <p:cNvPr id="4" name="Arc 3">
            <a:extLst>
              <a:ext uri="{FF2B5EF4-FFF2-40B4-BE49-F238E27FC236}">
                <a16:creationId xmlns:a16="http://schemas.microsoft.com/office/drawing/2014/main" id="{5D46F910-FF1D-9540-9FB0-0A0F7B2ACDA6}"/>
              </a:ext>
            </a:extLst>
          </p:cNvPr>
          <p:cNvSpPr/>
          <p:nvPr/>
        </p:nvSpPr>
        <p:spPr>
          <a:xfrm>
            <a:off x="0" y="3708620"/>
            <a:ext cx="3326296" cy="320702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8" name="Arc 27">
            <a:extLst>
              <a:ext uri="{FF2B5EF4-FFF2-40B4-BE49-F238E27FC236}">
                <a16:creationId xmlns:a16="http://schemas.microsoft.com/office/drawing/2014/main" id="{98057397-8D9B-DA4B-BE69-311AAEA5B279}"/>
              </a:ext>
            </a:extLst>
          </p:cNvPr>
          <p:cNvSpPr/>
          <p:nvPr/>
        </p:nvSpPr>
        <p:spPr>
          <a:xfrm>
            <a:off x="-1062330" y="2524107"/>
            <a:ext cx="5355556" cy="557605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3" name="Straight Connector 12">
            <a:extLst>
              <a:ext uri="{FF2B5EF4-FFF2-40B4-BE49-F238E27FC236}">
                <a16:creationId xmlns:a16="http://schemas.microsoft.com/office/drawing/2014/main" id="{295995DC-06C1-114C-9C1E-AA9C72D94CC8}"/>
              </a:ext>
            </a:extLst>
          </p:cNvPr>
          <p:cNvCxnSpPr>
            <a:cxnSpLocks/>
          </p:cNvCxnSpPr>
          <p:nvPr/>
        </p:nvCxnSpPr>
        <p:spPr>
          <a:xfrm flipH="1">
            <a:off x="2533032" y="2266592"/>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295995DC-06C1-114C-9C1E-AA9C72D94CC8}"/>
              </a:ext>
            </a:extLst>
          </p:cNvPr>
          <p:cNvCxnSpPr>
            <a:cxnSpLocks/>
          </p:cNvCxnSpPr>
          <p:nvPr/>
        </p:nvCxnSpPr>
        <p:spPr>
          <a:xfrm flipH="1">
            <a:off x="2889996" y="2418992"/>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295995DC-06C1-114C-9C1E-AA9C72D94CC8}"/>
              </a:ext>
            </a:extLst>
          </p:cNvPr>
          <p:cNvCxnSpPr>
            <a:cxnSpLocks/>
          </p:cNvCxnSpPr>
          <p:nvPr/>
        </p:nvCxnSpPr>
        <p:spPr>
          <a:xfrm flipH="1">
            <a:off x="3228445" y="2633776"/>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295995DC-06C1-114C-9C1E-AA9C72D94CC8}"/>
              </a:ext>
            </a:extLst>
          </p:cNvPr>
          <p:cNvCxnSpPr>
            <a:cxnSpLocks/>
          </p:cNvCxnSpPr>
          <p:nvPr/>
        </p:nvCxnSpPr>
        <p:spPr>
          <a:xfrm flipH="1">
            <a:off x="3551610" y="2902244"/>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295995DC-06C1-114C-9C1E-AA9C72D94CC8}"/>
              </a:ext>
            </a:extLst>
          </p:cNvPr>
          <p:cNvCxnSpPr>
            <a:cxnSpLocks/>
          </p:cNvCxnSpPr>
          <p:nvPr/>
        </p:nvCxnSpPr>
        <p:spPr>
          <a:xfrm flipH="1">
            <a:off x="3785367" y="3219831"/>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295995DC-06C1-114C-9C1E-AA9C72D94CC8}"/>
              </a:ext>
            </a:extLst>
          </p:cNvPr>
          <p:cNvCxnSpPr>
            <a:cxnSpLocks/>
          </p:cNvCxnSpPr>
          <p:nvPr/>
        </p:nvCxnSpPr>
        <p:spPr>
          <a:xfrm flipH="1">
            <a:off x="3987507" y="3502969"/>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295995DC-06C1-114C-9C1E-AA9C72D94CC8}"/>
              </a:ext>
            </a:extLst>
          </p:cNvPr>
          <p:cNvCxnSpPr>
            <a:cxnSpLocks/>
          </p:cNvCxnSpPr>
          <p:nvPr/>
        </p:nvCxnSpPr>
        <p:spPr>
          <a:xfrm flipH="1">
            <a:off x="4157903" y="3859023"/>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295995DC-06C1-114C-9C1E-AA9C72D94CC8}"/>
              </a:ext>
            </a:extLst>
          </p:cNvPr>
          <p:cNvCxnSpPr>
            <a:cxnSpLocks/>
          </p:cNvCxnSpPr>
          <p:nvPr/>
        </p:nvCxnSpPr>
        <p:spPr>
          <a:xfrm flipH="1">
            <a:off x="4253377" y="4189526"/>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295995DC-06C1-114C-9C1E-AA9C72D94CC8}"/>
              </a:ext>
            </a:extLst>
          </p:cNvPr>
          <p:cNvCxnSpPr>
            <a:cxnSpLocks/>
          </p:cNvCxnSpPr>
          <p:nvPr/>
        </p:nvCxnSpPr>
        <p:spPr>
          <a:xfrm flipH="1">
            <a:off x="4280694" y="4587997"/>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295995DC-06C1-114C-9C1E-AA9C72D94CC8}"/>
              </a:ext>
            </a:extLst>
          </p:cNvPr>
          <p:cNvCxnSpPr>
            <a:cxnSpLocks/>
          </p:cNvCxnSpPr>
          <p:nvPr/>
        </p:nvCxnSpPr>
        <p:spPr>
          <a:xfrm flipH="1">
            <a:off x="2229962" y="2152503"/>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02486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The marginality condition without convexity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237</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𝑥</m:t>
                      </m:r>
                    </m:oMath>
                  </m:oMathPara>
                </a14:m>
                <a:endParaRPr lang="en-US" sz="2000" dirty="0">
                  <a:solidFill>
                    <a:srgbClr val="FF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𝑦</m:t>
                      </m:r>
                    </m:oMath>
                  </m:oMathPara>
                </a14:m>
                <a:endParaRPr lang="en-US" sz="2000" dirty="0"/>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938652" y="1915458"/>
                <a:ext cx="4887637" cy="3046988"/>
              </a:xfrm>
              <a:prstGeom prst="rect">
                <a:avLst/>
              </a:prstGeom>
              <a:noFill/>
            </p:spPr>
            <p:txBody>
              <a:bodyPr wrap="square" rtlCol="0">
                <a:spAutoFit/>
              </a:bodyPr>
              <a:lstStyle/>
              <a:p>
                <a:pPr marL="0" algn="r" defTabSz="914400" rtl="1" eaLnBrk="1" latinLnBrk="0" hangingPunct="1">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𝑥</m:t>
                          </m:r>
                        </m:e>
                        <m:sup>
                          <m:r>
                            <a:rPr lang="en-US" sz="2400" b="0" i="1" smtClean="0">
                              <a:solidFill>
                                <a:schemeClr val="accent1"/>
                              </a:solidFill>
                              <a:latin typeface="Cambria Math" panose="02040503050406030204" pitchFamily="18" charset="0"/>
                            </a:rPr>
                            <m:t>2</m:t>
                          </m:r>
                        </m:sup>
                      </m:sSup>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𝑦</m:t>
                          </m:r>
                        </m:e>
                        <m:sup>
                          <m:r>
                            <a:rPr lang="en-US" sz="2400" b="0" i="1" smtClean="0">
                              <a:solidFill>
                                <a:schemeClr val="accent1"/>
                              </a:solidFill>
                              <a:latin typeface="Cambria Math" panose="02040503050406030204" pitchFamily="18" charset="0"/>
                            </a:rPr>
                            <m:t>2</m:t>
                          </m:r>
                        </m:sup>
                      </m:sSup>
                    </m:oMath>
                  </m:oMathPara>
                </a14:m>
                <a:endParaRPr lang="en-US" sz="2400" b="0" dirty="0">
                  <a:solidFill>
                    <a:schemeClr val="accent1"/>
                  </a:solidFill>
                </a:endParaRPr>
              </a:p>
              <a:p>
                <a:pPr marL="0" algn="l" defTabSz="914400" eaLnBrk="1" latinLnBrk="0" hangingPunct="1">
                  <a:lnSpc>
                    <a:spcPct val="150000"/>
                  </a:lnSpc>
                </a:pPr>
                <a:endParaRPr lang="he-IL" sz="2800" dirty="0" smtClean="0"/>
              </a:p>
              <a:p>
                <a:pPr marL="0" algn="l" defTabSz="914400" eaLnBrk="1" latinLnBrk="0" hangingPunct="1">
                  <a:lnSpc>
                    <a:spcPct val="150000"/>
                  </a:lnSpc>
                </a:pPr>
                <a:r>
                  <a:rPr lang="en-US" sz="2400" dirty="0" smtClean="0"/>
                  <a:t>The tangency point might be the </a:t>
                </a:r>
                <a:r>
                  <a:rPr lang="en-US" sz="2400" dirty="0" smtClean="0">
                    <a:solidFill>
                      <a:srgbClr val="FF0000"/>
                    </a:solidFill>
                  </a:rPr>
                  <a:t>worst</a:t>
                </a:r>
                <a:r>
                  <a:rPr lang="en-US" sz="2400" dirty="0" smtClean="0"/>
                  <a:t> point on the line</a:t>
                </a:r>
                <a:endParaRPr lang="he-IL" sz="2400" dirty="0"/>
              </a:p>
              <a:p>
                <a:pPr marL="0" algn="r" defTabSz="914400" rtl="1" eaLnBrk="1" latinLnBrk="0" hangingPunct="1">
                  <a:lnSpc>
                    <a:spcPct val="150000"/>
                  </a:lnSpc>
                </a:pPr>
                <a:endParaRPr lang="en-US" sz="2800" dirty="0"/>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5938652" y="1915458"/>
                <a:ext cx="4887637" cy="3046988"/>
              </a:xfrm>
              <a:prstGeom prst="rect">
                <a:avLst/>
              </a:prstGeom>
              <a:blipFill>
                <a:blip r:embed="rId4"/>
                <a:stretch>
                  <a:fillRect l="-1870"/>
                </a:stretch>
              </a:blipFill>
            </p:spPr>
            <p:txBody>
              <a:bodyPr/>
              <a:lstStyle/>
              <a:p>
                <a:r>
                  <a:rPr lang="en-US">
                    <a:noFill/>
                  </a:rPr>
                  <a:t> </a:t>
                </a:r>
              </a:p>
            </p:txBody>
          </p:sp>
        </mc:Fallback>
      </mc:AlternateContent>
      <p:sp>
        <p:nvSpPr>
          <p:cNvPr id="4" name="Arc 3">
            <a:extLst>
              <a:ext uri="{FF2B5EF4-FFF2-40B4-BE49-F238E27FC236}">
                <a16:creationId xmlns:a16="http://schemas.microsoft.com/office/drawing/2014/main" id="{5D46F910-FF1D-9540-9FB0-0A0F7B2ACDA6}"/>
              </a:ext>
            </a:extLst>
          </p:cNvPr>
          <p:cNvSpPr/>
          <p:nvPr/>
        </p:nvSpPr>
        <p:spPr>
          <a:xfrm>
            <a:off x="15062" y="3370642"/>
            <a:ext cx="3463300" cy="3350833"/>
          </a:xfrm>
          <a:prstGeom prst="arc">
            <a:avLst>
              <a:gd name="adj1" fmla="val 15973615"/>
              <a:gd name="adj2" fmla="val 4849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8" name="Arc 27">
            <a:extLst>
              <a:ext uri="{FF2B5EF4-FFF2-40B4-BE49-F238E27FC236}">
                <a16:creationId xmlns:a16="http://schemas.microsoft.com/office/drawing/2014/main" id="{98057397-8D9B-DA4B-BE69-311AAEA5B279}"/>
              </a:ext>
            </a:extLst>
          </p:cNvPr>
          <p:cNvSpPr/>
          <p:nvPr/>
        </p:nvSpPr>
        <p:spPr>
          <a:xfrm>
            <a:off x="-1062330" y="2524107"/>
            <a:ext cx="5355556" cy="557605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3" name="Straight Connector 12">
            <a:extLst>
              <a:ext uri="{FF2B5EF4-FFF2-40B4-BE49-F238E27FC236}">
                <a16:creationId xmlns:a16="http://schemas.microsoft.com/office/drawing/2014/main" id="{295995DC-06C1-114C-9C1E-AA9C72D94CC8}"/>
              </a:ext>
            </a:extLst>
          </p:cNvPr>
          <p:cNvCxnSpPr>
            <a:cxnSpLocks/>
          </p:cNvCxnSpPr>
          <p:nvPr/>
        </p:nvCxnSpPr>
        <p:spPr>
          <a:xfrm flipH="1">
            <a:off x="2533032" y="2266592"/>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295995DC-06C1-114C-9C1E-AA9C72D94CC8}"/>
              </a:ext>
            </a:extLst>
          </p:cNvPr>
          <p:cNvCxnSpPr>
            <a:cxnSpLocks/>
          </p:cNvCxnSpPr>
          <p:nvPr/>
        </p:nvCxnSpPr>
        <p:spPr>
          <a:xfrm flipH="1">
            <a:off x="2889996" y="2418992"/>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295995DC-06C1-114C-9C1E-AA9C72D94CC8}"/>
              </a:ext>
            </a:extLst>
          </p:cNvPr>
          <p:cNvCxnSpPr>
            <a:cxnSpLocks/>
          </p:cNvCxnSpPr>
          <p:nvPr/>
        </p:nvCxnSpPr>
        <p:spPr>
          <a:xfrm flipH="1">
            <a:off x="3269138" y="2672088"/>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295995DC-06C1-114C-9C1E-AA9C72D94CC8}"/>
              </a:ext>
            </a:extLst>
          </p:cNvPr>
          <p:cNvCxnSpPr>
            <a:cxnSpLocks/>
          </p:cNvCxnSpPr>
          <p:nvPr/>
        </p:nvCxnSpPr>
        <p:spPr>
          <a:xfrm flipH="1">
            <a:off x="3611732" y="2977881"/>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295995DC-06C1-114C-9C1E-AA9C72D94CC8}"/>
              </a:ext>
            </a:extLst>
          </p:cNvPr>
          <p:cNvCxnSpPr>
            <a:cxnSpLocks/>
          </p:cNvCxnSpPr>
          <p:nvPr/>
        </p:nvCxnSpPr>
        <p:spPr>
          <a:xfrm flipH="1">
            <a:off x="3870180" y="3370642"/>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9DFC1B0D-0F73-7D4A-AD6B-E4F7B2A70F28}"/>
              </a:ext>
            </a:extLst>
          </p:cNvPr>
          <p:cNvCxnSpPr>
            <a:cxnSpLocks/>
          </p:cNvCxnSpPr>
          <p:nvPr/>
        </p:nvCxnSpPr>
        <p:spPr>
          <a:xfrm>
            <a:off x="1659854" y="2504531"/>
            <a:ext cx="2614454" cy="2750848"/>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20" name="Oval 14">
            <a:extLst>
              <a:ext uri="{FF2B5EF4-FFF2-40B4-BE49-F238E27FC236}">
                <a16:creationId xmlns:a16="http://schemas.microsoft.com/office/drawing/2014/main" id="{ECFB9554-2B2B-0D45-962D-20C3CBC48872}"/>
              </a:ext>
            </a:extLst>
          </p:cNvPr>
          <p:cNvSpPr>
            <a:spLocks noChangeArrowheads="1"/>
          </p:cNvSpPr>
          <p:nvPr/>
        </p:nvSpPr>
        <p:spPr bwMode="auto">
          <a:xfrm>
            <a:off x="2958186" y="3829050"/>
            <a:ext cx="141034" cy="162320"/>
          </a:xfrm>
          <a:prstGeom prst="ellipse">
            <a:avLst/>
          </a:prstGeom>
          <a:solidFill>
            <a:schemeClr val="accent2"/>
          </a:solidFill>
          <a:ln w="12700">
            <a:solidFill>
              <a:schemeClr val="accent2"/>
            </a:solidFill>
            <a:round/>
            <a:headEnd/>
            <a:tailEnd/>
          </a:ln>
          <a:effectLst/>
          <a:extLst/>
        </p:spPr>
        <p:txBody>
          <a:bodyPr wrap="none" anchor="ctr"/>
          <a:lstStyle/>
          <a:p>
            <a:pPr marL="0" algn="r" defTabSz="914400" rtl="1" eaLnBrk="1" latinLnBrk="0" hangingPunct="1"/>
            <a:endParaRPr lang="en-US"/>
          </a:p>
        </p:txBody>
      </p:sp>
      <p:cxnSp>
        <p:nvCxnSpPr>
          <p:cNvPr id="21" name="Straight Connector 20">
            <a:extLst>
              <a:ext uri="{FF2B5EF4-FFF2-40B4-BE49-F238E27FC236}">
                <a16:creationId xmlns:a16="http://schemas.microsoft.com/office/drawing/2014/main" id="{295995DC-06C1-114C-9C1E-AA9C72D94CC8}"/>
              </a:ext>
            </a:extLst>
          </p:cNvPr>
          <p:cNvCxnSpPr>
            <a:cxnSpLocks/>
          </p:cNvCxnSpPr>
          <p:nvPr/>
        </p:nvCxnSpPr>
        <p:spPr>
          <a:xfrm flipH="1">
            <a:off x="1932396" y="2955267"/>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295995DC-06C1-114C-9C1E-AA9C72D94CC8}"/>
              </a:ext>
            </a:extLst>
          </p:cNvPr>
          <p:cNvCxnSpPr>
            <a:cxnSpLocks/>
          </p:cNvCxnSpPr>
          <p:nvPr/>
        </p:nvCxnSpPr>
        <p:spPr>
          <a:xfrm flipH="1">
            <a:off x="2305077" y="2986758"/>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295995DC-06C1-114C-9C1E-AA9C72D94CC8}"/>
              </a:ext>
            </a:extLst>
          </p:cNvPr>
          <p:cNvCxnSpPr>
            <a:cxnSpLocks/>
          </p:cNvCxnSpPr>
          <p:nvPr/>
        </p:nvCxnSpPr>
        <p:spPr>
          <a:xfrm flipH="1">
            <a:off x="2615239" y="3190353"/>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295995DC-06C1-114C-9C1E-AA9C72D94CC8}"/>
              </a:ext>
            </a:extLst>
          </p:cNvPr>
          <p:cNvCxnSpPr>
            <a:cxnSpLocks/>
          </p:cNvCxnSpPr>
          <p:nvPr/>
        </p:nvCxnSpPr>
        <p:spPr>
          <a:xfrm flipH="1">
            <a:off x="2951481" y="3346399"/>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295995DC-06C1-114C-9C1E-AA9C72D94CC8}"/>
              </a:ext>
            </a:extLst>
          </p:cNvPr>
          <p:cNvCxnSpPr>
            <a:cxnSpLocks/>
          </p:cNvCxnSpPr>
          <p:nvPr/>
        </p:nvCxnSpPr>
        <p:spPr>
          <a:xfrm flipH="1">
            <a:off x="3315019" y="3795587"/>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95995DC-06C1-114C-9C1E-AA9C72D94CC8}"/>
              </a:ext>
            </a:extLst>
          </p:cNvPr>
          <p:cNvCxnSpPr>
            <a:cxnSpLocks/>
          </p:cNvCxnSpPr>
          <p:nvPr/>
        </p:nvCxnSpPr>
        <p:spPr>
          <a:xfrm flipH="1">
            <a:off x="3451731" y="4142212"/>
            <a:ext cx="418449" cy="4249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7224678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Examples of increasing marginal utility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238</a:t>
            </a:fld>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2623932" y="2114758"/>
                <a:ext cx="6273696" cy="2862322"/>
              </a:xfrm>
              <a:prstGeom prst="rect">
                <a:avLst/>
              </a:prstGeom>
              <a:noFill/>
            </p:spPr>
            <p:txBody>
              <a:bodyPr wrap="square" rtlCol="0">
                <a:spAutoFit/>
              </a:bodyPr>
              <a:lstStyle/>
              <a:p>
                <a:pPr marL="0" algn="l" defTabSz="914400" eaLnBrk="1" latinLnBrk="0" hangingPunct="1">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𝑥</m:t>
                          </m:r>
                        </m:e>
                        <m:sup>
                          <m:r>
                            <a:rPr lang="en-US" sz="2400" b="0" i="1" smtClean="0">
                              <a:solidFill>
                                <a:schemeClr val="accent1"/>
                              </a:solidFill>
                              <a:latin typeface="Cambria Math" panose="02040503050406030204" pitchFamily="18" charset="0"/>
                            </a:rPr>
                            <m:t>2</m:t>
                          </m:r>
                        </m:sup>
                      </m:sSup>
                      <m:r>
                        <a:rPr lang="en-US" sz="2400" b="0" i="1" smtClean="0">
                          <a:solidFill>
                            <a:schemeClr val="accent1"/>
                          </a:solidFill>
                          <a:latin typeface="Cambria Math" panose="02040503050406030204" pitchFamily="18" charset="0"/>
                        </a:rPr>
                        <m: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𝑦</m:t>
                          </m:r>
                        </m:e>
                        <m:sup>
                          <m:r>
                            <a:rPr lang="en-US" sz="2400" b="0" i="1" smtClean="0">
                              <a:solidFill>
                                <a:schemeClr val="accent1"/>
                              </a:solidFill>
                              <a:latin typeface="Cambria Math" panose="02040503050406030204" pitchFamily="18" charset="0"/>
                            </a:rPr>
                            <m:t>2</m:t>
                          </m:r>
                        </m:sup>
                      </m:sSup>
                    </m:oMath>
                  </m:oMathPara>
                </a14:m>
                <a:endParaRPr lang="en-US" sz="2400" b="0" dirty="0">
                  <a:solidFill>
                    <a:schemeClr val="accent1"/>
                  </a:solidFill>
                </a:endParaRPr>
              </a:p>
              <a:p>
                <a:pPr marL="457200" indent="-457200">
                  <a:lnSpc>
                    <a:spcPct val="150000"/>
                  </a:lnSpc>
                  <a:buFont typeface="Arial" panose="020B0604020202020204" pitchFamily="34" charset="0"/>
                  <a:buChar char="•"/>
                </a:pPr>
                <a14:m>
                  <m:oMath xmlns:m="http://schemas.openxmlformats.org/officeDocument/2006/math">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oMath>
                </a14:m>
                <a:r>
                  <a:rPr lang="he-IL" sz="2400" dirty="0"/>
                  <a:t> </a:t>
                </a:r>
                <a:r>
                  <a:rPr lang="he-IL" sz="2400" dirty="0" smtClean="0"/>
                  <a:t>–</a:t>
                </a:r>
                <a:r>
                  <a:rPr lang="en-US" sz="2400" dirty="0" smtClean="0"/>
                  <a:t>minutes of watching a movie</a:t>
                </a:r>
                <a:endParaRPr lang="he-IL" sz="2400" dirty="0"/>
              </a:p>
              <a:p>
                <a:pPr marL="457200" indent="-457200">
                  <a:lnSpc>
                    <a:spcPct val="150000"/>
                  </a:lnSpc>
                  <a:buFont typeface="Arial" panose="020B0604020202020204" pitchFamily="34" charset="0"/>
                  <a:buChar char="•"/>
                </a:pPr>
                <a14:m>
                  <m:oMath xmlns:m="http://schemas.openxmlformats.org/officeDocument/2006/math">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oMath>
                </a14:m>
                <a:r>
                  <a:rPr lang="he-IL" sz="2400" dirty="0"/>
                  <a:t>– </a:t>
                </a:r>
                <a:r>
                  <a:rPr lang="en-US" sz="2400" dirty="0" smtClean="0"/>
                  <a:t> amount </a:t>
                </a:r>
                <a:r>
                  <a:rPr lang="he-IL" sz="2400" dirty="0" smtClean="0"/>
                  <a:t> </a:t>
                </a:r>
                <a:r>
                  <a:rPr lang="en-US" sz="2400" dirty="0" smtClean="0"/>
                  <a:t>of heroin and cocaine</a:t>
                </a:r>
                <a:endParaRPr lang="he-IL" sz="2400" dirty="0"/>
              </a:p>
              <a:p>
                <a:pPr marL="457200" indent="-457200">
                  <a:lnSpc>
                    <a:spcPct val="150000"/>
                  </a:lnSpc>
                  <a:buFont typeface="Arial" panose="020B0604020202020204" pitchFamily="34" charset="0"/>
                  <a:buChar char="•"/>
                </a:pPr>
                <a14:m>
                  <m:oMath xmlns:m="http://schemas.openxmlformats.org/officeDocument/2006/math">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oMath>
                </a14:m>
                <a:r>
                  <a:rPr lang="he-IL" sz="2400" dirty="0"/>
                  <a:t>– </a:t>
                </a:r>
                <a:r>
                  <a:rPr lang="en-US" sz="2400" dirty="0" smtClean="0"/>
                  <a:t> practice time of two athletes for the Olympic games</a:t>
                </a:r>
                <a:endParaRPr lang="he-IL" sz="2400" dirty="0"/>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2623932" y="2114758"/>
                <a:ext cx="6273696" cy="2862322"/>
              </a:xfrm>
              <a:prstGeom prst="rect">
                <a:avLst/>
              </a:prstGeom>
              <a:blipFill>
                <a:blip r:embed="rId2"/>
                <a:stretch>
                  <a:fillRect l="-1262" r="-1068" b="-1919"/>
                </a:stretch>
              </a:blipFill>
            </p:spPr>
            <p:txBody>
              <a:bodyPr/>
              <a:lstStyle/>
              <a:p>
                <a:r>
                  <a:rPr lang="en-US">
                    <a:noFill/>
                  </a:rPr>
                  <a:t> </a:t>
                </a:r>
              </a:p>
            </p:txBody>
          </p:sp>
        </mc:Fallback>
      </mc:AlternateContent>
    </p:spTree>
    <p:extLst>
      <p:ext uri="{BB962C8B-B14F-4D97-AF65-F5344CB8AC3E}">
        <p14:creationId xmlns:p14="http://schemas.microsoft.com/office/powerpoint/2010/main" val="3787225588"/>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Convex preferences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239</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5938652" y="1915458"/>
                <a:ext cx="4887637" cy="2862322"/>
              </a:xfrm>
              <a:prstGeom prst="rect">
                <a:avLst/>
              </a:prstGeom>
              <a:noFill/>
            </p:spPr>
            <p:txBody>
              <a:bodyPr wrap="square" rtlCol="0">
                <a:spAutoFit/>
              </a:bodyPr>
              <a:lstStyle/>
              <a:p>
                <a:pPr marL="0" algn="l" defTabSz="914400" eaLnBrk="1" latinLnBrk="0" hangingPunct="1">
                  <a:lnSpc>
                    <a:spcPct val="150000"/>
                  </a:lnSpc>
                </a:pPr>
                <a:r>
                  <a:rPr lang="en-US" sz="2400" dirty="0" smtClean="0"/>
                  <a:t>The “better than” sets</a:t>
                </a:r>
                <a:endParaRPr lang="he-IL" sz="2400" dirty="0" smtClean="0"/>
              </a:p>
              <a:p>
                <a:pPr marL="0" algn="r" defTabSz="914400" rtl="1" eaLnBrk="1" latinLnBrk="0" hangingPunct="1">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𝑐</m:t>
                      </m:r>
                    </m:oMath>
                  </m:oMathPara>
                </a14:m>
                <a:endParaRPr lang="en-US" sz="2400" dirty="0"/>
              </a:p>
              <a:p>
                <a:pPr algn="l">
                  <a:lnSpc>
                    <a:spcPct val="150000"/>
                  </a:lnSpc>
                </a:pPr>
                <a:r>
                  <a:rPr lang="en-US" sz="2400" dirty="0" smtClean="0"/>
                  <a:t>are convex, </a:t>
                </a:r>
              </a:p>
              <a:p>
                <a:pPr algn="l">
                  <a:lnSpc>
                    <a:spcPct val="150000"/>
                  </a:lnSpc>
                </a:pPr>
                <a:endParaRPr lang="en-US" sz="2400" dirty="0"/>
              </a:p>
              <a:p>
                <a:pPr algn="l">
                  <a:lnSpc>
                    <a:spcPct val="150000"/>
                  </a:lnSpc>
                </a:pPr>
                <a:r>
                  <a:rPr lang="en-US" sz="2400" dirty="0" smtClean="0"/>
                  <a:t>(for </a:t>
                </a:r>
                <a:r>
                  <a:rPr lang="en-US" sz="2400" dirty="0" smtClean="0">
                    <a:solidFill>
                      <a:srgbClr val="FF0000"/>
                    </a:solidFill>
                  </a:rPr>
                  <a:t>every</a:t>
                </a:r>
                <a:r>
                  <a:rPr lang="en-US" sz="2400" dirty="0" smtClean="0"/>
                  <a:t> </a:t>
                </a:r>
                <a14:m>
                  <m:oMath xmlns:m="http://schemas.openxmlformats.org/officeDocument/2006/math">
                    <m:r>
                      <a:rPr lang="en-US" sz="2400" i="1">
                        <a:solidFill>
                          <a:schemeClr val="accent1"/>
                        </a:solidFill>
                        <a:latin typeface="Cambria Math" panose="02040503050406030204" pitchFamily="18" charset="0"/>
                        <a:ea typeface="Cambria Math" panose="02040503050406030204" pitchFamily="18" charset="0"/>
                      </a:rPr>
                      <m:t>𝑐</m:t>
                    </m:r>
                  </m:oMath>
                </a14:m>
                <a:r>
                  <a:rPr lang="en-US" sz="2400" dirty="0" smtClean="0">
                    <a:ea typeface="Cambria Math" panose="02040503050406030204" pitchFamily="18" charset="0"/>
                  </a:rPr>
                  <a:t>)</a:t>
                </a:r>
                <a:endParaRPr lang="en-US" sz="2400" dirty="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22A5190D-A500-2A44-A9BD-D3B198C05BCE}"/>
                  </a:ext>
                </a:extLst>
              </p:cNvPr>
              <p:cNvSpPr txBox="1">
                <a:spLocks noRot="1" noChangeAspect="1" noMove="1" noResize="1" noEditPoints="1" noAdjustHandles="1" noChangeArrowheads="1" noChangeShapeType="1" noTextEdit="1"/>
              </p:cNvSpPr>
              <p:nvPr/>
            </p:nvSpPr>
            <p:spPr>
              <a:xfrm>
                <a:off x="5938652" y="1915458"/>
                <a:ext cx="4887637" cy="2862322"/>
              </a:xfrm>
              <a:prstGeom prst="rect">
                <a:avLst/>
              </a:prstGeom>
              <a:blipFill>
                <a:blip r:embed="rId4"/>
                <a:stretch>
                  <a:fillRect l="-1870" b="-1702"/>
                </a:stretch>
              </a:blipFill>
            </p:spPr>
            <p:txBody>
              <a:bodyPr/>
              <a:lstStyle/>
              <a:p>
                <a:r>
                  <a:rPr lang="en-US">
                    <a:noFill/>
                  </a:rPr>
                  <a:t> </a:t>
                </a:r>
              </a:p>
            </p:txBody>
          </p:sp>
        </mc:Fallback>
      </mc:AlternateContent>
      <p:sp>
        <p:nvSpPr>
          <p:cNvPr id="4" name="Arc 3">
            <a:extLst>
              <a:ext uri="{FF2B5EF4-FFF2-40B4-BE49-F238E27FC236}">
                <a16:creationId xmlns:a16="http://schemas.microsoft.com/office/drawing/2014/main" id="{5D46F910-FF1D-9540-9FB0-0A0F7B2ACDA6}"/>
              </a:ext>
            </a:extLst>
          </p:cNvPr>
          <p:cNvSpPr/>
          <p:nvPr/>
        </p:nvSpPr>
        <p:spPr>
          <a:xfrm rot="10800000">
            <a:off x="2020058" y="1551208"/>
            <a:ext cx="3326296" cy="320702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345635" y="3657600"/>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471530" y="38934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23930" y="40458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2776330" y="41982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7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24</a:t>
            </a:fld>
            <a:endParaRPr lang="en-US" altLang="en-US" sz="1400"/>
          </a:p>
        </p:txBody>
      </p:sp>
      <p:sp>
        <p:nvSpPr>
          <p:cNvPr id="146435" name="Rectangle 2"/>
          <p:cNvSpPr>
            <a:spLocks noGrp="1" noChangeArrowheads="1"/>
          </p:cNvSpPr>
          <p:nvPr>
            <p:ph type="title"/>
          </p:nvPr>
        </p:nvSpPr>
        <p:spPr/>
        <p:txBody>
          <a:bodyPr>
            <a:normAutofit/>
          </a:bodyPr>
          <a:lstStyle/>
          <a:p>
            <a:pPr algn="ctr" eaLnBrk="1" hangingPunct="1"/>
            <a:r>
              <a:rPr lang="en-US" altLang="en-US" dirty="0">
                <a:solidFill>
                  <a:srgbClr val="7030A0"/>
                </a:solidFill>
              </a:rPr>
              <a:t>Back to the Ultimatum Game</a:t>
            </a:r>
          </a:p>
        </p:txBody>
      </p:sp>
      <p:sp>
        <p:nvSpPr>
          <p:cNvPr id="146436" name="Rectangle 3"/>
          <p:cNvSpPr>
            <a:spLocks noGrp="1" noChangeArrowheads="1"/>
          </p:cNvSpPr>
          <p:nvPr>
            <p:ph type="body" idx="1"/>
          </p:nvPr>
        </p:nvSpPr>
        <p:spPr>
          <a:xfrm>
            <a:off x="1981200" y="1600201"/>
            <a:ext cx="8075240" cy="4525963"/>
          </a:xfrm>
        </p:spPr>
        <p:txBody>
          <a:bodyPr/>
          <a:lstStyle/>
          <a:p>
            <a:pPr algn="l" rtl="0" eaLnBrk="1" hangingPunct="1">
              <a:lnSpc>
                <a:spcPct val="150000"/>
              </a:lnSpc>
            </a:pPr>
            <a:r>
              <a:rPr lang="en-US" altLang="en-US" sz="2400" dirty="0"/>
              <a:t>Having said all that, emotional payoffs should not be overstated</a:t>
            </a:r>
          </a:p>
          <a:p>
            <a:pPr algn="l" rtl="0" eaLnBrk="1" hangingPunct="1">
              <a:lnSpc>
                <a:spcPct val="150000"/>
              </a:lnSpc>
            </a:pPr>
            <a:r>
              <a:rPr lang="en-US" altLang="en-US" sz="2400" dirty="0"/>
              <a:t>In the Ultimatum Game, if the payoffs were in </a:t>
            </a:r>
            <a:r>
              <a:rPr lang="en-US" altLang="en-US" sz="2400" dirty="0">
                <a:solidFill>
                  <a:srgbClr val="FF0000"/>
                </a:solidFill>
              </a:rPr>
              <a:t>millions of dollars </a:t>
            </a:r>
            <a:r>
              <a:rPr lang="en-US" altLang="en-US" sz="2400" dirty="0"/>
              <a:t>rather than dollars, acceptance of low offers would likely to be higher</a:t>
            </a:r>
          </a:p>
          <a:p>
            <a:pPr algn="l" rtl="0" eaLnBrk="1" hangingPunct="1">
              <a:lnSpc>
                <a:spcPct val="150000"/>
              </a:lnSpc>
            </a:pPr>
            <a:r>
              <a:rPr lang="en-US" altLang="en-US" sz="2400" dirty="0"/>
              <a:t>As well as when Player II has to </a:t>
            </a:r>
            <a:r>
              <a:rPr lang="en-US" altLang="en-US" sz="2400" dirty="0">
                <a:solidFill>
                  <a:srgbClr val="FF0000"/>
                </a:solidFill>
              </a:rPr>
              <a:t>wait</a:t>
            </a:r>
            <a:r>
              <a:rPr lang="en-US" altLang="en-US" sz="2400" dirty="0"/>
              <a:t> before responding </a:t>
            </a:r>
          </a:p>
          <a:p>
            <a:pPr algn="l" rtl="0" eaLnBrk="1" hangingPunct="1">
              <a:lnSpc>
                <a:spcPct val="150000"/>
              </a:lnSpc>
            </a:pPr>
            <a:endParaRPr lang="en-US" altLang="en-US" sz="2400" dirty="0"/>
          </a:p>
          <a:p>
            <a:pPr algn="l" rtl="0" eaLnBrk="1" hangingPunct="1">
              <a:lnSpc>
                <a:spcPct val="150000"/>
              </a:lnSpc>
            </a:pPr>
            <a:endParaRPr lang="en-US" altLang="en-US" sz="2400" dirty="0"/>
          </a:p>
          <a:p>
            <a:pPr marL="0" indent="0">
              <a:lnSpc>
                <a:spcPct val="150000"/>
              </a:lnSpc>
              <a:buNone/>
            </a:pPr>
            <a:endParaRPr lang="en-US" altLang="en-US" sz="2400" dirty="0"/>
          </a:p>
        </p:txBody>
      </p:sp>
    </p:spTree>
    <p:extLst>
      <p:ext uri="{BB962C8B-B14F-4D97-AF65-F5344CB8AC3E}">
        <p14:creationId xmlns:p14="http://schemas.microsoft.com/office/powerpoint/2010/main" val="81933782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defTabSz="914400" eaLnBrk="1" latinLnBrk="0" hangingPunct="1">
              <a:lnSpc>
                <a:spcPct val="90000"/>
              </a:lnSpc>
              <a:spcBef>
                <a:spcPct val="0"/>
              </a:spcBef>
              <a:buNone/>
            </a:pPr>
            <a:r>
              <a:rPr lang="en-US" sz="4000" dirty="0" smtClean="0">
                <a:solidFill>
                  <a:srgbClr val="7030A0"/>
                </a:solidFill>
                <a:cs typeface="+mn-cs"/>
              </a:rPr>
              <a:t>How can we tell if preferences are convex?</a:t>
            </a:r>
            <a:endParaRPr lang="en-US" sz="40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240</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2"/>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3"/>
                <a:stretch>
                  <a:fillRect l="-29412" r="-29412" b="-2600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2A5190D-A500-2A44-A9BD-D3B198C05BCE}"/>
              </a:ext>
            </a:extLst>
          </p:cNvPr>
          <p:cNvSpPr txBox="1"/>
          <p:nvPr/>
        </p:nvSpPr>
        <p:spPr>
          <a:xfrm>
            <a:off x="5227778" y="1915458"/>
            <a:ext cx="5598512" cy="2308324"/>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400" dirty="0" smtClean="0"/>
              <a:t>Drawing “better than” sets</a:t>
            </a:r>
            <a:endParaRPr lang="he-IL" sz="2400" dirty="0">
              <a:latin typeface="Arial" panose="020B0604020202020204" pitchFamily="34" charset="0"/>
              <a:cs typeface="Arial" panose="020B0604020202020204" pitchFamily="34" charset="0"/>
            </a:endParaRPr>
          </a:p>
          <a:p>
            <a:pPr marL="457200" indent="-457200" algn="l" defTabSz="914400" eaLnBrk="1" latinLnBrk="0" hangingPunct="1">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Comparing the slope (</a:t>
            </a:r>
            <a:r>
              <a:rPr lang="en-US" sz="2400" dirty="0" smtClean="0">
                <a:solidFill>
                  <a:srgbClr val="FF0000"/>
                </a:solidFill>
                <a:latin typeface="Arial" panose="020B0604020202020204" pitchFamily="34" charset="0"/>
                <a:cs typeface="Arial" panose="020B0604020202020204" pitchFamily="34" charset="0"/>
              </a:rPr>
              <a:t>marginal rate of substitution</a:t>
            </a:r>
            <a:r>
              <a:rPr lang="en-US" sz="2400" dirty="0" smtClean="0">
                <a:latin typeface="Arial" panose="020B0604020202020204" pitchFamily="34" charset="0"/>
                <a:cs typeface="Arial" panose="020B0604020202020204" pitchFamily="34" charset="0"/>
              </a:rPr>
              <a:t>) of the curve along it</a:t>
            </a:r>
            <a:endParaRPr lang="he-IL" sz="2400" dirty="0">
              <a:latin typeface="Arial" panose="020B0604020202020204" pitchFamily="34" charset="0"/>
              <a:cs typeface="Arial" panose="020B0604020202020204" pitchFamily="34" charset="0"/>
            </a:endParaRPr>
          </a:p>
          <a:p>
            <a:pPr marL="457200" indent="-457200" algn="l" defTabSz="914400" eaLnBrk="1" latinLnBrk="0" hangingPunct="1">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And another useful rule:</a:t>
            </a:r>
            <a:endParaRPr lang="en-US" sz="2400" dirty="0">
              <a:latin typeface="Arial" panose="020B0604020202020204" pitchFamily="34" charset="0"/>
              <a:cs typeface="Arial" panose="020B0604020202020204" pitchFamily="34" charset="0"/>
            </a:endParaRPr>
          </a:p>
        </p:txBody>
      </p:sp>
      <p:sp>
        <p:nvSpPr>
          <p:cNvPr id="4" name="Arc 3">
            <a:extLst>
              <a:ext uri="{FF2B5EF4-FFF2-40B4-BE49-F238E27FC236}">
                <a16:creationId xmlns:a16="http://schemas.microsoft.com/office/drawing/2014/main" id="{5D46F910-FF1D-9540-9FB0-0A0F7B2ACDA6}"/>
              </a:ext>
            </a:extLst>
          </p:cNvPr>
          <p:cNvSpPr/>
          <p:nvPr/>
        </p:nvSpPr>
        <p:spPr>
          <a:xfrm rot="10800000">
            <a:off x="2020058" y="1551208"/>
            <a:ext cx="3326296" cy="320702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345635" y="3657600"/>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471530" y="38934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23930" y="40458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2776330" y="41982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B434F-A300-AB4E-9DBA-BF51CEE150C4}"/>
              </a:ext>
            </a:extLst>
          </p:cNvPr>
          <p:cNvCxnSpPr/>
          <p:nvPr/>
        </p:nvCxnSpPr>
        <p:spPr>
          <a:xfrm>
            <a:off x="2020057" y="3445565"/>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37D52B-8D80-3F4F-8891-34D8836FDADC}"/>
              </a:ext>
            </a:extLst>
          </p:cNvPr>
          <p:cNvCxnSpPr>
            <a:cxnSpLocks/>
          </p:cNvCxnSpPr>
          <p:nvPr/>
        </p:nvCxnSpPr>
        <p:spPr>
          <a:xfrm flipH="1">
            <a:off x="2020057" y="3834848"/>
            <a:ext cx="1731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5A45B2-982E-BA4C-B399-5CD34FDB57CA}"/>
              </a:ext>
            </a:extLst>
          </p:cNvPr>
          <p:cNvCxnSpPr>
            <a:cxnSpLocks/>
          </p:cNvCxnSpPr>
          <p:nvPr/>
        </p:nvCxnSpPr>
        <p:spPr>
          <a:xfrm>
            <a:off x="2583274" y="4374750"/>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CB1D8-D8A0-FD4B-9475-40F0A3FAEE30}"/>
              </a:ext>
            </a:extLst>
          </p:cNvPr>
          <p:cNvCxnSpPr>
            <a:cxnSpLocks/>
          </p:cNvCxnSpPr>
          <p:nvPr/>
        </p:nvCxnSpPr>
        <p:spPr>
          <a:xfrm flipH="1">
            <a:off x="2583275" y="4758235"/>
            <a:ext cx="788575" cy="57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63400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defTabSz="914400" eaLnBrk="1" latinLnBrk="0" hangingPunct="1">
              <a:lnSpc>
                <a:spcPct val="90000"/>
              </a:lnSpc>
              <a:spcBef>
                <a:spcPct val="0"/>
              </a:spcBef>
              <a:buNone/>
            </a:pPr>
            <a:r>
              <a:rPr lang="en-US" sz="4000" dirty="0" smtClean="0">
                <a:solidFill>
                  <a:srgbClr val="7030A0"/>
                </a:solidFill>
                <a:cs typeface="+mn-cs"/>
              </a:rPr>
              <a:t>A sufficient condition for convex preferences</a:t>
            </a:r>
            <a:endParaRPr lang="en-US" sz="40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241</a:t>
            </a:fld>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A5190D-A500-2A44-A9BD-D3B198C05BCE}"/>
                  </a:ext>
                </a:extLst>
              </p:cNvPr>
              <p:cNvSpPr txBox="1"/>
              <p:nvPr/>
            </p:nvSpPr>
            <p:spPr>
              <a:xfrm>
                <a:off x="1578967" y="1597923"/>
                <a:ext cx="9034066" cy="3970318"/>
              </a:xfrm>
              <a:prstGeom prst="rect">
                <a:avLst/>
              </a:prstGeom>
              <a:noFill/>
            </p:spPr>
            <p:txBody>
              <a:bodyPr wrap="square" rtlCol="0">
                <a:spAutoFit/>
              </a:bodyPr>
              <a:lstStyle/>
              <a:p>
                <a:pPr algn="l" defTabSz="914400" eaLnBrk="1" latinLnBrk="0" hangingPunct="1">
                  <a:lnSpc>
                    <a:spcPct val="150000"/>
                  </a:lnSpc>
                </a:pPr>
                <a:r>
                  <a:rPr lang="en-US" sz="2400" dirty="0" smtClean="0">
                    <a:solidFill>
                      <a:srgbClr val="00B0F0"/>
                    </a:solidFill>
                  </a:rPr>
                  <a:t>If it so happens </a:t>
                </a:r>
                <a:r>
                  <a:rPr lang="en-US" sz="2400" dirty="0" smtClean="0"/>
                  <a:t>that</a:t>
                </a:r>
                <a:endParaRPr lang="he-IL" sz="2400" dirty="0" smtClean="0"/>
              </a:p>
              <a:p>
                <a:pPr algn="l" defTabSz="914400" eaLnBrk="1" latinLnBrk="0" hangingPunct="1">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𝑈</m:t>
                          </m:r>
                        </m:e>
                        <m:sub>
                          <m:r>
                            <a:rPr lang="en-US" sz="2400" b="0" i="1" smtClean="0">
                              <a:solidFill>
                                <a:schemeClr val="accent1"/>
                              </a:solidFill>
                              <a:latin typeface="Cambria Math" panose="02040503050406030204" pitchFamily="18" charset="0"/>
                            </a:rPr>
                            <m:t>1</m:t>
                          </m:r>
                        </m:sub>
                      </m:sSub>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𝑈</m:t>
                          </m:r>
                        </m:e>
                        <m:sub>
                          <m:r>
                            <a:rPr lang="en-US" sz="2400" b="0" i="1" smtClean="0">
                              <a:solidFill>
                                <a:schemeClr val="accent1"/>
                              </a:solidFill>
                              <a:latin typeface="Cambria Math" panose="02040503050406030204" pitchFamily="18" charset="0"/>
                            </a:rPr>
                            <m:t>2</m:t>
                          </m:r>
                        </m:sub>
                      </m:sSub>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oMath>
                  </m:oMathPara>
                </a14:m>
                <a:endParaRPr lang="en-US" sz="2400" b="0" dirty="0">
                  <a:solidFill>
                    <a:schemeClr val="accent1"/>
                  </a:solidFill>
                </a:endParaRPr>
              </a:p>
              <a:p>
                <a:pPr algn="l">
                  <a:lnSpc>
                    <a:spcPct val="150000"/>
                  </a:lnSpc>
                </a:pPr>
                <a:r>
                  <a:rPr lang="en-US" sz="2400" dirty="0" smtClean="0"/>
                  <a:t>where each of </a:t>
                </a:r>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𝑈</m:t>
                        </m:r>
                      </m:e>
                      <m:sub>
                        <m:r>
                          <a:rPr lang="en-US" sz="2400" i="1">
                            <a:solidFill>
                              <a:schemeClr val="accent1"/>
                            </a:solidFill>
                            <a:latin typeface="Cambria Math" panose="02040503050406030204" pitchFamily="18" charset="0"/>
                          </a:rPr>
                          <m:t>1</m:t>
                        </m:r>
                      </m:sub>
                    </m:sSub>
                  </m:oMath>
                </a14:m>
                <a:r>
                  <a:rPr lang="he-IL" sz="2400" dirty="0"/>
                  <a:t> </a:t>
                </a:r>
                <a:r>
                  <a:rPr lang="en-US" sz="2400" dirty="0" smtClean="0"/>
                  <a:t>and</a:t>
                </a:r>
                <a:r>
                  <a:rPr lang="he-IL" sz="2400" dirty="0" smtClean="0"/>
                  <a:t> </a:t>
                </a:r>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𝑈</m:t>
                        </m:r>
                      </m:e>
                      <m:sub>
                        <m:r>
                          <a:rPr lang="en-US" sz="2400" i="1">
                            <a:solidFill>
                              <a:schemeClr val="accent1"/>
                            </a:solidFill>
                            <a:latin typeface="Cambria Math" panose="02040503050406030204" pitchFamily="18" charset="0"/>
                          </a:rPr>
                          <m:t>2</m:t>
                        </m:r>
                      </m:sub>
                    </m:sSub>
                  </m:oMath>
                </a14:m>
                <a:r>
                  <a:rPr lang="he-IL" sz="2400" dirty="0"/>
                  <a:t> </a:t>
                </a:r>
                <a:r>
                  <a:rPr lang="en-US" sz="2400" dirty="0" smtClean="0"/>
                  <a:t> is </a:t>
                </a:r>
                <a:r>
                  <a:rPr lang="en-US" sz="2400" dirty="0" smtClean="0">
                    <a:solidFill>
                      <a:srgbClr val="FF0000"/>
                    </a:solidFill>
                  </a:rPr>
                  <a:t>concave</a:t>
                </a:r>
                <a:r>
                  <a:rPr lang="en-US" sz="2400" dirty="0" smtClean="0"/>
                  <a:t> (in its own variable)</a:t>
                </a:r>
              </a:p>
              <a:p>
                <a:pPr algn="l">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oMath>
                  </m:oMathPara>
                </a14:m>
                <a:endParaRPr lang="en-US" sz="2400" b="0" dirty="0">
                  <a:solidFill>
                    <a:schemeClr val="accent1"/>
                  </a:solidFill>
                </a:endParaRPr>
              </a:p>
              <a:p>
                <a:pPr algn="l">
                  <a:lnSpc>
                    <a:spcPct val="150000"/>
                  </a:lnSpc>
                </a:pPr>
                <a14:m>
                  <m:oMathPara xmlns:m="http://schemas.openxmlformats.org/officeDocument/2006/math">
                    <m:oMathParaPr>
                      <m:jc m:val="centerGroup"/>
                    </m:oMathParaPr>
                    <m:oMath xmlns:m="http://schemas.openxmlformats.org/officeDocument/2006/math">
                      <m:r>
                        <a:rPr lang="en-US" sz="2400" i="1">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𝑙𝑜𝑔</m:t>
                      </m:r>
                      <m:d>
                        <m:dPr>
                          <m:ctrlPr>
                            <a:rPr lang="en-US" sz="2400" b="0" i="1" smtClean="0">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𝑏</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𝑙𝑜𝑔</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a:p>
                <a:pPr algn="l">
                  <a:lnSpc>
                    <a:spcPct val="150000"/>
                  </a:lnSpc>
                </a:pPr>
                <a14:m>
                  <m:oMathPara xmlns:m="http://schemas.openxmlformats.org/officeDocument/2006/math">
                    <m:oMathParaPr>
                      <m:jc m:val="centerGroup"/>
                    </m:oMathParaPr>
                    <m:oMath xmlns:m="http://schemas.openxmlformats.org/officeDocument/2006/math">
                      <m:r>
                        <a:rPr lang="en-US" sz="2400" i="1">
                          <a:solidFill>
                            <a:schemeClr val="accent1"/>
                          </a:solidFill>
                          <a:latin typeface="Cambria Math" panose="02040503050406030204" pitchFamily="18" charset="0"/>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𝑥</m:t>
                      </m:r>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𝑏</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𝑙𝑜𝑔</m:t>
                      </m:r>
                      <m:r>
                        <a:rPr lang="en-US" sz="2400" b="0" i="1" smtClean="0">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m:t>
                      </m:r>
                    </m:oMath>
                  </m:oMathPara>
                </a14:m>
                <a:endParaRPr lang="en-US" sz="2400" dirty="0" smtClean="0">
                  <a:solidFill>
                    <a:schemeClr val="accent1"/>
                  </a:solidFill>
                </a:endParaRPr>
              </a:p>
              <a:p>
                <a:pPr algn="l">
                  <a:lnSpc>
                    <a:spcPct val="150000"/>
                  </a:lnSpc>
                </a:pPr>
                <a:r>
                  <a:rPr lang="en-US" sz="2400" dirty="0" smtClean="0"/>
                  <a:t>… then the preferences are </a:t>
                </a:r>
                <a:r>
                  <a:rPr lang="en-US" sz="2400" dirty="0" smtClean="0">
                    <a:solidFill>
                      <a:srgbClr val="FF0000"/>
                    </a:solidFill>
                  </a:rPr>
                  <a:t>convex</a:t>
                </a:r>
                <a:endParaRPr lang="en-US" sz="2400" dirty="0">
                  <a:solidFill>
                    <a:srgbClr val="FF0000"/>
                  </a:solidFill>
                </a:endParaRPr>
              </a:p>
            </p:txBody>
          </p:sp>
        </mc:Choice>
        <mc:Fallback xmlns="">
          <p:sp>
            <p:nvSpPr>
              <p:cNvPr id="12" name="TextBox 11">
                <a:extLst>
                  <a:ext uri="{FF2B5EF4-FFF2-40B4-BE49-F238E27FC236}">
                    <a16:creationId xmlns:a16="http://schemas.microsoft.com/office/drawing/2014/main" xmlns:a14="http://schemas.microsoft.com/office/drawing/2010/main" xmlns="" id="{22A5190D-A500-2A44-A9BD-D3B198C05BCE}"/>
                  </a:ext>
                </a:extLst>
              </p:cNvPr>
              <p:cNvSpPr txBox="1">
                <a:spLocks noRot="1" noChangeAspect="1" noMove="1" noResize="1" noEditPoints="1" noAdjustHandles="1" noChangeArrowheads="1" noChangeShapeType="1" noTextEdit="1"/>
              </p:cNvSpPr>
              <p:nvPr/>
            </p:nvSpPr>
            <p:spPr>
              <a:xfrm>
                <a:off x="1578967" y="1597923"/>
                <a:ext cx="9034066" cy="3970318"/>
              </a:xfrm>
              <a:prstGeom prst="rect">
                <a:avLst/>
              </a:prstGeom>
              <a:blipFill rotWithShape="1">
                <a:blip r:embed="rId2"/>
                <a:stretch>
                  <a:fillRect l="-1012" b="-1075"/>
                </a:stretch>
              </a:blipFill>
            </p:spPr>
            <p:txBody>
              <a:bodyPr/>
              <a:lstStyle/>
              <a:p>
                <a:r>
                  <a:rPr lang="en-US">
                    <a:noFill/>
                  </a:rPr>
                  <a:t> </a:t>
                </a:r>
              </a:p>
            </p:txBody>
          </p:sp>
        </mc:Fallback>
      </mc:AlternateContent>
    </p:spTree>
    <p:extLst>
      <p:ext uri="{BB962C8B-B14F-4D97-AF65-F5344CB8AC3E}">
        <p14:creationId xmlns:p14="http://schemas.microsoft.com/office/powerpoint/2010/main" val="3236977304"/>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normAutofit/>
              </a:bodyPr>
              <a:lstStyle/>
              <a:p>
                <a:pPr algn="ctr"/>
                <a:r>
                  <a:rPr lang="en-US" sz="4000" dirty="0" smtClean="0">
                    <a:solidFill>
                      <a:srgbClr val="7030A0"/>
                    </a:solidFill>
                    <a:latin typeface="Arial" panose="020B0604020202020204" pitchFamily="34" charset="0"/>
                    <a:cs typeface="Arial" panose="020B0604020202020204" pitchFamily="34" charset="0"/>
                  </a:rPr>
                  <a:t>How come that </a:t>
                </a:r>
                <a:r>
                  <a:rPr lang="en-US" sz="4000" dirty="0" smtClean="0">
                    <a:solidFill>
                      <a:srgbClr val="FF0000"/>
                    </a:solidFill>
                    <a:latin typeface="Arial" panose="020B0604020202020204" pitchFamily="34" charset="0"/>
                    <a:cs typeface="Arial" panose="020B0604020202020204" pitchFamily="34" charset="0"/>
                  </a:rPr>
                  <a:t>concave</a:t>
                </a:r>
                <a:r>
                  <a:rPr lang="en-US" sz="4000" dirty="0" smtClean="0">
                    <a:solidFill>
                      <a:srgbClr val="7030A0"/>
                    </a:solidFill>
                    <a:latin typeface="Arial" panose="020B0604020202020204" pitchFamily="34" charset="0"/>
                    <a:cs typeface="Arial" panose="020B0604020202020204" pitchFamily="34" charset="0"/>
                  </a:rPr>
                  <a:t> </a:t>
                </a:r>
                <a14:m>
                  <m:oMath xmlns:m="http://schemas.openxmlformats.org/officeDocument/2006/math">
                    <m:sSub>
                      <m:sSubPr>
                        <m:ctrlPr>
                          <a:rPr lang="en-US" sz="4000" i="1">
                            <a:solidFill>
                              <a:schemeClr val="accent1"/>
                            </a:solidFill>
                            <a:latin typeface="Cambria Math" panose="02040503050406030204" pitchFamily="18" charset="0"/>
                          </a:rPr>
                        </m:ctrlPr>
                      </m:sSubPr>
                      <m:e>
                        <m:r>
                          <a:rPr lang="en-US" sz="4000" i="1">
                            <a:solidFill>
                              <a:schemeClr val="accent1"/>
                            </a:solidFill>
                            <a:latin typeface="Cambria Math" panose="02040503050406030204" pitchFamily="18" charset="0"/>
                          </a:rPr>
                          <m:t>𝑈</m:t>
                        </m:r>
                      </m:e>
                      <m:sub>
                        <m:r>
                          <a:rPr lang="en-US" sz="4000" i="1">
                            <a:solidFill>
                              <a:schemeClr val="accent1"/>
                            </a:solidFill>
                            <a:latin typeface="Cambria Math" panose="02040503050406030204" pitchFamily="18" charset="0"/>
                          </a:rPr>
                          <m:t>1</m:t>
                        </m:r>
                      </m:sub>
                    </m:sSub>
                  </m:oMath>
                </a14:m>
                <a:r>
                  <a:rPr lang="he-IL"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a:solidFill>
                              <a:schemeClr val="accent1"/>
                            </a:solidFill>
                            <a:latin typeface="Cambria Math" panose="02040503050406030204" pitchFamily="18" charset="0"/>
                          </a:rPr>
                        </m:ctrlPr>
                      </m:sSubPr>
                      <m:e>
                        <m:r>
                          <a:rPr lang="en-US" sz="4000" i="1">
                            <a:solidFill>
                              <a:schemeClr val="accent1"/>
                            </a:solidFill>
                            <a:latin typeface="Cambria Math" panose="02040503050406030204" pitchFamily="18" charset="0"/>
                          </a:rPr>
                          <m:t>𝑈</m:t>
                        </m:r>
                      </m:e>
                      <m:sub>
                        <m:r>
                          <a:rPr lang="en-US" sz="4000" i="1">
                            <a:solidFill>
                              <a:schemeClr val="accent1"/>
                            </a:solidFill>
                            <a:latin typeface="Cambria Math" panose="02040503050406030204" pitchFamily="18" charset="0"/>
                          </a:rPr>
                          <m:t>2</m:t>
                        </m:r>
                      </m:sub>
                    </m:sSub>
                  </m:oMath>
                </a14:m>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he-IL" sz="4000" dirty="0" smtClean="0">
                    <a:latin typeface="Arial" panose="020B0604020202020204" pitchFamily="34" charset="0"/>
                    <a:cs typeface="Arial" panose="020B0604020202020204" pitchFamily="34" charset="0"/>
                  </a:rPr>
                  <a:t> </a:t>
                </a:r>
                <a:r>
                  <a:rPr lang="en-US" sz="4000" dirty="0" smtClean="0">
                    <a:solidFill>
                      <a:srgbClr val="7030A0"/>
                    </a:solidFill>
                    <a:latin typeface="Arial" panose="020B0604020202020204" pitchFamily="34" charset="0"/>
                    <a:cs typeface="Arial" panose="020B0604020202020204" pitchFamily="34" charset="0"/>
                  </a:rPr>
                  <a:t>imply </a:t>
                </a:r>
                <a:r>
                  <a:rPr lang="en-US" sz="4000" dirty="0" smtClean="0">
                    <a:solidFill>
                      <a:srgbClr val="FF0000"/>
                    </a:solidFill>
                    <a:latin typeface="Arial" panose="020B0604020202020204" pitchFamily="34" charset="0"/>
                    <a:cs typeface="Arial" panose="020B0604020202020204" pitchFamily="34" charset="0"/>
                  </a:rPr>
                  <a:t>convex</a:t>
                </a:r>
                <a:r>
                  <a:rPr lang="en-US" sz="4000" dirty="0" smtClean="0">
                    <a:solidFill>
                      <a:srgbClr val="7030A0"/>
                    </a:solidFill>
                    <a:latin typeface="Arial" panose="020B0604020202020204" pitchFamily="34" charset="0"/>
                    <a:cs typeface="Arial" panose="020B0604020202020204" pitchFamily="34" charset="0"/>
                  </a:rPr>
                  <a:t> preferences?</a:t>
                </a:r>
                <a:endParaRPr lang="en-US" sz="4000" dirty="0">
                  <a:solidFill>
                    <a:srgbClr val="7030A0"/>
                  </a:solidFill>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A7CE2883-5F37-E14E-A096-F243B91EFBAB}"/>
                  </a:ext>
                </a:extLst>
              </p:cNvPr>
              <p:cNvSpPr>
                <a:spLocks noGrp="1" noRot="1" noChangeAspect="1" noMove="1" noResize="1" noEditPoints="1" noAdjustHandles="1" noChangeArrowheads="1" noChangeShapeType="1" noTextEdit="1"/>
              </p:cNvSpPr>
              <p:nvPr>
                <p:ph type="title"/>
              </p:nvPr>
            </p:nvSpPr>
            <p:spPr>
              <a:blipFill>
                <a:blip r:embed="rId2"/>
                <a:stretch>
                  <a:fillRect t="-7834" b="-1474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242</a:t>
            </a:fld>
            <a:endParaRPr lang="en-US"/>
          </a:p>
        </p:txBody>
      </p:sp>
      <p:sp>
        <p:nvSpPr>
          <p:cNvPr id="5" name="Line 8">
            <a:extLst>
              <a:ext uri="{FF2B5EF4-FFF2-40B4-BE49-F238E27FC236}">
                <a16:creationId xmlns:a16="http://schemas.microsoft.com/office/drawing/2014/main" id="{973BFF1D-4CE9-754F-B519-6A08D82C1D37}"/>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6" name="Line 3">
            <a:extLst>
              <a:ext uri="{FF2B5EF4-FFF2-40B4-BE49-F238E27FC236}">
                <a16:creationId xmlns:a16="http://schemas.microsoft.com/office/drawing/2014/main" id="{A326460C-6B27-3143-85A3-7E3B3C5EE037}"/>
              </a:ext>
            </a:extLst>
          </p:cNvPr>
          <p:cNvSpPr>
            <a:spLocks noChangeShapeType="1"/>
          </p:cNvSpPr>
          <p:nvPr/>
        </p:nvSpPr>
        <p:spPr bwMode="auto">
          <a:xfrm>
            <a:off x="1615449" y="2062292"/>
            <a:ext cx="0" cy="32766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3">
            <a:extLst>
              <a:ext uri="{FF2B5EF4-FFF2-40B4-BE49-F238E27FC236}">
                <a16:creationId xmlns:a16="http://schemas.microsoft.com/office/drawing/2014/main" id="{8A0AF35E-0437-7946-B1D2-04C584A4219A}"/>
              </a:ext>
            </a:extLst>
          </p:cNvPr>
          <p:cNvSpPr>
            <a:spLocks noChangeShapeType="1"/>
          </p:cNvSpPr>
          <p:nvPr/>
        </p:nvSpPr>
        <p:spPr bwMode="auto">
          <a:xfrm flipH="1">
            <a:off x="1615449" y="5312133"/>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DE0A6A-38BD-734D-8488-06E1FA42BAEB}"/>
                  </a:ext>
                </a:extLst>
              </p:cNvPr>
              <p:cNvSpPr txBox="1"/>
              <p:nvPr/>
            </p:nvSpPr>
            <p:spPr>
              <a:xfrm>
                <a:off x="5014173" y="5388635"/>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𝑥</m:t>
                      </m:r>
                    </m:oMath>
                  </m:oMathPara>
                </a14:m>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A7DE0A6A-38BD-734D-8488-06E1FA42BAEB}"/>
                  </a:ext>
                </a:extLst>
              </p:cNvPr>
              <p:cNvSpPr txBox="1">
                <a:spLocks noRot="1" noChangeAspect="1" noMove="1" noResize="1" noEditPoints="1" noAdjustHandles="1" noChangeArrowheads="1" noChangeShapeType="1" noTextEdit="1"/>
              </p:cNvSpPr>
              <p:nvPr/>
            </p:nvSpPr>
            <p:spPr>
              <a:xfrm>
                <a:off x="5014173" y="5388635"/>
                <a:ext cx="201722" cy="307777"/>
              </a:xfrm>
              <a:prstGeom prst="rect">
                <a:avLst/>
              </a:prstGeom>
              <a:blipFill>
                <a:blip r:embed="rId3"/>
                <a:stretch>
                  <a:fillRect l="-18182" r="-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13CEF-4EFF-0F49-AB32-DEB99681BDA7}"/>
                  </a:ext>
                </a:extLst>
              </p:cNvPr>
              <p:cNvSpPr txBox="1"/>
              <p:nvPr/>
            </p:nvSpPr>
            <p:spPr>
              <a:xfrm>
                <a:off x="1315266" y="1973876"/>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𝑦</m:t>
                      </m:r>
                    </m:oMath>
                  </m:oMathPara>
                </a14:m>
                <a:endParaRPr lang="en-US" sz="2000" dirty="0">
                  <a:solidFill>
                    <a:srgbClr val="C00000"/>
                  </a:solidFill>
                </a:endParaRPr>
              </a:p>
            </p:txBody>
          </p:sp>
        </mc:Choice>
        <mc:Fallback xmlns="">
          <p:sp>
            <p:nvSpPr>
              <p:cNvPr id="9" name="TextBox 8">
                <a:extLst>
                  <a:ext uri="{FF2B5EF4-FFF2-40B4-BE49-F238E27FC236}">
                    <a16:creationId xmlns:a16="http://schemas.microsoft.com/office/drawing/2014/main" id="{4DB13CEF-4EFF-0F49-AB32-DEB99681BDA7}"/>
                  </a:ext>
                </a:extLst>
              </p:cNvPr>
              <p:cNvSpPr txBox="1">
                <a:spLocks noRot="1" noChangeAspect="1" noMove="1" noResize="1" noEditPoints="1" noAdjustHandles="1" noChangeArrowheads="1" noChangeShapeType="1" noTextEdit="1"/>
              </p:cNvSpPr>
              <p:nvPr/>
            </p:nvSpPr>
            <p:spPr>
              <a:xfrm>
                <a:off x="1315266" y="1973876"/>
                <a:ext cx="206339" cy="307777"/>
              </a:xfrm>
              <a:prstGeom prst="rect">
                <a:avLst/>
              </a:prstGeom>
              <a:blipFill>
                <a:blip r:embed="rId4"/>
                <a:stretch>
                  <a:fillRect l="-29412" r="-29412" b="-2600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2A5190D-A500-2A44-A9BD-D3B198C05BCE}"/>
              </a:ext>
            </a:extLst>
          </p:cNvPr>
          <p:cNvSpPr txBox="1"/>
          <p:nvPr/>
        </p:nvSpPr>
        <p:spPr>
          <a:xfrm>
            <a:off x="5150644" y="1915458"/>
            <a:ext cx="5675645" cy="3416320"/>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400" dirty="0" smtClean="0"/>
              <a:t>Assume they are </a:t>
            </a:r>
            <a:r>
              <a:rPr lang="en-US" sz="2400" dirty="0" smtClean="0">
                <a:solidFill>
                  <a:schemeClr val="accent1"/>
                </a:solidFill>
              </a:rPr>
              <a:t>concave</a:t>
            </a:r>
            <a:endParaRPr lang="he-IL" sz="2400" dirty="0">
              <a:solidFill>
                <a:schemeClr val="accent1"/>
              </a:solidFill>
            </a:endParaRPr>
          </a:p>
          <a:p>
            <a:pPr marL="457200" indent="-457200" algn="l" defTabSz="914400" eaLnBrk="1" latinLnBrk="0" hangingPunct="1">
              <a:lnSpc>
                <a:spcPct val="150000"/>
              </a:lnSpc>
              <a:buFont typeface="Arial" panose="020B0604020202020204" pitchFamily="34" charset="0"/>
              <a:buChar char="•"/>
            </a:pPr>
            <a:r>
              <a:rPr lang="en-US" sz="2400" dirty="0" smtClean="0">
                <a:solidFill>
                  <a:schemeClr val="accent1"/>
                </a:solidFill>
              </a:rPr>
              <a:t>Decreasing</a:t>
            </a:r>
            <a:r>
              <a:rPr lang="en-US" sz="2400" dirty="0" smtClean="0"/>
              <a:t> marginal utility of each product</a:t>
            </a:r>
            <a:endParaRPr lang="he-IL" sz="2400" dirty="0"/>
          </a:p>
          <a:p>
            <a:pPr marL="457200" indent="-457200" algn="l" defTabSz="914400" eaLnBrk="1" latinLnBrk="0" hangingPunct="1">
              <a:lnSpc>
                <a:spcPct val="150000"/>
              </a:lnSpc>
              <a:buFont typeface="Arial" panose="020B0604020202020204" pitchFamily="34" charset="0"/>
              <a:buChar char="•"/>
            </a:pPr>
            <a:r>
              <a:rPr lang="en-US" sz="2400" dirty="0" smtClean="0"/>
              <a:t>And we get a </a:t>
            </a:r>
            <a:r>
              <a:rPr lang="en-US" sz="2400" dirty="0" smtClean="0">
                <a:solidFill>
                  <a:schemeClr val="accent1"/>
                </a:solidFill>
              </a:rPr>
              <a:t>less steep </a:t>
            </a:r>
            <a:r>
              <a:rPr lang="en-US" sz="2400" dirty="0" smtClean="0"/>
              <a:t>indifference curve as we slide downwards (and to the right)</a:t>
            </a:r>
            <a:endParaRPr lang="he-IL" sz="2400" dirty="0"/>
          </a:p>
        </p:txBody>
      </p:sp>
      <p:sp>
        <p:nvSpPr>
          <p:cNvPr id="4" name="Arc 3">
            <a:extLst>
              <a:ext uri="{FF2B5EF4-FFF2-40B4-BE49-F238E27FC236}">
                <a16:creationId xmlns:a16="http://schemas.microsoft.com/office/drawing/2014/main" id="{5D46F910-FF1D-9540-9FB0-0A0F7B2ACDA6}"/>
              </a:ext>
            </a:extLst>
          </p:cNvPr>
          <p:cNvSpPr/>
          <p:nvPr/>
        </p:nvSpPr>
        <p:spPr>
          <a:xfrm rot="10800000">
            <a:off x="2020058" y="1551208"/>
            <a:ext cx="3326296" cy="3207026"/>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1" name="Straight Arrow Connector 10">
            <a:extLst>
              <a:ext uri="{FF2B5EF4-FFF2-40B4-BE49-F238E27FC236}">
                <a16:creationId xmlns:a16="http://schemas.microsoft.com/office/drawing/2014/main" id="{153C57FA-4260-6C4D-8C72-0322017A53FD}"/>
              </a:ext>
            </a:extLst>
          </p:cNvPr>
          <p:cNvCxnSpPr/>
          <p:nvPr/>
        </p:nvCxnSpPr>
        <p:spPr>
          <a:xfrm flipV="1">
            <a:off x="2345635" y="3657600"/>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B95E4E-7A45-A548-ABEE-A24EA04A3BA4}"/>
              </a:ext>
            </a:extLst>
          </p:cNvPr>
          <p:cNvCxnSpPr/>
          <p:nvPr/>
        </p:nvCxnSpPr>
        <p:spPr>
          <a:xfrm flipV="1">
            <a:off x="2471530" y="38934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D47686-D65C-8641-A84D-8512AD385EBE}"/>
              </a:ext>
            </a:extLst>
          </p:cNvPr>
          <p:cNvCxnSpPr/>
          <p:nvPr/>
        </p:nvCxnSpPr>
        <p:spPr>
          <a:xfrm flipV="1">
            <a:off x="2623930" y="40458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14267C-EB0A-E043-BACA-0D5888367B3E}"/>
              </a:ext>
            </a:extLst>
          </p:cNvPr>
          <p:cNvCxnSpPr/>
          <p:nvPr/>
        </p:nvCxnSpPr>
        <p:spPr>
          <a:xfrm flipV="1">
            <a:off x="2776330" y="4198282"/>
            <a:ext cx="251791"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B434F-A300-AB4E-9DBA-BF51CEE150C4}"/>
              </a:ext>
            </a:extLst>
          </p:cNvPr>
          <p:cNvCxnSpPr/>
          <p:nvPr/>
        </p:nvCxnSpPr>
        <p:spPr>
          <a:xfrm>
            <a:off x="2020057" y="3445565"/>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37D52B-8D80-3F4F-8891-34D8836FDADC}"/>
              </a:ext>
            </a:extLst>
          </p:cNvPr>
          <p:cNvCxnSpPr>
            <a:cxnSpLocks/>
          </p:cNvCxnSpPr>
          <p:nvPr/>
        </p:nvCxnSpPr>
        <p:spPr>
          <a:xfrm flipH="1">
            <a:off x="2020057" y="3834848"/>
            <a:ext cx="1731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5A45B2-982E-BA4C-B399-5CD34FDB57CA}"/>
              </a:ext>
            </a:extLst>
          </p:cNvPr>
          <p:cNvCxnSpPr>
            <a:cxnSpLocks/>
          </p:cNvCxnSpPr>
          <p:nvPr/>
        </p:nvCxnSpPr>
        <p:spPr>
          <a:xfrm>
            <a:off x="2583274" y="4374750"/>
            <a:ext cx="0" cy="383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CB1D8-D8A0-FD4B-9475-40F0A3FAEE30}"/>
              </a:ext>
            </a:extLst>
          </p:cNvPr>
          <p:cNvCxnSpPr>
            <a:cxnSpLocks/>
          </p:cNvCxnSpPr>
          <p:nvPr/>
        </p:nvCxnSpPr>
        <p:spPr>
          <a:xfrm flipH="1">
            <a:off x="2583275" y="4758235"/>
            <a:ext cx="788575" cy="57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65673"/>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importance of convexity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243</a:t>
            </a:fld>
            <a:endParaRPr lang="en-US"/>
          </a:p>
        </p:txBody>
      </p:sp>
      <p:sp>
        <p:nvSpPr>
          <p:cNvPr id="12" name="TextBox 11">
            <a:extLst>
              <a:ext uri="{FF2B5EF4-FFF2-40B4-BE49-F238E27FC236}">
                <a16:creationId xmlns:a16="http://schemas.microsoft.com/office/drawing/2014/main" id="{22A5190D-A500-2A44-A9BD-D3B198C05BCE}"/>
              </a:ext>
            </a:extLst>
          </p:cNvPr>
          <p:cNvSpPr txBox="1"/>
          <p:nvPr/>
        </p:nvSpPr>
        <p:spPr>
          <a:xfrm>
            <a:off x="1578967" y="1597923"/>
            <a:ext cx="9034066" cy="3970318"/>
          </a:xfrm>
          <a:prstGeom prst="rect">
            <a:avLst/>
          </a:prstGeom>
          <a:noFill/>
        </p:spPr>
        <p:txBody>
          <a:bodyPr wrap="square" rtlCol="0">
            <a:spAutoFit/>
          </a:bodyPr>
          <a:lstStyle/>
          <a:p>
            <a:pPr marL="457200" indent="-457200" algn="l">
              <a:lnSpc>
                <a:spcPct val="150000"/>
              </a:lnSpc>
              <a:buFont typeface="Arial" panose="020B0604020202020204" pitchFamily="34" charset="0"/>
              <a:buChar char="•"/>
            </a:pPr>
            <a:r>
              <a:rPr lang="en-US" sz="2400" b="0" dirty="0" smtClean="0"/>
              <a:t>As we just argued, it simplifies our lives as economists who try to predict choices</a:t>
            </a:r>
            <a:endParaRPr lang="he-IL" sz="2400" b="0" dirty="0" smtClean="0"/>
          </a:p>
          <a:p>
            <a:pPr marL="457200" indent="-457200" algn="l">
              <a:lnSpc>
                <a:spcPct val="150000"/>
              </a:lnSpc>
              <a:buFont typeface="Arial" panose="020B0604020202020204" pitchFamily="34" charset="0"/>
              <a:buChar char="•"/>
            </a:pPr>
            <a:r>
              <a:rPr lang="en-US" sz="2400" dirty="0" smtClean="0"/>
              <a:t>But it also makes the optimization story </a:t>
            </a:r>
            <a:r>
              <a:rPr lang="en-US" sz="2400" dirty="0" smtClean="0">
                <a:solidFill>
                  <a:srgbClr val="0070C0"/>
                </a:solidFill>
              </a:rPr>
              <a:t>more likely</a:t>
            </a:r>
            <a:endParaRPr lang="he-IL" sz="2400" dirty="0" smtClean="0">
              <a:solidFill>
                <a:srgbClr val="0070C0"/>
              </a:solidFill>
            </a:endParaRPr>
          </a:p>
          <a:p>
            <a:pPr marL="457200" indent="-457200" algn="l">
              <a:lnSpc>
                <a:spcPct val="150000"/>
              </a:lnSpc>
              <a:buFont typeface="Arial" panose="020B0604020202020204" pitchFamily="34" charset="0"/>
              <a:buChar char="•"/>
            </a:pPr>
            <a:r>
              <a:rPr lang="en-US" sz="2400" b="0" dirty="0" smtClean="0"/>
              <a:t>How does the household “</a:t>
            </a:r>
            <a:r>
              <a:rPr lang="en-US" sz="2400" b="0" dirty="0" smtClean="0">
                <a:solidFill>
                  <a:srgbClr val="FF0000"/>
                </a:solidFill>
              </a:rPr>
              <a:t>behave as if</a:t>
            </a:r>
            <a:r>
              <a:rPr lang="en-US" sz="2400" b="0" dirty="0" smtClean="0"/>
              <a:t>” it were maximizing a utility function?</a:t>
            </a:r>
            <a:endParaRPr lang="he-IL" sz="2400" dirty="0" smtClean="0"/>
          </a:p>
          <a:p>
            <a:pPr marL="457200" indent="-457200" algn="l">
              <a:lnSpc>
                <a:spcPct val="150000"/>
              </a:lnSpc>
              <a:buFont typeface="Arial" panose="020B0604020202020204" pitchFamily="34" charset="0"/>
              <a:buChar char="•"/>
            </a:pPr>
            <a:r>
              <a:rPr lang="en-US" sz="2400" b="0" dirty="0" smtClean="0"/>
              <a:t>Under convexity: </a:t>
            </a:r>
            <a:r>
              <a:rPr lang="en-US" sz="2400" b="0" dirty="0" smtClean="0">
                <a:solidFill>
                  <a:srgbClr val="0070C0"/>
                </a:solidFill>
              </a:rPr>
              <a:t>small improvements </a:t>
            </a:r>
            <a:r>
              <a:rPr lang="en-US" sz="2400" b="0" dirty="0" smtClean="0"/>
              <a:t>would lead to an optimal solution</a:t>
            </a:r>
            <a:endParaRPr lang="en-US" sz="2400" b="0" dirty="0">
              <a:solidFill>
                <a:srgbClr val="FF0000"/>
              </a:solidFill>
            </a:endParaRPr>
          </a:p>
        </p:txBody>
      </p:sp>
    </p:spTree>
    <p:extLst>
      <p:ext uri="{BB962C8B-B14F-4D97-AF65-F5344CB8AC3E}">
        <p14:creationId xmlns:p14="http://schemas.microsoft.com/office/powerpoint/2010/main" val="356888029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2224" y="1703707"/>
            <a:ext cx="8689976" cy="3082833"/>
          </a:xfrm>
        </p:spPr>
        <p:txBody>
          <a:bodyPr>
            <a:normAutofit fontScale="90000"/>
          </a:bodyPr>
          <a:lstStyle/>
          <a:p>
            <a:pPr>
              <a:lnSpc>
                <a:spcPct val="150000"/>
              </a:lnSpc>
            </a:pP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0070C0"/>
                </a:solidFill>
                <a:latin typeface="Arial" panose="020B0604020202020204" pitchFamily="34" charset="0"/>
                <a:cs typeface="Arial" panose="020B0604020202020204" pitchFamily="34" charset="0"/>
              </a:rPr>
              <a:t>Comparative statics /</a:t>
            </a:r>
            <a:br>
              <a:rPr lang="en-US" sz="4400" b="1" dirty="0" smtClean="0">
                <a:solidFill>
                  <a:srgbClr val="0070C0"/>
                </a:solidFill>
                <a:latin typeface="Arial" panose="020B0604020202020204" pitchFamily="34" charset="0"/>
                <a:cs typeface="Arial" panose="020B0604020202020204" pitchFamily="34" charset="0"/>
              </a:rPr>
            </a:br>
            <a:r>
              <a:rPr lang="en-US" sz="4400" b="1" dirty="0" smtClean="0">
                <a:solidFill>
                  <a:srgbClr val="0070C0"/>
                </a:solidFill>
                <a:latin typeface="Arial" panose="020B0604020202020204" pitchFamily="34" charset="0"/>
                <a:cs typeface="Arial" panose="020B0604020202020204" pitchFamily="34" charset="0"/>
              </a:rPr>
              <a:t>Sensitivity analysis</a:t>
            </a:r>
            <a:endParaRPr lang="en-US" sz="4400" b="1"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244</a:t>
            </a:fld>
            <a:endParaRPr lang="en-US"/>
          </a:p>
        </p:txBody>
      </p:sp>
    </p:spTree>
    <p:extLst>
      <p:ext uri="{BB962C8B-B14F-4D97-AF65-F5344CB8AC3E}">
        <p14:creationId xmlns:p14="http://schemas.microsoft.com/office/powerpoint/2010/main" val="2288991650"/>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502229"/>
            <a:ext cx="8689976" cy="3082833"/>
          </a:xfrm>
        </p:spPr>
        <p:txBody>
          <a:bodyPr>
            <a:normAutofit fontScale="90000"/>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Changes in income</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245</a:t>
            </a:fld>
            <a:endParaRPr lang="en-US"/>
          </a:p>
        </p:txBody>
      </p:sp>
    </p:spTree>
    <p:extLst>
      <p:ext uri="{BB962C8B-B14F-4D97-AF65-F5344CB8AC3E}">
        <p14:creationId xmlns:p14="http://schemas.microsoft.com/office/powerpoint/2010/main" val="172873869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a:r>
                  <a:rPr lang="en-US" dirty="0" smtClean="0">
                    <a:solidFill>
                      <a:srgbClr val="7030A0"/>
                    </a:solidFill>
                    <a:cs typeface="+mn-cs"/>
                  </a:rPr>
                  <a:t>Changing income </a:t>
                </a:r>
                <a14:m>
                  <m:oMath xmlns:m="http://schemas.openxmlformats.org/officeDocument/2006/math">
                    <m:r>
                      <a:rPr lang="en-US" i="1">
                        <a:solidFill>
                          <a:srgbClr val="00B050"/>
                        </a:solidFill>
                        <a:latin typeface="Cambria Math" panose="02040503050406030204" pitchFamily="18" charset="0"/>
                      </a:rPr>
                      <m:t>𝐼</m:t>
                    </m:r>
                  </m:oMath>
                </a14:m>
                <a:endParaRPr lang="en-US" i="1" dirty="0">
                  <a:solidFill>
                    <a:srgbClr val="00B050"/>
                  </a:solidFill>
                  <a:cs typeface="+mn-cs"/>
                </a:endParaRPr>
              </a:p>
            </p:txBody>
          </p:sp>
        </mc:Choice>
        <mc:Fallback xmlns="">
          <p:sp>
            <p:nvSpPr>
              <p:cNvPr id="2" name="Title 1">
                <a:extLst>
                  <a:ext uri="{FF2B5EF4-FFF2-40B4-BE49-F238E27FC236}">
                    <a16:creationId xmlns:a16="http://schemas.microsoft.com/office/drawing/2014/main" xmlns:a14="http://schemas.microsoft.com/office/drawing/2010/main" xmlns="" id="{A7CE2883-5F37-E14E-A096-F243B91EFBAB}"/>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246</a:t>
            </a:fld>
            <a:endParaRPr lang="en-US"/>
          </a:p>
        </p:txBody>
      </p:sp>
      <p:sp>
        <p:nvSpPr>
          <p:cNvPr id="10" name="TextBox 9">
            <a:extLst>
              <a:ext uri="{FF2B5EF4-FFF2-40B4-BE49-F238E27FC236}">
                <a16:creationId xmlns:a16="http://schemas.microsoft.com/office/drawing/2014/main" id="{F7E9AB67-D0F7-024B-A6C3-064D65C31EB4}"/>
              </a:ext>
            </a:extLst>
          </p:cNvPr>
          <p:cNvSpPr txBox="1"/>
          <p:nvPr/>
        </p:nvSpPr>
        <p:spPr>
          <a:xfrm>
            <a:off x="3486615" y="1671387"/>
            <a:ext cx="7433934" cy="3970318"/>
          </a:xfrm>
          <a:prstGeom prst="rect">
            <a:avLst/>
          </a:prstGeom>
          <a:noFill/>
        </p:spPr>
        <p:txBody>
          <a:bodyPr wrap="square" rtlCol="0">
            <a:spAutoFit/>
          </a:bodyPr>
          <a:lstStyle/>
          <a:p>
            <a:pPr marL="285750" indent="-285750" algn="l" defTabSz="914400" eaLnBrk="1" latinLnBrk="0" hangingPunct="1">
              <a:lnSpc>
                <a:spcPct val="150000"/>
              </a:lnSpc>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ICC</a:t>
            </a:r>
            <a:r>
              <a:rPr lang="ru-RU" sz="2400" dirty="0" smtClean="0">
                <a:solidFill>
                  <a:srgbClr val="FF0000"/>
                </a:solidFill>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Income-Consumption Curve</a:t>
            </a:r>
            <a:endParaRPr lang="ru-RU" sz="2400" dirty="0" smtClean="0">
              <a:solidFill>
                <a:srgbClr val="FF0000"/>
              </a:solidFill>
              <a:latin typeface="Arial" panose="020B0604020202020204" pitchFamily="34" charset="0"/>
              <a:cs typeface="Arial" panose="020B0604020202020204" pitchFamily="34" charset="0"/>
            </a:endParaRPr>
          </a:p>
          <a:p>
            <a:pPr marL="742950" lvl="1" indent="-285750" algn="l">
              <a:lnSpc>
                <a:spcPct val="150000"/>
              </a:lnSpc>
              <a:buFont typeface="Arial" panose="020B0604020202020204" pitchFamily="34" charset="0"/>
              <a:buChar char="•"/>
            </a:pPr>
            <a:r>
              <a:rPr lang="en-US" sz="2400" dirty="0" smtClean="0"/>
              <a:t>Its habitat is the consumption bundles space</a:t>
            </a:r>
            <a:endParaRPr lang="he-IL" sz="2400" dirty="0"/>
          </a:p>
          <a:p>
            <a:pPr marL="742950" lvl="1" indent="-285750" algn="l">
              <a:lnSpc>
                <a:spcPct val="150000"/>
              </a:lnSpc>
              <a:buFont typeface="Arial" panose="020B0604020202020204" pitchFamily="34" charset="0"/>
              <a:buChar char="•"/>
            </a:pPr>
            <a:r>
              <a:rPr lang="en-US" sz="2400" dirty="0" smtClean="0"/>
              <a:t>Income isn’t represented graphically</a:t>
            </a:r>
            <a:endParaRPr lang="he-IL" sz="2400" dirty="0"/>
          </a:p>
          <a:p>
            <a:pPr marL="457200" indent="-457200" algn="l">
              <a:lnSpc>
                <a:spcPct val="150000"/>
              </a:lnSpc>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Engel Curve</a:t>
            </a:r>
            <a:endParaRPr lang="en-US" sz="2400" dirty="0">
              <a:solidFill>
                <a:srgbClr val="FF0000"/>
              </a:solidFill>
              <a:latin typeface="Arial" panose="020B0604020202020204" pitchFamily="34" charset="0"/>
              <a:cs typeface="Arial" panose="020B0604020202020204" pitchFamily="34" charset="0"/>
            </a:endParaRPr>
          </a:p>
          <a:p>
            <a:pPr marL="914400" lvl="1" indent="-457200" algn="l">
              <a:lnSpc>
                <a:spcPct val="150000"/>
              </a:lnSpc>
              <a:buFont typeface="Arial" panose="020B0604020202020204" pitchFamily="34" charset="0"/>
              <a:buChar char="•"/>
            </a:pPr>
            <a:r>
              <a:rPr lang="en-US" sz="2400" dirty="0" smtClean="0"/>
              <a:t>Lives in the Income-Good (quantity) space</a:t>
            </a:r>
            <a:endParaRPr lang="he-IL" sz="2400" dirty="0"/>
          </a:p>
          <a:p>
            <a:pPr marL="914400" lvl="1" indent="-457200" algn="l">
              <a:lnSpc>
                <a:spcPct val="150000"/>
              </a:lnSpc>
              <a:buFont typeface="Arial" panose="020B0604020202020204" pitchFamily="34" charset="0"/>
              <a:buChar char="•"/>
            </a:pPr>
            <a:r>
              <a:rPr lang="en-US" sz="2400" dirty="0" smtClean="0"/>
              <a:t>The quantities of the other goods are not represented graphically</a:t>
            </a:r>
            <a:endParaRPr lang="he-IL"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16" y="1671387"/>
            <a:ext cx="1775722" cy="2475905"/>
          </a:xfrm>
          <a:prstGeom prst="rect">
            <a:avLst/>
          </a:prstGeom>
        </p:spPr>
      </p:pic>
      <p:sp>
        <p:nvSpPr>
          <p:cNvPr id="5" name="TextBox 4"/>
          <p:cNvSpPr txBox="1"/>
          <p:nvPr/>
        </p:nvSpPr>
        <p:spPr>
          <a:xfrm>
            <a:off x="676507" y="4438188"/>
            <a:ext cx="281010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Ernst </a:t>
            </a:r>
            <a:r>
              <a:rPr lang="en-US" dirty="0" smtClean="0">
                <a:solidFill>
                  <a:srgbClr val="C00000"/>
                </a:solidFill>
                <a:latin typeface="Arial" panose="020B0604020202020204" pitchFamily="34" charset="0"/>
                <a:cs typeface="Arial" panose="020B0604020202020204" pitchFamily="34" charset="0"/>
              </a:rPr>
              <a:t>Engel</a:t>
            </a:r>
            <a:r>
              <a:rPr lang="en-US" dirty="0" smtClean="0">
                <a:latin typeface="Arial" panose="020B0604020202020204" pitchFamily="34" charset="0"/>
                <a:cs typeface="Arial" panose="020B0604020202020204" pitchFamily="34" charset="0"/>
              </a:rPr>
              <a:t> 1821-1896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47351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mn-cs"/>
              </a:rPr>
              <a:t>The ICC for </a:t>
            </a:r>
            <a:r>
              <a:rPr lang="en-US" dirty="0" smtClean="0">
                <a:solidFill>
                  <a:srgbClr val="C00000"/>
                </a:solidFill>
                <a:latin typeface="Arial" panose="020B0604020202020204" pitchFamily="34" charset="0"/>
                <a:cs typeface="+mn-cs"/>
              </a:rPr>
              <a:t>CD </a:t>
            </a:r>
            <a:r>
              <a:rPr lang="en-US" dirty="0" smtClean="0">
                <a:solidFill>
                  <a:srgbClr val="7030A0"/>
                </a:solidFill>
                <a:latin typeface="Arial" panose="020B0604020202020204" pitchFamily="34" charset="0"/>
                <a:cs typeface="+mn-cs"/>
              </a:rPr>
              <a:t>preferences</a:t>
            </a:r>
            <a:endParaRPr lang="en-US" sz="24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247</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584943" y="6159178"/>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𝑥</m:t>
                      </m:r>
                    </m:oMath>
                  </m:oMathPara>
                </a14:m>
                <a:endParaRPr lang="en-US" altLang="en-US" baseline="-25000" dirty="0">
                  <a:solidFill>
                    <a:srgbClr val="C00000"/>
                  </a:solidFill>
                </a:endParaRPr>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584943" y="6159178"/>
                <a:ext cx="301365" cy="3699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Line 8">
            <a:extLst>
              <a:ext uri="{FF2B5EF4-FFF2-40B4-BE49-F238E27FC236}">
                <a16:creationId xmlns:a16="http://schemas.microsoft.com/office/drawing/2014/main" id="{64BB7CE8-190E-154D-B5AC-73769566309D}"/>
              </a:ext>
            </a:extLst>
          </p:cNvPr>
          <p:cNvSpPr>
            <a:spLocks noChangeShapeType="1"/>
          </p:cNvSpPr>
          <p:nvPr/>
        </p:nvSpPr>
        <p:spPr bwMode="auto">
          <a:xfrm>
            <a:off x="1630597" y="4537604"/>
            <a:ext cx="936762" cy="1533354"/>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a:extLst>
              <a:ext uri="{FF2B5EF4-FFF2-40B4-BE49-F238E27FC236}">
                <a16:creationId xmlns:a16="http://schemas.microsoft.com/office/drawing/2014/main" id="{78E796B0-DDB9-0046-9838-117ED5D3D379}"/>
              </a:ext>
            </a:extLst>
          </p:cNvPr>
          <p:cNvSpPr>
            <a:spLocks noChangeShapeType="1"/>
          </p:cNvSpPr>
          <p:nvPr/>
        </p:nvSpPr>
        <p:spPr bwMode="auto">
          <a:xfrm>
            <a:off x="1630597" y="3657601"/>
            <a:ext cx="1519004" cy="2373220"/>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oMath>
                  </m:oMathPara>
                </a14:m>
                <a:endParaRPr lang="en-US" altLang="en-US" baseline="-25000" dirty="0">
                  <a:solidFill>
                    <a:srgbClr val="C00000"/>
                  </a:solidFill>
                </a:endParaRPr>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b="-8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a:off x="1646115" y="3974699"/>
            <a:ext cx="2024184" cy="2082879"/>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p:sp>
        <p:nvSpPr>
          <p:cNvPr id="14" name="TextBox 13">
            <a:extLst>
              <a:ext uri="{FF2B5EF4-FFF2-40B4-BE49-F238E27FC236}">
                <a16:creationId xmlns:a16="http://schemas.microsoft.com/office/drawing/2014/main" id="{BC3B4C6C-301E-3C40-8E24-03071452BF47}"/>
              </a:ext>
            </a:extLst>
          </p:cNvPr>
          <p:cNvSpPr txBox="1"/>
          <p:nvPr/>
        </p:nvSpPr>
        <p:spPr>
          <a:xfrm>
            <a:off x="3670299" y="3446818"/>
            <a:ext cx="489236" cy="369332"/>
          </a:xfrm>
          <a:prstGeom prst="rect">
            <a:avLst/>
          </a:prstGeom>
          <a:noFill/>
        </p:spPr>
        <p:txBody>
          <a:bodyPr wrap="none" rtlCol="0">
            <a:spAutoFit/>
          </a:bodyPr>
          <a:lstStyle/>
          <a:p>
            <a:r>
              <a:rPr lang="en-US" dirty="0">
                <a:solidFill>
                  <a:srgbClr val="FF0000"/>
                </a:solidFill>
              </a:rPr>
              <a:t>ICC</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8EB8D49-CFAC-CD40-94F5-E2D3885F36BF}"/>
                  </a:ext>
                </a:extLst>
              </p:cNvPr>
              <p:cNvSpPr txBox="1"/>
              <p:nvPr/>
            </p:nvSpPr>
            <p:spPr>
              <a:xfrm>
                <a:off x="5926898" y="2067979"/>
                <a:ext cx="5037819" cy="3496342"/>
              </a:xfrm>
              <a:prstGeom prst="rect">
                <a:avLst/>
              </a:prstGeom>
              <a:noFill/>
            </p:spPr>
            <p:txBody>
              <a:bodyPr wrap="square" rtlCol="0">
                <a:spAutoFit/>
              </a:bodyPr>
              <a:lstStyle/>
              <a:p>
                <a:pPr algn="l">
                  <a:lnSpc>
                    <a:spcPct val="150000"/>
                  </a:lnSpc>
                </a:pPr>
                <a:r>
                  <a:rPr lang="en-US" sz="2400" dirty="0" smtClean="0"/>
                  <a:t>Recall that these preferences are </a:t>
                </a:r>
                <a:r>
                  <a:rPr lang="en-US" sz="2400" dirty="0" smtClean="0">
                    <a:solidFill>
                      <a:srgbClr val="FF0000"/>
                    </a:solidFill>
                  </a:rPr>
                  <a:t>homothetic</a:t>
                </a:r>
                <a:r>
                  <a:rPr lang="en-US" sz="2400" dirty="0" smtClean="0"/>
                  <a:t>:</a:t>
                </a:r>
                <a:endParaRPr lang="he-IL" sz="2400" dirty="0" smtClean="0"/>
              </a:p>
              <a:p>
                <a:pPr algn="l">
                  <a:lnSpc>
                    <a:spcPct val="150000"/>
                  </a:lnSpc>
                </a:pPr>
                <a:r>
                  <a:rPr lang="en-US" sz="2400" dirty="0" smtClean="0"/>
                  <a:t>The slope </a:t>
                </a:r>
                <a14:m>
                  <m:oMath xmlns:m="http://schemas.openxmlformats.org/officeDocument/2006/math">
                    <m:f>
                      <m:fPr>
                        <m:ctrlPr>
                          <a:rPr lang="en-US" sz="2400" i="1">
                            <a:solidFill>
                              <a:srgbClr val="0070C0"/>
                            </a:solidFill>
                            <a:latin typeface="Cambria Math" panose="02040503050406030204" pitchFamily="18" charset="0"/>
                          </a:rPr>
                        </m:ctrlPr>
                      </m:fPr>
                      <m:num>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𝑈</m:t>
                            </m:r>
                          </m:e>
                          <m:sub>
                            <m:r>
                              <a:rPr lang="en-US" sz="2400" i="1">
                                <a:solidFill>
                                  <a:srgbClr val="0070C0"/>
                                </a:solidFill>
                                <a:latin typeface="Cambria Math" panose="02040503050406030204" pitchFamily="18" charset="0"/>
                              </a:rPr>
                              <m:t>𝑥</m:t>
                            </m:r>
                          </m:sub>
                        </m:sSub>
                      </m:num>
                      <m:den>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𝑈</m:t>
                            </m:r>
                          </m:e>
                          <m:sub>
                            <m:r>
                              <a:rPr lang="en-US" sz="2400" i="1">
                                <a:solidFill>
                                  <a:srgbClr val="0070C0"/>
                                </a:solidFill>
                                <a:latin typeface="Cambria Math" panose="02040503050406030204" pitchFamily="18" charset="0"/>
                              </a:rPr>
                              <m:t>𝑦</m:t>
                            </m:r>
                          </m:sub>
                        </m:sSub>
                      </m:den>
                    </m:f>
                    <m:r>
                      <a:rPr lang="he-IL" sz="2400" b="0" i="0" smtClean="0">
                        <a:solidFill>
                          <a:srgbClr val="0070C0"/>
                        </a:solidFill>
                        <a:latin typeface="Cambria Math" panose="02040503050406030204" pitchFamily="18" charset="0"/>
                      </a:rPr>
                      <m:t> </m:t>
                    </m:r>
                  </m:oMath>
                </a14:m>
                <a:r>
                  <a:rPr lang="en-US" sz="2400" dirty="0" smtClean="0"/>
                  <a:t> is constant along </a:t>
                </a:r>
                <a:r>
                  <a:rPr lang="en-US" sz="2400" dirty="0" smtClean="0">
                    <a:solidFill>
                      <a:srgbClr val="00B0F0"/>
                    </a:solidFill>
                  </a:rPr>
                  <a:t>any</a:t>
                </a:r>
                <a:r>
                  <a:rPr lang="en-US" sz="2400" dirty="0" smtClean="0"/>
                  <a:t> ray that emanates from the origin </a:t>
                </a:r>
                <a14:m>
                  <m:oMath xmlns:m="http://schemas.openxmlformats.org/officeDocument/2006/math">
                    <m:d>
                      <m:dPr>
                        <m:ctrlPr>
                          <a:rPr lang="en-US" sz="2400" i="1" smtClean="0">
                            <a:latin typeface="Cambria Math" panose="02040503050406030204" pitchFamily="18" charset="0"/>
                          </a:rPr>
                        </m:ctrlPr>
                      </m:dPr>
                      <m:e>
                        <m:r>
                          <a:rPr lang="en-US" sz="2400" b="0" i="1" smtClean="0">
                            <a:latin typeface="Cambria Math"/>
                          </a:rPr>
                          <m:t>0</m:t>
                        </m:r>
                        <m:r>
                          <a:rPr lang="en-US" sz="2400" b="0" i="1" smtClean="0">
                            <a:latin typeface="Cambria Math"/>
                          </a:rPr>
                          <m:t>,</m:t>
                        </m:r>
                        <m:r>
                          <a:rPr lang="en-US" sz="2400" b="0" i="1" smtClean="0">
                            <a:latin typeface="Cambria Math"/>
                          </a:rPr>
                          <m:t>0</m:t>
                        </m:r>
                      </m:e>
                    </m:d>
                  </m:oMath>
                </a14:m>
                <a:endParaRPr lang="en-US" sz="2400" dirty="0"/>
              </a:p>
              <a:p>
                <a:endParaRPr lang="en-US" dirty="0"/>
              </a:p>
            </p:txBody>
          </p:sp>
        </mc:Choice>
        <mc:Fallback xmlns="">
          <p:sp>
            <p:nvSpPr>
              <p:cNvPr id="15" name="TextBox 14">
                <a:extLst>
                  <a:ext uri="{FF2B5EF4-FFF2-40B4-BE49-F238E27FC236}">
                    <a16:creationId xmlns:a16="http://schemas.microsoft.com/office/drawing/2014/main" xmlns:a14="http://schemas.microsoft.com/office/drawing/2010/main" xmlns="" id="{A8EB8D49-CFAC-CD40-94F5-E2D3885F36BF}"/>
                  </a:ext>
                </a:extLst>
              </p:cNvPr>
              <p:cNvSpPr txBox="1">
                <a:spLocks noRot="1" noChangeAspect="1" noMove="1" noResize="1" noEditPoints="1" noAdjustHandles="1" noChangeArrowheads="1" noChangeShapeType="1" noTextEdit="1"/>
              </p:cNvSpPr>
              <p:nvPr/>
            </p:nvSpPr>
            <p:spPr>
              <a:xfrm>
                <a:off x="5926898" y="2067979"/>
                <a:ext cx="5037819" cy="3496342"/>
              </a:xfrm>
              <a:prstGeom prst="rect">
                <a:avLst/>
              </a:prstGeom>
              <a:blipFill rotWithShape="1">
                <a:blip r:embed="rId4"/>
                <a:stretch>
                  <a:fillRect l="-1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A35723-5403-064C-8C69-40051649BAC8}"/>
                  </a:ext>
                </a:extLst>
              </p:cNvPr>
              <p:cNvSpPr txBox="1"/>
              <p:nvPr/>
            </p:nvSpPr>
            <p:spPr>
              <a:xfrm>
                <a:off x="1954923" y="1648122"/>
                <a:ext cx="1815625" cy="125771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oMath>
                  </m:oMathPara>
                </a14:m>
                <a:endParaRPr lang="en-US" dirty="0">
                  <a:solidFill>
                    <a:srgbClr val="FF0000"/>
                  </a:solidFill>
                </a:endParaRPr>
              </a:p>
            </p:txBody>
          </p:sp>
        </mc:Choice>
        <mc:Fallback xmlns="">
          <p:sp>
            <p:nvSpPr>
              <p:cNvPr id="16" name="TextBox 15">
                <a:extLst>
                  <a:ext uri="{FF2B5EF4-FFF2-40B4-BE49-F238E27FC236}">
                    <a16:creationId xmlns:a16="http://schemas.microsoft.com/office/drawing/2014/main" id="{1CA35723-5403-064C-8C69-40051649BAC8}"/>
                  </a:ext>
                </a:extLst>
              </p:cNvPr>
              <p:cNvSpPr txBox="1">
                <a:spLocks noRot="1" noChangeAspect="1" noMove="1" noResize="1" noEditPoints="1" noAdjustHandles="1" noChangeArrowheads="1" noChangeShapeType="1" noTextEdit="1"/>
              </p:cNvSpPr>
              <p:nvPr/>
            </p:nvSpPr>
            <p:spPr>
              <a:xfrm>
                <a:off x="1954923" y="1648122"/>
                <a:ext cx="1815625" cy="125771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19221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The Engel Curve</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248</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735625" y="6159178"/>
                <a:ext cx="301365" cy="554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altLang="en-US" baseline="-25000" dirty="0"/>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735625" y="6159178"/>
                <a:ext cx="301365" cy="554640"/>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a:off x="1646115" y="3950494"/>
            <a:ext cx="1975766" cy="2107085"/>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8F129D-B147-3446-960E-26FAF4F57DE7}"/>
                  </a:ext>
                </a:extLst>
              </p:cNvPr>
              <p:cNvSpPr txBox="1"/>
              <p:nvPr/>
            </p:nvSpPr>
            <p:spPr>
              <a:xfrm>
                <a:off x="6715069" y="2539286"/>
                <a:ext cx="4760148" cy="12577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1" i="1" smtClean="0">
                          <a:solidFill>
                            <a:srgbClr val="FF0000"/>
                          </a:solidFill>
                          <a:latin typeface="Cambria Math"/>
                        </a:rPr>
                        <m:t>𝒙</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𝒂</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𝟏</m:t>
                          </m:r>
                        </m:num>
                        <m:den>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𝒑</m:t>
                              </m:r>
                            </m:e>
                            <m:sub>
                              <m:r>
                                <a:rPr lang="en-US" b="1" i="1" smtClean="0">
                                  <a:solidFill>
                                    <a:srgbClr val="FF0000"/>
                                  </a:solidFill>
                                  <a:latin typeface="Cambria Math" panose="02040503050406030204" pitchFamily="18" charset="0"/>
                                </a:rPr>
                                <m:t>𝒙</m:t>
                              </m:r>
                            </m:sub>
                          </m:sSub>
                        </m:den>
                      </m:f>
                      <m:r>
                        <a:rPr lang="en-US" b="1" i="1" smtClean="0">
                          <a:solidFill>
                            <a:srgbClr val="FF0000"/>
                          </a:solidFill>
                          <a:latin typeface="Cambria Math" panose="02040503050406030204" pitchFamily="18" charset="0"/>
                        </a:rPr>
                        <m:t>𝑰</m:t>
                      </m:r>
                    </m:oMath>
                  </m:oMathPara>
                </a14:m>
                <a:endParaRPr lang="en-US" b="1"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𝑦</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oMath>
                  </m:oMathPara>
                </a14:m>
                <a:endParaRPr lang="en-US" dirty="0">
                  <a:solidFill>
                    <a:srgbClr val="FF0000"/>
                  </a:solidFill>
                </a:endParaRPr>
              </a:p>
            </p:txBody>
          </p:sp>
        </mc:Choice>
        <mc:Fallback xmlns="">
          <p:sp>
            <p:nvSpPr>
              <p:cNvPr id="11" name="TextBox 10">
                <a:extLst>
                  <a:ext uri="{FF2B5EF4-FFF2-40B4-BE49-F238E27FC236}">
                    <a16:creationId xmlns:a16="http://schemas.microsoft.com/office/drawing/2014/main" id="{798F129D-B147-3446-960E-26FAF4F57DE7}"/>
                  </a:ext>
                </a:extLst>
              </p:cNvPr>
              <p:cNvSpPr txBox="1">
                <a:spLocks noRot="1" noChangeAspect="1" noMove="1" noResize="1" noEditPoints="1" noAdjustHandles="1" noChangeArrowheads="1" noChangeShapeType="1" noTextEdit="1"/>
              </p:cNvSpPr>
              <p:nvPr/>
            </p:nvSpPr>
            <p:spPr>
              <a:xfrm>
                <a:off x="6715069" y="2539286"/>
                <a:ext cx="4760148" cy="1257717"/>
              </a:xfrm>
              <a:prstGeom prst="rect">
                <a:avLst/>
              </a:prstGeom>
              <a:blipFill>
                <a:blip r:embed="rId4"/>
                <a:stretch>
                  <a:fillRect/>
                </a:stretch>
              </a:blipFill>
            </p:spPr>
            <p:txBody>
              <a:bodyPr/>
              <a:lstStyle/>
              <a:p>
                <a:r>
                  <a:rPr lang="en-US">
                    <a:noFill/>
                  </a:rPr>
                  <a:t> </a:t>
                </a:r>
              </a:p>
            </p:txBody>
          </p:sp>
        </mc:Fallback>
      </mc:AlternateContent>
      <p:sp>
        <p:nvSpPr>
          <p:cNvPr id="10" name="TextBox 9"/>
          <p:cNvSpPr txBox="1"/>
          <p:nvPr/>
        </p:nvSpPr>
        <p:spPr>
          <a:xfrm>
            <a:off x="5939581" y="1858944"/>
            <a:ext cx="4260501" cy="461665"/>
          </a:xfrm>
          <a:prstGeom prst="rect">
            <a:avLst/>
          </a:prstGeom>
          <a:noFill/>
        </p:spPr>
        <p:txBody>
          <a:bodyPr wrap="square" rtlCol="0">
            <a:spAutoFit/>
          </a:bodyPr>
          <a:lstStyle/>
          <a:p>
            <a:pPr algn="l"/>
            <a:r>
              <a:rPr lang="en-US" sz="2400" dirty="0" smtClean="0"/>
              <a:t>Consider the optimal solution</a:t>
            </a:r>
            <a:endParaRPr lang="en-US" sz="2400" dirty="0"/>
          </a:p>
        </p:txBody>
      </p:sp>
      <p:sp>
        <p:nvSpPr>
          <p:cNvPr id="14" name="TextBox 13"/>
          <p:cNvSpPr txBox="1"/>
          <p:nvPr/>
        </p:nvSpPr>
        <p:spPr>
          <a:xfrm>
            <a:off x="5939581" y="3816098"/>
            <a:ext cx="5137722" cy="1754326"/>
          </a:xfrm>
          <a:prstGeom prst="rect">
            <a:avLst/>
          </a:prstGeom>
          <a:noFill/>
        </p:spPr>
        <p:txBody>
          <a:bodyPr wrap="square" rtlCol="0">
            <a:spAutoFit/>
          </a:bodyPr>
          <a:lstStyle/>
          <a:p>
            <a:pPr algn="l">
              <a:lnSpc>
                <a:spcPct val="150000"/>
              </a:lnSpc>
            </a:pPr>
            <a:r>
              <a:rPr lang="en-US" sz="2400" dirty="0" smtClean="0"/>
              <a:t>Focus on the demand for one good and observe how it changes as a function of income</a:t>
            </a:r>
            <a:endParaRPr lang="en-US" sz="2400" dirty="0"/>
          </a:p>
        </p:txBody>
      </p:sp>
    </p:spTree>
    <p:extLst>
      <p:ext uri="{BB962C8B-B14F-4D97-AF65-F5344CB8AC3E}">
        <p14:creationId xmlns:p14="http://schemas.microsoft.com/office/powerpoint/2010/main" val="101026173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The Engel curve and income elasticity</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249</a:t>
            </a:fld>
            <a:endParaRPr lang="en-US" dirty="0"/>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735625" y="6159178"/>
                <a:ext cx="301365" cy="554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altLang="en-US" baseline="-25000" dirty="0"/>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735625" y="6159178"/>
                <a:ext cx="301365" cy="554640"/>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a:off x="1646115" y="3950494"/>
            <a:ext cx="1975766" cy="2107085"/>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741B36-2C17-7144-9D23-EC9F3E39C0CE}"/>
                  </a:ext>
                </a:extLst>
              </p:cNvPr>
              <p:cNvSpPr txBox="1"/>
              <p:nvPr/>
            </p:nvSpPr>
            <p:spPr>
              <a:xfrm>
                <a:off x="5639925" y="2301246"/>
                <a:ext cx="3025444" cy="1098378"/>
              </a:xfrm>
              <a:prstGeom prst="rect">
                <a:avLst/>
              </a:prstGeom>
              <a:noFill/>
            </p:spPr>
            <p:txBody>
              <a:bodyPr wrap="square" rtlCol="0">
                <a:spAutoFit/>
              </a:bodyPr>
              <a:lstStyle/>
              <a:p>
                <a14:m>
                  <m:oMath xmlns:m="http://schemas.openxmlformats.org/officeDocument/2006/math">
                    <m:sSub>
                      <m:sSubPr>
                        <m:ctrlPr>
                          <a:rPr lang="en-US" sz="2800" i="1" smtClean="0">
                            <a:solidFill>
                              <a:srgbClr val="00B050"/>
                            </a:solidFill>
                            <a:latin typeface="Cambria Math" panose="02040503050406030204" pitchFamily="18" charset="0"/>
                            <a:ea typeface="Cambria Math" panose="02040503050406030204" pitchFamily="18" charset="0"/>
                          </a:rPr>
                        </m:ctrlPr>
                      </m:sSubPr>
                      <m:e>
                        <m:r>
                          <a:rPr lang="en-US" sz="2800" b="0" i="1">
                            <a:solidFill>
                              <a:srgbClr val="00B050"/>
                            </a:solidFill>
                            <a:latin typeface="Cambria Math" panose="02040503050406030204" pitchFamily="18" charset="0"/>
                            <a:ea typeface="Cambria Math" panose="02040503050406030204" pitchFamily="18" charset="0"/>
                          </a:rPr>
                          <m:t>𝜂</m:t>
                        </m:r>
                      </m:e>
                      <m:sub>
                        <m:r>
                          <a:rPr lang="en-US" sz="2800" b="0" i="1">
                            <a:solidFill>
                              <a:srgbClr val="00B050"/>
                            </a:solidFill>
                            <a:latin typeface="Cambria Math" panose="02040503050406030204" pitchFamily="18" charset="0"/>
                            <a:ea typeface="Cambria Math" panose="02040503050406030204" pitchFamily="18" charset="0"/>
                          </a:rPr>
                          <m:t>𝑥</m:t>
                        </m:r>
                        <m:r>
                          <a:rPr lang="en-US" sz="2800" b="0" i="1" smtClean="0">
                            <a:solidFill>
                              <a:srgbClr val="00B050"/>
                            </a:solidFill>
                            <a:latin typeface="Cambria Math" panose="02040503050406030204" pitchFamily="18" charset="0"/>
                            <a:ea typeface="Cambria Math" panose="02040503050406030204" pitchFamily="18" charset="0"/>
                          </a:rPr>
                          <m:t>𝐼</m:t>
                        </m:r>
                      </m:sub>
                    </m:sSub>
                    <m:r>
                      <a:rPr lang="en-US" sz="2800" b="0" i="1">
                        <a:solidFill>
                          <a:srgbClr val="00B050"/>
                        </a:solidFill>
                        <a:latin typeface="Cambria Math" panose="02040503050406030204" pitchFamily="18" charset="0"/>
                        <a:ea typeface="Cambria Math" panose="02040503050406030204" pitchFamily="18" charset="0"/>
                      </a:rPr>
                      <m:t> </m:t>
                    </m:r>
                  </m:oMath>
                </a14:m>
                <a:r>
                  <a:rPr lang="en-US" sz="2800" dirty="0">
                    <a:solidFill>
                      <a:srgbClr val="00B050"/>
                    </a:solidFill>
                  </a:rPr>
                  <a:t>= </a:t>
                </a:r>
                <a14:m>
                  <m:oMath xmlns:m="http://schemas.openxmlformats.org/officeDocument/2006/math">
                    <m:f>
                      <m:fPr>
                        <m:ctrlPr>
                          <a:rPr lang="en-US" sz="2800" i="1" smtClean="0">
                            <a:solidFill>
                              <a:srgbClr val="00B050"/>
                            </a:solidFill>
                            <a:latin typeface="Cambria Math" panose="02040503050406030204" pitchFamily="18" charset="0"/>
                          </a:rPr>
                        </m:ctrlPr>
                      </m:fPr>
                      <m:num>
                        <m:f>
                          <m:fPr>
                            <m:ctrlPr>
                              <a:rPr lang="en-US" sz="2800" i="1" smtClean="0">
                                <a:solidFill>
                                  <a:srgbClr val="00B050"/>
                                </a:solidFill>
                                <a:latin typeface="Cambria Math" panose="02040503050406030204" pitchFamily="18" charset="0"/>
                              </a:rPr>
                            </m:ctrlPr>
                          </m:fPr>
                          <m:num>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𝑥</m:t>
                            </m:r>
                          </m:num>
                          <m:den>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𝐼</m:t>
                            </m:r>
                          </m:den>
                        </m:f>
                      </m:num>
                      <m:den>
                        <m:f>
                          <m:fPr>
                            <m:ctrlPr>
                              <a:rPr lang="en-US" sz="2800" i="1" smtClean="0">
                                <a:solidFill>
                                  <a:srgbClr val="00B050"/>
                                </a:solidFill>
                                <a:latin typeface="Cambria Math" panose="02040503050406030204" pitchFamily="18" charset="0"/>
                              </a:rPr>
                            </m:ctrlPr>
                          </m:fPr>
                          <m:num>
                            <m:r>
                              <a:rPr lang="en-US" sz="2800" b="0" i="1" smtClean="0">
                                <a:solidFill>
                                  <a:srgbClr val="00B050"/>
                                </a:solidFill>
                                <a:latin typeface="Cambria Math" panose="02040503050406030204" pitchFamily="18" charset="0"/>
                              </a:rPr>
                              <m:t>𝑥</m:t>
                            </m:r>
                          </m:num>
                          <m:den>
                            <m:r>
                              <a:rPr lang="en-US" sz="2800" b="0" i="1" smtClean="0">
                                <a:solidFill>
                                  <a:srgbClr val="00B050"/>
                                </a:solidFill>
                                <a:latin typeface="Cambria Math" panose="02040503050406030204" pitchFamily="18" charset="0"/>
                              </a:rPr>
                              <m:t>𝐼</m:t>
                            </m:r>
                          </m:den>
                        </m:f>
                      </m:den>
                    </m:f>
                  </m:oMath>
                </a14:m>
                <a:r>
                  <a:rPr lang="en-US" sz="2800" dirty="0">
                    <a:solidFill>
                      <a:srgbClr val="00B050"/>
                    </a:solidFill>
                  </a:rPr>
                  <a:t> = </a:t>
                </a:r>
                <a14:m>
                  <m:oMath xmlns:m="http://schemas.openxmlformats.org/officeDocument/2006/math">
                    <m:f>
                      <m:fPr>
                        <m:ctrlPr>
                          <a:rPr lang="en-US" sz="2800" i="1" dirty="0" smtClean="0">
                            <a:solidFill>
                              <a:srgbClr val="00B050"/>
                            </a:solidFill>
                            <a:latin typeface="Cambria Math" panose="02040503050406030204" pitchFamily="18" charset="0"/>
                          </a:rPr>
                        </m:ctrlPr>
                      </m:fPr>
                      <m:num>
                        <m:f>
                          <m:fPr>
                            <m:ctrlPr>
                              <a:rPr lang="en-US" sz="2800" i="1" dirty="0" smtClean="0">
                                <a:solidFill>
                                  <a:srgbClr val="00B050"/>
                                </a:solidFill>
                                <a:latin typeface="Cambria Math" panose="02040503050406030204" pitchFamily="18" charset="0"/>
                              </a:rPr>
                            </m:ctrlPr>
                          </m:fPr>
                          <m:num>
                            <m:r>
                              <a:rPr lang="en-US" sz="2800" b="0" i="1" dirty="0" smtClean="0">
                                <a:solidFill>
                                  <a:srgbClr val="00B050"/>
                                </a:solidFill>
                                <a:latin typeface="Cambria Math" panose="02040503050406030204" pitchFamily="18" charset="0"/>
                                <a:ea typeface="Cambria Math" panose="02040503050406030204" pitchFamily="18" charset="0"/>
                              </a:rPr>
                              <m:t>𝑎</m:t>
                            </m:r>
                          </m:num>
                          <m:den>
                            <m:sSub>
                              <m:sSubPr>
                                <m:ctrlPr>
                                  <a:rPr lang="en-US" sz="2800" i="1" dirty="0" smtClean="0">
                                    <a:solidFill>
                                      <a:srgbClr val="00B050"/>
                                    </a:solidFill>
                                    <a:latin typeface="Cambria Math" panose="02040503050406030204" pitchFamily="18" charset="0"/>
                                  </a:rPr>
                                </m:ctrlPr>
                              </m:sSubPr>
                              <m:e>
                                <m:r>
                                  <a:rPr lang="en-US" sz="2800" b="0" i="1" dirty="0" smtClean="0">
                                    <a:solidFill>
                                      <a:srgbClr val="00B050"/>
                                    </a:solidFill>
                                    <a:latin typeface="Cambria Math" panose="02040503050406030204" pitchFamily="18" charset="0"/>
                                  </a:rPr>
                                  <m:t>𝑝</m:t>
                                </m:r>
                              </m:e>
                              <m:sub>
                                <m:r>
                                  <a:rPr lang="en-US" sz="2800" b="0" i="1" dirty="0" smtClean="0">
                                    <a:solidFill>
                                      <a:srgbClr val="00B050"/>
                                    </a:solidFill>
                                    <a:latin typeface="Cambria Math" panose="02040503050406030204" pitchFamily="18" charset="0"/>
                                  </a:rPr>
                                  <m:t>𝑥</m:t>
                                </m:r>
                              </m:sub>
                            </m:sSub>
                          </m:den>
                        </m:f>
                      </m:num>
                      <m:den>
                        <m:f>
                          <m:fPr>
                            <m:ctrlPr>
                              <a:rPr lang="en-US" sz="2800" i="1" dirty="0" smtClean="0">
                                <a:solidFill>
                                  <a:srgbClr val="00B050"/>
                                </a:solidFill>
                                <a:latin typeface="Cambria Math" panose="02040503050406030204" pitchFamily="18" charset="0"/>
                              </a:rPr>
                            </m:ctrlPr>
                          </m:fPr>
                          <m:num>
                            <m:r>
                              <a:rPr lang="en-US" sz="2800" b="0" i="1" dirty="0" smtClean="0">
                                <a:solidFill>
                                  <a:srgbClr val="00B050"/>
                                </a:solidFill>
                                <a:latin typeface="Cambria Math" panose="02040503050406030204" pitchFamily="18" charset="0"/>
                                <a:ea typeface="Cambria Math" panose="02040503050406030204" pitchFamily="18" charset="0"/>
                              </a:rPr>
                              <m:t>𝑎</m:t>
                            </m:r>
                          </m:num>
                          <m:den>
                            <m:sSub>
                              <m:sSubPr>
                                <m:ctrlPr>
                                  <a:rPr lang="en-US" sz="2800" i="1" dirty="0" smtClean="0">
                                    <a:solidFill>
                                      <a:srgbClr val="00B050"/>
                                    </a:solidFill>
                                    <a:latin typeface="Cambria Math" panose="02040503050406030204" pitchFamily="18" charset="0"/>
                                  </a:rPr>
                                </m:ctrlPr>
                              </m:sSubPr>
                              <m:e>
                                <m:r>
                                  <a:rPr lang="en-US" sz="2800" b="0" i="1" dirty="0" smtClean="0">
                                    <a:solidFill>
                                      <a:srgbClr val="00B050"/>
                                    </a:solidFill>
                                    <a:latin typeface="Cambria Math" panose="02040503050406030204" pitchFamily="18" charset="0"/>
                                  </a:rPr>
                                  <m:t>𝑝</m:t>
                                </m:r>
                              </m:e>
                              <m:sub>
                                <m:r>
                                  <a:rPr lang="en-US" sz="2800" b="0" i="1" dirty="0" smtClean="0">
                                    <a:solidFill>
                                      <a:srgbClr val="00B050"/>
                                    </a:solidFill>
                                    <a:latin typeface="Cambria Math" panose="02040503050406030204" pitchFamily="18" charset="0"/>
                                  </a:rPr>
                                  <m:t>𝑥</m:t>
                                </m:r>
                              </m:sub>
                            </m:sSub>
                          </m:den>
                        </m:f>
                      </m:den>
                    </m:f>
                    <m:r>
                      <a:rPr lang="en-US" sz="2800" b="0" i="1" dirty="0" smtClean="0">
                        <a:solidFill>
                          <a:srgbClr val="00B050"/>
                        </a:solidFill>
                        <a:latin typeface="Cambria Math"/>
                      </a:rPr>
                      <m:t>=</m:t>
                    </m:r>
                    <m:r>
                      <a:rPr lang="en-US" sz="2800" b="0" i="1" dirty="0" smtClean="0">
                        <a:solidFill>
                          <a:srgbClr val="00B050"/>
                        </a:solidFill>
                        <a:latin typeface="Cambria Math"/>
                      </a:rPr>
                      <m:t>1</m:t>
                    </m:r>
                  </m:oMath>
                </a14:m>
                <a:endParaRPr lang="en-US" sz="2800" dirty="0">
                  <a:solidFill>
                    <a:srgbClr val="00B050"/>
                  </a:solidFill>
                </a:endParaRPr>
              </a:p>
            </p:txBody>
          </p:sp>
        </mc:Choice>
        <mc:Fallback xmlns="">
          <p:sp>
            <p:nvSpPr>
              <p:cNvPr id="3" name="TextBox 2">
                <a:extLst>
                  <a:ext uri="{FF2B5EF4-FFF2-40B4-BE49-F238E27FC236}">
                    <a16:creationId xmlns:a16="http://schemas.microsoft.com/office/drawing/2014/main" xmlns:a14="http://schemas.microsoft.com/office/drawing/2010/main" xmlns="" id="{7A741B36-2C17-7144-9D23-EC9F3E39C0CE}"/>
                  </a:ext>
                </a:extLst>
              </p:cNvPr>
              <p:cNvSpPr txBox="1">
                <a:spLocks noRot="1" noChangeAspect="1" noMove="1" noResize="1" noEditPoints="1" noAdjustHandles="1" noChangeArrowheads="1" noChangeShapeType="1" noTextEdit="1"/>
              </p:cNvSpPr>
              <p:nvPr/>
            </p:nvSpPr>
            <p:spPr>
              <a:xfrm>
                <a:off x="5639925" y="2301246"/>
                <a:ext cx="3025444" cy="109837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03639E-27B5-DE4A-92FA-F11B779F9621}"/>
                  </a:ext>
                </a:extLst>
              </p:cNvPr>
              <p:cNvSpPr txBox="1"/>
              <p:nvPr/>
            </p:nvSpPr>
            <p:spPr>
              <a:xfrm>
                <a:off x="5754224" y="4114472"/>
                <a:ext cx="5231828" cy="1780809"/>
              </a:xfrm>
              <a:prstGeom prst="rect">
                <a:avLst/>
              </a:prstGeom>
              <a:noFill/>
            </p:spPr>
            <p:txBody>
              <a:bodyPr wrap="square" rtlCol="0">
                <a:spAutoFit/>
              </a:bodyPr>
              <a:lstStyle/>
              <a:p>
                <a:pPr algn="l">
                  <a:lnSpc>
                    <a:spcPct val="150000"/>
                  </a:lnSpc>
                </a:pPr>
                <a14:m>
                  <m:oMath xmlns:m="http://schemas.openxmlformats.org/officeDocument/2006/math">
                    <m:sSub>
                      <m:sSubPr>
                        <m:ctrlPr>
                          <a:rPr lang="en-US" sz="2400" i="1" smtClean="0">
                            <a:solidFill>
                              <a:srgbClr val="00B050"/>
                            </a:solidFill>
                            <a:latin typeface="Cambria Math" panose="02040503050406030204" pitchFamily="18" charset="0"/>
                            <a:ea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𝜂</m:t>
                        </m:r>
                      </m:e>
                      <m:sub>
                        <m:r>
                          <a:rPr lang="en-US" sz="2400" i="1">
                            <a:solidFill>
                              <a:srgbClr val="00B050"/>
                            </a:solidFill>
                            <a:latin typeface="Cambria Math" panose="02040503050406030204" pitchFamily="18" charset="0"/>
                            <a:ea typeface="Cambria Math" panose="02040503050406030204" pitchFamily="18" charset="0"/>
                          </a:rPr>
                          <m:t>𝑥</m:t>
                        </m:r>
                        <m:r>
                          <a:rPr lang="en-US" sz="2400" b="0" i="1" smtClean="0">
                            <a:solidFill>
                              <a:srgbClr val="00B050"/>
                            </a:solidFill>
                            <a:latin typeface="Cambria Math" panose="02040503050406030204" pitchFamily="18" charset="0"/>
                            <a:ea typeface="Cambria Math" panose="02040503050406030204" pitchFamily="18" charset="0"/>
                          </a:rPr>
                          <m:t>𝐼</m:t>
                        </m:r>
                      </m:sub>
                    </m:sSub>
                  </m:oMath>
                </a14:m>
                <a:r>
                  <a:rPr lang="en-US" sz="2400" dirty="0">
                    <a:solidFill>
                      <a:srgbClr val="00B050"/>
                    </a:solidFill>
                  </a:rPr>
                  <a:t> </a:t>
                </a:r>
                <a14:m>
                  <m:oMath xmlns:m="http://schemas.openxmlformats.org/officeDocument/2006/math">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1</m:t>
                    </m:r>
                  </m:oMath>
                </a14:m>
                <a:r>
                  <a:rPr lang="he-IL" sz="2400" dirty="0">
                    <a:solidFill>
                      <a:srgbClr val="00B050"/>
                    </a:solidFill>
                  </a:rPr>
                  <a:t> </a:t>
                </a:r>
                <a:r>
                  <a:rPr lang="en-US" sz="2400" dirty="0">
                    <a:solidFill>
                      <a:srgbClr val="00B050"/>
                    </a:solidFill>
                  </a:rPr>
                  <a:t> </a:t>
                </a:r>
                <a:r>
                  <a:rPr lang="en-US" sz="2400" dirty="0" smtClean="0"/>
                  <a:t>if and only if the demand for </a:t>
                </a:r>
                <a14:m>
                  <m:oMath xmlns:m="http://schemas.openxmlformats.org/officeDocument/2006/math">
                    <m:r>
                      <a:rPr lang="en-US" sz="2400" b="0" i="1" smtClean="0">
                        <a:solidFill>
                          <a:srgbClr val="FF0000"/>
                        </a:solidFill>
                        <a:latin typeface="Cambria Math"/>
                      </a:rPr>
                      <m:t>𝑥</m:t>
                    </m:r>
                  </m:oMath>
                </a14:m>
                <a:r>
                  <a:rPr lang="en-US" sz="2400" dirty="0" smtClean="0"/>
                  <a:t> is a linear function of income, that is </a:t>
                </a:r>
                <a14:m>
                  <m:oMath xmlns:m="http://schemas.openxmlformats.org/officeDocument/2006/math">
                    <m:r>
                      <a:rPr lang="en-US" sz="2400" b="0" i="0" smtClean="0">
                        <a:solidFill>
                          <a:srgbClr val="FF0000"/>
                        </a:solidFill>
                        <a:latin typeface="Cambria Math"/>
                      </a:rPr>
                      <m:t> </m:t>
                    </m:r>
                    <m:r>
                      <a:rPr lang="en-US" sz="2400" i="1">
                        <a:solidFill>
                          <a:srgbClr val="FF0000"/>
                        </a:solidFill>
                        <a:latin typeface="Cambria Math"/>
                      </a:rPr>
                      <m:t>𝑥</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𝑐𝐼</m:t>
                    </m:r>
                  </m:oMath>
                </a14:m>
                <a:r>
                  <a:rPr lang="en-US" sz="2400" dirty="0" smtClean="0">
                    <a:solidFill>
                      <a:srgbClr val="FF0000"/>
                    </a:solidFill>
                  </a:rPr>
                  <a:t> </a:t>
                </a:r>
                <a:r>
                  <a:rPr lang="en-US" sz="2400" dirty="0" smtClean="0"/>
                  <a:t>for some </a:t>
                </a:r>
                <a14:m>
                  <m:oMath xmlns:m="http://schemas.openxmlformats.org/officeDocument/2006/math">
                    <m:r>
                      <a:rPr lang="en-US" sz="2400" b="0" i="1" smtClean="0">
                        <a:solidFill>
                          <a:srgbClr val="FF0000"/>
                        </a:solidFill>
                        <a:latin typeface="Cambria Math"/>
                      </a:rPr>
                      <m:t>𝑐</m:t>
                    </m:r>
                  </m:oMath>
                </a14:m>
                <a:endParaRPr lang="en-US" sz="2400" dirty="0">
                  <a:solidFill>
                    <a:srgbClr val="FF0000"/>
                  </a:solidFill>
                </a:endParaRPr>
              </a:p>
            </p:txBody>
          </p:sp>
        </mc:Choice>
        <mc:Fallback xmlns="">
          <p:sp>
            <p:nvSpPr>
              <p:cNvPr id="8" name="TextBox 7">
                <a:extLst>
                  <a:ext uri="{FF2B5EF4-FFF2-40B4-BE49-F238E27FC236}">
                    <a16:creationId xmlns:a16="http://schemas.microsoft.com/office/drawing/2014/main" xmlns:a14="http://schemas.microsoft.com/office/drawing/2010/main" xmlns="" id="{1A03639E-27B5-DE4A-92FA-F11B779F9621}"/>
                  </a:ext>
                </a:extLst>
              </p:cNvPr>
              <p:cNvSpPr txBox="1">
                <a:spLocks noRot="1" noChangeAspect="1" noMove="1" noResize="1" noEditPoints="1" noAdjustHandles="1" noChangeArrowheads="1" noChangeShapeType="1" noTextEdit="1"/>
              </p:cNvSpPr>
              <p:nvPr/>
            </p:nvSpPr>
            <p:spPr>
              <a:xfrm>
                <a:off x="5754224" y="4114472"/>
                <a:ext cx="5231828" cy="1780809"/>
              </a:xfrm>
              <a:prstGeom prst="rect">
                <a:avLst/>
              </a:prstGeom>
              <a:blipFill rotWithShape="1">
                <a:blip r:embed="rId5"/>
                <a:stretch>
                  <a:fillRect l="-1865" r="-350" b="-20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8F129D-B147-3446-960E-26FAF4F57DE7}"/>
                  </a:ext>
                </a:extLst>
              </p:cNvPr>
              <p:cNvSpPr txBox="1"/>
              <p:nvPr/>
            </p:nvSpPr>
            <p:spPr>
              <a:xfrm>
                <a:off x="1954923" y="1665110"/>
                <a:ext cx="1815625" cy="125771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1" i="1" smtClean="0">
                          <a:solidFill>
                            <a:srgbClr val="FF0000"/>
                          </a:solidFill>
                          <a:latin typeface="Cambria Math"/>
                        </a:rPr>
                        <m:t>𝒙</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𝒂</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𝟏</m:t>
                          </m:r>
                        </m:num>
                        <m:den>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𝒑</m:t>
                              </m:r>
                            </m:e>
                            <m:sub>
                              <m:r>
                                <a:rPr lang="en-US" b="1" i="1" smtClean="0">
                                  <a:solidFill>
                                    <a:srgbClr val="FF0000"/>
                                  </a:solidFill>
                                  <a:latin typeface="Cambria Math" panose="02040503050406030204" pitchFamily="18" charset="0"/>
                                </a:rPr>
                                <m:t>𝒙</m:t>
                              </m:r>
                            </m:sub>
                          </m:sSub>
                        </m:den>
                      </m:f>
                      <m:r>
                        <a:rPr lang="en-US" b="1" i="1" smtClean="0">
                          <a:solidFill>
                            <a:srgbClr val="FF0000"/>
                          </a:solidFill>
                          <a:latin typeface="Cambria Math" panose="02040503050406030204" pitchFamily="18" charset="0"/>
                        </a:rPr>
                        <m:t>𝑰</m:t>
                      </m:r>
                    </m:oMath>
                  </m:oMathPara>
                </a14:m>
                <a:endParaRPr lang="en-US" b="1"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𝑦</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oMath>
                  </m:oMathPara>
                </a14:m>
                <a:endParaRPr lang="en-US" dirty="0">
                  <a:solidFill>
                    <a:srgbClr val="FF0000"/>
                  </a:solidFill>
                </a:endParaRPr>
              </a:p>
            </p:txBody>
          </p:sp>
        </mc:Choice>
        <mc:Fallback xmlns="">
          <p:sp>
            <p:nvSpPr>
              <p:cNvPr id="11" name="TextBox 10">
                <a:extLst>
                  <a:ext uri="{FF2B5EF4-FFF2-40B4-BE49-F238E27FC236}">
                    <a16:creationId xmlns:a16="http://schemas.microsoft.com/office/drawing/2014/main" id="{798F129D-B147-3446-960E-26FAF4F57DE7}"/>
                  </a:ext>
                </a:extLst>
              </p:cNvPr>
              <p:cNvSpPr txBox="1">
                <a:spLocks noRot="1" noChangeAspect="1" noMove="1" noResize="1" noEditPoints="1" noAdjustHandles="1" noChangeArrowheads="1" noChangeShapeType="1" noTextEdit="1"/>
              </p:cNvSpPr>
              <p:nvPr/>
            </p:nvSpPr>
            <p:spPr>
              <a:xfrm>
                <a:off x="1954923" y="1665110"/>
                <a:ext cx="1815625" cy="1257717"/>
              </a:xfrm>
              <a:prstGeom prst="rect">
                <a:avLst/>
              </a:prstGeom>
              <a:blipFill>
                <a:blip r:embed="rId6"/>
                <a:stretch>
                  <a:fillRect/>
                </a:stretch>
              </a:blipFill>
            </p:spPr>
            <p:txBody>
              <a:bodyPr/>
              <a:lstStyle/>
              <a:p>
                <a:r>
                  <a:rPr lang="en-US">
                    <a:noFill/>
                  </a:rPr>
                  <a:t> </a:t>
                </a:r>
              </a:p>
            </p:txBody>
          </p:sp>
        </mc:Fallback>
      </mc:AlternateContent>
      <p:sp>
        <p:nvSpPr>
          <p:cNvPr id="7" name="TextBox 6"/>
          <p:cNvSpPr txBox="1"/>
          <p:nvPr/>
        </p:nvSpPr>
        <p:spPr>
          <a:xfrm>
            <a:off x="8472488" y="2035969"/>
            <a:ext cx="3100387" cy="830997"/>
          </a:xfrm>
          <a:prstGeom prst="rect">
            <a:avLst/>
          </a:prstGeom>
          <a:noFill/>
        </p:spPr>
        <p:txBody>
          <a:bodyPr wrap="square" rtlCol="0">
            <a:spAutoFit/>
          </a:bodyPr>
          <a:lstStyle/>
          <a:p>
            <a:pPr algn="l"/>
            <a:r>
              <a:rPr lang="en-US" sz="2400" dirty="0" smtClean="0"/>
              <a:t>For </a:t>
            </a:r>
            <a:r>
              <a:rPr lang="en-US" sz="2400" dirty="0" smtClean="0">
                <a:solidFill>
                  <a:srgbClr val="C00000"/>
                </a:solidFill>
              </a:rPr>
              <a:t>CD</a:t>
            </a:r>
            <a:r>
              <a:rPr lang="en-US" sz="2400" dirty="0" smtClean="0"/>
              <a:t> preferences, income elasticity is 1</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832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25</a:t>
            </a:fld>
            <a:endParaRPr lang="en-US" altLang="en-US" sz="1400"/>
          </a:p>
        </p:txBody>
      </p:sp>
      <p:sp>
        <p:nvSpPr>
          <p:cNvPr id="146435" name="Rectangle 2"/>
          <p:cNvSpPr>
            <a:spLocks noGrp="1" noChangeArrowheads="1"/>
          </p:cNvSpPr>
          <p:nvPr>
            <p:ph type="title"/>
          </p:nvPr>
        </p:nvSpPr>
        <p:spPr/>
        <p:txBody>
          <a:bodyPr>
            <a:normAutofit/>
          </a:bodyPr>
          <a:lstStyle/>
          <a:p>
            <a:pPr algn="ctr" rtl="0" eaLnBrk="1" hangingPunct="1"/>
            <a:r>
              <a:rPr lang="en-US" altLang="en-US" dirty="0">
                <a:solidFill>
                  <a:srgbClr val="7030A0"/>
                </a:solidFill>
              </a:rPr>
              <a:t>  The Ultimatum Game with delay</a:t>
            </a:r>
          </a:p>
        </p:txBody>
      </p:sp>
      <p:sp>
        <p:nvSpPr>
          <p:cNvPr id="146436" name="Rectangle 3"/>
          <p:cNvSpPr>
            <a:spLocks noGrp="1" noChangeArrowheads="1"/>
          </p:cNvSpPr>
          <p:nvPr>
            <p:ph type="body" idx="1"/>
          </p:nvPr>
        </p:nvSpPr>
        <p:spPr>
          <a:xfrm>
            <a:off x="1981200" y="1600201"/>
            <a:ext cx="8075240" cy="4525963"/>
          </a:xfrm>
        </p:spPr>
        <p:txBody>
          <a:bodyPr/>
          <a:lstStyle/>
          <a:p>
            <a:pPr marL="0" indent="0">
              <a:lnSpc>
                <a:spcPct val="150000"/>
              </a:lnSpc>
              <a:buNone/>
            </a:pPr>
            <a:r>
              <a:rPr lang="en-US" sz="2000" dirty="0">
                <a:solidFill>
                  <a:srgbClr val="7030A0"/>
                </a:solidFill>
              </a:rPr>
              <a:t>Let Me Sleep on It: Delay Reduces Rejection Rates in Ultimatum Games</a:t>
            </a:r>
            <a:endParaRPr lang="en-US" sz="2000" dirty="0"/>
          </a:p>
          <a:p>
            <a:pPr marL="0" indent="0">
              <a:buNone/>
            </a:pPr>
            <a:r>
              <a:rPr lang="en-US" sz="2000" dirty="0" err="1">
                <a:solidFill>
                  <a:srgbClr val="FF0000"/>
                </a:solidFill>
              </a:rPr>
              <a:t>Veronika</a:t>
            </a:r>
            <a:r>
              <a:rPr lang="en-US" sz="2000" dirty="0">
                <a:solidFill>
                  <a:srgbClr val="FF0000"/>
                </a:solidFill>
              </a:rPr>
              <a:t> Grimm, </a:t>
            </a:r>
            <a:r>
              <a:rPr lang="en-US" sz="2000" dirty="0" err="1">
                <a:solidFill>
                  <a:srgbClr val="FF0000"/>
                </a:solidFill>
              </a:rPr>
              <a:t>Friederike</a:t>
            </a:r>
            <a:r>
              <a:rPr lang="en-US" sz="2000" dirty="0">
                <a:solidFill>
                  <a:srgbClr val="FF0000"/>
                </a:solidFill>
              </a:rPr>
              <a:t> </a:t>
            </a:r>
            <a:r>
              <a:rPr lang="en-US" sz="2000" dirty="0" err="1">
                <a:solidFill>
                  <a:srgbClr val="FF0000"/>
                </a:solidFill>
              </a:rPr>
              <a:t>Mengel</a:t>
            </a:r>
            <a:r>
              <a:rPr lang="en-US" sz="2000" dirty="0">
                <a:solidFill>
                  <a:srgbClr val="FF0000"/>
                </a:solidFill>
              </a:rPr>
              <a:t> </a:t>
            </a:r>
          </a:p>
          <a:p>
            <a:pPr marL="0" indent="0">
              <a:buNone/>
            </a:pPr>
            <a:r>
              <a:rPr lang="en-US" sz="1800" i="1" dirty="0"/>
              <a:t>Economics Letters</a:t>
            </a:r>
            <a:r>
              <a:rPr lang="en-US" sz="1800" dirty="0"/>
              <a:t>, Vol. 111, No. 2 (2011) pp. 113-115</a:t>
            </a:r>
          </a:p>
          <a:p>
            <a:pPr marL="0" indent="0">
              <a:buNone/>
            </a:pPr>
            <a:endParaRPr lang="en-US" sz="1800" dirty="0"/>
          </a:p>
          <a:p>
            <a:pPr marL="0" indent="0">
              <a:buNone/>
            </a:pPr>
            <a:r>
              <a:rPr lang="en-US" sz="1800" dirty="0">
                <a:solidFill>
                  <a:srgbClr val="00B050"/>
                </a:solidFill>
              </a:rPr>
              <a:t>Abstract</a:t>
            </a:r>
          </a:p>
          <a:p>
            <a:pPr marL="0" indent="0">
              <a:lnSpc>
                <a:spcPct val="150000"/>
              </a:lnSpc>
              <a:buNone/>
            </a:pPr>
            <a:r>
              <a:rPr lang="en-US" sz="1800" dirty="0"/>
              <a:t>Delaying acceptance decisions in the Ultimatum Game drastically increases acceptance of low offers. While in treatments without delay less than 20% of low offers are accepted, 60-80% are accepted as we delay the acceptance decision by around 10. min.</a:t>
            </a:r>
          </a:p>
          <a:p>
            <a:pPr algn="l" rtl="0" eaLnBrk="1" hangingPunct="1">
              <a:lnSpc>
                <a:spcPct val="150000"/>
              </a:lnSpc>
            </a:pPr>
            <a:endParaRPr lang="en-US" altLang="en-US" sz="2000" dirty="0"/>
          </a:p>
          <a:p>
            <a:pPr marL="0" indent="0">
              <a:lnSpc>
                <a:spcPct val="150000"/>
              </a:lnSpc>
              <a:buNone/>
            </a:pPr>
            <a:endParaRPr lang="en-US" altLang="en-US" sz="2400" dirty="0"/>
          </a:p>
        </p:txBody>
      </p:sp>
    </p:spTree>
    <p:extLst>
      <p:ext uri="{BB962C8B-B14F-4D97-AF65-F5344CB8AC3E}">
        <p14:creationId xmlns:p14="http://schemas.microsoft.com/office/powerpoint/2010/main" val="280229429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general concept of elasticity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250</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1189286" y="1618837"/>
                <a:ext cx="10164513" cy="4191725"/>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sz="2400" dirty="0"/>
                  <a:t>G</a:t>
                </a:r>
                <a:r>
                  <a:rPr lang="en-US" sz="2400" dirty="0" smtClean="0"/>
                  <a:t>iven a function </a:t>
                </a:r>
                <a14:m>
                  <m:oMath xmlns:m="http://schemas.openxmlformats.org/officeDocument/2006/math">
                    <m:r>
                      <a:rPr lang="en-US" sz="2400" i="1" smtClean="0">
                        <a:solidFill>
                          <a:srgbClr val="00B050"/>
                        </a:solidFill>
                        <a:latin typeface="Cambria Math" panose="02040503050406030204" pitchFamily="18" charset="0"/>
                        <a:ea typeface="Cambria Math" panose="02040503050406030204" pitchFamily="18" charset="0"/>
                      </a:rPr>
                      <m:t>𝑧</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𝑧</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𝑤</m:t>
                    </m:r>
                    <m:r>
                      <a:rPr lang="en-US" sz="2400" b="0" i="1" smtClean="0">
                        <a:solidFill>
                          <a:srgbClr val="00B050"/>
                        </a:solidFill>
                        <a:latin typeface="Cambria Math" panose="02040503050406030204" pitchFamily="18" charset="0"/>
                        <a:ea typeface="Cambria Math" panose="02040503050406030204" pitchFamily="18" charset="0"/>
                      </a:rPr>
                      <m:t>)</m:t>
                    </m:r>
                  </m:oMath>
                </a14:m>
                <a:r>
                  <a:rPr lang="en-US" sz="2400" dirty="0" smtClean="0"/>
                  <a:t> we wonder how sensitive </a:t>
                </a:r>
                <a14:m>
                  <m:oMath xmlns:m="http://schemas.openxmlformats.org/officeDocument/2006/math">
                    <m:r>
                      <a:rPr lang="en-US" sz="2400" i="1" smtClean="0">
                        <a:solidFill>
                          <a:srgbClr val="00B050"/>
                        </a:solidFill>
                        <a:latin typeface="Cambria Math" panose="02040503050406030204" pitchFamily="18" charset="0"/>
                        <a:ea typeface="Cambria Math" panose="02040503050406030204" pitchFamily="18" charset="0"/>
                      </a:rPr>
                      <m:t>𝑧</m:t>
                    </m:r>
                  </m:oMath>
                </a14:m>
                <a:r>
                  <a:rPr lang="he-IL" sz="2400" dirty="0" smtClean="0"/>
                  <a:t> </a:t>
                </a:r>
                <a:r>
                  <a:rPr lang="en-US" sz="2400" dirty="0" smtClean="0"/>
                  <a:t> is relative to changes in </a:t>
                </a:r>
                <a14:m>
                  <m:oMath xmlns:m="http://schemas.openxmlformats.org/officeDocument/2006/math">
                    <m:r>
                      <a:rPr lang="en-US" sz="2400" i="1" smtClean="0">
                        <a:solidFill>
                          <a:srgbClr val="00B050"/>
                        </a:solidFill>
                        <a:latin typeface="Cambria Math" panose="02040503050406030204" pitchFamily="18" charset="0"/>
                        <a:ea typeface="Cambria Math" panose="02040503050406030204" pitchFamily="18" charset="0"/>
                      </a:rPr>
                      <m:t>𝑤</m:t>
                    </m:r>
                  </m:oMath>
                </a14:m>
                <a:endParaRPr lang="en-US" sz="2400" dirty="0">
                  <a:solidFill>
                    <a:srgbClr val="00B050"/>
                  </a:solidFill>
                </a:endParaRPr>
              </a:p>
              <a:p>
                <a:pPr marL="285750" indent="-285750" algn="l">
                  <a:buFont typeface="Arial" panose="020B0604020202020204" pitchFamily="34" charset="0"/>
                  <a:buChar char="•"/>
                </a:pPr>
                <a:endParaRPr lang="he-IL" sz="2400" dirty="0"/>
              </a:p>
              <a:p>
                <a:pPr marL="285750" indent="-285750" algn="l">
                  <a:buFont typeface="Arial" panose="020B0604020202020204" pitchFamily="34" charset="0"/>
                  <a:buChar char="•"/>
                </a:pPr>
                <a:r>
                  <a:rPr lang="en-US" sz="2400" dirty="0" smtClean="0"/>
                  <a:t>We have the (partial) </a:t>
                </a:r>
                <a:r>
                  <a:rPr lang="en-US" sz="2400" dirty="0" smtClean="0">
                    <a:solidFill>
                      <a:srgbClr val="00B0F0"/>
                    </a:solidFill>
                  </a:rPr>
                  <a:t>derivative </a:t>
                </a:r>
                <a:endParaRPr lang="he-IL" sz="2400" dirty="0">
                  <a:solidFill>
                    <a:srgbClr val="00B0F0"/>
                  </a:solidFill>
                </a:endParaRPr>
              </a:p>
              <a:p>
                <a:pPr algn="l"/>
                <a14:m>
                  <m:oMathPara xmlns:m="http://schemas.openxmlformats.org/officeDocument/2006/math">
                    <m:oMathParaPr>
                      <m:jc m:val="centerGroup"/>
                    </m:oMathParaPr>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𝑧</m:t>
                          </m:r>
                        </m:num>
                        <m:den>
                          <m:r>
                            <a:rPr lang="en-US" sz="240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𝑤</m:t>
                          </m:r>
                        </m:den>
                      </m:f>
                    </m:oMath>
                  </m:oMathPara>
                </a14:m>
                <a:endParaRPr lang="en-US" sz="2400" dirty="0"/>
              </a:p>
              <a:p>
                <a:pPr marL="342900" indent="-342900" algn="l">
                  <a:buFont typeface="Arial" panose="020B0604020202020204" pitchFamily="34" charset="0"/>
                  <a:buChar char="•"/>
                </a:pPr>
                <a:r>
                  <a:rPr lang="en-US" sz="2400" dirty="0" smtClean="0"/>
                  <a:t>But we want a “pure” measure, independent of measurement units:</a:t>
                </a:r>
                <a:endParaRPr lang="he-IL" sz="2400" dirty="0"/>
              </a:p>
              <a:p>
                <a:pPr algn="r" rtl="1"/>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ea typeface="Cambria Math" panose="02040503050406030204" pitchFamily="18" charset="0"/>
                            </a:rPr>
                            <m:t>𝜂</m:t>
                          </m:r>
                        </m:e>
                        <m:sub>
                          <m:r>
                            <a:rPr lang="en-US" sz="2400" b="0" i="1" smtClean="0">
                              <a:solidFill>
                                <a:srgbClr val="FF0000"/>
                              </a:solidFill>
                              <a:latin typeface="Cambria Math" panose="02040503050406030204" pitchFamily="18" charset="0"/>
                            </a:rPr>
                            <m:t>𝑧</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𝑤</m:t>
                          </m:r>
                        </m:sub>
                      </m:sSub>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𝑧</m:t>
                              </m:r>
                            </m:num>
                            <m:den>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𝑤</m:t>
                              </m:r>
                            </m:den>
                          </m:f>
                        </m:num>
                        <m:den>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𝑧</m:t>
                              </m:r>
                            </m:num>
                            <m:den>
                              <m:r>
                                <a:rPr lang="en-US" sz="2400" b="0" i="1" smtClean="0">
                                  <a:solidFill>
                                    <a:srgbClr val="FF0000"/>
                                  </a:solidFill>
                                  <a:latin typeface="Cambria Math" panose="02040503050406030204" pitchFamily="18" charset="0"/>
                                </a:rPr>
                                <m:t>𝑤</m:t>
                              </m:r>
                            </m:den>
                          </m:f>
                        </m:den>
                      </m:f>
                    </m:oMath>
                  </m:oMathPara>
                </a14:m>
                <a:endParaRPr lang="en-US" sz="2400" dirty="0"/>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1189286" y="1618837"/>
                <a:ext cx="10164513" cy="4191725"/>
              </a:xfrm>
              <a:prstGeom prst="rect">
                <a:avLst/>
              </a:prstGeom>
              <a:blipFill rotWithShape="1">
                <a:blip r:embed="rId2"/>
                <a:stretch>
                  <a:fillRect l="-780"/>
                </a:stretch>
              </a:blipFill>
            </p:spPr>
            <p:txBody>
              <a:bodyPr/>
              <a:lstStyle/>
              <a:p>
                <a:r>
                  <a:rPr lang="en-US">
                    <a:noFill/>
                  </a:rPr>
                  <a:t> </a:t>
                </a:r>
              </a:p>
            </p:txBody>
          </p:sp>
        </mc:Fallback>
      </mc:AlternateContent>
    </p:spTree>
    <p:extLst>
      <p:ext uri="{BB962C8B-B14F-4D97-AF65-F5344CB8AC3E}">
        <p14:creationId xmlns:p14="http://schemas.microsoft.com/office/powerpoint/2010/main" val="137488150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Elasticity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251</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1447894" y="1402817"/>
                <a:ext cx="9328963" cy="459600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smtClean="0">
                              <a:solidFill>
                                <a:srgbClr val="00B050"/>
                              </a:solidFill>
                              <a:latin typeface="Cambria Math" panose="02040503050406030204" pitchFamily="18" charset="0"/>
                              <a:ea typeface="Cambria Math" panose="02040503050406030204" pitchFamily="18" charset="0"/>
                            </a:rPr>
                            <m:t>𝜂</m:t>
                          </m:r>
                        </m:e>
                        <m:sub>
                          <m:r>
                            <a:rPr lang="en-US" sz="2400" b="0" i="1" smtClean="0">
                              <a:solidFill>
                                <a:srgbClr val="00B050"/>
                              </a:solidFill>
                              <a:latin typeface="Cambria Math" panose="02040503050406030204" pitchFamily="18" charset="0"/>
                            </a:rPr>
                            <m:t>𝑧</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𝑤</m:t>
                          </m:r>
                        </m:sub>
                      </m:sSub>
                      <m:r>
                        <a:rPr lang="en-US" sz="2400" b="0" i="1" smtClean="0">
                          <a:solidFill>
                            <a:srgbClr val="00B050"/>
                          </a:solidFill>
                          <a:latin typeface="Cambria Math" panose="02040503050406030204" pitchFamily="18" charset="0"/>
                        </a:rPr>
                        <m:t>=</m:t>
                      </m:r>
                      <m:f>
                        <m:fPr>
                          <m:ctrlPr>
                            <a:rPr lang="en-US" sz="2400" b="0" i="1" smtClean="0">
                              <a:solidFill>
                                <a:srgbClr val="00B050"/>
                              </a:solidFill>
                              <a:latin typeface="Cambria Math" panose="02040503050406030204" pitchFamily="18" charset="0"/>
                            </a:rPr>
                          </m:ctrlPr>
                        </m:fPr>
                        <m:num>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𝑧</m:t>
                              </m:r>
                            </m:num>
                            <m:den>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𝑤</m:t>
                              </m:r>
                            </m:den>
                          </m:f>
                        </m:num>
                        <m:den>
                          <m:f>
                            <m:fPr>
                              <m:ctrlPr>
                                <a:rPr lang="en-US" sz="2400" b="0" i="1" smtClean="0">
                                  <a:solidFill>
                                    <a:srgbClr val="00B050"/>
                                  </a:solidFill>
                                  <a:latin typeface="Cambria Math" panose="02040503050406030204" pitchFamily="18" charset="0"/>
                                </a:rPr>
                              </m:ctrlPr>
                            </m:fPr>
                            <m:num>
                              <m:r>
                                <a:rPr lang="en-US" sz="2400" b="0" i="1" smtClean="0">
                                  <a:solidFill>
                                    <a:srgbClr val="00B050"/>
                                  </a:solidFill>
                                  <a:latin typeface="Cambria Math" panose="02040503050406030204" pitchFamily="18" charset="0"/>
                                </a:rPr>
                                <m:t>𝑧</m:t>
                              </m:r>
                            </m:num>
                            <m:den>
                              <m:r>
                                <a:rPr lang="en-US" sz="2400" b="0" i="1" smtClean="0">
                                  <a:solidFill>
                                    <a:srgbClr val="00B050"/>
                                  </a:solidFill>
                                  <a:latin typeface="Cambria Math" panose="02040503050406030204" pitchFamily="18" charset="0"/>
                                </a:rPr>
                                <m:t>𝑤</m:t>
                              </m:r>
                            </m:den>
                          </m:f>
                        </m:den>
                      </m:f>
                      <m:r>
                        <a:rPr lang="he-IL" sz="2400" b="0" i="1" smtClean="0">
                          <a:solidFill>
                            <a:srgbClr val="00B050"/>
                          </a:solidFill>
                          <a:latin typeface="Cambria Math" panose="02040503050406030204" pitchFamily="18" charset="0"/>
                        </a:rPr>
                        <m:t>=</m:t>
                      </m:r>
                      <m:f>
                        <m:fPr>
                          <m:ctrlPr>
                            <a:rPr lang="en-US" sz="2400" i="1">
                              <a:solidFill>
                                <a:srgbClr val="00B050"/>
                              </a:solidFill>
                              <a:latin typeface="Cambria Math" panose="02040503050406030204" pitchFamily="18" charset="0"/>
                            </a:rPr>
                          </m:ctrlPr>
                        </m:fPr>
                        <m:num>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𝑧</m:t>
                              </m:r>
                            </m:num>
                            <m:den>
                              <m:r>
                                <a:rPr lang="en-US" sz="2400" b="0" i="1" smtClean="0">
                                  <a:solidFill>
                                    <a:srgbClr val="00B050"/>
                                  </a:solidFill>
                                  <a:latin typeface="Cambria Math" panose="02040503050406030204" pitchFamily="18" charset="0"/>
                                  <a:ea typeface="Cambria Math" panose="02040503050406030204" pitchFamily="18" charset="0"/>
                                </a:rPr>
                                <m:t>𝑧</m:t>
                              </m:r>
                            </m:den>
                          </m:f>
                        </m:num>
                        <m:den>
                          <m:f>
                            <m:fPr>
                              <m:ctrlPr>
                                <a:rPr lang="en-US" sz="2400" i="1">
                                  <a:solidFill>
                                    <a:srgbClr val="00B050"/>
                                  </a:solidFill>
                                  <a:latin typeface="Cambria Math" panose="02040503050406030204" pitchFamily="18" charset="0"/>
                                </a:rPr>
                              </m:ctrlPr>
                            </m:fPr>
                            <m:num>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𝑤</m:t>
                              </m:r>
                            </m:num>
                            <m:den>
                              <m:r>
                                <a:rPr lang="en-US" sz="2400" i="1">
                                  <a:solidFill>
                                    <a:srgbClr val="00B050"/>
                                  </a:solidFill>
                                  <a:latin typeface="Cambria Math" panose="02040503050406030204" pitchFamily="18" charset="0"/>
                                </a:rPr>
                                <m:t>𝑤</m:t>
                              </m:r>
                            </m:den>
                          </m:f>
                        </m:den>
                      </m:f>
                    </m:oMath>
                  </m:oMathPara>
                </a14:m>
                <a:endParaRPr lang="en-US" sz="2400" dirty="0">
                  <a:solidFill>
                    <a:srgbClr val="00B050"/>
                  </a:solidFill>
                </a:endParaRPr>
              </a:p>
              <a:p>
                <a:pPr algn="r" rtl="1"/>
                <a:endParaRPr lang="en-US" sz="2400" dirty="0"/>
              </a:p>
              <a:p>
                <a:pPr algn="l"/>
                <a:r>
                  <a:rPr lang="en-US" sz="2400" dirty="0" smtClean="0"/>
                  <a:t>Constant elasticity:</a:t>
                </a:r>
                <a:endParaRPr lang="he-IL" sz="2400" dirty="0"/>
              </a:p>
              <a:p>
                <a:pPr algn="r" rtl="1"/>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𝑧</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𝑎</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𝑤</m:t>
                              </m:r>
                            </m:e>
                            <m:sup>
                              <m:r>
                                <a:rPr lang="en-US" sz="2400" b="0" i="1" smtClean="0">
                                  <a:solidFill>
                                    <a:srgbClr val="FF0000"/>
                                  </a:solidFill>
                                  <a:latin typeface="Cambria Math" panose="02040503050406030204" pitchFamily="18" charset="0"/>
                                </a:rPr>
                                <m:t>𝑐</m:t>
                              </m:r>
                            </m:sup>
                          </m:s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&gt;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𝜂</m:t>
                          </m:r>
                        </m:e>
                        <m:sub>
                          <m:r>
                            <a:rPr lang="en-US" sz="2400" i="1">
                              <a:solidFill>
                                <a:srgbClr val="FF0000"/>
                              </a:solidFill>
                              <a:latin typeface="Cambria Math" panose="02040503050406030204" pitchFamily="18" charset="0"/>
                            </a:rPr>
                            <m:t>𝑧</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𝑤</m:t>
                          </m:r>
                        </m:sub>
                      </m:sSub>
                      <m:r>
                        <a:rPr lang="he-IL"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𝑐</m:t>
                      </m:r>
                    </m:oMath>
                  </m:oMathPara>
                </a14:m>
                <a:endParaRPr lang="en-US" sz="2400" dirty="0">
                  <a:solidFill>
                    <a:srgbClr val="FF0000"/>
                  </a:solidFill>
                </a:endParaRPr>
              </a:p>
              <a:p>
                <a:pPr algn="r" rtl="1"/>
                <a:endParaRPr lang="en-US" sz="2400" dirty="0"/>
              </a:p>
              <a:p>
                <a:pPr algn="l"/>
                <a:r>
                  <a:rPr lang="en-US" sz="2400" dirty="0" smtClean="0"/>
                  <a:t>For instance:</a:t>
                </a:r>
                <a:endParaRPr lang="he-IL" sz="2400" dirty="0"/>
              </a:p>
              <a:p>
                <a:pPr algn="r" rtl="1"/>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𝑧</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𝑎𝑤</m:t>
                          </m:r>
                          <m:r>
                            <a:rPr lang="en-US" sz="2400" i="1" smtClean="0">
                              <a:solidFill>
                                <a:schemeClr val="tx1"/>
                              </a:solidFill>
                              <a:latin typeface="Cambria Math" panose="02040503050406030204" pitchFamily="18" charset="0"/>
                            </a:rPr>
                            <m:t>⟺</m:t>
                          </m:r>
                          <m:r>
                            <a:rPr lang="en-US" sz="2400" i="1">
                              <a:solidFill>
                                <a:srgbClr val="FF0000"/>
                              </a:solidFill>
                              <a:latin typeface="Cambria Math" panose="02040503050406030204" pitchFamily="18" charset="0"/>
                            </a:rPr>
                            <m:t> </m:t>
                          </m:r>
                          <m:r>
                            <a:rPr lang="en-US" sz="2400" i="1" smtClean="0">
                              <a:solidFill>
                                <a:srgbClr val="FF0000"/>
                              </a:solidFill>
                              <a:latin typeface="Cambria Math" panose="02040503050406030204" pitchFamily="18" charset="0"/>
                              <a:ea typeface="Cambria Math" panose="02040503050406030204" pitchFamily="18" charset="0"/>
                            </a:rPr>
                            <m:t>𝜂</m:t>
                          </m:r>
                        </m:e>
                        <m:sub>
                          <m:r>
                            <a:rPr lang="en-US" sz="2400" i="1">
                              <a:solidFill>
                                <a:srgbClr val="FF0000"/>
                              </a:solidFill>
                              <a:latin typeface="Cambria Math" panose="02040503050406030204" pitchFamily="18" charset="0"/>
                            </a:rPr>
                            <m:t>𝑧</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𝑤</m:t>
                          </m:r>
                        </m:sub>
                      </m:sSub>
                      <m:r>
                        <a:rPr lang="he-IL" sz="240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m:t>
                      </m:r>
                    </m:oMath>
                  </m:oMathPara>
                </a14:m>
                <a:endParaRPr lang="en-US" sz="2400" dirty="0">
                  <a:solidFill>
                    <a:srgbClr val="FF0000"/>
                  </a:solidFill>
                </a:endParaRPr>
              </a:p>
              <a:p>
                <a:pPr algn="r" rtl="1"/>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𝑧</m:t>
                          </m:r>
                          <m:r>
                            <a:rPr lang="en-US" sz="2400" i="1">
                              <a:solidFill>
                                <a:srgbClr val="FF0000"/>
                              </a:solidFill>
                              <a:latin typeface="Cambria Math" panose="02040503050406030204" pitchFamily="18" charset="0"/>
                            </a:rPr>
                            <m:t>=</m:t>
                          </m:r>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𝑎</m:t>
                              </m:r>
                            </m:num>
                            <m:den>
                              <m:r>
                                <a:rPr lang="en-US" sz="2400" b="0" i="1" smtClean="0">
                                  <a:solidFill>
                                    <a:srgbClr val="FF0000"/>
                                  </a:solidFill>
                                  <a:latin typeface="Cambria Math" panose="02040503050406030204" pitchFamily="18" charset="0"/>
                                </a:rPr>
                                <m:t>𝑤</m:t>
                              </m:r>
                            </m:den>
                          </m:f>
                          <m:r>
                            <a:rPr lang="en-US" sz="2400" i="1" smtClean="0">
                              <a:solidFill>
                                <a:schemeClr val="tx1"/>
                              </a:solidFill>
                              <a:latin typeface="Cambria Math" panose="02040503050406030204" pitchFamily="18" charset="0"/>
                            </a:rPr>
                            <m:t>⟺</m:t>
                          </m:r>
                          <m:r>
                            <a:rPr lang="en-US" sz="2400" i="1">
                              <a:solidFill>
                                <a:srgbClr val="FF0000"/>
                              </a:solidFill>
                              <a:latin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𝜂</m:t>
                          </m:r>
                        </m:e>
                        <m:sub>
                          <m:r>
                            <a:rPr lang="en-US" sz="2400" i="1">
                              <a:solidFill>
                                <a:srgbClr val="FF0000"/>
                              </a:solidFill>
                              <a:latin typeface="Cambria Math" panose="02040503050406030204" pitchFamily="18" charset="0"/>
                            </a:rPr>
                            <m:t>𝑧</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𝑤</m:t>
                          </m:r>
                        </m:sub>
                      </m:sSub>
                      <m:r>
                        <a:rPr lang="he-IL" sz="240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m:t>
                      </m:r>
                    </m:oMath>
                  </m:oMathPara>
                </a14:m>
                <a:endParaRPr lang="en-US" sz="2400" dirty="0">
                  <a:solidFill>
                    <a:srgbClr val="FF0000"/>
                  </a:solidFill>
                </a:endParaRPr>
              </a:p>
              <a:p>
                <a:pPr algn="r" rtl="1"/>
                <a:endParaRPr lang="he-IL" sz="2400" dirty="0"/>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1447894" y="1402817"/>
                <a:ext cx="9328963" cy="4596002"/>
              </a:xfrm>
              <a:prstGeom prst="rect">
                <a:avLst/>
              </a:prstGeom>
              <a:blipFill rotWithShape="1">
                <a:blip r:embed="rId2"/>
                <a:stretch>
                  <a:fillRect l="-1046"/>
                </a:stretch>
              </a:blipFill>
            </p:spPr>
            <p:txBody>
              <a:bodyPr/>
              <a:lstStyle/>
              <a:p>
                <a:r>
                  <a:rPr lang="en-US">
                    <a:noFill/>
                  </a:rPr>
                  <a:t> </a:t>
                </a:r>
              </a:p>
            </p:txBody>
          </p:sp>
        </mc:Fallback>
      </mc:AlternateContent>
    </p:spTree>
    <p:extLst>
      <p:ext uri="{BB962C8B-B14F-4D97-AF65-F5344CB8AC3E}">
        <p14:creationId xmlns:p14="http://schemas.microsoft.com/office/powerpoint/2010/main" val="193767535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Constant Elasticity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252</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1447894" y="1951457"/>
                <a:ext cx="9328963" cy="3120150"/>
              </a:xfrm>
              <a:prstGeom prst="rect">
                <a:avLst/>
              </a:prstGeom>
              <a:noFill/>
            </p:spPr>
            <p:txBody>
              <a:bodyPr wrap="square" rtlCol="0">
                <a:spAutoFit/>
              </a:bodyPr>
              <a:lstStyle/>
              <a:p>
                <a:pPr algn="l"/>
                <a:r>
                  <a:rPr lang="en-US" sz="2400" dirty="0" smtClean="0"/>
                  <a:t>If</a:t>
                </a:r>
                <a:endParaRPr lang="he-IL" sz="2400" dirty="0"/>
              </a:p>
              <a:p>
                <a:pPr algn="ct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𝑧</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𝑎</m:t>
                      </m:r>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𝑤</m:t>
                          </m:r>
                        </m:e>
                        <m:sup>
                          <m:r>
                            <a:rPr lang="en-US" sz="2400" i="1">
                              <a:solidFill>
                                <a:srgbClr val="FF0000"/>
                              </a:solidFill>
                              <a:latin typeface="Cambria Math" panose="02040503050406030204" pitchFamily="18" charset="0"/>
                            </a:rPr>
                            <m:t>𝑐</m:t>
                          </m:r>
                        </m:sup>
                      </m:sSup>
                    </m:oMath>
                  </m:oMathPara>
                </a14:m>
                <a:endParaRPr lang="en-US" sz="2400" dirty="0" smtClean="0"/>
              </a:p>
              <a:p>
                <a:pPr rtl="1"/>
                <a:r>
                  <a:rPr lang="en-US" sz="2400" dirty="0" smtClean="0"/>
                  <a:t>Then</a:t>
                </a:r>
              </a:p>
              <a:p>
                <a:pPr/>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ea typeface="Cambria Math" panose="02040503050406030204" pitchFamily="18" charset="0"/>
                            </a:rPr>
                            <m:t>𝜂</m:t>
                          </m:r>
                        </m:e>
                        <m:sub>
                          <m:r>
                            <a:rPr lang="en-US" sz="2400" i="1">
                              <a:solidFill>
                                <a:srgbClr val="00B050"/>
                              </a:solidFill>
                              <a:latin typeface="Cambria Math" panose="02040503050406030204" pitchFamily="18" charset="0"/>
                            </a:rPr>
                            <m:t>𝑧</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𝑤</m:t>
                          </m:r>
                        </m:sub>
                      </m:sSub>
                      <m:r>
                        <a:rPr lang="en-US" sz="2400" i="1">
                          <a:solidFill>
                            <a:srgbClr val="00B050"/>
                          </a:solidFill>
                          <a:latin typeface="Cambria Math" panose="02040503050406030204" pitchFamily="18" charset="0"/>
                        </a:rPr>
                        <m:t>=</m:t>
                      </m:r>
                      <m:f>
                        <m:fPr>
                          <m:ctrlPr>
                            <a:rPr lang="en-US" sz="2400" i="1">
                              <a:solidFill>
                                <a:srgbClr val="00B050"/>
                              </a:solidFill>
                              <a:latin typeface="Cambria Math" panose="02040503050406030204" pitchFamily="18" charset="0"/>
                            </a:rPr>
                          </m:ctrlPr>
                        </m:fPr>
                        <m:num>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𝑧</m:t>
                              </m:r>
                            </m:num>
                            <m:den>
                              <m:r>
                                <a:rPr lang="en-US" sz="2400" i="1">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𝑤</m:t>
                              </m:r>
                            </m:den>
                          </m:f>
                        </m:num>
                        <m:den>
                          <m:f>
                            <m:fPr>
                              <m:ctrlPr>
                                <a:rPr lang="en-US" sz="2400" i="1">
                                  <a:solidFill>
                                    <a:srgbClr val="00B050"/>
                                  </a:solidFill>
                                  <a:latin typeface="Cambria Math" panose="02040503050406030204" pitchFamily="18" charset="0"/>
                                </a:rPr>
                              </m:ctrlPr>
                            </m:fPr>
                            <m:num>
                              <m:r>
                                <a:rPr lang="en-US" sz="2400" i="1">
                                  <a:solidFill>
                                    <a:srgbClr val="00B050"/>
                                  </a:solidFill>
                                  <a:latin typeface="Cambria Math" panose="02040503050406030204" pitchFamily="18" charset="0"/>
                                </a:rPr>
                                <m:t>𝑧</m:t>
                              </m:r>
                            </m:num>
                            <m:den>
                              <m:r>
                                <a:rPr lang="en-US" sz="2400" i="1">
                                  <a:solidFill>
                                    <a:srgbClr val="00B050"/>
                                  </a:solidFill>
                                  <a:latin typeface="Cambria Math" panose="02040503050406030204" pitchFamily="18" charset="0"/>
                                </a:rPr>
                                <m:t>𝑤</m:t>
                              </m:r>
                            </m:den>
                          </m:f>
                        </m:den>
                      </m:f>
                      <m:r>
                        <a:rPr lang="he-IL" sz="2400" i="1">
                          <a:solidFill>
                            <a:srgbClr val="00B050"/>
                          </a:solidFill>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a:rPr>
                            <m:t>𝑎𝑐</m:t>
                          </m:r>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𝑐</m:t>
                              </m:r>
                              <m:r>
                                <a:rPr lang="en-US" sz="2400" i="1">
                                  <a:latin typeface="Cambria Math"/>
                                </a:rPr>
                                <m:t>−</m:t>
                              </m:r>
                              <m:r>
                                <a:rPr lang="en-US" sz="2400" i="1">
                                  <a:latin typeface="Cambria Math"/>
                                </a:rPr>
                                <m:t>1</m:t>
                              </m:r>
                            </m:sup>
                          </m:sSup>
                        </m:num>
                        <m:den>
                          <m:r>
                            <a:rPr lang="en-US" sz="2400" i="1">
                              <a:latin typeface="Cambria Math" panose="02040503050406030204" pitchFamily="18" charset="0"/>
                            </a:rPr>
                            <m:t>𝑎</m:t>
                          </m:r>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𝑐</m:t>
                              </m:r>
                            </m:sup>
                          </m:sSup>
                          <m:r>
                            <a:rPr lang="en-US" sz="2400" b="0" i="1" smtClean="0">
                              <a:latin typeface="Cambria Math"/>
                            </a:rPr>
                            <m:t>/</m:t>
                          </m:r>
                          <m:r>
                            <a:rPr lang="en-US" sz="2400" b="0" i="1" smtClean="0">
                              <a:latin typeface="Cambria Math"/>
                            </a:rPr>
                            <m:t>𝑤</m:t>
                          </m:r>
                        </m:den>
                      </m:f>
                      <m:r>
                        <a:rPr lang="en-US" sz="2400" b="0" i="1" smtClean="0">
                          <a:latin typeface="Cambria Math"/>
                        </a:rPr>
                        <m:t>=</m:t>
                      </m:r>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a:rPr>
                            <m:t>𝑎𝑐</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𝑤</m:t>
                              </m:r>
                            </m:e>
                            <m:sup>
                              <m:r>
                                <a:rPr lang="en-US" sz="2400" i="1">
                                  <a:solidFill>
                                    <a:schemeClr val="tx1"/>
                                  </a:solidFill>
                                  <a:latin typeface="Cambria Math" panose="02040503050406030204" pitchFamily="18" charset="0"/>
                                </a:rPr>
                                <m:t>𝑐</m:t>
                              </m:r>
                              <m:r>
                                <a:rPr lang="en-US" sz="2400" b="0" i="1" smtClean="0">
                                  <a:solidFill>
                                    <a:schemeClr val="tx1"/>
                                  </a:solidFill>
                                  <a:latin typeface="Cambria Math"/>
                                </a:rPr>
                                <m:t>−</m:t>
                              </m:r>
                              <m:r>
                                <a:rPr lang="en-US" sz="2400" b="0" i="1" smtClean="0">
                                  <a:solidFill>
                                    <a:schemeClr val="tx1"/>
                                  </a:solidFill>
                                  <a:latin typeface="Cambria Math"/>
                                </a:rPr>
                                <m:t>1</m:t>
                              </m:r>
                            </m:sup>
                          </m:sSup>
                        </m:num>
                        <m:den>
                          <m:r>
                            <a:rPr lang="en-US" sz="2400" i="1">
                              <a:solidFill>
                                <a:schemeClr val="tx1"/>
                              </a:solidFill>
                              <a:latin typeface="Cambria Math" panose="02040503050406030204" pitchFamily="18" charset="0"/>
                            </a:rPr>
                            <m:t>𝑎</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𝑤</m:t>
                              </m:r>
                            </m:e>
                            <m:sup>
                              <m:r>
                                <a:rPr lang="en-US" sz="2400" i="1">
                                  <a:solidFill>
                                    <a:schemeClr val="tx1"/>
                                  </a:solidFill>
                                  <a:latin typeface="Cambria Math" panose="02040503050406030204" pitchFamily="18" charset="0"/>
                                </a:rPr>
                                <m:t>𝑐</m:t>
                              </m:r>
                              <m:r>
                                <a:rPr lang="en-US" sz="2400" b="0" i="1" smtClean="0">
                                  <a:solidFill>
                                    <a:schemeClr val="tx1"/>
                                  </a:solidFill>
                                  <a:latin typeface="Cambria Math"/>
                                </a:rPr>
                                <m:t>−</m:t>
                              </m:r>
                              <m:r>
                                <a:rPr lang="en-US" sz="2400" b="0" i="1" smtClean="0">
                                  <a:solidFill>
                                    <a:schemeClr val="tx1"/>
                                  </a:solidFill>
                                  <a:latin typeface="Cambria Math"/>
                                </a:rPr>
                                <m:t>1</m:t>
                              </m:r>
                            </m:sup>
                          </m:sSup>
                        </m:den>
                      </m:f>
                      <m:r>
                        <a:rPr lang="en-US" sz="2400" b="0" i="1" smtClean="0">
                          <a:solidFill>
                            <a:schemeClr val="tx1"/>
                          </a:solidFill>
                          <a:latin typeface="Cambria Math"/>
                        </a:rPr>
                        <m:t>=</m:t>
                      </m:r>
                      <m:r>
                        <a:rPr lang="en-US" sz="2400" b="0" i="1" smtClean="0">
                          <a:solidFill>
                            <a:srgbClr val="FF0000"/>
                          </a:solidFill>
                          <a:latin typeface="Cambria Math"/>
                        </a:rPr>
                        <m:t>𝑐</m:t>
                      </m:r>
                    </m:oMath>
                  </m:oMathPara>
                </a14:m>
                <a:endParaRPr lang="en-US" sz="2400" dirty="0">
                  <a:solidFill>
                    <a:srgbClr val="FF0000"/>
                  </a:solidFill>
                </a:endParaRPr>
              </a:p>
              <a:p>
                <a:pPr algn="l"/>
                <a:endParaRPr lang="he-IL" sz="2400" dirty="0"/>
              </a:p>
              <a:p>
                <a:pPr algn="r" rtl="1"/>
                <a:endParaRPr lang="he-IL" sz="2400" dirty="0"/>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1447894" y="1951457"/>
                <a:ext cx="9328963" cy="3120150"/>
              </a:xfrm>
              <a:prstGeom prst="rect">
                <a:avLst/>
              </a:prstGeom>
              <a:blipFill rotWithShape="1">
                <a:blip r:embed="rId2"/>
                <a:stretch>
                  <a:fillRect l="-1046" t="-1367"/>
                </a:stretch>
              </a:blipFill>
            </p:spPr>
            <p:txBody>
              <a:bodyPr/>
              <a:lstStyle/>
              <a:p>
                <a:r>
                  <a:rPr lang="en-US">
                    <a:noFill/>
                  </a:rPr>
                  <a:t> </a:t>
                </a:r>
              </a:p>
            </p:txBody>
          </p:sp>
        </mc:Fallback>
      </mc:AlternateContent>
    </p:spTree>
    <p:extLst>
      <p:ext uri="{BB962C8B-B14F-4D97-AF65-F5344CB8AC3E}">
        <p14:creationId xmlns:p14="http://schemas.microsoft.com/office/powerpoint/2010/main" val="790656444"/>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Constant Elasticity – cont.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253</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1447894" y="1690688"/>
                <a:ext cx="9328963" cy="4103559"/>
              </a:xfrm>
              <a:prstGeom prst="rect">
                <a:avLst/>
              </a:prstGeom>
              <a:noFill/>
            </p:spPr>
            <p:txBody>
              <a:bodyPr wrap="square" rtlCol="0">
                <a:spAutoFit/>
              </a:bodyPr>
              <a:lstStyle/>
              <a:p>
                <a:pPr algn="l"/>
                <a:r>
                  <a:rPr lang="en-US" sz="2200" dirty="0" smtClean="0"/>
                  <a:t>And if				</a:t>
                </a:r>
                <a14:m>
                  <m:oMath xmlns:m="http://schemas.openxmlformats.org/officeDocument/2006/math">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ea typeface="Cambria Math" panose="02040503050406030204" pitchFamily="18" charset="0"/>
                          </a:rPr>
                          <m:t>𝜂</m:t>
                        </m:r>
                      </m:e>
                      <m:sub>
                        <m:r>
                          <a:rPr lang="en-US" sz="2200" i="1">
                            <a:solidFill>
                              <a:srgbClr val="00B050"/>
                            </a:solidFill>
                            <a:latin typeface="Cambria Math" panose="02040503050406030204" pitchFamily="18" charset="0"/>
                          </a:rPr>
                          <m:t>𝑧</m:t>
                        </m:r>
                        <m:r>
                          <a:rPr lang="en-US" sz="2200" i="1">
                            <a:solidFill>
                              <a:srgbClr val="00B050"/>
                            </a:solidFill>
                            <a:latin typeface="Cambria Math" panose="02040503050406030204" pitchFamily="18" charset="0"/>
                          </a:rPr>
                          <m:t>,</m:t>
                        </m:r>
                        <m:r>
                          <a:rPr lang="en-US" sz="2200" i="1">
                            <a:solidFill>
                              <a:srgbClr val="00B050"/>
                            </a:solidFill>
                            <a:latin typeface="Cambria Math" panose="02040503050406030204" pitchFamily="18" charset="0"/>
                          </a:rPr>
                          <m:t>𝑤</m:t>
                        </m:r>
                      </m:sub>
                    </m:sSub>
                    <m:r>
                      <a:rPr lang="en-US" sz="2200" i="1">
                        <a:solidFill>
                          <a:srgbClr val="00B050"/>
                        </a:solidFill>
                        <a:latin typeface="Cambria Math" panose="02040503050406030204" pitchFamily="18" charset="0"/>
                      </a:rPr>
                      <m:t>=</m:t>
                    </m:r>
                    <m:f>
                      <m:fPr>
                        <m:ctrlPr>
                          <a:rPr lang="en-US" sz="2200" i="1">
                            <a:solidFill>
                              <a:srgbClr val="00B050"/>
                            </a:solidFill>
                            <a:latin typeface="Cambria Math" panose="02040503050406030204" pitchFamily="18" charset="0"/>
                          </a:rPr>
                        </m:ctrlPr>
                      </m:fPr>
                      <m:num>
                        <m:f>
                          <m:fPr>
                            <m:ctrlPr>
                              <a:rPr lang="en-US" sz="2200" i="1">
                                <a:solidFill>
                                  <a:srgbClr val="00B050"/>
                                </a:solidFill>
                                <a:latin typeface="Cambria Math" panose="02040503050406030204" pitchFamily="18" charset="0"/>
                              </a:rPr>
                            </m:ctrlPr>
                          </m:fPr>
                          <m:num>
                            <m:r>
                              <a:rPr lang="en-US" sz="2200" i="1">
                                <a:solidFill>
                                  <a:srgbClr val="00B050"/>
                                </a:solidFill>
                                <a:latin typeface="Cambria Math" panose="02040503050406030204" pitchFamily="18" charset="0"/>
                                <a:ea typeface="Cambria Math" panose="02040503050406030204" pitchFamily="18" charset="0"/>
                              </a:rPr>
                              <m:t>𝜕</m:t>
                            </m:r>
                            <m:r>
                              <a:rPr lang="en-US" sz="2200" i="1">
                                <a:solidFill>
                                  <a:srgbClr val="00B050"/>
                                </a:solidFill>
                                <a:latin typeface="Cambria Math" panose="02040503050406030204" pitchFamily="18" charset="0"/>
                                <a:ea typeface="Cambria Math" panose="02040503050406030204" pitchFamily="18" charset="0"/>
                              </a:rPr>
                              <m:t>𝑧</m:t>
                            </m:r>
                          </m:num>
                          <m:den>
                            <m:r>
                              <a:rPr lang="en-US" sz="2200" i="1">
                                <a:solidFill>
                                  <a:srgbClr val="00B050"/>
                                </a:solidFill>
                                <a:latin typeface="Cambria Math" panose="02040503050406030204" pitchFamily="18" charset="0"/>
                                <a:ea typeface="Cambria Math" panose="02040503050406030204" pitchFamily="18" charset="0"/>
                              </a:rPr>
                              <m:t>𝜕</m:t>
                            </m:r>
                            <m:r>
                              <a:rPr lang="en-US" sz="2200" i="1">
                                <a:solidFill>
                                  <a:srgbClr val="00B050"/>
                                </a:solidFill>
                                <a:latin typeface="Cambria Math" panose="02040503050406030204" pitchFamily="18" charset="0"/>
                                <a:ea typeface="Cambria Math" panose="02040503050406030204" pitchFamily="18" charset="0"/>
                              </a:rPr>
                              <m:t>𝑤</m:t>
                            </m:r>
                          </m:den>
                        </m:f>
                      </m:num>
                      <m:den>
                        <m:f>
                          <m:fPr>
                            <m:ctrlPr>
                              <a:rPr lang="en-US" sz="2200" i="1">
                                <a:solidFill>
                                  <a:srgbClr val="00B050"/>
                                </a:solidFill>
                                <a:latin typeface="Cambria Math" panose="02040503050406030204" pitchFamily="18" charset="0"/>
                              </a:rPr>
                            </m:ctrlPr>
                          </m:fPr>
                          <m:num>
                            <m:r>
                              <a:rPr lang="en-US" sz="2200" i="1">
                                <a:solidFill>
                                  <a:srgbClr val="00B050"/>
                                </a:solidFill>
                                <a:latin typeface="Cambria Math" panose="02040503050406030204" pitchFamily="18" charset="0"/>
                              </a:rPr>
                              <m:t>𝑧</m:t>
                            </m:r>
                          </m:num>
                          <m:den>
                            <m:r>
                              <a:rPr lang="en-US" sz="2200" i="1">
                                <a:solidFill>
                                  <a:srgbClr val="00B050"/>
                                </a:solidFill>
                                <a:latin typeface="Cambria Math" panose="02040503050406030204" pitchFamily="18" charset="0"/>
                              </a:rPr>
                              <m:t>𝑤</m:t>
                            </m:r>
                          </m:den>
                        </m:f>
                      </m:den>
                    </m:f>
                    <m:r>
                      <a:rPr lang="he-IL" sz="2200" i="1">
                        <a:solidFill>
                          <a:srgbClr val="00B050"/>
                        </a:solidFill>
                        <a:latin typeface="Cambria Math" panose="02040503050406030204" pitchFamily="18" charset="0"/>
                      </a:rPr>
                      <m:t>=</m:t>
                    </m:r>
                    <m:f>
                      <m:fPr>
                        <m:ctrlPr>
                          <a:rPr lang="en-US" sz="2200" i="1" smtClean="0">
                            <a:solidFill>
                              <a:schemeClr val="tx1"/>
                            </a:solidFill>
                            <a:latin typeface="Cambria Math" panose="02040503050406030204" pitchFamily="18" charset="0"/>
                          </a:rPr>
                        </m:ctrlPr>
                      </m:fPr>
                      <m:num>
                        <m:f>
                          <m:fPr>
                            <m:ctrlPr>
                              <a:rPr lang="en-US" sz="2200" i="1">
                                <a:solidFill>
                                  <a:schemeClr val="tx1"/>
                                </a:solidFill>
                                <a:latin typeface="Cambria Math" panose="02040503050406030204" pitchFamily="18" charset="0"/>
                              </a:rPr>
                            </m:ctrlPr>
                          </m:fPr>
                          <m:num>
                            <m:r>
                              <a:rPr lang="en-US" sz="2200" i="1">
                                <a:solidFill>
                                  <a:schemeClr val="tx1"/>
                                </a:solidFill>
                                <a:latin typeface="Cambria Math" panose="02040503050406030204" pitchFamily="18" charset="0"/>
                                <a:ea typeface="Cambria Math" panose="02040503050406030204" pitchFamily="18" charset="0"/>
                              </a:rPr>
                              <m:t>𝜕</m:t>
                            </m:r>
                            <m:r>
                              <a:rPr lang="en-US" sz="2200" i="1">
                                <a:solidFill>
                                  <a:schemeClr val="tx1"/>
                                </a:solidFill>
                                <a:latin typeface="Cambria Math" panose="02040503050406030204" pitchFamily="18" charset="0"/>
                                <a:ea typeface="Cambria Math" panose="02040503050406030204" pitchFamily="18" charset="0"/>
                              </a:rPr>
                              <m:t>𝑧</m:t>
                            </m:r>
                          </m:num>
                          <m:den>
                            <m:r>
                              <a:rPr lang="en-US" sz="2200" i="1">
                                <a:solidFill>
                                  <a:schemeClr val="tx1"/>
                                </a:solidFill>
                                <a:latin typeface="Cambria Math" panose="02040503050406030204" pitchFamily="18" charset="0"/>
                                <a:ea typeface="Cambria Math" panose="02040503050406030204" pitchFamily="18" charset="0"/>
                              </a:rPr>
                              <m:t>𝑧</m:t>
                            </m:r>
                          </m:den>
                        </m:f>
                      </m:num>
                      <m:den>
                        <m:f>
                          <m:fPr>
                            <m:ctrlPr>
                              <a:rPr lang="en-US" sz="2200" i="1">
                                <a:solidFill>
                                  <a:schemeClr val="tx1"/>
                                </a:solidFill>
                                <a:latin typeface="Cambria Math" panose="02040503050406030204" pitchFamily="18" charset="0"/>
                              </a:rPr>
                            </m:ctrlPr>
                          </m:fPr>
                          <m:num>
                            <m:r>
                              <a:rPr lang="en-US" sz="2200" i="1">
                                <a:solidFill>
                                  <a:schemeClr val="tx1"/>
                                </a:solidFill>
                                <a:latin typeface="Cambria Math" panose="02040503050406030204" pitchFamily="18" charset="0"/>
                                <a:ea typeface="Cambria Math" panose="02040503050406030204" pitchFamily="18" charset="0"/>
                              </a:rPr>
                              <m:t>𝜕</m:t>
                            </m:r>
                            <m:r>
                              <a:rPr lang="en-US" sz="2200" i="1">
                                <a:solidFill>
                                  <a:schemeClr val="tx1"/>
                                </a:solidFill>
                                <a:latin typeface="Cambria Math" panose="02040503050406030204" pitchFamily="18" charset="0"/>
                                <a:ea typeface="Cambria Math" panose="02040503050406030204" pitchFamily="18" charset="0"/>
                              </a:rPr>
                              <m:t>𝑤</m:t>
                            </m:r>
                          </m:num>
                          <m:den>
                            <m:r>
                              <a:rPr lang="en-US" sz="2200" i="1">
                                <a:solidFill>
                                  <a:schemeClr val="tx1"/>
                                </a:solidFill>
                                <a:latin typeface="Cambria Math" panose="02040503050406030204" pitchFamily="18" charset="0"/>
                              </a:rPr>
                              <m:t>𝑤</m:t>
                            </m:r>
                          </m:den>
                        </m:f>
                      </m:den>
                    </m:f>
                    <m:r>
                      <a:rPr lang="he-IL" sz="2200" i="1">
                        <a:solidFill>
                          <a:srgbClr val="00B050"/>
                        </a:solidFill>
                        <a:latin typeface="Cambria Math" panose="02040503050406030204" pitchFamily="18" charset="0"/>
                      </a:rPr>
                      <m:t>=</m:t>
                    </m:r>
                    <m:r>
                      <a:rPr lang="en-US" sz="2200" i="1">
                        <a:solidFill>
                          <a:srgbClr val="FF0000"/>
                        </a:solidFill>
                        <a:latin typeface="Cambria Math"/>
                      </a:rPr>
                      <m:t>𝑐</m:t>
                    </m:r>
                  </m:oMath>
                </a14:m>
                <a:endParaRPr lang="en-US" sz="2200" dirty="0">
                  <a:solidFill>
                    <a:srgbClr val="FF0000"/>
                  </a:solidFill>
                </a:endParaRPr>
              </a:p>
              <a:p>
                <a:pPr algn="l"/>
                <a:r>
                  <a:rPr lang="en-US" sz="2200" dirty="0" smtClean="0"/>
                  <a:t>Then</a:t>
                </a:r>
                <a:endParaRPr lang="he-IL" sz="2200" dirty="0"/>
              </a:p>
              <a:p>
                <a:pPr algn="ct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𝑧</m:t>
                        </m:r>
                      </m:num>
                      <m:den>
                        <m:r>
                          <a:rPr lang="en-US" sz="2200" i="1">
                            <a:latin typeface="Cambria Math" panose="02040503050406030204" pitchFamily="18" charset="0"/>
                            <a:ea typeface="Cambria Math" panose="02040503050406030204" pitchFamily="18" charset="0"/>
                          </a:rPr>
                          <m:t>𝑧</m:t>
                        </m:r>
                      </m:den>
                    </m:f>
                    <m:r>
                      <a:rPr lang="en-US" sz="2200" b="0" i="1" smtClean="0">
                        <a:latin typeface="Cambria Math"/>
                      </a:rPr>
                      <m:t>=</m:t>
                    </m:r>
                    <m:r>
                      <a:rPr lang="en-US" sz="2200" i="1">
                        <a:latin typeface="Cambria Math"/>
                      </a:rPr>
                      <m:t> </m:t>
                    </m:r>
                  </m:oMath>
                </a14:m>
                <a:r>
                  <a:rPr lang="en-US" sz="2200" i="1" dirty="0" smtClean="0">
                    <a:latin typeface="Cambria Math"/>
                  </a:rPr>
                  <a:t>c</a:t>
                </a:r>
                <a14:m>
                  <m:oMath xmlns:m="http://schemas.openxmlformats.org/officeDocument/2006/math">
                    <m:r>
                      <a:rPr lang="en-US" sz="2200" b="0" i="1" smtClean="0">
                        <a:latin typeface="Cambria Math"/>
                      </a:rPr>
                      <m:t> </m:t>
                    </m:r>
                    <m:r>
                      <a:rPr lang="en-US" sz="2200" b="0" i="1" smtClean="0">
                        <a:latin typeface="Cambria Math"/>
                        <a:ea typeface="Cambria Math"/>
                      </a:rPr>
                      <m:t>∙</m:t>
                    </m:r>
                    <m:r>
                      <a:rPr lang="en-US" sz="2200" b="0" i="1" smtClean="0">
                        <a:latin typeface="Cambria Math"/>
                      </a:rPr>
                      <m:t> </m:t>
                    </m:r>
                    <m:f>
                      <m:fPr>
                        <m:ctrlPr>
                          <a:rPr lang="en-US" sz="2200" i="1">
                            <a:latin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𝑤</m:t>
                        </m:r>
                      </m:num>
                      <m:den>
                        <m:r>
                          <a:rPr lang="en-US" sz="2200" i="1">
                            <a:latin typeface="Cambria Math" panose="02040503050406030204" pitchFamily="18" charset="0"/>
                          </a:rPr>
                          <m:t>𝑤</m:t>
                        </m:r>
                      </m:den>
                    </m:f>
                  </m:oMath>
                </a14:m>
                <a:endParaRPr lang="en-US" sz="2200" i="1" dirty="0" smtClean="0">
                  <a:latin typeface="Cambria Math"/>
                </a:endParaRPr>
              </a:p>
              <a:p>
                <a:pPr algn="ctr"/>
                <a:endParaRPr lang="en-US" sz="2200" i="1" dirty="0">
                  <a:latin typeface="Cambria Math"/>
                </a:endParaRPr>
              </a:p>
              <a:p>
                <a:pPr algn="ctr"/>
                <a14:m>
                  <m:oMathPara xmlns:m="http://schemas.openxmlformats.org/officeDocument/2006/math">
                    <m:oMathParaPr>
                      <m:jc m:val="centerGroup"/>
                    </m:oMathParaPr>
                    <m:oMath xmlns:m="http://schemas.openxmlformats.org/officeDocument/2006/math">
                      <m:r>
                        <a:rPr lang="en-US" sz="2200" i="1">
                          <a:latin typeface="Cambria Math"/>
                        </a:rPr>
                        <m:t>𝑑</m:t>
                      </m:r>
                      <m:d>
                        <m:dPr>
                          <m:ctrlPr>
                            <a:rPr lang="en-US" sz="2200" i="1">
                              <a:latin typeface="Cambria Math" panose="02040503050406030204" pitchFamily="18" charset="0"/>
                            </a:rPr>
                          </m:ctrlPr>
                        </m:dPr>
                        <m:e>
                          <m:func>
                            <m:funcPr>
                              <m:ctrlPr>
                                <a:rPr lang="en-US" sz="2200" i="1">
                                  <a:latin typeface="Cambria Math" panose="02040503050406030204" pitchFamily="18" charset="0"/>
                                </a:rPr>
                              </m:ctrlPr>
                            </m:funcPr>
                            <m:fName>
                              <m:r>
                                <m:rPr>
                                  <m:sty m:val="p"/>
                                </m:rPr>
                                <a:rPr lang="en-US" sz="2200">
                                  <a:latin typeface="Cambria Math"/>
                                </a:rPr>
                                <m:t>log</m:t>
                              </m:r>
                            </m:fName>
                            <m:e>
                              <m:d>
                                <m:dPr>
                                  <m:ctrlPr>
                                    <a:rPr lang="en-US" sz="2200" i="1">
                                      <a:latin typeface="Cambria Math" panose="02040503050406030204" pitchFamily="18" charset="0"/>
                                    </a:rPr>
                                  </m:ctrlPr>
                                </m:dPr>
                                <m:e>
                                  <m:r>
                                    <a:rPr lang="en-US" sz="2200" b="0" i="1" smtClean="0">
                                      <a:latin typeface="Cambria Math"/>
                                    </a:rPr>
                                    <m:t>𝑧</m:t>
                                  </m:r>
                                </m:e>
                              </m:d>
                            </m:e>
                          </m:func>
                        </m:e>
                      </m:d>
                      <m:r>
                        <a:rPr lang="en-US" sz="2200" b="0" i="1" smtClean="0">
                          <a:latin typeface="Cambria Math"/>
                        </a:rPr>
                        <m:t>=</m:t>
                      </m:r>
                      <m:r>
                        <a:rPr lang="en-US" sz="2200" b="0" i="1" smtClean="0">
                          <a:latin typeface="Cambria Math"/>
                        </a:rPr>
                        <m:t>𝑐</m:t>
                      </m:r>
                      <m:r>
                        <a:rPr lang="en-US" sz="2200" b="0" i="1" smtClean="0">
                          <a:latin typeface="Cambria Math"/>
                          <a:ea typeface="Cambria Math"/>
                        </a:rPr>
                        <m:t>∙</m:t>
                      </m:r>
                      <m:r>
                        <a:rPr lang="en-US" sz="2200" b="0" i="1" smtClean="0">
                          <a:latin typeface="Cambria Math"/>
                        </a:rPr>
                        <m:t>𝑑</m:t>
                      </m:r>
                      <m:d>
                        <m:dPr>
                          <m:ctrlPr>
                            <a:rPr lang="en-US" sz="2200" b="0" i="1" smtClean="0">
                              <a:latin typeface="Cambria Math" panose="02040503050406030204" pitchFamily="18" charset="0"/>
                            </a:rPr>
                          </m:ctrlPr>
                        </m:dPr>
                        <m:e>
                          <m:func>
                            <m:funcPr>
                              <m:ctrlPr>
                                <a:rPr lang="en-US" sz="2200" b="0" i="1" smtClean="0">
                                  <a:latin typeface="Cambria Math" panose="02040503050406030204" pitchFamily="18" charset="0"/>
                                </a:rPr>
                              </m:ctrlPr>
                            </m:funcPr>
                            <m:fName>
                              <m:r>
                                <m:rPr>
                                  <m:sty m:val="p"/>
                                </m:rPr>
                                <a:rPr lang="en-US" sz="2200" b="0" i="0" smtClean="0">
                                  <a:latin typeface="Cambria Math"/>
                                </a:rPr>
                                <m:t>log</m:t>
                              </m:r>
                            </m:fName>
                            <m:e>
                              <m:d>
                                <m:dPr>
                                  <m:ctrlPr>
                                    <a:rPr lang="en-US" sz="2200" b="0" i="1" smtClean="0">
                                      <a:latin typeface="Cambria Math" panose="02040503050406030204" pitchFamily="18" charset="0"/>
                                    </a:rPr>
                                  </m:ctrlPr>
                                </m:dPr>
                                <m:e>
                                  <m:r>
                                    <a:rPr lang="en-US" sz="2200" b="0" i="1" smtClean="0">
                                      <a:latin typeface="Cambria Math"/>
                                    </a:rPr>
                                    <m:t>𝑤</m:t>
                                  </m:r>
                                </m:e>
                              </m:d>
                            </m:e>
                          </m:func>
                        </m:e>
                      </m:d>
                    </m:oMath>
                  </m:oMathPara>
                </a14:m>
                <a:endParaRPr lang="en-US" sz="2200" i="1" dirty="0" smtClean="0">
                  <a:latin typeface="Cambria Math"/>
                </a:endParaRPr>
              </a:p>
              <a:p>
                <a:pPr algn="ctr"/>
                <a:endParaRPr lang="en-US" sz="2200" dirty="0" smtClean="0"/>
              </a:p>
              <a:p>
                <a:pPr algn="ctr"/>
                <a14:m>
                  <m:oMath xmlns:m="http://schemas.openxmlformats.org/officeDocument/2006/math">
                    <m:func>
                      <m:funcPr>
                        <m:ctrlPr>
                          <a:rPr lang="en-US" sz="2200" i="1">
                            <a:latin typeface="Cambria Math" panose="02040503050406030204" pitchFamily="18" charset="0"/>
                          </a:rPr>
                        </m:ctrlPr>
                      </m:funcPr>
                      <m:fName>
                        <m:r>
                          <m:rPr>
                            <m:sty m:val="p"/>
                          </m:rPr>
                          <a:rPr lang="en-US" sz="2200">
                            <a:latin typeface="Cambria Math"/>
                          </a:rPr>
                          <m:t>log</m:t>
                        </m:r>
                      </m:fName>
                      <m:e>
                        <m:d>
                          <m:dPr>
                            <m:ctrlPr>
                              <a:rPr lang="en-US" sz="2200" i="1">
                                <a:latin typeface="Cambria Math" panose="02040503050406030204" pitchFamily="18" charset="0"/>
                              </a:rPr>
                            </m:ctrlPr>
                          </m:dPr>
                          <m:e>
                            <m:r>
                              <a:rPr lang="en-US" sz="2200" i="1">
                                <a:latin typeface="Cambria Math"/>
                              </a:rPr>
                              <m:t>𝑧</m:t>
                            </m:r>
                          </m:e>
                        </m:d>
                      </m:e>
                    </m:func>
                    <m:r>
                      <a:rPr lang="en-US" sz="2200" b="0" i="0" smtClean="0">
                        <a:latin typeface="Cambria Math"/>
                      </a:rPr>
                      <m:t>=</m:t>
                    </m:r>
                    <m:r>
                      <a:rPr lang="en-US" sz="2200" i="1">
                        <a:latin typeface="Cambria Math"/>
                      </a:rPr>
                      <m:t>𝑐</m:t>
                    </m:r>
                    <m:r>
                      <a:rPr lang="en-US" sz="2200" i="1">
                        <a:latin typeface="Cambria Math"/>
                        <a:ea typeface="Cambria Math"/>
                      </a:rPr>
                      <m:t>∙</m:t>
                    </m:r>
                  </m:oMath>
                </a14:m>
                <a:r>
                  <a:rPr lang="en-US" sz="2200" dirty="0" smtClean="0"/>
                  <a:t> </a:t>
                </a:r>
                <a14:m>
                  <m:oMath xmlns:m="http://schemas.openxmlformats.org/officeDocument/2006/math">
                    <m:func>
                      <m:funcPr>
                        <m:ctrlPr>
                          <a:rPr lang="en-US" sz="2200" i="1">
                            <a:latin typeface="Cambria Math" panose="02040503050406030204" pitchFamily="18" charset="0"/>
                          </a:rPr>
                        </m:ctrlPr>
                      </m:funcPr>
                      <m:fName>
                        <m:r>
                          <m:rPr>
                            <m:sty m:val="p"/>
                          </m:rPr>
                          <a:rPr lang="en-US" sz="2200">
                            <a:latin typeface="Cambria Math"/>
                          </a:rPr>
                          <m:t>log</m:t>
                        </m:r>
                      </m:fName>
                      <m:e>
                        <m:d>
                          <m:dPr>
                            <m:ctrlPr>
                              <a:rPr lang="en-US" sz="2200" i="1">
                                <a:latin typeface="Cambria Math" panose="02040503050406030204" pitchFamily="18" charset="0"/>
                              </a:rPr>
                            </m:ctrlPr>
                          </m:dPr>
                          <m:e>
                            <m:r>
                              <a:rPr lang="en-US" sz="2200" b="0" i="1" smtClean="0">
                                <a:latin typeface="Cambria Math"/>
                              </a:rPr>
                              <m:t>𝑤</m:t>
                            </m:r>
                          </m:e>
                        </m:d>
                        <m:r>
                          <a:rPr lang="en-US" sz="2200" b="0" i="1" smtClean="0">
                            <a:latin typeface="Cambria Math"/>
                          </a:rPr>
                          <m:t>+</m:t>
                        </m:r>
                        <m:r>
                          <a:rPr lang="en-US" sz="2200" b="0" i="1" smtClean="0">
                            <a:latin typeface="Cambria Math"/>
                          </a:rPr>
                          <m:t>𝑏</m:t>
                        </m:r>
                      </m:e>
                    </m:func>
                    <m:r>
                      <a:rPr lang="en-US" sz="2200" b="0" i="1" smtClean="0">
                        <a:latin typeface="Cambria Math"/>
                      </a:rPr>
                      <m:t>=</m:t>
                    </m:r>
                    <m:r>
                      <m:rPr>
                        <m:sty m:val="p"/>
                      </m:rPr>
                      <a:rPr lang="en-US" sz="2200">
                        <a:latin typeface="Cambria Math"/>
                      </a:rPr>
                      <m:t>log</m:t>
                    </m:r>
                    <m:d>
                      <m:dPr>
                        <m:ctrlPr>
                          <a:rPr lang="en-US" sz="2200" b="0" i="1" smtClean="0">
                            <a:latin typeface="Cambria Math" panose="02040503050406030204" pitchFamily="18" charset="0"/>
                          </a:rPr>
                        </m:ctrlPr>
                      </m:dPr>
                      <m:e>
                        <m:sSup>
                          <m:sSupPr>
                            <m:ctrlPr>
                              <a:rPr lang="en-US" sz="2200" b="0" i="1" smtClean="0">
                                <a:latin typeface="Cambria Math" panose="02040503050406030204" pitchFamily="18" charset="0"/>
                              </a:rPr>
                            </m:ctrlPr>
                          </m:sSupPr>
                          <m:e>
                            <m:r>
                              <a:rPr lang="en-US" sz="2200" b="0" i="1" smtClean="0">
                                <a:latin typeface="Cambria Math"/>
                              </a:rPr>
                              <m:t>𝑤</m:t>
                            </m:r>
                          </m:e>
                          <m:sup>
                            <m:r>
                              <a:rPr lang="en-US" sz="2200" b="0" i="1" smtClean="0">
                                <a:latin typeface="Cambria Math"/>
                              </a:rPr>
                              <m:t>𝑐</m:t>
                            </m:r>
                          </m:sup>
                        </m:sSup>
                      </m:e>
                    </m:d>
                    <m:r>
                      <a:rPr lang="en-US" sz="2200" b="0" i="1" smtClean="0">
                        <a:latin typeface="Cambria Math"/>
                      </a:rPr>
                      <m:t>+</m:t>
                    </m:r>
                    <m:func>
                      <m:funcPr>
                        <m:ctrlPr>
                          <a:rPr lang="en-US" sz="2200" i="1">
                            <a:latin typeface="Cambria Math" panose="02040503050406030204" pitchFamily="18" charset="0"/>
                          </a:rPr>
                        </m:ctrlPr>
                      </m:funcPr>
                      <m:fName>
                        <m:r>
                          <m:rPr>
                            <m:sty m:val="p"/>
                          </m:rPr>
                          <a:rPr lang="en-US" sz="2200">
                            <a:latin typeface="Cambria Math"/>
                          </a:rPr>
                          <m:t>log</m:t>
                        </m:r>
                      </m:fName>
                      <m:e>
                        <m:r>
                          <a:rPr lang="en-US" sz="2200" i="0" smtClean="0">
                            <a:latin typeface="Cambria Math"/>
                          </a:rPr>
                          <m:t>(</m:t>
                        </m:r>
                        <m:sSup>
                          <m:sSupPr>
                            <m:ctrlPr>
                              <a:rPr lang="en-US" sz="2200" i="1" smtClean="0">
                                <a:latin typeface="Cambria Math" panose="02040503050406030204" pitchFamily="18" charset="0"/>
                              </a:rPr>
                            </m:ctrlPr>
                          </m:sSupPr>
                          <m:e>
                            <m:r>
                              <a:rPr lang="en-US" sz="2200" b="0" i="1" smtClean="0">
                                <a:latin typeface="Cambria Math"/>
                              </a:rPr>
                              <m:t>𝑒</m:t>
                            </m:r>
                          </m:e>
                          <m:sup>
                            <m:r>
                              <a:rPr lang="en-US" sz="2200" b="0" i="1" smtClean="0">
                                <a:latin typeface="Cambria Math"/>
                              </a:rPr>
                              <m:t>𝑏</m:t>
                            </m:r>
                          </m:sup>
                        </m:sSup>
                        <m:r>
                          <a:rPr lang="en-US" sz="2200" i="0">
                            <a:latin typeface="Cambria Math"/>
                          </a:rPr>
                          <m:t>)</m:t>
                        </m:r>
                      </m:e>
                    </m:func>
                    <m:r>
                      <a:rPr lang="en-US" sz="2200" b="0" i="1" smtClean="0">
                        <a:latin typeface="Cambria Math"/>
                      </a:rPr>
                      <m:t>=</m:t>
                    </m:r>
                    <m:r>
                      <m:rPr>
                        <m:sty m:val="p"/>
                      </m:rPr>
                      <a:rPr lang="en-US" sz="2200">
                        <a:latin typeface="Cambria Math"/>
                      </a:rPr>
                      <m:t>log</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b="0" i="1" smtClean="0">
                                <a:latin typeface="Cambria Math"/>
                              </a:rPr>
                              <m:t>𝑎</m:t>
                            </m:r>
                            <m:r>
                              <a:rPr lang="en-US" sz="2200" i="1">
                                <a:latin typeface="Cambria Math"/>
                              </a:rPr>
                              <m:t>𝑤</m:t>
                            </m:r>
                          </m:e>
                          <m:sup>
                            <m:r>
                              <a:rPr lang="en-US" sz="2200" i="1">
                                <a:latin typeface="Cambria Math"/>
                              </a:rPr>
                              <m:t>𝑐</m:t>
                            </m:r>
                          </m:sup>
                        </m:sSup>
                      </m:e>
                    </m:d>
                  </m:oMath>
                </a14:m>
                <a:endParaRPr lang="en-US" sz="2200" dirty="0" smtClean="0"/>
              </a:p>
              <a:p>
                <a:r>
                  <a:rPr lang="en-US" sz="2200" dirty="0" smtClean="0"/>
                  <a:t>for 	</a:t>
                </a:r>
                <a14:m>
                  <m:oMath xmlns:m="http://schemas.openxmlformats.org/officeDocument/2006/math">
                    <m:r>
                      <a:rPr lang="en-US" sz="2200" b="0" i="1" smtClean="0">
                        <a:solidFill>
                          <a:srgbClr val="FF0000"/>
                        </a:solidFill>
                        <a:latin typeface="Cambria Math"/>
                      </a:rPr>
                      <m:t>𝑎</m:t>
                    </m:r>
                    <m:r>
                      <a:rPr lang="en-US" sz="2200" b="0" i="1" smtClean="0">
                        <a:solidFill>
                          <a:srgbClr val="FF0000"/>
                        </a:solidFill>
                        <a:latin typeface="Cambria Math"/>
                      </a:rPr>
                      <m:t>=</m:t>
                    </m:r>
                    <m:sSup>
                      <m:sSupPr>
                        <m:ctrlPr>
                          <a:rPr lang="en-US" sz="2200" b="0" i="1" smtClean="0">
                            <a:solidFill>
                              <a:srgbClr val="FF0000"/>
                            </a:solidFill>
                            <a:latin typeface="Cambria Math" panose="02040503050406030204" pitchFamily="18" charset="0"/>
                          </a:rPr>
                        </m:ctrlPr>
                      </m:sSupPr>
                      <m:e>
                        <m:r>
                          <a:rPr lang="en-US" sz="2200" b="0" i="1" smtClean="0">
                            <a:solidFill>
                              <a:srgbClr val="FF0000"/>
                            </a:solidFill>
                            <a:latin typeface="Cambria Math"/>
                          </a:rPr>
                          <m:t>𝑒</m:t>
                        </m:r>
                      </m:e>
                      <m:sup>
                        <m:r>
                          <a:rPr lang="en-US" sz="2200" b="0" i="1" smtClean="0">
                            <a:solidFill>
                              <a:srgbClr val="FF0000"/>
                            </a:solidFill>
                            <a:latin typeface="Cambria Math"/>
                          </a:rPr>
                          <m:t>𝑏</m:t>
                        </m:r>
                      </m:sup>
                    </m:sSup>
                  </m:oMath>
                </a14:m>
                <a:endParaRPr lang="en-US" sz="2200" dirty="0" smtClean="0"/>
              </a:p>
              <a:p>
                <a:pPr algn="l"/>
                <a:r>
                  <a:rPr lang="en-US" sz="2200" dirty="0"/>
                  <a:t>a</a:t>
                </a:r>
                <a:r>
                  <a:rPr lang="en-US" sz="2200" dirty="0" smtClean="0"/>
                  <a:t>nd</a:t>
                </a:r>
              </a:p>
              <a:p>
                <a:pPr/>
                <a14:m>
                  <m:oMathPara xmlns:m="http://schemas.openxmlformats.org/officeDocument/2006/math">
                    <m:oMathParaPr>
                      <m:jc m:val="centerGroup"/>
                    </m:oMathParaPr>
                    <m:oMath xmlns:m="http://schemas.openxmlformats.org/officeDocument/2006/math">
                      <m:r>
                        <a:rPr lang="en-US" sz="2200" i="1">
                          <a:solidFill>
                            <a:srgbClr val="FF0000"/>
                          </a:solidFill>
                          <a:latin typeface="Cambria Math" panose="02040503050406030204" pitchFamily="18" charset="0"/>
                        </a:rPr>
                        <m:t>𝑧</m:t>
                      </m:r>
                      <m:r>
                        <a:rPr lang="en-US" sz="2200" i="1">
                          <a:solidFill>
                            <a:srgbClr val="FF0000"/>
                          </a:solidFill>
                          <a:latin typeface="Cambria Math" panose="02040503050406030204" pitchFamily="18" charset="0"/>
                        </a:rPr>
                        <m:t>=</m:t>
                      </m:r>
                      <m:r>
                        <a:rPr lang="en-US" sz="2200" i="1">
                          <a:solidFill>
                            <a:srgbClr val="FF0000"/>
                          </a:solidFill>
                          <a:latin typeface="Cambria Math" panose="02040503050406030204" pitchFamily="18" charset="0"/>
                        </a:rPr>
                        <m:t>𝑎</m:t>
                      </m:r>
                      <m:sSup>
                        <m:sSupPr>
                          <m:ctrlPr>
                            <a:rPr lang="en-US" sz="2200" i="1">
                              <a:solidFill>
                                <a:srgbClr val="FF0000"/>
                              </a:solidFill>
                              <a:latin typeface="Cambria Math" panose="02040503050406030204" pitchFamily="18" charset="0"/>
                            </a:rPr>
                          </m:ctrlPr>
                        </m:sSupPr>
                        <m:e>
                          <m:r>
                            <a:rPr lang="en-US" sz="2200" i="1">
                              <a:solidFill>
                                <a:srgbClr val="FF0000"/>
                              </a:solidFill>
                              <a:latin typeface="Cambria Math" panose="02040503050406030204" pitchFamily="18" charset="0"/>
                            </a:rPr>
                            <m:t>𝑤</m:t>
                          </m:r>
                        </m:e>
                        <m:sup>
                          <m:r>
                            <a:rPr lang="en-US" sz="2200" i="1">
                              <a:solidFill>
                                <a:srgbClr val="FF0000"/>
                              </a:solidFill>
                              <a:latin typeface="Cambria Math" panose="02040503050406030204" pitchFamily="18" charset="0"/>
                            </a:rPr>
                            <m:t>𝑐</m:t>
                          </m:r>
                        </m:sup>
                      </m:sSup>
                    </m:oMath>
                  </m:oMathPara>
                </a14:m>
                <a:endParaRPr lang="en-US" sz="2200" dirty="0"/>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1447894" y="1690688"/>
                <a:ext cx="9328963" cy="4103559"/>
              </a:xfrm>
              <a:prstGeom prst="rect">
                <a:avLst/>
              </a:prstGeom>
              <a:blipFill rotWithShape="1">
                <a:blip r:embed="rId2"/>
                <a:stretch>
                  <a:fillRect l="-850"/>
                </a:stretch>
              </a:blipFill>
            </p:spPr>
            <p:txBody>
              <a:bodyPr/>
              <a:lstStyle/>
              <a:p>
                <a:r>
                  <a:rPr lang="en-US">
                    <a:noFill/>
                  </a:rPr>
                  <a:t> </a:t>
                </a:r>
              </a:p>
            </p:txBody>
          </p:sp>
        </mc:Fallback>
      </mc:AlternateContent>
    </p:spTree>
    <p:extLst>
      <p:ext uri="{BB962C8B-B14F-4D97-AF65-F5344CB8AC3E}">
        <p14:creationId xmlns:p14="http://schemas.microsoft.com/office/powerpoint/2010/main" val="395588516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Responses to income changes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254</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1785777" y="1690688"/>
                <a:ext cx="8385313" cy="3649717"/>
              </a:xfrm>
              <a:prstGeom prst="rect">
                <a:avLst/>
              </a:prstGeom>
              <a:noFill/>
            </p:spPr>
            <p:txBody>
              <a:bodyPr wrap="square" rtlCol="0">
                <a:spAutoFit/>
              </a:bodyPr>
              <a:lstStyle/>
              <a:p>
                <a:pPr algn="l">
                  <a:lnSpc>
                    <a:spcPct val="150000"/>
                  </a:lnSpc>
                </a:pPr>
                <a:endParaRPr lang="en-US" sz="2800" dirty="0" smtClean="0"/>
              </a:p>
              <a:p>
                <a:pPr algn="l">
                  <a:lnSpc>
                    <a:spcPct val="150000"/>
                  </a:lnSpc>
                </a:pPr>
                <a:r>
                  <a:rPr lang="en-US" sz="2800" dirty="0"/>
                  <a:t>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𝜂</m:t>
                        </m:r>
                      </m:e>
                      <m:sub>
                        <m:r>
                          <a:rPr lang="en-US" sz="2400" b="0" i="1" smtClean="0">
                            <a:solidFill>
                              <a:srgbClr val="FF0000"/>
                            </a:solidFill>
                            <a:latin typeface="Cambria Math" panose="02040503050406030204" pitchFamily="18" charset="0"/>
                            <a:ea typeface="Cambria Math" panose="02040503050406030204" pitchFamily="18" charset="0"/>
                          </a:rPr>
                          <m:t>𝑥</m:t>
                        </m:r>
                        <m:r>
                          <a:rPr lang="en-US" sz="2400" i="1">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𝐼</m:t>
                        </m:r>
                      </m:sub>
                    </m:sSub>
                    <m:r>
                      <a:rPr lang="en-US" sz="2400" b="0" i="1" smtClean="0">
                        <a:solidFill>
                          <a:srgbClr val="FF0000"/>
                        </a:solidFill>
                        <a:latin typeface="Cambria Math" panose="02040503050406030204" pitchFamily="18" charset="0"/>
                      </a:rPr>
                      <m:t>&gt;</m:t>
                    </m:r>
                    <m:r>
                      <a:rPr lang="en-US" sz="2400" b="0" i="1" smtClean="0">
                        <a:solidFill>
                          <a:srgbClr val="FF0000"/>
                        </a:solidFill>
                        <a:latin typeface="Cambria Math" panose="02040503050406030204" pitchFamily="18" charset="0"/>
                      </a:rPr>
                      <m:t>0</m:t>
                    </m:r>
                  </m:oMath>
                </a14:m>
                <a:r>
                  <a:rPr lang="he-IL" sz="2400" dirty="0">
                    <a:solidFill>
                      <a:srgbClr val="FF0000"/>
                    </a:solidFill>
                  </a:rPr>
                  <a:t> </a:t>
                </a:r>
                <a:r>
                  <a:rPr lang="he-IL" sz="2400" dirty="0"/>
                  <a:t>– </a:t>
                </a:r>
                <a14:m>
                  <m:oMath xmlns:m="http://schemas.openxmlformats.org/officeDocument/2006/math">
                    <m:r>
                      <a:rPr lang="en-US" sz="2400" b="0" i="1" smtClean="0">
                        <a:solidFill>
                          <a:srgbClr val="FF0000"/>
                        </a:solidFill>
                        <a:latin typeface="Cambria Math" panose="02040503050406030204" pitchFamily="18" charset="0"/>
                        <a:ea typeface="Cambria Math" panose="02040503050406030204" pitchFamily="18" charset="0"/>
                      </a:rPr>
                      <m:t>𝑥</m:t>
                    </m:r>
                  </m:oMath>
                </a14:m>
                <a:r>
                  <a:rPr lang="en-US" sz="2400" dirty="0" smtClean="0"/>
                  <a:t> </a:t>
                </a:r>
                <a:r>
                  <a:rPr lang="en-US" sz="2400" dirty="0" smtClean="0">
                    <a:solidFill>
                      <a:srgbClr val="002060"/>
                    </a:solidFill>
                  </a:rPr>
                  <a:t>increases</a:t>
                </a:r>
                <a:r>
                  <a:rPr lang="en-US" sz="2400" dirty="0" smtClean="0"/>
                  <a:t>, a “</a:t>
                </a:r>
                <a:r>
                  <a:rPr lang="en-US" sz="2400" dirty="0" smtClean="0">
                    <a:solidFill>
                      <a:srgbClr val="0070C0"/>
                    </a:solidFill>
                  </a:rPr>
                  <a:t>normal</a:t>
                </a:r>
                <a:r>
                  <a:rPr lang="en-US" sz="2400" dirty="0" smtClean="0"/>
                  <a:t>” good</a:t>
                </a:r>
                <a:endParaRPr lang="he-IL" sz="2400" dirty="0"/>
              </a:p>
              <a:p>
                <a:pPr algn="l">
                  <a:lnSpc>
                    <a:spcPct val="150000"/>
                  </a:lnSpc>
                </a:pPr>
                <a:r>
                  <a:rPr lang="en-US" sz="2400" dirty="0"/>
                  <a:t>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𝜂</m:t>
                        </m:r>
                      </m:e>
                      <m:sub>
                        <m:r>
                          <a:rPr lang="en-US" sz="2400" i="1">
                            <a:solidFill>
                              <a:srgbClr val="FF0000"/>
                            </a:solidFill>
                            <a:latin typeface="Cambria Math" panose="02040503050406030204" pitchFamily="18" charset="0"/>
                            <a:ea typeface="Cambria Math" panose="02040503050406030204" pitchFamily="18" charset="0"/>
                          </a:rPr>
                          <m:t>𝑥</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𝐼</m:t>
                        </m:r>
                      </m:sub>
                    </m:sSub>
                    <m:r>
                      <a:rPr lang="he-IL" sz="2400" b="0" i="1"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0</m:t>
                    </m:r>
                  </m:oMath>
                </a14:m>
                <a:r>
                  <a:rPr lang="he-IL" sz="2400" dirty="0">
                    <a:solidFill>
                      <a:srgbClr val="FF0000"/>
                    </a:solidFill>
                  </a:rPr>
                  <a:t> </a:t>
                </a:r>
                <a:r>
                  <a:rPr lang="he-IL" sz="2400" dirty="0"/>
                  <a:t>–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𝑥</m:t>
                    </m:r>
                  </m:oMath>
                </a14:m>
                <a:r>
                  <a:rPr lang="en-US" sz="2400" dirty="0" smtClean="0"/>
                  <a:t> doesn’t change, a “</a:t>
                </a:r>
                <a:r>
                  <a:rPr lang="en-US" sz="2400" dirty="0" smtClean="0">
                    <a:solidFill>
                      <a:srgbClr val="0070C0"/>
                    </a:solidFill>
                  </a:rPr>
                  <a:t>neutral</a:t>
                </a:r>
                <a:r>
                  <a:rPr lang="en-US" sz="2400" dirty="0" smtClean="0"/>
                  <a:t> good”</a:t>
                </a:r>
                <a:endParaRPr lang="en-US" sz="2400" dirty="0"/>
              </a:p>
              <a:p>
                <a:pPr algn="l">
                  <a:lnSpc>
                    <a:spcPct val="150000"/>
                  </a:lnSpc>
                </a:pPr>
                <a:r>
                  <a:rPr lang="en-US" sz="2400" dirty="0"/>
                  <a:t>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𝜂</m:t>
                        </m:r>
                      </m:e>
                      <m:sub>
                        <m:r>
                          <a:rPr lang="en-US" sz="2400" i="1">
                            <a:solidFill>
                              <a:srgbClr val="FF0000"/>
                            </a:solidFill>
                            <a:latin typeface="Cambria Math" panose="02040503050406030204" pitchFamily="18" charset="0"/>
                            <a:ea typeface="Cambria Math" panose="02040503050406030204" pitchFamily="18" charset="0"/>
                          </a:rPr>
                          <m:t>𝑥</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𝐼</m:t>
                        </m:r>
                      </m:sub>
                    </m:sSub>
                    <m:r>
                      <a:rPr lang="en-US" sz="2400" b="0" i="1" smtClean="0">
                        <a:solidFill>
                          <a:srgbClr val="FF0000"/>
                        </a:solidFill>
                        <a:latin typeface="Cambria Math" panose="02040503050406030204" pitchFamily="18" charset="0"/>
                      </a:rPr>
                      <m:t>&lt;</m:t>
                    </m:r>
                    <m:r>
                      <a:rPr lang="en-US" sz="2400" i="1">
                        <a:solidFill>
                          <a:srgbClr val="FF0000"/>
                        </a:solidFill>
                        <a:latin typeface="Cambria Math" panose="02040503050406030204" pitchFamily="18" charset="0"/>
                      </a:rPr>
                      <m:t>0</m:t>
                    </m:r>
                  </m:oMath>
                </a14:m>
                <a:r>
                  <a:rPr lang="he-IL" sz="2400" dirty="0">
                    <a:solidFill>
                      <a:srgbClr val="FF0000"/>
                    </a:solidFill>
                  </a:rPr>
                  <a:t> </a:t>
                </a:r>
                <a:r>
                  <a:rPr lang="he-IL" sz="2400" dirty="0" smtClean="0"/>
                  <a:t>–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𝑥</m:t>
                    </m:r>
                  </m:oMath>
                </a14:m>
                <a:r>
                  <a:rPr lang="en-US" sz="2400" dirty="0" smtClean="0"/>
                  <a:t> decreases, an “</a:t>
                </a:r>
                <a:r>
                  <a:rPr lang="en-US" sz="2400" dirty="0" smtClean="0">
                    <a:solidFill>
                      <a:srgbClr val="0070C0"/>
                    </a:solidFill>
                  </a:rPr>
                  <a:t>inferior</a:t>
                </a:r>
                <a:r>
                  <a:rPr lang="en-US" sz="2400" dirty="0" smtClean="0"/>
                  <a:t>” good in a certain range</a:t>
                </a:r>
                <a:endParaRPr lang="he-IL" sz="2400" dirty="0"/>
              </a:p>
              <a:p>
                <a:pPr algn="l">
                  <a:lnSpc>
                    <a:spcPct val="150000"/>
                  </a:lnSpc>
                </a:pPr>
                <a:endParaRPr lang="he-IL" sz="2400" dirty="0"/>
              </a:p>
              <a:p>
                <a:pPr algn="l">
                  <a:lnSpc>
                    <a:spcPct val="150000"/>
                  </a:lnSpc>
                </a:pPr>
                <a:r>
                  <a:rPr lang="en-US" sz="2400" dirty="0" smtClean="0"/>
                  <a:t>… why “in a certain range” ?</a:t>
                </a:r>
                <a:endParaRPr lang="he-IL" sz="2800" dirty="0"/>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1785777" y="1690688"/>
                <a:ext cx="8385313" cy="3649717"/>
              </a:xfrm>
              <a:prstGeom prst="rect">
                <a:avLst/>
              </a:prstGeom>
              <a:blipFill rotWithShape="1">
                <a:blip r:embed="rId2"/>
                <a:stretch>
                  <a:fillRect l="-1164" b="-1002"/>
                </a:stretch>
              </a:blipFill>
            </p:spPr>
            <p:txBody>
              <a:bodyPr/>
              <a:lstStyle/>
              <a:p>
                <a:r>
                  <a:rPr lang="en-US">
                    <a:noFill/>
                  </a:rPr>
                  <a:t> </a:t>
                </a:r>
              </a:p>
            </p:txBody>
          </p:sp>
        </mc:Fallback>
      </mc:AlternateContent>
    </p:spTree>
    <p:extLst>
      <p:ext uri="{BB962C8B-B14F-4D97-AF65-F5344CB8AC3E}">
        <p14:creationId xmlns:p14="http://schemas.microsoft.com/office/powerpoint/2010/main" val="195485611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Further distinction among normal goods: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255</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2076994" y="1882160"/>
                <a:ext cx="6702561" cy="2473754"/>
              </a:xfrm>
              <a:prstGeom prst="rect">
                <a:avLst/>
              </a:prstGeom>
              <a:noFill/>
            </p:spPr>
            <p:txBody>
              <a:bodyPr wrap="square" rtlCol="0">
                <a:spAutoFit/>
              </a:bodyPr>
              <a:lstStyle/>
              <a:p>
                <a:pPr algn="l">
                  <a:lnSpc>
                    <a:spcPct val="150000"/>
                  </a:lnSpc>
                </a:pPr>
                <a:endParaRPr lang="en-US" sz="2800" dirty="0" smtClean="0"/>
              </a:p>
              <a:p>
                <a:pPr>
                  <a:lnSpc>
                    <a:spcPct val="150000"/>
                  </a:lnSpc>
                </a:pP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e>
                      <m:sub>
                        <m:r>
                          <a:rPr lang="en-US" sz="2400" b="0" i="1" smtClean="0">
                            <a:latin typeface="Cambria Math" panose="02040503050406030204" pitchFamily="18" charset="0"/>
                            <a:ea typeface="Cambria Math" panose="02040503050406030204" pitchFamily="18" charset="0"/>
                          </a:rPr>
                          <m:t>𝑥</m:t>
                        </m:r>
                        <m:r>
                          <a:rPr lang="en-US" sz="2400" i="1">
                            <a:latin typeface="Cambria Math" panose="02040503050406030204" pitchFamily="18" charset="0"/>
                          </a:rPr>
                          <m:t>,</m:t>
                        </m:r>
                        <m:r>
                          <a:rPr lang="en-US" sz="2400" b="0" i="1" smtClean="0">
                            <a:latin typeface="Cambria Math" panose="02040503050406030204" pitchFamily="18" charset="0"/>
                          </a:rPr>
                          <m:t>𝐼</m:t>
                        </m:r>
                      </m:sub>
                    </m:sSub>
                    <m:r>
                      <a:rPr lang="en-US" sz="2400" b="0" i="1" smtClean="0">
                        <a:latin typeface="Cambria Math" panose="02040503050406030204" pitchFamily="18" charset="0"/>
                      </a:rPr>
                      <m:t>&gt;</m:t>
                    </m:r>
                    <m:r>
                      <a:rPr lang="he-IL" sz="2400" b="0" i="1" smtClean="0">
                        <a:latin typeface="Cambria Math" panose="02040503050406030204" pitchFamily="18" charset="0"/>
                      </a:rPr>
                      <m:t>1</m:t>
                    </m:r>
                  </m:oMath>
                </a14:m>
                <a:r>
                  <a:rPr lang="he-IL" sz="2400" dirty="0"/>
                  <a:t>  </a:t>
                </a:r>
                <a:r>
                  <a:rPr lang="en-US" sz="2400" dirty="0" smtClean="0"/>
                  <a:t>	 </a:t>
                </a:r>
                <a:r>
                  <a:rPr lang="he-IL" sz="2400" dirty="0" smtClean="0"/>
                  <a:t>–</a:t>
                </a:r>
                <a:r>
                  <a:rPr lang="en-US" sz="2400" dirty="0" smtClean="0"/>
                  <a:t> a </a:t>
                </a:r>
                <a:r>
                  <a:rPr lang="en-US" sz="2400" dirty="0" smtClean="0">
                    <a:solidFill>
                      <a:srgbClr val="0070C0"/>
                    </a:solidFill>
                  </a:rPr>
                  <a:t>luxury</a:t>
                </a:r>
                <a:r>
                  <a:rPr lang="en-US" sz="2400" dirty="0" smtClean="0"/>
                  <a:t> good</a:t>
                </a:r>
                <a:endParaRPr lang="he-IL" sz="2400" dirty="0" smtClean="0">
                  <a:solidFill>
                    <a:srgbClr val="0070C0"/>
                  </a:solidFill>
                </a:endParaRPr>
              </a:p>
              <a:p>
                <a:pPr>
                  <a:lnSpc>
                    <a:spcPct val="150000"/>
                  </a:lnSpc>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𝐼</m:t>
                        </m:r>
                      </m:sub>
                    </m:sSub>
                    <m:r>
                      <a:rPr lang="en-US" sz="2400" b="0" i="1" smtClean="0">
                        <a:latin typeface="Cambria Math" panose="02040503050406030204" pitchFamily="18" charset="0"/>
                      </a:rPr>
                      <m:t>=</m:t>
                    </m:r>
                    <m:r>
                      <a:rPr lang="he-IL" sz="2400" i="1">
                        <a:latin typeface="Cambria Math" panose="02040503050406030204" pitchFamily="18" charset="0"/>
                      </a:rPr>
                      <m:t>1</m:t>
                    </m:r>
                  </m:oMath>
                </a14:m>
                <a:r>
                  <a:rPr lang="he-IL" sz="2400" dirty="0"/>
                  <a:t>	 – </a:t>
                </a:r>
                <a:r>
                  <a:rPr lang="en-US" sz="2400" dirty="0" smtClean="0"/>
                  <a:t>a </a:t>
                </a:r>
                <a:r>
                  <a:rPr lang="en-US" sz="2400" dirty="0" smtClean="0">
                    <a:solidFill>
                      <a:srgbClr val="0070C0"/>
                    </a:solidFill>
                  </a:rPr>
                  <a:t>proportional</a:t>
                </a:r>
                <a:r>
                  <a:rPr lang="en-US" sz="2400" dirty="0" smtClean="0"/>
                  <a:t> good </a:t>
                </a:r>
                <a:r>
                  <a:rPr lang="he-IL" sz="2400" dirty="0" smtClean="0"/>
                  <a:t> </a:t>
                </a:r>
                <a:endParaRPr lang="en-US" sz="2400" dirty="0" smtClean="0"/>
              </a:p>
              <a:p>
                <a:pPr>
                  <a:lnSpc>
                    <a:spcPct val="150000"/>
                  </a:lnSpc>
                </a:pP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&lt;</m:t>
                        </m:r>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𝐼</m:t>
                        </m:r>
                      </m:sub>
                    </m:sSub>
                    <m:r>
                      <a:rPr lang="en-US" sz="2400" b="0" i="1" smtClean="0">
                        <a:latin typeface="Cambria Math" panose="02040503050406030204" pitchFamily="18" charset="0"/>
                      </a:rPr>
                      <m:t>&lt;</m:t>
                    </m:r>
                    <m:r>
                      <a:rPr lang="en-US" sz="2400" b="0" i="1" smtClean="0">
                        <a:latin typeface="Cambria Math" panose="02040503050406030204" pitchFamily="18" charset="0"/>
                      </a:rPr>
                      <m:t>1</m:t>
                    </m:r>
                  </m:oMath>
                </a14:m>
                <a:r>
                  <a:rPr lang="he-IL" sz="2400" dirty="0"/>
                  <a:t> </a:t>
                </a:r>
                <a:r>
                  <a:rPr lang="he-IL" sz="2400" dirty="0" smtClean="0"/>
                  <a:t>  </a:t>
                </a:r>
                <a:r>
                  <a:rPr lang="en-US" sz="2400" dirty="0" smtClean="0"/>
                  <a:t> </a:t>
                </a:r>
                <a:r>
                  <a:rPr lang="he-IL" sz="2400" dirty="0"/>
                  <a:t> </a:t>
                </a:r>
                <a:r>
                  <a:rPr lang="he-IL" sz="2400" dirty="0" smtClean="0"/>
                  <a:t>–</a:t>
                </a:r>
                <a:r>
                  <a:rPr lang="en-US" sz="2400" dirty="0" smtClean="0"/>
                  <a:t>a </a:t>
                </a:r>
                <a:r>
                  <a:rPr lang="en-US" sz="2400" dirty="0" smtClean="0">
                    <a:solidFill>
                      <a:srgbClr val="0070C0"/>
                    </a:solidFill>
                  </a:rPr>
                  <a:t>basic/essential</a:t>
                </a:r>
                <a:r>
                  <a:rPr lang="en-US" sz="2400" dirty="0" smtClean="0"/>
                  <a:t> good</a:t>
                </a:r>
                <a:endParaRPr lang="he-IL" sz="2400" dirty="0">
                  <a:solidFill>
                    <a:srgbClr val="0070C0"/>
                  </a:solidFill>
                </a:endParaRPr>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2076994" y="1882160"/>
                <a:ext cx="6702561" cy="2473754"/>
              </a:xfrm>
              <a:prstGeom prst="rect">
                <a:avLst/>
              </a:prstGeom>
              <a:blipFill rotWithShape="1">
                <a:blip r:embed="rId2"/>
                <a:stretch>
                  <a:fillRect l="-273" b="-1724"/>
                </a:stretch>
              </a:blipFill>
            </p:spPr>
            <p:txBody>
              <a:bodyPr/>
              <a:lstStyle/>
              <a:p>
                <a:r>
                  <a:rPr lang="en-US">
                    <a:noFill/>
                  </a:rPr>
                  <a:t> </a:t>
                </a:r>
              </a:p>
            </p:txBody>
          </p:sp>
        </mc:Fallback>
      </mc:AlternateContent>
    </p:spTree>
    <p:extLst>
      <p:ext uri="{BB962C8B-B14F-4D97-AF65-F5344CB8AC3E}">
        <p14:creationId xmlns:p14="http://schemas.microsoft.com/office/powerpoint/2010/main" val="112728655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For </a:t>
            </a:r>
            <a:r>
              <a:rPr lang="en-US" dirty="0" smtClean="0">
                <a:solidFill>
                  <a:srgbClr val="C00000"/>
                </a:solidFill>
                <a:latin typeface="Arial" panose="020B0604020202020204" pitchFamily="34" charset="0"/>
                <a:cs typeface="Arial" panose="020B0604020202020204" pitchFamily="34" charset="0"/>
              </a:rPr>
              <a:t>CD </a:t>
            </a:r>
            <a:r>
              <a:rPr lang="en-US" dirty="0" smtClean="0">
                <a:solidFill>
                  <a:srgbClr val="7030A0"/>
                </a:solidFill>
                <a:latin typeface="Arial" panose="020B0604020202020204" pitchFamily="34" charset="0"/>
                <a:cs typeface="Arial" panose="020B0604020202020204" pitchFamily="34" charset="0"/>
              </a:rPr>
              <a:t>preferences</a:t>
            </a:r>
            <a:endParaRPr lang="en-US" dirty="0">
              <a:solidFill>
                <a:srgbClr val="7030A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256</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1336288" y="1694378"/>
                <a:ext cx="8818756" cy="4101700"/>
              </a:xfrm>
              <a:prstGeom prst="rect">
                <a:avLst/>
              </a:prstGeom>
              <a:noFill/>
            </p:spPr>
            <p:txBody>
              <a:bodyPr wrap="square" rtlCol="0">
                <a:spAutoFit/>
              </a:bodyPr>
              <a:lstStyle/>
              <a:p>
                <a:pPr algn="l">
                  <a:lnSpc>
                    <a:spcPct val="150000"/>
                  </a:lnSpc>
                </a:pPr>
                <a:r>
                  <a:rPr lang="en-US" sz="2400" dirty="0" smtClean="0"/>
                  <a:t>We got</a:t>
                </a:r>
              </a:p>
              <a:p>
                <a:pPr algn="ctr">
                  <a:lnSpc>
                    <a:spcPct val="150000"/>
                  </a:lnSpc>
                </a:pPr>
                <a:r>
                  <a:rPr lang="en-US" sz="2400" dirty="0"/>
                  <a:t> </a:t>
                </a:r>
                <a14:m>
                  <m:oMath xmlns:m="http://schemas.openxmlformats.org/officeDocument/2006/math">
                    <m:sSub>
                      <m:sSubPr>
                        <m:ctrlPr>
                          <a:rPr lang="en-US" sz="2400" i="1" smtClean="0">
                            <a:solidFill>
                              <a:srgbClr val="00B0F0"/>
                            </a:solidFill>
                            <a:latin typeface="Cambria Math" panose="02040503050406030204" pitchFamily="18" charset="0"/>
                          </a:rPr>
                        </m:ctrlPr>
                      </m:sSubPr>
                      <m:e>
                        <m:r>
                          <a:rPr lang="en-US" sz="2400" b="0" i="1" smtClean="0">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ea typeface="Cambria Math" panose="02040503050406030204" pitchFamily="18" charset="0"/>
                          </a:rPr>
                          <m:t>𝜂</m:t>
                        </m:r>
                      </m:e>
                      <m:sub>
                        <m:r>
                          <a:rPr lang="en-US" sz="2400" b="0" i="1" smtClean="0">
                            <a:solidFill>
                              <a:srgbClr val="00B0F0"/>
                            </a:solidFill>
                            <a:latin typeface="Cambria Math" panose="02040503050406030204" pitchFamily="18" charset="0"/>
                            <a:ea typeface="Cambria Math" panose="02040503050406030204" pitchFamily="18" charset="0"/>
                          </a:rPr>
                          <m:t>𝑥</m:t>
                        </m:r>
                        <m:r>
                          <a:rPr lang="en-US" sz="2400" i="1">
                            <a:solidFill>
                              <a:srgbClr val="00B0F0"/>
                            </a:solidFill>
                            <a:latin typeface="Cambria Math" panose="02040503050406030204" pitchFamily="18" charset="0"/>
                          </a:rPr>
                          <m:t>,</m:t>
                        </m:r>
                        <m:r>
                          <a:rPr lang="en-US" sz="2400" b="0" i="1" smtClean="0">
                            <a:solidFill>
                              <a:srgbClr val="00B0F0"/>
                            </a:solidFill>
                            <a:latin typeface="Cambria Math" panose="02040503050406030204" pitchFamily="18" charset="0"/>
                          </a:rPr>
                          <m:t>𝐼</m:t>
                        </m:r>
                      </m:sub>
                    </m:sSub>
                    <m:r>
                      <a:rPr lang="en-US" sz="2400" b="0" i="1" smtClean="0">
                        <a:solidFill>
                          <a:srgbClr val="00B0F0"/>
                        </a:solidFill>
                        <a:latin typeface="Cambria Math" panose="02040503050406030204" pitchFamily="18" charset="0"/>
                      </a:rPr>
                      <m:t>=</m:t>
                    </m:r>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panose="02040503050406030204" pitchFamily="18" charset="0"/>
                          </a:rPr>
                          <m:t> </m:t>
                        </m:r>
                        <m:r>
                          <a:rPr lang="en-US" sz="2400" i="1">
                            <a:solidFill>
                              <a:srgbClr val="00B0F0"/>
                            </a:solidFill>
                            <a:latin typeface="Cambria Math" panose="02040503050406030204" pitchFamily="18" charset="0"/>
                            <a:ea typeface="Cambria Math" panose="02040503050406030204" pitchFamily="18" charset="0"/>
                          </a:rPr>
                          <m:t>𝜂</m:t>
                        </m:r>
                      </m:e>
                      <m:sub>
                        <m:r>
                          <a:rPr lang="en-US" sz="2400" b="0" i="1" smtClean="0">
                            <a:solidFill>
                              <a:srgbClr val="00B0F0"/>
                            </a:solidFill>
                            <a:latin typeface="Cambria Math" panose="02040503050406030204" pitchFamily="18" charset="0"/>
                            <a:ea typeface="Cambria Math" panose="02040503050406030204" pitchFamily="18" charset="0"/>
                          </a:rPr>
                          <m:t>𝑦</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𝐼</m:t>
                        </m:r>
                      </m:sub>
                    </m:sSub>
                    <m:r>
                      <a:rPr lang="en-US" sz="2400" b="0" i="1" smtClean="0">
                        <a:solidFill>
                          <a:srgbClr val="00B0F0"/>
                        </a:solidFill>
                        <a:latin typeface="Cambria Math" panose="02040503050406030204" pitchFamily="18" charset="0"/>
                      </a:rPr>
                      <m:t>=</m:t>
                    </m:r>
                    <m:r>
                      <a:rPr lang="he-IL" sz="2400" b="0" i="1" smtClean="0">
                        <a:solidFill>
                          <a:srgbClr val="00B0F0"/>
                        </a:solidFill>
                        <a:latin typeface="Cambria Math" panose="02040503050406030204" pitchFamily="18" charset="0"/>
                      </a:rPr>
                      <m:t>1</m:t>
                    </m:r>
                  </m:oMath>
                </a14:m>
                <a:endParaRPr lang="he-IL" sz="2400" dirty="0">
                  <a:solidFill>
                    <a:srgbClr val="00B0F0"/>
                  </a:solidFill>
                </a:endParaRPr>
              </a:p>
              <a:p>
                <a:pPr algn="l">
                  <a:lnSpc>
                    <a:spcPct val="150000"/>
                  </a:lnSpc>
                </a:pPr>
                <a:r>
                  <a:rPr lang="en-US" sz="2400" dirty="0" smtClean="0"/>
                  <a:t>And this makes sense: if there are only two goods, and one has income elasticity of </a:t>
                </a:r>
                <a14:m>
                  <m:oMath xmlns:m="http://schemas.openxmlformats.org/officeDocument/2006/math">
                    <m:r>
                      <a:rPr lang="en-US" sz="2400" i="1" dirty="0" smtClean="0">
                        <a:solidFill>
                          <a:srgbClr val="FF0000"/>
                        </a:solidFill>
                        <a:latin typeface="Cambria Math"/>
                      </a:rPr>
                      <m:t>1</m:t>
                    </m:r>
                  </m:oMath>
                </a14:m>
                <a:r>
                  <a:rPr lang="en-US" sz="2400" dirty="0" smtClean="0"/>
                  <a:t>, so should the other one:</a:t>
                </a:r>
                <a:endParaRPr lang="he-IL" sz="2400" dirty="0" smtClean="0"/>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i="1">
                          <a:solidFill>
                            <a:srgbClr val="00B050"/>
                          </a:solidFill>
                          <a:latin typeface="Cambria Math" panose="02040503050406030204" pitchFamily="18" charset="0"/>
                        </a:rPr>
                        <m:t>𝑦</m:t>
                      </m:r>
                      <m:r>
                        <a:rPr lang="he-IL" sz="2400" b="0" i="1" smtClean="0">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𝐼</m:t>
                      </m:r>
                    </m:oMath>
                  </m:oMathPara>
                </a14:m>
                <a:endParaRPr lang="he-IL" sz="2400" dirty="0">
                  <a:solidFill>
                    <a:srgbClr val="00B050"/>
                  </a:solidFill>
                  <a:ea typeface="Cambria Math" panose="02040503050406030204" pitchFamily="18" charset="0"/>
                </a:endParaRPr>
              </a:p>
              <a:p>
                <a:pPr algn="l">
                  <a:lnSpc>
                    <a:spcPct val="150000"/>
                  </a:lnSpc>
                </a:pPr>
                <a:r>
                  <a:rPr lang="en-US" sz="2400" dirty="0" smtClean="0"/>
                  <a:t>Suppose we increase income by 1%</a:t>
                </a:r>
                <a:endParaRPr lang="he-IL" sz="2400" dirty="0"/>
              </a:p>
              <a:p>
                <a:pPr algn="l">
                  <a:lnSpc>
                    <a:spcPct val="150000"/>
                  </a:lnSpc>
                </a:pPr>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01</m:t>
                      </m:r>
                      <m:r>
                        <a:rPr lang="en-US" sz="2400" b="0" i="1" smtClean="0">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m:t>
                      </m:r>
                      <m:r>
                        <a:rPr lang="en-US" sz="2400" b="0" i="1" smtClean="0">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𝑦</m:t>
                      </m:r>
                      <m:r>
                        <a:rPr lang="he-IL" sz="2400" i="1">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1</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01</m:t>
                      </m:r>
                      <m:r>
                        <a:rPr lang="en-US" sz="2400" b="0" i="1" smtClean="0">
                          <a:solidFill>
                            <a:srgbClr val="00B050"/>
                          </a:solidFill>
                          <a:latin typeface="Cambria Math" panose="02040503050406030204" pitchFamily="18" charset="0"/>
                          <a:ea typeface="Cambria Math" panose="02040503050406030204" pitchFamily="18" charset="0"/>
                        </a:rPr>
                        <m:t>)</m:t>
                      </m:r>
                      <m:r>
                        <a:rPr lang="en-US" sz="2400" i="1">
                          <a:solidFill>
                            <a:srgbClr val="00B050"/>
                          </a:solidFill>
                          <a:latin typeface="Cambria Math" panose="02040503050406030204" pitchFamily="18" charset="0"/>
                          <a:ea typeface="Cambria Math" panose="02040503050406030204" pitchFamily="18" charset="0"/>
                        </a:rPr>
                        <m:t>𝐼</m:t>
                      </m:r>
                    </m:oMath>
                  </m:oMathPara>
                </a14:m>
                <a:endParaRPr lang="en-US" sz="2800" dirty="0"/>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1336288" y="1694378"/>
                <a:ext cx="8818756" cy="4101700"/>
              </a:xfrm>
              <a:prstGeom prst="rect">
                <a:avLst/>
              </a:prstGeom>
              <a:blipFill rotWithShape="1">
                <a:blip r:embed="rId2"/>
                <a:stretch>
                  <a:fillRect l="-1037" r="-1382"/>
                </a:stretch>
              </a:blipFill>
            </p:spPr>
            <p:txBody>
              <a:bodyPr/>
              <a:lstStyle/>
              <a:p>
                <a:r>
                  <a:rPr lang="en-US">
                    <a:noFill/>
                  </a:rPr>
                  <a:t> </a:t>
                </a:r>
              </a:p>
            </p:txBody>
          </p:sp>
        </mc:Fallback>
      </mc:AlternateContent>
    </p:spTree>
    <p:extLst>
      <p:ext uri="{BB962C8B-B14F-4D97-AF65-F5344CB8AC3E}">
        <p14:creationId xmlns:p14="http://schemas.microsoft.com/office/powerpoint/2010/main" val="2987435720"/>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More generally</a:t>
            </a:r>
            <a:endParaRPr lang="en-US"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257</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725961-C967-8542-A26B-B861887A2EB2}"/>
                  </a:ext>
                </a:extLst>
              </p:cNvPr>
              <p:cNvSpPr txBox="1"/>
              <p:nvPr/>
            </p:nvSpPr>
            <p:spPr>
              <a:xfrm>
                <a:off x="1702048" y="1690688"/>
                <a:ext cx="8818756" cy="3945632"/>
              </a:xfrm>
              <a:prstGeom prst="rect">
                <a:avLst/>
              </a:prstGeom>
              <a:noFill/>
            </p:spPr>
            <p:txBody>
              <a:bodyPr wrap="square" rtlCol="0">
                <a:spAutoFit/>
              </a:bodyPr>
              <a:lstStyle/>
              <a:p>
                <a:pPr algn="l">
                  <a:lnSpc>
                    <a:spcPct val="150000"/>
                  </a:lnSpc>
                </a:pPr>
                <a:r>
                  <a:rPr lang="en-US" sz="2400" dirty="0" smtClean="0"/>
                  <a:t>Some weighted average of income elasticities (across all goods) is equal to </a:t>
                </a:r>
                <a14:m>
                  <m:oMath xmlns:m="http://schemas.openxmlformats.org/officeDocument/2006/math">
                    <m:r>
                      <a:rPr lang="en-US" sz="2400" b="0" i="1" smtClean="0">
                        <a:latin typeface="Cambria Math"/>
                      </a:rPr>
                      <m:t>1</m:t>
                    </m:r>
                  </m:oMath>
                </a14:m>
                <a:endParaRPr lang="he-IL" sz="2400" dirty="0" smtClean="0"/>
              </a:p>
              <a:p>
                <a:pPr algn="r" rtl="1">
                  <a:lnSpc>
                    <a:spcPct val="150000"/>
                  </a:lnSpc>
                </a:pPr>
                <a:endParaRPr lang="en-US" sz="2400" i="1" dirty="0" smtClean="0">
                  <a:solidFill>
                    <a:srgbClr val="C00000"/>
                  </a:solidFill>
                  <a:latin typeface="Cambria Math" panose="02040503050406030204" pitchFamily="18" charset="0"/>
                </a:endParaRPr>
              </a:p>
              <a:p>
                <a:pPr algn="r" rtl="1">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 </m:t>
                          </m:r>
                          <m:r>
                            <m:rPr>
                              <m:sty m:val="p"/>
                            </m:rPr>
                            <a:rPr lang="el-GR" sz="2400" b="0" i="1" smtClean="0">
                              <a:solidFill>
                                <a:schemeClr val="accent1"/>
                              </a:solidFill>
                              <a:latin typeface="Cambria Math" panose="02040503050406030204" pitchFamily="18" charset="0"/>
                            </a:rPr>
                            <m:t>α</m:t>
                          </m:r>
                          <m:r>
                            <a:rPr lang="en-US" sz="2400" b="0" i="1" smtClean="0">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ea typeface="Cambria Math" panose="02040503050406030204" pitchFamily="18" charset="0"/>
                            </a:rPr>
                            <m:t>𝜂</m:t>
                          </m:r>
                        </m:e>
                        <m:sub>
                          <m:r>
                            <a:rPr lang="en-US" sz="2400" b="0" i="1" smtClean="0">
                              <a:solidFill>
                                <a:srgbClr val="C00000"/>
                              </a:solidFill>
                              <a:latin typeface="Cambria Math" panose="02040503050406030204" pitchFamily="18" charset="0"/>
                              <a:ea typeface="Cambria Math" panose="02040503050406030204" pitchFamily="18" charset="0"/>
                            </a:rPr>
                            <m:t>𝑥</m:t>
                          </m:r>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𝐼</m:t>
                          </m:r>
                        </m:sub>
                      </m:sSub>
                      <m:r>
                        <a:rPr lang="en-US" sz="2400" b="0" i="1" smtClean="0">
                          <a:latin typeface="Cambria Math" panose="02040503050406030204" pitchFamily="18" charset="0"/>
                        </a:rPr>
                        <m:t>+</m:t>
                      </m:r>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 </m:t>
                          </m:r>
                          <m:d>
                            <m:dPr>
                              <m:ctrlPr>
                                <a:rPr lang="en-US" sz="2400" b="0" i="1" smtClean="0">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ea typeface="Cambria Math" panose="02040503050406030204" pitchFamily="18" charset="0"/>
                                </a:rPr>
                                <m:t>1</m:t>
                              </m:r>
                              <m:r>
                                <a:rPr lang="en-US" sz="2400" i="1">
                                  <a:solidFill>
                                    <a:schemeClr val="accent1"/>
                                  </a:solidFill>
                                  <a:latin typeface="Cambria Math" panose="02040503050406030204" pitchFamily="18" charset="0"/>
                                  <a:ea typeface="Cambria Math" panose="02040503050406030204" pitchFamily="18" charset="0"/>
                                </a:rPr>
                                <m:t>−</m:t>
                              </m:r>
                              <m:r>
                                <m:rPr>
                                  <m:sty m:val="p"/>
                                </m:rPr>
                                <a:rPr lang="el-GR" sz="2400" i="1">
                                  <a:solidFill>
                                    <a:schemeClr val="accent1"/>
                                  </a:solidFill>
                                  <a:latin typeface="Cambria Math" panose="02040503050406030204" pitchFamily="18" charset="0"/>
                                </a:rPr>
                                <m:t>α</m:t>
                              </m:r>
                            </m:e>
                          </m:d>
                          <m:r>
                            <a:rPr lang="en-US" sz="2400" b="0" i="1" smtClean="0">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ea typeface="Cambria Math" panose="02040503050406030204" pitchFamily="18" charset="0"/>
                            </a:rPr>
                            <m:t>𝜂</m:t>
                          </m:r>
                        </m:e>
                        <m:sub>
                          <m:r>
                            <a:rPr lang="en-US" sz="2400" b="0" i="1" smtClean="0">
                              <a:solidFill>
                                <a:srgbClr val="C00000"/>
                              </a:solidFill>
                              <a:latin typeface="Cambria Math" panose="02040503050406030204" pitchFamily="18" charset="0"/>
                              <a:ea typeface="Cambria Math" panose="02040503050406030204" pitchFamily="18" charset="0"/>
                            </a:rPr>
                            <m:t>𝑦</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𝐼</m:t>
                          </m:r>
                        </m:sub>
                      </m:sSub>
                      <m:r>
                        <a:rPr lang="en-US" sz="2400" b="0" i="1" smtClean="0">
                          <a:latin typeface="Cambria Math" panose="02040503050406030204" pitchFamily="18" charset="0"/>
                        </a:rPr>
                        <m:t>=</m:t>
                      </m:r>
                      <m:r>
                        <a:rPr lang="he-IL" sz="2400" b="0" i="1" smtClean="0">
                          <a:solidFill>
                            <a:schemeClr val="accent1"/>
                          </a:solidFill>
                          <a:latin typeface="Cambria Math" panose="02040503050406030204" pitchFamily="18" charset="0"/>
                        </a:rPr>
                        <m:t>1</m:t>
                      </m:r>
                    </m:oMath>
                  </m:oMathPara>
                </a14:m>
                <a:endParaRPr lang="he-IL" sz="2400" dirty="0">
                  <a:solidFill>
                    <a:srgbClr val="0070C0"/>
                  </a:solidFill>
                </a:endParaRPr>
              </a:p>
              <a:p>
                <a:pPr algn="l">
                  <a:lnSpc>
                    <a:spcPct val="150000"/>
                  </a:lnSpc>
                </a:pPr>
                <a:endParaRPr lang="he-IL" sz="2400" dirty="0" smtClean="0"/>
              </a:p>
              <a:p>
                <a:pPr algn="l">
                  <a:lnSpc>
                    <a:spcPct val="150000"/>
                  </a:lnSpc>
                </a:pPr>
                <a:r>
                  <a:rPr lang="en-US" sz="2400" dirty="0" smtClean="0"/>
                  <a:t>Hence it is impossible that all goods be luxury goods</a:t>
                </a:r>
                <a:endParaRPr lang="he-IL" sz="2400" dirty="0" smtClean="0"/>
              </a:p>
              <a:p>
                <a:pPr algn="l">
                  <a:lnSpc>
                    <a:spcPct val="150000"/>
                  </a:lnSpc>
                </a:pPr>
                <a:r>
                  <a:rPr lang="en-US" sz="2400" dirty="0" smtClean="0"/>
                  <a:t>Or that all be basic goods</a:t>
                </a:r>
                <a:endParaRPr lang="en-US" sz="2400" dirty="0"/>
              </a:p>
            </p:txBody>
          </p:sp>
        </mc:Choice>
        <mc:Fallback xmlns="">
          <p:sp>
            <p:nvSpPr>
              <p:cNvPr id="4" name="TextBox 3">
                <a:extLst>
                  <a:ext uri="{FF2B5EF4-FFF2-40B4-BE49-F238E27FC236}">
                    <a16:creationId xmlns:a16="http://schemas.microsoft.com/office/drawing/2014/main" xmlns:a14="http://schemas.microsoft.com/office/drawing/2010/main" xmlns="" id="{3A725961-C967-8542-A26B-B861887A2EB2}"/>
                  </a:ext>
                </a:extLst>
              </p:cNvPr>
              <p:cNvSpPr txBox="1">
                <a:spLocks noRot="1" noChangeAspect="1" noMove="1" noResize="1" noEditPoints="1" noAdjustHandles="1" noChangeArrowheads="1" noChangeShapeType="1" noTextEdit="1"/>
              </p:cNvSpPr>
              <p:nvPr/>
            </p:nvSpPr>
            <p:spPr>
              <a:xfrm>
                <a:off x="1702048" y="1690688"/>
                <a:ext cx="8818756" cy="3945632"/>
              </a:xfrm>
              <a:prstGeom prst="rect">
                <a:avLst/>
              </a:prstGeom>
              <a:blipFill rotWithShape="1">
                <a:blip r:embed="rId2"/>
                <a:stretch>
                  <a:fillRect l="-1037" b="-2623"/>
                </a:stretch>
              </a:blipFill>
            </p:spPr>
            <p:txBody>
              <a:bodyPr/>
              <a:lstStyle/>
              <a:p>
                <a:r>
                  <a:rPr lang="en-US">
                    <a:noFill/>
                  </a:rPr>
                  <a:t> </a:t>
                </a:r>
              </a:p>
            </p:txBody>
          </p:sp>
        </mc:Fallback>
      </mc:AlternateContent>
    </p:spTree>
    <p:extLst>
      <p:ext uri="{BB962C8B-B14F-4D97-AF65-F5344CB8AC3E}">
        <p14:creationId xmlns:p14="http://schemas.microsoft.com/office/powerpoint/2010/main" val="2163945350"/>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mn-cs"/>
              </a:rPr>
              <a:t>The ICC for linear preferences</a:t>
            </a:r>
            <a:endParaRPr lang="en-US" sz="24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258</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584943" y="6159178"/>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𝑥</m:t>
                      </m:r>
                    </m:oMath>
                  </m:oMathPara>
                </a14:m>
                <a:endParaRPr lang="en-US" altLang="en-US" baseline="-25000" dirty="0">
                  <a:solidFill>
                    <a:srgbClr val="C00000"/>
                  </a:solidFill>
                </a:endParaRPr>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584943" y="6159178"/>
                <a:ext cx="301365" cy="3699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Line 8">
            <a:extLst>
              <a:ext uri="{FF2B5EF4-FFF2-40B4-BE49-F238E27FC236}">
                <a16:creationId xmlns:a16="http://schemas.microsoft.com/office/drawing/2014/main" id="{64BB7CE8-190E-154D-B5AC-73769566309D}"/>
              </a:ext>
            </a:extLst>
          </p:cNvPr>
          <p:cNvSpPr>
            <a:spLocks noChangeShapeType="1"/>
          </p:cNvSpPr>
          <p:nvPr/>
        </p:nvSpPr>
        <p:spPr bwMode="auto">
          <a:xfrm>
            <a:off x="1630597" y="4537604"/>
            <a:ext cx="936762" cy="1533354"/>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a:extLst>
              <a:ext uri="{FF2B5EF4-FFF2-40B4-BE49-F238E27FC236}">
                <a16:creationId xmlns:a16="http://schemas.microsoft.com/office/drawing/2014/main" id="{78E796B0-DDB9-0046-9838-117ED5D3D379}"/>
              </a:ext>
            </a:extLst>
          </p:cNvPr>
          <p:cNvSpPr>
            <a:spLocks noChangeShapeType="1"/>
          </p:cNvSpPr>
          <p:nvPr/>
        </p:nvSpPr>
        <p:spPr bwMode="auto">
          <a:xfrm>
            <a:off x="1630597" y="3657601"/>
            <a:ext cx="1519004" cy="2373220"/>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oMath>
                  </m:oMathPara>
                </a14:m>
                <a:endParaRPr lang="en-US" altLang="en-US" baseline="-25000" dirty="0">
                  <a:solidFill>
                    <a:srgbClr val="C00000"/>
                  </a:solidFill>
                </a:endParaRPr>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b="-8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8EB8D49-CFAC-CD40-94F5-E2D3885F36BF}"/>
                  </a:ext>
                </a:extLst>
              </p:cNvPr>
              <p:cNvSpPr txBox="1"/>
              <p:nvPr/>
            </p:nvSpPr>
            <p:spPr>
              <a:xfrm>
                <a:off x="5939959" y="2316590"/>
                <a:ext cx="5037819" cy="3496342"/>
              </a:xfrm>
              <a:prstGeom prst="rect">
                <a:avLst/>
              </a:prstGeom>
              <a:noFill/>
            </p:spPr>
            <p:txBody>
              <a:bodyPr wrap="square" rtlCol="0">
                <a:spAutoFit/>
              </a:bodyPr>
              <a:lstStyle/>
              <a:p>
                <a:pPr algn="l">
                  <a:lnSpc>
                    <a:spcPct val="150000"/>
                  </a:lnSpc>
                </a:pPr>
                <a:r>
                  <a:rPr lang="en-US" sz="2400" dirty="0" smtClean="0"/>
                  <a:t>Surely homothetic:</a:t>
                </a:r>
                <a:endParaRPr lang="he-IL" sz="2400" dirty="0" smtClean="0"/>
              </a:p>
              <a:p>
                <a:pPr algn="l">
                  <a:lnSpc>
                    <a:spcPct val="150000"/>
                  </a:lnSpc>
                </a:pPr>
                <a:r>
                  <a:rPr lang="en-US" sz="2400" dirty="0"/>
                  <a:t>Th</a:t>
                </a:r>
                <a:r>
                  <a:rPr lang="en-US" sz="2400" dirty="0" smtClean="0"/>
                  <a:t>e slope </a:t>
                </a:r>
                <a14:m>
                  <m:oMath xmlns:m="http://schemas.openxmlformats.org/officeDocument/2006/math">
                    <m:f>
                      <m:fPr>
                        <m:ctrlPr>
                          <a:rPr lang="en-US" sz="2400" i="1">
                            <a:solidFill>
                              <a:srgbClr val="0070C0"/>
                            </a:solidFill>
                            <a:latin typeface="Cambria Math" panose="02040503050406030204" pitchFamily="18" charset="0"/>
                          </a:rPr>
                        </m:ctrlPr>
                      </m:fPr>
                      <m:num>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𝑈</m:t>
                            </m:r>
                          </m:e>
                          <m:sub>
                            <m:r>
                              <a:rPr lang="en-US" sz="2400" i="1">
                                <a:solidFill>
                                  <a:srgbClr val="0070C0"/>
                                </a:solidFill>
                                <a:latin typeface="Cambria Math" panose="02040503050406030204" pitchFamily="18" charset="0"/>
                              </a:rPr>
                              <m:t>𝑥</m:t>
                            </m:r>
                          </m:sub>
                        </m:sSub>
                      </m:num>
                      <m:den>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𝑈</m:t>
                            </m:r>
                          </m:e>
                          <m:sub>
                            <m:r>
                              <a:rPr lang="en-US" sz="2400" i="1">
                                <a:solidFill>
                                  <a:srgbClr val="0070C0"/>
                                </a:solidFill>
                                <a:latin typeface="Cambria Math" panose="02040503050406030204" pitchFamily="18" charset="0"/>
                              </a:rPr>
                              <m:t>𝑦</m:t>
                            </m:r>
                          </m:sub>
                        </m:sSub>
                      </m:den>
                    </m:f>
                    <m:r>
                      <a:rPr lang="en-US" sz="2400" b="0" i="0" smtClean="0">
                        <a:solidFill>
                          <a:srgbClr val="0070C0"/>
                        </a:solidFill>
                        <a:latin typeface="Cambria Math"/>
                      </a:rPr>
                      <m:t>=</m:t>
                    </m:r>
                    <m:f>
                      <m:fPr>
                        <m:ctrlPr>
                          <a:rPr lang="en-US" sz="2400" i="1">
                            <a:solidFill>
                              <a:srgbClr val="0070C0"/>
                            </a:solidFill>
                            <a:latin typeface="Cambria Math" panose="02040503050406030204" pitchFamily="18" charset="0"/>
                          </a:rPr>
                        </m:ctrlPr>
                      </m:fPr>
                      <m:num>
                        <m:r>
                          <a:rPr lang="en-US" sz="2400" b="0" i="1" smtClean="0">
                            <a:solidFill>
                              <a:srgbClr val="0070C0"/>
                            </a:solidFill>
                            <a:latin typeface="Cambria Math"/>
                          </a:rPr>
                          <m:t>𝑎</m:t>
                        </m:r>
                      </m:num>
                      <m:den>
                        <m:r>
                          <a:rPr lang="en-US" sz="2400" b="0" i="1" smtClean="0">
                            <a:solidFill>
                              <a:srgbClr val="0070C0"/>
                            </a:solidFill>
                            <a:latin typeface="Cambria Math"/>
                          </a:rPr>
                          <m:t>𝑏</m:t>
                        </m:r>
                      </m:den>
                    </m:f>
                  </m:oMath>
                </a14:m>
                <a:r>
                  <a:rPr lang="en-US" sz="2400" dirty="0" smtClean="0"/>
                  <a:t> is constant not only </a:t>
                </a:r>
                <a:r>
                  <a:rPr lang="en-US" sz="2400" dirty="0" smtClean="0">
                    <a:solidFill>
                      <a:srgbClr val="FF0000"/>
                    </a:solidFill>
                  </a:rPr>
                  <a:t>along</a:t>
                </a:r>
                <a:r>
                  <a:rPr lang="en-US" sz="2400" dirty="0" smtClean="0"/>
                  <a:t> each ray (emanating from the origin), but also </a:t>
                </a:r>
                <a:r>
                  <a:rPr lang="en-US" sz="2400" dirty="0" smtClean="0">
                    <a:solidFill>
                      <a:srgbClr val="FF0000"/>
                    </a:solidFill>
                  </a:rPr>
                  <a:t>across</a:t>
                </a:r>
                <a:r>
                  <a:rPr lang="en-US" sz="2400" dirty="0" smtClean="0"/>
                  <a:t> rays</a:t>
                </a:r>
              </a:p>
              <a:p>
                <a:endParaRPr lang="en-US" dirty="0"/>
              </a:p>
            </p:txBody>
          </p:sp>
        </mc:Choice>
        <mc:Fallback xmlns="">
          <p:sp>
            <p:nvSpPr>
              <p:cNvPr id="15" name="TextBox 14">
                <a:extLst>
                  <a:ext uri="{FF2B5EF4-FFF2-40B4-BE49-F238E27FC236}">
                    <a16:creationId xmlns:a16="http://schemas.microsoft.com/office/drawing/2014/main" xmlns:a14="http://schemas.microsoft.com/office/drawing/2010/main" xmlns="" id="{A8EB8D49-CFAC-CD40-94F5-E2D3885F36BF}"/>
                  </a:ext>
                </a:extLst>
              </p:cNvPr>
              <p:cNvSpPr txBox="1">
                <a:spLocks noRot="1" noChangeAspect="1" noMove="1" noResize="1" noEditPoints="1" noAdjustHandles="1" noChangeArrowheads="1" noChangeShapeType="1" noTextEdit="1"/>
              </p:cNvSpPr>
              <p:nvPr/>
            </p:nvSpPr>
            <p:spPr>
              <a:xfrm>
                <a:off x="5939959" y="2316590"/>
                <a:ext cx="5037819" cy="3496342"/>
              </a:xfrm>
              <a:prstGeom prst="rect">
                <a:avLst/>
              </a:prstGeom>
              <a:blipFill rotWithShape="1">
                <a:blip r:embed="rId4"/>
                <a:stretch>
                  <a:fillRect l="-1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A35723-5403-064C-8C69-40051649BAC8}"/>
                  </a:ext>
                </a:extLst>
              </p:cNvPr>
              <p:cNvSpPr txBox="1"/>
              <p:nvPr/>
            </p:nvSpPr>
            <p:spPr>
              <a:xfrm>
                <a:off x="1954923" y="1648122"/>
                <a:ext cx="3105592"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solidFill>
                            <a:schemeClr val="accent1"/>
                          </a:solidFill>
                          <a:latin typeface="Cambria Math"/>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a:rPr>
                            <m:t>𝑥</m:t>
                          </m:r>
                          <m:r>
                            <a:rPr lang="en-US" sz="2400" b="0" i="1" smtClean="0">
                              <a:solidFill>
                                <a:schemeClr val="accent1"/>
                              </a:solidFill>
                              <a:latin typeface="Cambria Math"/>
                            </a:rPr>
                            <m:t>,</m:t>
                          </m:r>
                          <m:r>
                            <a:rPr lang="en-US" sz="2400" b="0" i="1" smtClean="0">
                              <a:solidFill>
                                <a:schemeClr val="accent1"/>
                              </a:solidFill>
                              <a:latin typeface="Cambria Math"/>
                            </a:rPr>
                            <m:t>𝑦</m:t>
                          </m:r>
                        </m:e>
                      </m:d>
                      <m:r>
                        <a:rPr lang="en-US" sz="2400" b="0" i="1" smtClean="0">
                          <a:solidFill>
                            <a:schemeClr val="accent1"/>
                          </a:solidFill>
                          <a:latin typeface="Cambria Math"/>
                        </a:rPr>
                        <m:t>=</m:t>
                      </m:r>
                      <m:r>
                        <a:rPr lang="en-US" sz="2400" b="0" i="1" smtClean="0">
                          <a:solidFill>
                            <a:schemeClr val="accent1"/>
                          </a:solidFill>
                          <a:latin typeface="Cambria Math"/>
                        </a:rPr>
                        <m:t>𝑎𝑥</m:t>
                      </m:r>
                      <m:r>
                        <a:rPr lang="en-US" sz="2400" b="0" i="1" smtClean="0">
                          <a:solidFill>
                            <a:schemeClr val="accent1"/>
                          </a:solidFill>
                          <a:latin typeface="Cambria Math"/>
                        </a:rPr>
                        <m:t>+</m:t>
                      </m:r>
                      <m:r>
                        <a:rPr lang="en-US" sz="2400" b="0" i="1" smtClean="0">
                          <a:solidFill>
                            <a:schemeClr val="accent1"/>
                          </a:solidFill>
                          <a:latin typeface="Cambria Math"/>
                        </a:rPr>
                        <m:t>𝑏𝑦</m:t>
                      </m:r>
                    </m:oMath>
                  </m:oMathPara>
                </a14:m>
                <a:endParaRPr lang="en-US" sz="2400" b="0" i="1" dirty="0">
                  <a:solidFill>
                    <a:schemeClr val="accent1"/>
                  </a:solidFill>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1CA35723-5403-064C-8C69-40051649BAC8}"/>
                  </a:ext>
                </a:extLst>
              </p:cNvPr>
              <p:cNvSpPr txBox="1">
                <a:spLocks noRot="1" noChangeAspect="1" noMove="1" noResize="1" noEditPoints="1" noAdjustHandles="1" noChangeArrowheads="1" noChangeShapeType="1" noTextEdit="1"/>
              </p:cNvSpPr>
              <p:nvPr/>
            </p:nvSpPr>
            <p:spPr>
              <a:xfrm>
                <a:off x="1954923" y="1648122"/>
                <a:ext cx="3105592" cy="461665"/>
              </a:xfrm>
              <a:prstGeom prst="rect">
                <a:avLst/>
              </a:prstGeom>
              <a:blipFill>
                <a:blip r:embed="rId5"/>
                <a:stretch>
                  <a:fillRect l="-589" b="-19737"/>
                </a:stretch>
              </a:blipFill>
            </p:spPr>
            <p:txBody>
              <a:bodyPr/>
              <a:lstStyle/>
              <a:p>
                <a:r>
                  <a:rPr lang="en-US">
                    <a:noFill/>
                  </a:rPr>
                  <a:t> </a:t>
                </a:r>
              </a:p>
            </p:txBody>
          </p:sp>
        </mc:Fallback>
      </mc:AlternateContent>
    </p:spTree>
    <p:extLst>
      <p:ext uri="{BB962C8B-B14F-4D97-AF65-F5344CB8AC3E}">
        <p14:creationId xmlns:p14="http://schemas.microsoft.com/office/powerpoint/2010/main" val="1691837900"/>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mn-cs"/>
              </a:rPr>
              <a:t>ICC for linear preferences – cont.</a:t>
            </a:r>
            <a:endParaRPr lang="en-US" sz="24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259</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584943" y="6159178"/>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𝑥</m:t>
                      </m:r>
                    </m:oMath>
                  </m:oMathPara>
                </a14:m>
                <a:endParaRPr lang="en-US" altLang="en-US" baseline="-25000" dirty="0">
                  <a:solidFill>
                    <a:srgbClr val="C00000"/>
                  </a:solidFill>
                </a:endParaRPr>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584943" y="6159178"/>
                <a:ext cx="301365" cy="3699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Line 8">
            <a:extLst>
              <a:ext uri="{FF2B5EF4-FFF2-40B4-BE49-F238E27FC236}">
                <a16:creationId xmlns:a16="http://schemas.microsoft.com/office/drawing/2014/main" id="{64BB7CE8-190E-154D-B5AC-73769566309D}"/>
              </a:ext>
            </a:extLst>
          </p:cNvPr>
          <p:cNvSpPr>
            <a:spLocks noChangeShapeType="1"/>
          </p:cNvSpPr>
          <p:nvPr/>
        </p:nvSpPr>
        <p:spPr bwMode="auto">
          <a:xfrm>
            <a:off x="1630597" y="4537604"/>
            <a:ext cx="936762" cy="1533354"/>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a:extLst>
              <a:ext uri="{FF2B5EF4-FFF2-40B4-BE49-F238E27FC236}">
                <a16:creationId xmlns:a16="http://schemas.microsoft.com/office/drawing/2014/main" id="{78E796B0-DDB9-0046-9838-117ED5D3D379}"/>
              </a:ext>
            </a:extLst>
          </p:cNvPr>
          <p:cNvSpPr>
            <a:spLocks noChangeShapeType="1"/>
          </p:cNvSpPr>
          <p:nvPr/>
        </p:nvSpPr>
        <p:spPr bwMode="auto">
          <a:xfrm>
            <a:off x="1630597" y="3657601"/>
            <a:ext cx="1519004" cy="2373220"/>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oMath>
                  </m:oMathPara>
                </a14:m>
                <a:endParaRPr lang="en-US" altLang="en-US" baseline="-25000" dirty="0">
                  <a:solidFill>
                    <a:srgbClr val="C00000"/>
                  </a:solidFill>
                </a:endParaRPr>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b="-8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a:off x="1615076" y="3296329"/>
            <a:ext cx="31039" cy="2761250"/>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p:sp>
        <p:nvSpPr>
          <p:cNvPr id="14" name="TextBox 13">
            <a:extLst>
              <a:ext uri="{FF2B5EF4-FFF2-40B4-BE49-F238E27FC236}">
                <a16:creationId xmlns:a16="http://schemas.microsoft.com/office/drawing/2014/main" id="{BC3B4C6C-301E-3C40-8E24-03071452BF47}"/>
              </a:ext>
            </a:extLst>
          </p:cNvPr>
          <p:cNvSpPr txBox="1"/>
          <p:nvPr/>
        </p:nvSpPr>
        <p:spPr>
          <a:xfrm>
            <a:off x="1854360" y="3121623"/>
            <a:ext cx="489236" cy="369332"/>
          </a:xfrm>
          <a:prstGeom prst="rect">
            <a:avLst/>
          </a:prstGeom>
          <a:noFill/>
        </p:spPr>
        <p:txBody>
          <a:bodyPr wrap="none" rtlCol="0">
            <a:spAutoFit/>
          </a:bodyPr>
          <a:lstStyle/>
          <a:p>
            <a:r>
              <a:rPr lang="en-US" dirty="0">
                <a:solidFill>
                  <a:srgbClr val="FF0000"/>
                </a:solidFill>
              </a:rPr>
              <a:t>ICC</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A35723-5403-064C-8C69-40051649BAC8}"/>
                  </a:ext>
                </a:extLst>
              </p:cNvPr>
              <p:cNvSpPr txBox="1"/>
              <p:nvPr/>
            </p:nvSpPr>
            <p:spPr>
              <a:xfrm>
                <a:off x="7732705" y="4717340"/>
                <a:ext cx="1180163" cy="9611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𝑥</m:t>
                      </m:r>
                      <m:r>
                        <a:rPr lang="en-US" i="1" smtClean="0">
                          <a:solidFill>
                            <a:srgbClr val="FF0000"/>
                          </a:solidFill>
                          <a:latin typeface="Cambria Math"/>
                        </a:rPr>
                        <m:t> </m:t>
                      </m:r>
                      <m:r>
                        <a:rPr lang="en-US" b="0" i="0" smtClean="0">
                          <a:solidFill>
                            <a:srgbClr val="FF0000"/>
                          </a:solidFill>
                          <a:latin typeface="Cambria Math" panose="02040503050406030204" pitchFamily="18" charset="0"/>
                        </a:rPr>
                        <m:t>=</m:t>
                      </m:r>
                      <m:r>
                        <a:rPr lang="en-US" b="0" i="1" smtClean="0">
                          <a:solidFill>
                            <a:srgbClr val="FF0000"/>
                          </a:solidFill>
                          <a:latin typeface="Cambria Math"/>
                        </a:rPr>
                        <m:t>0</m:t>
                      </m:r>
                    </m:oMath>
                  </m:oMathPara>
                </a14:m>
                <a:endParaRPr lang="en-US" b="0" i="1" dirty="0" smtClean="0">
                  <a:solidFill>
                    <a:srgbClr val="FF0000"/>
                  </a:solidFill>
                  <a:latin typeface="Cambria Math"/>
                </a:endParaRPr>
              </a:p>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𝑦</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oMath>
                  </m:oMathPara>
                </a14:m>
                <a:endParaRPr lang="en-US" dirty="0">
                  <a:solidFill>
                    <a:srgbClr val="FF0000"/>
                  </a:solidFill>
                </a:endParaRPr>
              </a:p>
            </p:txBody>
          </p:sp>
        </mc:Choice>
        <mc:Fallback xmlns="">
          <p:sp>
            <p:nvSpPr>
              <p:cNvPr id="16" name="TextBox 15">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732705" y="4717340"/>
                <a:ext cx="1180163" cy="961161"/>
              </a:xfrm>
              <a:prstGeom prst="rect">
                <a:avLst/>
              </a:prstGeom>
              <a:blipFill rotWithShape="1">
                <a:blip r:embed="rId4"/>
                <a:stretch>
                  <a:fillRect/>
                </a:stretch>
              </a:blipFill>
            </p:spPr>
            <p:txBody>
              <a:bodyPr/>
              <a:lstStyle/>
              <a:p>
                <a:r>
                  <a:rPr lang="en-US">
                    <a:noFill/>
                  </a:rPr>
                  <a:t> </a:t>
                </a:r>
              </a:p>
            </p:txBody>
          </p:sp>
        </mc:Fallback>
      </mc:AlternateContent>
      <p:sp>
        <p:nvSpPr>
          <p:cNvPr id="8" name="TextBox 7"/>
          <p:cNvSpPr txBox="1"/>
          <p:nvPr/>
        </p:nvSpPr>
        <p:spPr>
          <a:xfrm>
            <a:off x="6501284" y="1648122"/>
            <a:ext cx="4320791" cy="369332"/>
          </a:xfrm>
          <a:prstGeom prst="rect">
            <a:avLst/>
          </a:prstGeom>
          <a:noFill/>
        </p:spPr>
        <p:txBody>
          <a:bodyPr wrap="square" rtlCol="0">
            <a:spAutoFit/>
          </a:bodyPr>
          <a:lstStyle/>
          <a:p>
            <a:pPr algn="l"/>
            <a:r>
              <a:rPr lang="en-US" dirty="0" smtClean="0"/>
              <a:t>If we have</a:t>
            </a: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A35723-5403-064C-8C69-40051649BAC8}"/>
                  </a:ext>
                </a:extLst>
              </p:cNvPr>
              <p:cNvSpPr txBox="1"/>
              <p:nvPr/>
            </p:nvSpPr>
            <p:spPr>
              <a:xfrm>
                <a:off x="7630603" y="2189101"/>
                <a:ext cx="1959994" cy="6444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00B050"/>
                              </a:solidFill>
                              <a:latin typeface="Cambria Math" panose="02040503050406030204" pitchFamily="18" charset="0"/>
                            </a:rPr>
                          </m:ctrlPr>
                        </m:fPr>
                        <m:num>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num>
                        <m:den>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𝑦</m:t>
                              </m:r>
                            </m:sub>
                          </m:sSub>
                        </m:den>
                      </m:f>
                      <m:r>
                        <a:rPr lang="en-US" b="0" i="1" smtClean="0">
                          <a:solidFill>
                            <a:schemeClr val="tx1"/>
                          </a:solidFill>
                          <a:latin typeface="Cambria Math"/>
                        </a:rPr>
                        <m:t>&gt;</m:t>
                      </m:r>
                      <m:f>
                        <m:fPr>
                          <m:ctrlPr>
                            <a:rPr lang="en-US" i="1" smtClean="0">
                              <a:solidFill>
                                <a:schemeClr val="accent1"/>
                              </a:solidFill>
                              <a:latin typeface="Cambria Math" panose="02040503050406030204" pitchFamily="18" charset="0"/>
                            </a:rPr>
                          </m:ctrlPr>
                        </m:fPr>
                        <m:num>
                          <m:r>
                            <a:rPr lang="en-US" b="0" i="1" smtClean="0">
                              <a:solidFill>
                                <a:schemeClr val="accent1"/>
                              </a:solidFill>
                              <a:latin typeface="Cambria Math"/>
                            </a:rPr>
                            <m:t>𝑎</m:t>
                          </m:r>
                        </m:num>
                        <m:den>
                          <m:r>
                            <a:rPr lang="en-US" b="0" i="1" smtClean="0">
                              <a:solidFill>
                                <a:schemeClr val="accent1"/>
                              </a:solidFill>
                              <a:latin typeface="Cambria Math"/>
                            </a:rPr>
                            <m:t>𝑏</m:t>
                          </m:r>
                        </m:den>
                      </m:f>
                    </m:oMath>
                  </m:oMathPara>
                </a14:m>
                <a:endParaRPr lang="en-US" dirty="0">
                  <a:solidFill>
                    <a:srgbClr val="FF0000"/>
                  </a:solidFill>
                </a:endParaRPr>
              </a:p>
            </p:txBody>
          </p:sp>
        </mc:Choice>
        <mc:Fallback xmlns="">
          <p:sp>
            <p:nvSpPr>
              <p:cNvPr id="17" name="TextBox 16">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630603" y="2189101"/>
                <a:ext cx="1959994" cy="644472"/>
              </a:xfrm>
              <a:prstGeom prst="rect">
                <a:avLst/>
              </a:prstGeom>
              <a:blipFill rotWithShape="1">
                <a:blip r:embed="rId5"/>
                <a:stretch>
                  <a:fillRect/>
                </a:stretch>
              </a:blipFill>
            </p:spPr>
            <p:txBody>
              <a:bodyPr/>
              <a:lstStyle/>
              <a:p>
                <a:r>
                  <a:rPr lang="en-US">
                    <a:noFill/>
                  </a:rPr>
                  <a:t> </a:t>
                </a:r>
              </a:p>
            </p:txBody>
          </p:sp>
        </mc:Fallback>
      </mc:AlternateContent>
      <p:sp>
        <p:nvSpPr>
          <p:cNvPr id="18" name="Line 8">
            <a:extLst>
              <a:ext uri="{FF2B5EF4-FFF2-40B4-BE49-F238E27FC236}">
                <a16:creationId xmlns:a16="http://schemas.microsoft.com/office/drawing/2014/main" id="{64BB7CE8-190E-154D-B5AC-73769566309D}"/>
              </a:ext>
            </a:extLst>
          </p:cNvPr>
          <p:cNvSpPr>
            <a:spLocks noChangeShapeType="1"/>
          </p:cNvSpPr>
          <p:nvPr/>
        </p:nvSpPr>
        <p:spPr bwMode="auto">
          <a:xfrm>
            <a:off x="1615076" y="4537603"/>
            <a:ext cx="1911895" cy="1493217"/>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19" name="Line 8">
            <a:extLst>
              <a:ext uri="{FF2B5EF4-FFF2-40B4-BE49-F238E27FC236}">
                <a16:creationId xmlns:a16="http://schemas.microsoft.com/office/drawing/2014/main" id="{64BB7CE8-190E-154D-B5AC-73769566309D}"/>
              </a:ext>
            </a:extLst>
          </p:cNvPr>
          <p:cNvSpPr>
            <a:spLocks noChangeShapeType="1"/>
          </p:cNvSpPr>
          <p:nvPr/>
        </p:nvSpPr>
        <p:spPr bwMode="auto">
          <a:xfrm>
            <a:off x="1607638" y="3657601"/>
            <a:ext cx="2977305" cy="2373219"/>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21" name="TextBox 20"/>
          <p:cNvSpPr txBox="1"/>
          <p:nvPr/>
        </p:nvSpPr>
        <p:spPr>
          <a:xfrm>
            <a:off x="6502964" y="2956042"/>
            <a:ext cx="4320791" cy="369332"/>
          </a:xfrm>
          <a:prstGeom prst="rect">
            <a:avLst/>
          </a:prstGeom>
          <a:noFill/>
        </p:spPr>
        <p:txBody>
          <a:bodyPr wrap="square" rtlCol="0">
            <a:spAutoFit/>
          </a:bodyPr>
          <a:lstStyle/>
          <a:p>
            <a:pPr algn="l"/>
            <a:r>
              <a:rPr lang="en-US" dirty="0" smtClean="0"/>
              <a:t>That is</a:t>
            </a: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A35723-5403-064C-8C69-40051649BAC8}"/>
                  </a:ext>
                </a:extLst>
              </p:cNvPr>
              <p:cNvSpPr txBox="1"/>
              <p:nvPr/>
            </p:nvSpPr>
            <p:spPr>
              <a:xfrm>
                <a:off x="7702619" y="3436733"/>
                <a:ext cx="1959994" cy="7143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accent1"/>
                              </a:solidFill>
                              <a:latin typeface="Cambria Math"/>
                            </a:rPr>
                            <m:t>𝑏</m:t>
                          </m:r>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𝑦</m:t>
                              </m:r>
                            </m:sub>
                          </m:sSub>
                        </m:den>
                      </m:f>
                      <m:r>
                        <a:rPr lang="en-US" b="0" i="1" smtClean="0">
                          <a:solidFill>
                            <a:schemeClr val="tx1"/>
                          </a:solidFill>
                          <a:latin typeface="Cambria Math"/>
                        </a:rPr>
                        <m:t>&gt;</m:t>
                      </m:r>
                      <m:f>
                        <m:fPr>
                          <m:ctrlPr>
                            <a:rPr lang="en-US" i="1">
                              <a:solidFill>
                                <a:schemeClr val="tx1"/>
                              </a:solidFill>
                              <a:latin typeface="Cambria Math" panose="02040503050406030204" pitchFamily="18" charset="0"/>
                            </a:rPr>
                          </m:ctrlPr>
                        </m:fPr>
                        <m:num>
                          <m:r>
                            <a:rPr lang="en-US" b="0" i="1" smtClean="0">
                              <a:solidFill>
                                <a:schemeClr val="accent1"/>
                              </a:solidFill>
                              <a:latin typeface="Cambria Math"/>
                            </a:rPr>
                            <m:t>𝑎</m:t>
                          </m:r>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den>
                      </m:f>
                    </m:oMath>
                  </m:oMathPara>
                </a14:m>
                <a:endParaRPr lang="en-US" dirty="0">
                  <a:solidFill>
                    <a:schemeClr val="tx1"/>
                  </a:solidFill>
                </a:endParaRPr>
              </a:p>
            </p:txBody>
          </p:sp>
        </mc:Choice>
        <mc:Fallback xmlns="">
          <p:sp>
            <p:nvSpPr>
              <p:cNvPr id="22" name="TextBox 21">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702619" y="3436733"/>
                <a:ext cx="1959994" cy="714363"/>
              </a:xfrm>
              <a:prstGeom prst="rect">
                <a:avLst/>
              </a:prstGeom>
              <a:blipFill rotWithShape="1">
                <a:blip r:embed="rId6"/>
                <a:stretch>
                  <a:fillRect/>
                </a:stretch>
              </a:blipFill>
            </p:spPr>
            <p:txBody>
              <a:bodyPr/>
              <a:lstStyle/>
              <a:p>
                <a:r>
                  <a:rPr lang="en-US">
                    <a:noFill/>
                  </a:rPr>
                  <a:t> </a:t>
                </a:r>
              </a:p>
            </p:txBody>
          </p:sp>
        </mc:Fallback>
      </mc:AlternateContent>
      <p:sp>
        <p:nvSpPr>
          <p:cNvPr id="23" name="TextBox 22"/>
          <p:cNvSpPr txBox="1"/>
          <p:nvPr/>
        </p:nvSpPr>
        <p:spPr>
          <a:xfrm>
            <a:off x="6464452" y="4113242"/>
            <a:ext cx="4320791" cy="369332"/>
          </a:xfrm>
          <a:prstGeom prst="rect">
            <a:avLst/>
          </a:prstGeom>
          <a:noFill/>
        </p:spPr>
        <p:txBody>
          <a:bodyPr wrap="square" rtlCol="0">
            <a:spAutoFit/>
          </a:bodyPr>
          <a:lstStyle/>
          <a:p>
            <a:pPr algn="l"/>
            <a:r>
              <a:rPr lang="en-US" dirty="0" smtClean="0"/>
              <a:t>The solution is</a:t>
            </a:r>
            <a:endParaRPr lang="en-US" dirty="0"/>
          </a:p>
        </p:txBody>
      </p:sp>
    </p:spTree>
    <p:extLst>
      <p:ext uri="{BB962C8B-B14F-4D97-AF65-F5344CB8AC3E}">
        <p14:creationId xmlns:p14="http://schemas.microsoft.com/office/powerpoint/2010/main" val="1949045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Not even in good faith</a:t>
            </a:r>
          </a:p>
        </p:txBody>
      </p:sp>
      <p:sp>
        <p:nvSpPr>
          <p:cNvPr id="4" name="Slide Number Placeholder 3"/>
          <p:cNvSpPr>
            <a:spLocks noGrp="1"/>
          </p:cNvSpPr>
          <p:nvPr>
            <p:ph type="sldNum" sz="quarter" idx="12"/>
          </p:nvPr>
        </p:nvSpPr>
        <p:spPr/>
        <p:txBody>
          <a:bodyPr/>
          <a:lstStyle/>
          <a:p>
            <a:fld id="{3ED69D72-ABB3-F043-AB7B-9747B590CAA5}" type="slidenum">
              <a:rPr lang="en-US" smtClean="0"/>
              <a:t>26</a:t>
            </a:fld>
            <a:endParaRPr lang="en-US"/>
          </a:p>
        </p:txBody>
      </p:sp>
      <p:sp>
        <p:nvSpPr>
          <p:cNvPr id="6" name="TextBox 5"/>
          <p:cNvSpPr txBox="1"/>
          <p:nvPr/>
        </p:nvSpPr>
        <p:spPr>
          <a:xfrm>
            <a:off x="1149457" y="1681375"/>
            <a:ext cx="9645112"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Can science be </a:t>
            </a:r>
            <a:r>
              <a:rPr lang="en-US" sz="2400" dirty="0" smtClean="0">
                <a:solidFill>
                  <a:srgbClr val="00B050"/>
                </a:solidFill>
              </a:rPr>
              <a:t>objective</a:t>
            </a:r>
            <a:r>
              <a:rPr lang="en-US" sz="2400" dirty="0" smtClean="0"/>
              <a:t>?</a:t>
            </a:r>
          </a:p>
          <a:p>
            <a:pPr marL="285750" indent="-285750">
              <a:lnSpc>
                <a:spcPct val="150000"/>
              </a:lnSpc>
              <a:buFont typeface="Arial" panose="020B0604020202020204" pitchFamily="34" charset="0"/>
              <a:buChar char="•"/>
            </a:pPr>
            <a:r>
              <a:rPr lang="en-US" sz="2400" dirty="0" smtClean="0"/>
              <a:t>Aren’t we always affected by personal history, social class, our incentives?</a:t>
            </a:r>
          </a:p>
          <a:p>
            <a:pPr marL="285750" indent="-285750">
              <a:lnSpc>
                <a:spcPct val="150000"/>
              </a:lnSpc>
              <a:buFont typeface="Arial" panose="020B0604020202020204" pitchFamily="34" charset="0"/>
              <a:buChar char="•"/>
            </a:pPr>
            <a:r>
              <a:rPr lang="en-US" sz="2400" dirty="0" smtClean="0"/>
              <a:t>If so, can we trust </a:t>
            </a:r>
            <a:r>
              <a:rPr lang="en-US" sz="2400" dirty="0"/>
              <a:t>the “</a:t>
            </a:r>
            <a:r>
              <a:rPr lang="en-US" sz="2400" dirty="0" smtClean="0"/>
              <a:t>truths” that economists pretend to have “established”?</a:t>
            </a:r>
            <a:endParaRPr lang="en-US" sz="2400" dirty="0"/>
          </a:p>
          <a:p>
            <a:pPr marL="285750" indent="-285750">
              <a:lnSpc>
                <a:spcPct val="150000"/>
              </a:lnSpc>
              <a:buFont typeface="Arial" panose="020B0604020202020204" pitchFamily="34" charset="0"/>
              <a:buChar char="•"/>
            </a:pPr>
            <a:r>
              <a:rPr lang="en-US" sz="2400" dirty="0" smtClean="0"/>
              <a:t>Should we check how many economists who believe in the free market also benefit from it (serve on boards of directors etc.) ???</a:t>
            </a:r>
            <a:endParaRPr lang="en-US" sz="2400" dirty="0"/>
          </a:p>
        </p:txBody>
      </p:sp>
    </p:spTree>
    <p:extLst>
      <p:ext uri="{BB962C8B-B14F-4D97-AF65-F5344CB8AC3E}">
        <p14:creationId xmlns:p14="http://schemas.microsoft.com/office/powerpoint/2010/main" val="273649549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a:xfrm>
            <a:off x="838200" y="365126"/>
            <a:ext cx="10515600" cy="1325562"/>
          </a:xfrm>
        </p:spPr>
        <p:txBody>
          <a:bodyPr>
            <a:normAutofit/>
          </a:bodyPr>
          <a:lstStyle/>
          <a:p>
            <a:pPr algn="ctr" rtl="1"/>
            <a:r>
              <a:rPr lang="en-US" dirty="0" smtClean="0">
                <a:solidFill>
                  <a:srgbClr val="7030A0"/>
                </a:solidFill>
                <a:latin typeface="Arial" panose="020B0604020202020204" pitchFamily="34" charset="0"/>
                <a:cs typeface="Arial" panose="020B0604020202020204" pitchFamily="34" charset="0"/>
              </a:rPr>
              <a:t>Engel Curve for linear preferences</a:t>
            </a:r>
            <a:endParaRPr lang="en-US" sz="2700"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260</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735625" y="6159178"/>
                <a:ext cx="301365" cy="554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altLang="en-US" baseline="-25000" dirty="0"/>
              </a:p>
            </p:txBody>
          </p:sp>
        </mc:Choice>
        <mc:Fallback xmlns="">
          <p:sp>
            <p:nvSpPr>
              <p:cNvPr id="6" name="Rectangle 5">
                <a:extLst>
                  <a:ext uri="{FF2B5EF4-FFF2-40B4-BE49-F238E27FC236}">
                    <a16:creationId xmlns="" xmlns:a16="http://schemas.microsoft.com/office/drawing/2014/main" xmlns:a14="http://schemas.microsoft.com/office/drawing/2010/main" id="{C9C293FF-C4E7-8943-8502-8A4B5BEF66AF}"/>
                  </a:ext>
                </a:extLst>
              </p:cNvPr>
              <p:cNvSpPr>
                <a:spLocks noRot="1" noChangeAspect="1" noMove="1" noResize="1" noEditPoints="1" noAdjustHandles="1" noChangeArrowheads="1" noChangeShapeType="1" noTextEdit="1"/>
              </p:cNvSpPr>
              <p:nvPr/>
            </p:nvSpPr>
            <p:spPr bwMode="auto">
              <a:xfrm>
                <a:off x="4735625" y="6159178"/>
                <a:ext cx="301365" cy="554640"/>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𝑦</m:t>
                      </m:r>
                    </m:oMath>
                  </m:oMathPara>
                </a14:m>
                <a:endParaRPr lang="en-US" altLang="en-US" baseline="-25000" dirty="0"/>
              </a:p>
            </p:txBody>
          </p:sp>
        </mc:Choice>
        <mc:Fallback xmlns="">
          <p:sp>
            <p:nvSpPr>
              <p:cNvPr id="12" name="Rectangle 11">
                <a:extLst>
                  <a:ext uri="{FF2B5EF4-FFF2-40B4-BE49-F238E27FC236}">
                    <a16:creationId xmlns="" xmlns:a16="http://schemas.microsoft.com/office/drawing/2014/main" xmlns:a14="http://schemas.microsoft.com/office/drawing/2010/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rotWithShape="1">
                <a:blip r:embed="rId4"/>
                <a:stretch>
                  <a:fillRect r="-2000"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a:off x="1646115" y="3950494"/>
            <a:ext cx="1975766" cy="2107085"/>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8F129D-B147-3446-960E-26FAF4F57DE7}"/>
                  </a:ext>
                </a:extLst>
              </p:cNvPr>
              <p:cNvSpPr txBox="1"/>
              <p:nvPr/>
            </p:nvSpPr>
            <p:spPr>
              <a:xfrm>
                <a:off x="8375139" y="1862659"/>
                <a:ext cx="1283419" cy="96750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a:rPr>
                        <m:t>0</m:t>
                      </m:r>
                    </m:oMath>
                  </m:oMathPara>
                </a14:m>
                <a:endParaRPr lang="en-US" b="0" i="1" dirty="0" smtClean="0">
                  <a:solidFill>
                    <a:srgbClr val="FF0000"/>
                  </a:solidFill>
                  <a:latin typeface="Cambria Math"/>
                </a:endParaRPr>
              </a:p>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𝑦</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oMath>
                  </m:oMathPara>
                </a14:m>
                <a:endParaRPr lang="en-US" dirty="0">
                  <a:solidFill>
                    <a:srgbClr val="FF0000"/>
                  </a:solidFill>
                </a:endParaRPr>
              </a:p>
            </p:txBody>
          </p:sp>
        </mc:Choice>
        <mc:Fallback xmlns="">
          <p:sp>
            <p:nvSpPr>
              <p:cNvPr id="11" name="TextBox 10">
                <a:extLst>
                  <a:ext uri="{FF2B5EF4-FFF2-40B4-BE49-F238E27FC236}">
                    <a16:creationId xmlns:a16="http://schemas.microsoft.com/office/drawing/2014/main" xmlns:a14="http://schemas.microsoft.com/office/drawing/2010/main" xmlns="" id="{798F129D-B147-3446-960E-26FAF4F57DE7}"/>
                  </a:ext>
                </a:extLst>
              </p:cNvPr>
              <p:cNvSpPr txBox="1">
                <a:spLocks noRot="1" noChangeAspect="1" noMove="1" noResize="1" noEditPoints="1" noAdjustHandles="1" noChangeArrowheads="1" noChangeShapeType="1" noTextEdit="1"/>
              </p:cNvSpPr>
              <p:nvPr/>
            </p:nvSpPr>
            <p:spPr>
              <a:xfrm>
                <a:off x="8375139" y="1862659"/>
                <a:ext cx="1283419" cy="967509"/>
              </a:xfrm>
              <a:prstGeom prst="rect">
                <a:avLst/>
              </a:prstGeom>
              <a:blipFill rotWithShape="1">
                <a:blip r:embed="rId5"/>
                <a:stretch>
                  <a:fillRect/>
                </a:stretch>
              </a:blipFill>
            </p:spPr>
            <p:txBody>
              <a:bodyPr/>
              <a:lstStyle/>
              <a:p>
                <a:r>
                  <a:rPr lang="en-US">
                    <a:noFill/>
                  </a:rPr>
                  <a:t> </a:t>
                </a:r>
              </a:p>
            </p:txBody>
          </p:sp>
        </mc:Fallback>
      </mc:AlternateContent>
      <p:sp>
        <p:nvSpPr>
          <p:cNvPr id="10" name="TextBox 9"/>
          <p:cNvSpPr txBox="1"/>
          <p:nvPr/>
        </p:nvSpPr>
        <p:spPr>
          <a:xfrm>
            <a:off x="5209548" y="2174442"/>
            <a:ext cx="2915550" cy="400110"/>
          </a:xfrm>
          <a:prstGeom prst="rect">
            <a:avLst/>
          </a:prstGeom>
          <a:noFill/>
        </p:spPr>
        <p:txBody>
          <a:bodyPr wrap="square" rtlCol="0">
            <a:spAutoFit/>
          </a:bodyPr>
          <a:lstStyle/>
          <a:p>
            <a:pPr algn="l"/>
            <a:r>
              <a:rPr lang="en-US" sz="2000" dirty="0" smtClean="0"/>
              <a:t>The optimal solution is</a:t>
            </a:r>
            <a:endParaRPr lang="en-US" sz="2000" dirty="0"/>
          </a:p>
        </p:txBody>
      </p:sp>
      <p:sp>
        <p:nvSpPr>
          <p:cNvPr id="15" name="Line 3">
            <a:extLst>
              <a:ext uri="{FF2B5EF4-FFF2-40B4-BE49-F238E27FC236}">
                <a16:creationId xmlns:a16="http://schemas.microsoft.com/office/drawing/2014/main" id="{477F1EF0-CD0C-3F44-A190-004841A546D2}"/>
              </a:ext>
            </a:extLst>
          </p:cNvPr>
          <p:cNvSpPr>
            <a:spLocks noChangeShapeType="1"/>
          </p:cNvSpPr>
          <p:nvPr/>
        </p:nvSpPr>
        <p:spPr bwMode="auto">
          <a:xfrm>
            <a:off x="6937368" y="3066232"/>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
            <a:extLst>
              <a:ext uri="{FF2B5EF4-FFF2-40B4-BE49-F238E27FC236}">
                <a16:creationId xmlns:a16="http://schemas.microsoft.com/office/drawing/2014/main" id="{8335AFE2-5AA9-504F-B7FF-A1EB04A12EFF}"/>
              </a:ext>
            </a:extLst>
          </p:cNvPr>
          <p:cNvSpPr>
            <a:spLocks noChangeShapeType="1"/>
          </p:cNvSpPr>
          <p:nvPr/>
        </p:nvSpPr>
        <p:spPr bwMode="auto">
          <a:xfrm flipH="1">
            <a:off x="6936725" y="6002357"/>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837E4F7-6059-D341-8998-3F9D1DE24E38}"/>
                  </a:ext>
                </a:extLst>
              </p:cNvPr>
              <p:cNvSpPr>
                <a:spLocks noChangeArrowheads="1"/>
              </p:cNvSpPr>
              <p:nvPr/>
            </p:nvSpPr>
            <p:spPr bwMode="auto">
              <a:xfrm>
                <a:off x="6527314" y="2897890"/>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17" name="Rectangle 16">
                <a:extLst>
                  <a:ext uri="{FF2B5EF4-FFF2-40B4-BE49-F238E27FC236}">
                    <a16:creationId xmlns="" xmlns:a16="http://schemas.microsoft.com/office/drawing/2014/main" xmlns:a14="http://schemas.microsoft.com/office/drawing/2010/main" id="{4837E4F7-6059-D341-8998-3F9D1DE24E38}"/>
                  </a:ext>
                </a:extLst>
              </p:cNvPr>
              <p:cNvSpPr>
                <a:spLocks noRot="1" noChangeAspect="1" noMove="1" noResize="1" noEditPoints="1" noAdjustHandles="1" noChangeArrowheads="1" noChangeShapeType="1" noTextEdit="1"/>
              </p:cNvSpPr>
              <p:nvPr/>
            </p:nvSpPr>
            <p:spPr bwMode="auto">
              <a:xfrm>
                <a:off x="6527314" y="2897890"/>
                <a:ext cx="301365" cy="369974"/>
              </a:xfrm>
              <a:prstGeom prst="rect">
                <a:avLst/>
              </a:prstGeom>
              <a:blipFill rotWithShape="1">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Line 8">
            <a:extLst>
              <a:ext uri="{FF2B5EF4-FFF2-40B4-BE49-F238E27FC236}">
                <a16:creationId xmlns:a16="http://schemas.microsoft.com/office/drawing/2014/main" id="{B9AB42E7-43B4-B64A-9161-6C5AAD6630CC}"/>
              </a:ext>
            </a:extLst>
          </p:cNvPr>
          <p:cNvSpPr>
            <a:spLocks noChangeShapeType="1"/>
          </p:cNvSpPr>
          <p:nvPr/>
        </p:nvSpPr>
        <p:spPr bwMode="auto">
          <a:xfrm flipH="1">
            <a:off x="6983282" y="6002357"/>
            <a:ext cx="2783715" cy="26758"/>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9C293FF-C4E7-8943-8502-8A4B5BEF66AF}"/>
                  </a:ext>
                </a:extLst>
              </p:cNvPr>
              <p:cNvSpPr>
                <a:spLocks noChangeArrowheads="1"/>
              </p:cNvSpPr>
              <p:nvPr/>
            </p:nvSpPr>
            <p:spPr bwMode="auto">
              <a:xfrm>
                <a:off x="9470048" y="6159178"/>
                <a:ext cx="301365" cy="554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altLang="en-US" baseline="-25000" dirty="0"/>
              </a:p>
            </p:txBody>
          </p:sp>
        </mc:Choice>
        <mc:Fallback xmlns="">
          <p:sp>
            <p:nvSpPr>
              <p:cNvPr id="19" name="Rectangle 18">
                <a:extLst>
                  <a:ext uri="{FF2B5EF4-FFF2-40B4-BE49-F238E27FC236}">
                    <a16:creationId xmlns="" xmlns:a16="http://schemas.microsoft.com/office/drawing/2014/main" xmlns:a14="http://schemas.microsoft.com/office/drawing/2010/main" id="{C9C293FF-C4E7-8943-8502-8A4B5BEF66AF}"/>
                  </a:ext>
                </a:extLst>
              </p:cNvPr>
              <p:cNvSpPr>
                <a:spLocks noRot="1" noChangeAspect="1" noMove="1" noResize="1" noEditPoints="1" noAdjustHandles="1" noChangeArrowheads="1" noChangeShapeType="1" noTextEdit="1"/>
              </p:cNvSpPr>
              <p:nvPr/>
            </p:nvSpPr>
            <p:spPr bwMode="auto">
              <a:xfrm>
                <a:off x="9470048" y="6159178"/>
                <a:ext cx="301365" cy="554640"/>
              </a:xfrm>
              <a:prstGeom prst="rect">
                <a:avLst/>
              </a:prstGeom>
              <a:blipFill rotWithShape="1">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itle 1">
                <a:extLst>
                  <a:ext uri="{FF2B5EF4-FFF2-40B4-BE49-F238E27FC236}">
                    <a16:creationId xmlns:a16="http://schemas.microsoft.com/office/drawing/2014/main" id="{CABB85D1-F517-6049-B20D-F8EE6A23CC69}"/>
                  </a:ext>
                </a:extLst>
              </p:cNvPr>
              <p:cNvSpPr txBox="1">
                <a:spLocks/>
              </p:cNvSpPr>
              <p:nvPr/>
            </p:nvSpPr>
            <p:spPr>
              <a:xfrm>
                <a:off x="566135" y="1511661"/>
                <a:ext cx="4541198" cy="13255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a:rPr>
                            <m:t>𝑥</m:t>
                          </m:r>
                          <m:r>
                            <a:rPr lang="en-US" sz="2400" i="1">
                              <a:solidFill>
                                <a:schemeClr val="accent1"/>
                              </a:solidFill>
                              <a:latin typeface="Cambria Math"/>
                            </a:rPr>
                            <m:t>,</m:t>
                          </m:r>
                          <m:r>
                            <a:rPr lang="en-US" sz="2400" i="1">
                              <a:solidFill>
                                <a:schemeClr val="accent1"/>
                              </a:solidFill>
                              <a:latin typeface="Cambria Math"/>
                            </a:rPr>
                            <m:t>𝑦</m:t>
                          </m:r>
                        </m:e>
                      </m:d>
                      <m:r>
                        <a:rPr lang="en-US" sz="2400" i="1">
                          <a:solidFill>
                            <a:schemeClr val="accent1"/>
                          </a:solidFill>
                          <a:latin typeface="Cambria Math"/>
                        </a:rPr>
                        <m:t>=</m:t>
                      </m:r>
                      <m:r>
                        <a:rPr lang="en-US" sz="2400" i="1">
                          <a:solidFill>
                            <a:schemeClr val="accent1"/>
                          </a:solidFill>
                          <a:latin typeface="Cambria Math"/>
                        </a:rPr>
                        <m:t>𝑎𝑥</m:t>
                      </m:r>
                      <m:r>
                        <a:rPr lang="en-US" sz="2400" i="1">
                          <a:solidFill>
                            <a:schemeClr val="accent1"/>
                          </a:solidFill>
                          <a:latin typeface="Cambria Math"/>
                        </a:rPr>
                        <m:t>+</m:t>
                      </m:r>
                      <m:r>
                        <a:rPr lang="en-US" sz="2400" i="1">
                          <a:solidFill>
                            <a:schemeClr val="accent1"/>
                          </a:solidFill>
                          <a:latin typeface="Cambria Math"/>
                        </a:rPr>
                        <m:t>𝑏𝑦</m:t>
                      </m:r>
                    </m:oMath>
                  </m:oMathPara>
                </a14:m>
                <a:endParaRPr lang="en-US" sz="2400" dirty="0" smtClean="0">
                  <a:solidFill>
                    <a:schemeClr val="accent1"/>
                  </a:solidFill>
                  <a:latin typeface="Arial" panose="020B0604020202020204" pitchFamily="34" charset="0"/>
                </a:endParaRPr>
              </a:p>
              <a:p>
                <a:pPr algn="ctr"/>
                <a:endParaRPr lang="en-US" sz="2400" dirty="0" smtClean="0">
                  <a:solidFill>
                    <a:srgbClr val="7030A0"/>
                  </a:solidFill>
                  <a:latin typeface="Arial" panose="020B0604020202020204" pitchFamily="34" charset="0"/>
                  <a:cs typeface="Arial" panose="020B0604020202020204" pitchFamily="34" charset="0"/>
                </a:endParaRPr>
              </a:p>
              <a:p>
                <a:pPr algn="ctr"/>
                <a:r>
                  <a:rPr lang="en-US" sz="2100" dirty="0" smtClean="0">
                    <a:latin typeface="Arial" panose="020B0604020202020204" pitchFamily="34" charset="0"/>
                    <a:cs typeface="Arial" panose="020B0604020202020204" pitchFamily="34" charset="0"/>
                  </a:rPr>
                  <a:t>Say,</a:t>
                </a:r>
                <a:r>
                  <a:rPr lang="en-US" sz="2100" dirty="0" smtClean="0">
                    <a:solidFill>
                      <a:srgbClr val="7030A0"/>
                    </a:solidFill>
                    <a:latin typeface="Arial" panose="020B0604020202020204" pitchFamily="34" charset="0"/>
                    <a:cs typeface="Arial" panose="020B0604020202020204" pitchFamily="34" charset="0"/>
                  </a:rPr>
                  <a:t> 	</a:t>
                </a:r>
                <a14:m>
                  <m:oMath xmlns:m="http://schemas.openxmlformats.org/officeDocument/2006/math">
                    <m:f>
                      <m:fPr>
                        <m:ctrlPr>
                          <a:rPr lang="en-US" sz="2100" i="1">
                            <a:solidFill>
                              <a:srgbClr val="00B050"/>
                            </a:solidFill>
                            <a:latin typeface="Cambria Math" panose="02040503050406030204" pitchFamily="18" charset="0"/>
                          </a:rPr>
                        </m:ctrlPr>
                      </m:fPr>
                      <m:num>
                        <m:sSub>
                          <m:sSubPr>
                            <m:ctrlPr>
                              <a:rPr lang="en-US" sz="2100" i="1">
                                <a:solidFill>
                                  <a:srgbClr val="00B050"/>
                                </a:solidFill>
                                <a:latin typeface="Cambria Math" panose="02040503050406030204" pitchFamily="18" charset="0"/>
                              </a:rPr>
                            </m:ctrlPr>
                          </m:sSubPr>
                          <m:e>
                            <m:r>
                              <a:rPr lang="en-US" sz="2100" i="1">
                                <a:solidFill>
                                  <a:srgbClr val="00B050"/>
                                </a:solidFill>
                                <a:latin typeface="Cambria Math" panose="02040503050406030204" pitchFamily="18" charset="0"/>
                              </a:rPr>
                              <m:t>𝑝</m:t>
                            </m:r>
                          </m:e>
                          <m:sub>
                            <m:r>
                              <a:rPr lang="en-US" sz="2100" i="1">
                                <a:solidFill>
                                  <a:srgbClr val="00B050"/>
                                </a:solidFill>
                                <a:latin typeface="Cambria Math" panose="02040503050406030204" pitchFamily="18" charset="0"/>
                              </a:rPr>
                              <m:t>𝑥</m:t>
                            </m:r>
                          </m:sub>
                        </m:sSub>
                      </m:num>
                      <m:den>
                        <m:sSub>
                          <m:sSubPr>
                            <m:ctrlPr>
                              <a:rPr lang="en-US" sz="2100" i="1">
                                <a:solidFill>
                                  <a:srgbClr val="00B050"/>
                                </a:solidFill>
                                <a:latin typeface="Cambria Math" panose="02040503050406030204" pitchFamily="18" charset="0"/>
                              </a:rPr>
                            </m:ctrlPr>
                          </m:sSubPr>
                          <m:e>
                            <m:r>
                              <a:rPr lang="en-US" sz="2100" i="1">
                                <a:solidFill>
                                  <a:srgbClr val="00B050"/>
                                </a:solidFill>
                                <a:latin typeface="Cambria Math" panose="02040503050406030204" pitchFamily="18" charset="0"/>
                              </a:rPr>
                              <m:t>𝑝</m:t>
                            </m:r>
                          </m:e>
                          <m:sub>
                            <m:r>
                              <a:rPr lang="en-US" sz="2100" i="1">
                                <a:solidFill>
                                  <a:srgbClr val="00B050"/>
                                </a:solidFill>
                                <a:latin typeface="Cambria Math" panose="02040503050406030204" pitchFamily="18" charset="0"/>
                              </a:rPr>
                              <m:t>𝑦</m:t>
                            </m:r>
                          </m:sub>
                        </m:sSub>
                      </m:den>
                    </m:f>
                    <m:r>
                      <a:rPr lang="en-US" sz="2100" i="1">
                        <a:latin typeface="Cambria Math"/>
                      </a:rPr>
                      <m:t>&gt;</m:t>
                    </m:r>
                    <m:f>
                      <m:fPr>
                        <m:ctrlPr>
                          <a:rPr lang="en-US" sz="2100" i="1">
                            <a:solidFill>
                              <a:schemeClr val="accent1"/>
                            </a:solidFill>
                            <a:latin typeface="Cambria Math" panose="02040503050406030204" pitchFamily="18" charset="0"/>
                          </a:rPr>
                        </m:ctrlPr>
                      </m:fPr>
                      <m:num>
                        <m:r>
                          <a:rPr lang="en-US" sz="2100" i="1">
                            <a:solidFill>
                              <a:schemeClr val="accent1"/>
                            </a:solidFill>
                            <a:latin typeface="Cambria Math"/>
                          </a:rPr>
                          <m:t>𝑎</m:t>
                        </m:r>
                      </m:num>
                      <m:den>
                        <m:r>
                          <a:rPr lang="en-US" sz="2100" i="1">
                            <a:solidFill>
                              <a:schemeClr val="accent1"/>
                            </a:solidFill>
                            <a:latin typeface="Cambria Math"/>
                          </a:rPr>
                          <m:t>𝑏</m:t>
                        </m:r>
                      </m:den>
                    </m:f>
                  </m:oMath>
                </a14:m>
                <a:r>
                  <a:rPr lang="he-IL" sz="2100" dirty="0">
                    <a:solidFill>
                      <a:srgbClr val="7030A0"/>
                    </a:solidFill>
                    <a:latin typeface="Arial" panose="020B0604020202020204" pitchFamily="34" charset="0"/>
                    <a:cs typeface="Arial" panose="020B0604020202020204" pitchFamily="34" charset="0"/>
                  </a:rPr>
                  <a:t> </a:t>
                </a:r>
                <a:endParaRPr lang="en-US" sz="2100" dirty="0">
                  <a:solidFill>
                    <a:srgbClr val="7030A0"/>
                  </a:solidFill>
                  <a:latin typeface="Arial" panose="020B0604020202020204" pitchFamily="34" charset="0"/>
                  <a:cs typeface="Arial" panose="020B0604020202020204" pitchFamily="34" charset="0"/>
                </a:endParaRPr>
              </a:p>
            </p:txBody>
          </p:sp>
        </mc:Choice>
        <mc:Fallback xmlns="">
          <p:sp>
            <p:nvSpPr>
              <p:cNvPr id="20" name="Title 1">
                <a:extLst>
                  <a:ext uri="{FF2B5EF4-FFF2-40B4-BE49-F238E27FC236}">
                    <a16:creationId xmlns:a16="http://schemas.microsoft.com/office/drawing/2014/main" xmlns:a14="http://schemas.microsoft.com/office/drawing/2010/main" xmlns="" id="{CABB85D1-F517-6049-B20D-F8EE6A23CC69}"/>
                  </a:ext>
                </a:extLst>
              </p:cNvPr>
              <p:cNvSpPr txBox="1">
                <a:spLocks noRot="1" noChangeAspect="1" noMove="1" noResize="1" noEditPoints="1" noAdjustHandles="1" noChangeArrowheads="1" noChangeShapeType="1" noTextEdit="1"/>
              </p:cNvSpPr>
              <p:nvPr/>
            </p:nvSpPr>
            <p:spPr>
              <a:xfrm>
                <a:off x="566135" y="1511661"/>
                <a:ext cx="4541198" cy="132556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169960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mn-cs"/>
              </a:rPr>
              <a:t>The ICC for linear preferences…</a:t>
            </a:r>
            <a:endParaRPr lang="en-US" sz="24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261</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584943" y="6159178"/>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𝑥</m:t>
                      </m:r>
                    </m:oMath>
                  </m:oMathPara>
                </a14:m>
                <a:endParaRPr lang="en-US" altLang="en-US" baseline="-25000" dirty="0">
                  <a:solidFill>
                    <a:srgbClr val="C00000"/>
                  </a:solidFill>
                </a:endParaRPr>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584943" y="6159178"/>
                <a:ext cx="301365" cy="3699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Line 8">
            <a:extLst>
              <a:ext uri="{FF2B5EF4-FFF2-40B4-BE49-F238E27FC236}">
                <a16:creationId xmlns:a16="http://schemas.microsoft.com/office/drawing/2014/main" id="{64BB7CE8-190E-154D-B5AC-73769566309D}"/>
              </a:ext>
            </a:extLst>
          </p:cNvPr>
          <p:cNvSpPr>
            <a:spLocks noChangeShapeType="1"/>
          </p:cNvSpPr>
          <p:nvPr/>
        </p:nvSpPr>
        <p:spPr bwMode="auto">
          <a:xfrm>
            <a:off x="1630597" y="4537604"/>
            <a:ext cx="936762" cy="1533354"/>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a:extLst>
              <a:ext uri="{FF2B5EF4-FFF2-40B4-BE49-F238E27FC236}">
                <a16:creationId xmlns:a16="http://schemas.microsoft.com/office/drawing/2014/main" id="{78E796B0-DDB9-0046-9838-117ED5D3D379}"/>
              </a:ext>
            </a:extLst>
          </p:cNvPr>
          <p:cNvSpPr>
            <a:spLocks noChangeShapeType="1"/>
          </p:cNvSpPr>
          <p:nvPr/>
        </p:nvSpPr>
        <p:spPr bwMode="auto">
          <a:xfrm>
            <a:off x="1630597" y="3657601"/>
            <a:ext cx="1519004" cy="2373220"/>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oMath>
                  </m:oMathPara>
                </a14:m>
                <a:endParaRPr lang="en-US" altLang="en-US" baseline="-25000" dirty="0">
                  <a:solidFill>
                    <a:srgbClr val="C00000"/>
                  </a:solidFill>
                </a:endParaRPr>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b="-8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a:off x="1646115" y="6044199"/>
            <a:ext cx="2433516" cy="13379"/>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p:sp>
        <p:nvSpPr>
          <p:cNvPr id="14" name="TextBox 13">
            <a:extLst>
              <a:ext uri="{FF2B5EF4-FFF2-40B4-BE49-F238E27FC236}">
                <a16:creationId xmlns:a16="http://schemas.microsoft.com/office/drawing/2014/main" id="{BC3B4C6C-301E-3C40-8E24-03071452BF47}"/>
              </a:ext>
            </a:extLst>
          </p:cNvPr>
          <p:cNvSpPr txBox="1"/>
          <p:nvPr/>
        </p:nvSpPr>
        <p:spPr>
          <a:xfrm>
            <a:off x="3703257" y="5472937"/>
            <a:ext cx="489236" cy="369332"/>
          </a:xfrm>
          <a:prstGeom prst="rect">
            <a:avLst/>
          </a:prstGeom>
          <a:noFill/>
        </p:spPr>
        <p:txBody>
          <a:bodyPr wrap="none" rtlCol="0">
            <a:spAutoFit/>
          </a:bodyPr>
          <a:lstStyle/>
          <a:p>
            <a:r>
              <a:rPr lang="en-US" dirty="0">
                <a:solidFill>
                  <a:srgbClr val="FF0000"/>
                </a:solidFill>
              </a:rPr>
              <a:t>ICC</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A35723-5403-064C-8C69-40051649BAC8}"/>
                  </a:ext>
                </a:extLst>
              </p:cNvPr>
              <p:cNvSpPr txBox="1"/>
              <p:nvPr/>
            </p:nvSpPr>
            <p:spPr>
              <a:xfrm>
                <a:off x="7732705" y="4717340"/>
                <a:ext cx="1180163" cy="12445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𝑥</m:t>
                      </m:r>
                      <m:r>
                        <a:rPr lang="en-US" i="1" smtClean="0">
                          <a:solidFill>
                            <a:srgbClr val="FF0000"/>
                          </a:solidFill>
                          <a:latin typeface="Cambria Math"/>
                        </a:rPr>
                        <m:t> </m:t>
                      </m:r>
                      <m:r>
                        <a:rPr lang="en-US" b="0" i="0"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a:rPr>
                                <m:t>𝑥</m:t>
                              </m:r>
                            </m:sub>
                          </m:sSub>
                        </m:den>
                      </m:f>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b="0" i="1" dirty="0" smtClean="0">
                  <a:solidFill>
                    <a:srgbClr val="FF0000"/>
                  </a:solidFill>
                  <a:latin typeface="Cambria Math"/>
                </a:endParaRPr>
              </a:p>
              <a:p>
                <a14:m>
                  <m:oMath xmlns:m="http://schemas.openxmlformats.org/officeDocument/2006/math">
                    <m:r>
                      <a:rPr lang="en-US" i="1" smtClean="0">
                        <a:solidFill>
                          <a:srgbClr val="FF0000"/>
                        </a:solidFill>
                        <a:latin typeface="Cambria Math"/>
                      </a:rPr>
                      <m:t>𝑦</m:t>
                    </m:r>
                    <m:r>
                      <a:rPr lang="en-US" i="1">
                        <a:solidFill>
                          <a:srgbClr val="FF0000"/>
                        </a:solidFill>
                        <a:latin typeface="Cambria Math" panose="02040503050406030204" pitchFamily="18" charset="0"/>
                      </a:rPr>
                      <m:t>=</m:t>
                    </m:r>
                  </m:oMath>
                </a14:m>
                <a:r>
                  <a:rPr lang="en-US" dirty="0">
                    <a:solidFill>
                      <a:srgbClr val="FF0000"/>
                    </a:solidFill>
                  </a:rPr>
                  <a:t> </a:t>
                </a:r>
                <a14:m>
                  <m:oMath xmlns:m="http://schemas.openxmlformats.org/officeDocument/2006/math">
                    <m:r>
                      <a:rPr lang="en-US" i="1">
                        <a:solidFill>
                          <a:srgbClr val="FF0000"/>
                        </a:solidFill>
                        <a:latin typeface="Cambria Math"/>
                      </a:rPr>
                      <m:t>0</m:t>
                    </m:r>
                  </m:oMath>
                </a14:m>
                <a:endParaRPr lang="en-US" dirty="0">
                  <a:solidFill>
                    <a:srgbClr val="FF0000"/>
                  </a:solidFill>
                </a:endParaRPr>
              </a:p>
            </p:txBody>
          </p:sp>
        </mc:Choice>
        <mc:Fallback xmlns="">
          <p:sp>
            <p:nvSpPr>
              <p:cNvPr id="16" name="TextBox 15">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732705" y="4717340"/>
                <a:ext cx="1180163" cy="1244508"/>
              </a:xfrm>
              <a:prstGeom prst="rect">
                <a:avLst/>
              </a:prstGeom>
              <a:blipFill rotWithShape="1">
                <a:blip r:embed="rId4"/>
                <a:stretch>
                  <a:fillRect/>
                </a:stretch>
              </a:blipFill>
            </p:spPr>
            <p:txBody>
              <a:bodyPr/>
              <a:lstStyle/>
              <a:p>
                <a:r>
                  <a:rPr lang="en-US">
                    <a:noFill/>
                  </a:rPr>
                  <a:t> </a:t>
                </a:r>
              </a:p>
            </p:txBody>
          </p:sp>
        </mc:Fallback>
      </mc:AlternateContent>
      <p:sp>
        <p:nvSpPr>
          <p:cNvPr id="8" name="TextBox 7"/>
          <p:cNvSpPr txBox="1"/>
          <p:nvPr/>
        </p:nvSpPr>
        <p:spPr>
          <a:xfrm>
            <a:off x="6501284" y="1648122"/>
            <a:ext cx="4320791" cy="369332"/>
          </a:xfrm>
          <a:prstGeom prst="rect">
            <a:avLst/>
          </a:prstGeom>
          <a:noFill/>
        </p:spPr>
        <p:txBody>
          <a:bodyPr wrap="square" rtlCol="0">
            <a:spAutoFit/>
          </a:bodyPr>
          <a:lstStyle/>
          <a:p>
            <a:pPr algn="l"/>
            <a:r>
              <a:rPr lang="en-US" dirty="0" smtClean="0"/>
              <a:t>And if</a:t>
            </a: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A35723-5403-064C-8C69-40051649BAC8}"/>
                  </a:ext>
                </a:extLst>
              </p:cNvPr>
              <p:cNvSpPr txBox="1"/>
              <p:nvPr/>
            </p:nvSpPr>
            <p:spPr>
              <a:xfrm>
                <a:off x="7630603" y="2189101"/>
                <a:ext cx="1959994" cy="6444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00B050"/>
                              </a:solidFill>
                              <a:latin typeface="Cambria Math" panose="02040503050406030204" pitchFamily="18" charset="0"/>
                            </a:rPr>
                          </m:ctrlPr>
                        </m:fPr>
                        <m:num>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num>
                        <m:den>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𝑦</m:t>
                              </m:r>
                            </m:sub>
                          </m:sSub>
                        </m:den>
                      </m:f>
                      <m:r>
                        <a:rPr lang="en-US" b="0" i="1" smtClean="0">
                          <a:solidFill>
                            <a:schemeClr val="tx1"/>
                          </a:solidFill>
                          <a:latin typeface="Cambria Math"/>
                        </a:rPr>
                        <m:t>&lt;</m:t>
                      </m:r>
                      <m:f>
                        <m:fPr>
                          <m:ctrlPr>
                            <a:rPr lang="en-US" i="1" smtClean="0">
                              <a:solidFill>
                                <a:schemeClr val="accent1"/>
                              </a:solidFill>
                              <a:latin typeface="Cambria Math" panose="02040503050406030204" pitchFamily="18" charset="0"/>
                            </a:rPr>
                          </m:ctrlPr>
                        </m:fPr>
                        <m:num>
                          <m:r>
                            <a:rPr lang="en-US" b="0" i="1" smtClean="0">
                              <a:solidFill>
                                <a:schemeClr val="accent1"/>
                              </a:solidFill>
                              <a:latin typeface="Cambria Math"/>
                            </a:rPr>
                            <m:t>𝑎</m:t>
                          </m:r>
                        </m:num>
                        <m:den>
                          <m:r>
                            <a:rPr lang="en-US" b="0" i="1" smtClean="0">
                              <a:solidFill>
                                <a:schemeClr val="accent1"/>
                              </a:solidFill>
                              <a:latin typeface="Cambria Math"/>
                            </a:rPr>
                            <m:t>𝑏</m:t>
                          </m:r>
                        </m:den>
                      </m:f>
                    </m:oMath>
                  </m:oMathPara>
                </a14:m>
                <a:endParaRPr lang="en-US" dirty="0">
                  <a:solidFill>
                    <a:srgbClr val="FF0000"/>
                  </a:solidFill>
                </a:endParaRPr>
              </a:p>
            </p:txBody>
          </p:sp>
        </mc:Choice>
        <mc:Fallback xmlns="">
          <p:sp>
            <p:nvSpPr>
              <p:cNvPr id="17" name="TextBox 16">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630603" y="2189101"/>
                <a:ext cx="1959994" cy="644472"/>
              </a:xfrm>
              <a:prstGeom prst="rect">
                <a:avLst/>
              </a:prstGeom>
              <a:blipFill rotWithShape="1">
                <a:blip r:embed="rId5"/>
                <a:stretch>
                  <a:fillRect/>
                </a:stretch>
              </a:blipFill>
            </p:spPr>
            <p:txBody>
              <a:bodyPr/>
              <a:lstStyle/>
              <a:p>
                <a:r>
                  <a:rPr lang="en-US">
                    <a:noFill/>
                  </a:rPr>
                  <a:t> </a:t>
                </a:r>
              </a:p>
            </p:txBody>
          </p:sp>
        </mc:Fallback>
      </mc:AlternateContent>
      <p:sp>
        <p:nvSpPr>
          <p:cNvPr id="18" name="Line 8">
            <a:extLst>
              <a:ext uri="{FF2B5EF4-FFF2-40B4-BE49-F238E27FC236}">
                <a16:creationId xmlns:a16="http://schemas.microsoft.com/office/drawing/2014/main" id="{64BB7CE8-190E-154D-B5AC-73769566309D}"/>
              </a:ext>
            </a:extLst>
          </p:cNvPr>
          <p:cNvSpPr>
            <a:spLocks noChangeShapeType="1"/>
          </p:cNvSpPr>
          <p:nvPr/>
        </p:nvSpPr>
        <p:spPr bwMode="auto">
          <a:xfrm>
            <a:off x="1607638" y="4113243"/>
            <a:ext cx="978906" cy="1957716"/>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19" name="Line 8">
            <a:extLst>
              <a:ext uri="{FF2B5EF4-FFF2-40B4-BE49-F238E27FC236}">
                <a16:creationId xmlns:a16="http://schemas.microsoft.com/office/drawing/2014/main" id="{64BB7CE8-190E-154D-B5AC-73769566309D}"/>
              </a:ext>
            </a:extLst>
          </p:cNvPr>
          <p:cNvSpPr>
            <a:spLocks noChangeShapeType="1"/>
          </p:cNvSpPr>
          <p:nvPr/>
        </p:nvSpPr>
        <p:spPr bwMode="auto">
          <a:xfrm>
            <a:off x="1630595" y="2956042"/>
            <a:ext cx="1519007" cy="3114916"/>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21" name="TextBox 20"/>
          <p:cNvSpPr txBox="1"/>
          <p:nvPr/>
        </p:nvSpPr>
        <p:spPr>
          <a:xfrm>
            <a:off x="6502964" y="2956042"/>
            <a:ext cx="4320791" cy="369332"/>
          </a:xfrm>
          <a:prstGeom prst="rect">
            <a:avLst/>
          </a:prstGeom>
          <a:noFill/>
        </p:spPr>
        <p:txBody>
          <a:bodyPr wrap="square" rtlCol="0">
            <a:spAutoFit/>
          </a:bodyPr>
          <a:lstStyle/>
          <a:p>
            <a:pPr algn="l"/>
            <a:r>
              <a:rPr lang="en-US" dirty="0" smtClean="0"/>
              <a:t>That is</a:t>
            </a: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A35723-5403-064C-8C69-40051649BAC8}"/>
                  </a:ext>
                </a:extLst>
              </p:cNvPr>
              <p:cNvSpPr txBox="1"/>
              <p:nvPr/>
            </p:nvSpPr>
            <p:spPr>
              <a:xfrm>
                <a:off x="7702619" y="3436733"/>
                <a:ext cx="1959994" cy="7143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accent1"/>
                              </a:solidFill>
                              <a:latin typeface="Cambria Math"/>
                            </a:rPr>
                            <m:t>𝑏</m:t>
                          </m:r>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𝑦</m:t>
                              </m:r>
                            </m:sub>
                          </m:sSub>
                        </m:den>
                      </m:f>
                      <m:r>
                        <a:rPr lang="en-US" b="0" i="1" smtClean="0">
                          <a:solidFill>
                            <a:schemeClr val="tx1"/>
                          </a:solidFill>
                          <a:latin typeface="Cambria Math"/>
                        </a:rPr>
                        <m:t>&lt;</m:t>
                      </m:r>
                      <m:f>
                        <m:fPr>
                          <m:ctrlPr>
                            <a:rPr lang="en-US" i="1">
                              <a:solidFill>
                                <a:schemeClr val="tx1"/>
                              </a:solidFill>
                              <a:latin typeface="Cambria Math" panose="02040503050406030204" pitchFamily="18" charset="0"/>
                            </a:rPr>
                          </m:ctrlPr>
                        </m:fPr>
                        <m:num>
                          <m:r>
                            <a:rPr lang="en-US" b="0" i="1" smtClean="0">
                              <a:solidFill>
                                <a:schemeClr val="accent1"/>
                              </a:solidFill>
                              <a:latin typeface="Cambria Math"/>
                            </a:rPr>
                            <m:t>𝑎</m:t>
                          </m:r>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den>
                      </m:f>
                    </m:oMath>
                  </m:oMathPara>
                </a14:m>
                <a:endParaRPr lang="en-US" dirty="0">
                  <a:solidFill>
                    <a:schemeClr val="tx1"/>
                  </a:solidFill>
                </a:endParaRPr>
              </a:p>
            </p:txBody>
          </p:sp>
        </mc:Choice>
        <mc:Fallback xmlns="">
          <p:sp>
            <p:nvSpPr>
              <p:cNvPr id="22" name="TextBox 21">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702619" y="3436733"/>
                <a:ext cx="1959994" cy="714363"/>
              </a:xfrm>
              <a:prstGeom prst="rect">
                <a:avLst/>
              </a:prstGeom>
              <a:blipFill rotWithShape="1">
                <a:blip r:embed="rId6"/>
                <a:stretch>
                  <a:fillRect/>
                </a:stretch>
              </a:blipFill>
            </p:spPr>
            <p:txBody>
              <a:bodyPr/>
              <a:lstStyle/>
              <a:p>
                <a:r>
                  <a:rPr lang="en-US">
                    <a:noFill/>
                  </a:rPr>
                  <a:t> </a:t>
                </a:r>
              </a:p>
            </p:txBody>
          </p:sp>
        </mc:Fallback>
      </mc:AlternateContent>
      <p:sp>
        <p:nvSpPr>
          <p:cNvPr id="23" name="TextBox 22"/>
          <p:cNvSpPr txBox="1"/>
          <p:nvPr/>
        </p:nvSpPr>
        <p:spPr>
          <a:xfrm>
            <a:off x="6464452" y="4113242"/>
            <a:ext cx="4320791" cy="369332"/>
          </a:xfrm>
          <a:prstGeom prst="rect">
            <a:avLst/>
          </a:prstGeom>
          <a:noFill/>
        </p:spPr>
        <p:txBody>
          <a:bodyPr wrap="square" rtlCol="0">
            <a:spAutoFit/>
          </a:bodyPr>
          <a:lstStyle/>
          <a:p>
            <a:pPr algn="l"/>
            <a:r>
              <a:rPr lang="en-US" dirty="0" smtClean="0"/>
              <a:t>The solution is</a:t>
            </a:r>
            <a:endParaRPr lang="en-US" dirty="0"/>
          </a:p>
        </p:txBody>
      </p:sp>
    </p:spTree>
    <p:extLst>
      <p:ext uri="{BB962C8B-B14F-4D97-AF65-F5344CB8AC3E}">
        <p14:creationId xmlns:p14="http://schemas.microsoft.com/office/powerpoint/2010/main" val="149871935"/>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a:xfrm>
            <a:off x="838200" y="425111"/>
            <a:ext cx="10515600" cy="1325562"/>
          </a:xfrm>
        </p:spPr>
        <p:txBody>
          <a:bodyPr>
            <a:normAutofit/>
          </a:bodyPr>
          <a:lstStyle/>
          <a:p>
            <a:pPr algn="ctr" rtl="1"/>
            <a:r>
              <a:rPr lang="en-US" dirty="0" smtClean="0">
                <a:solidFill>
                  <a:srgbClr val="7030A0"/>
                </a:solidFill>
                <a:latin typeface="Arial" panose="020B0604020202020204" pitchFamily="34" charset="0"/>
                <a:cs typeface="Arial" panose="020B0604020202020204" pitchFamily="34" charset="0"/>
              </a:rPr>
              <a:t>Engel Curve for linear preferences</a:t>
            </a:r>
            <a:endParaRPr lang="en-US" sz="2700"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262</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735625" y="6159178"/>
                <a:ext cx="301365" cy="554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altLang="en-US" baseline="-25000" dirty="0"/>
              </a:p>
            </p:txBody>
          </p:sp>
        </mc:Choice>
        <mc:Fallback xmlns="">
          <p:sp>
            <p:nvSpPr>
              <p:cNvPr id="6" name="Rectangle 5">
                <a:extLst>
                  <a:ext uri="{FF2B5EF4-FFF2-40B4-BE49-F238E27FC236}">
                    <a16:creationId xmlns="" xmlns:a16="http://schemas.microsoft.com/office/drawing/2014/main" xmlns:a14="http://schemas.microsoft.com/office/drawing/2010/main" id="{C9C293FF-C4E7-8943-8502-8A4B5BEF66AF}"/>
                  </a:ext>
                </a:extLst>
              </p:cNvPr>
              <p:cNvSpPr>
                <a:spLocks noRot="1" noChangeAspect="1" noMove="1" noResize="1" noEditPoints="1" noAdjustHandles="1" noChangeArrowheads="1" noChangeShapeType="1" noTextEdit="1"/>
              </p:cNvSpPr>
              <p:nvPr/>
            </p:nvSpPr>
            <p:spPr bwMode="auto">
              <a:xfrm>
                <a:off x="4735625" y="6159178"/>
                <a:ext cx="301365" cy="554640"/>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𝑦</m:t>
                      </m:r>
                    </m:oMath>
                  </m:oMathPara>
                </a14:m>
                <a:endParaRPr lang="en-US" altLang="en-US" baseline="-25000" dirty="0"/>
              </a:p>
            </p:txBody>
          </p:sp>
        </mc:Choice>
        <mc:Fallback xmlns="">
          <p:sp>
            <p:nvSpPr>
              <p:cNvPr id="12" name="Rectangle 11">
                <a:extLst>
                  <a:ext uri="{FF2B5EF4-FFF2-40B4-BE49-F238E27FC236}">
                    <a16:creationId xmlns="" xmlns:a16="http://schemas.microsoft.com/office/drawing/2014/main" xmlns:a14="http://schemas.microsoft.com/office/drawing/2010/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rotWithShape="1">
                <a:blip r:embed="rId4"/>
                <a:stretch>
                  <a:fillRect r="-2000"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a:off x="1646114" y="6030821"/>
            <a:ext cx="2403371" cy="26758"/>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p:sp>
        <p:nvSpPr>
          <p:cNvPr id="10" name="TextBox 9"/>
          <p:cNvSpPr txBox="1"/>
          <p:nvPr/>
        </p:nvSpPr>
        <p:spPr>
          <a:xfrm>
            <a:off x="5209548" y="2174442"/>
            <a:ext cx="2915550" cy="400110"/>
          </a:xfrm>
          <a:prstGeom prst="rect">
            <a:avLst/>
          </a:prstGeom>
          <a:noFill/>
        </p:spPr>
        <p:txBody>
          <a:bodyPr wrap="square" rtlCol="0">
            <a:spAutoFit/>
          </a:bodyPr>
          <a:lstStyle/>
          <a:p>
            <a:pPr algn="l"/>
            <a:r>
              <a:rPr lang="en-US" sz="2000" dirty="0" smtClean="0"/>
              <a:t>The optimal solution is</a:t>
            </a:r>
            <a:endParaRPr lang="en-US" sz="2000" dirty="0"/>
          </a:p>
        </p:txBody>
      </p:sp>
      <p:sp>
        <p:nvSpPr>
          <p:cNvPr id="15" name="Line 3">
            <a:extLst>
              <a:ext uri="{FF2B5EF4-FFF2-40B4-BE49-F238E27FC236}">
                <a16:creationId xmlns:a16="http://schemas.microsoft.com/office/drawing/2014/main" id="{477F1EF0-CD0C-3F44-A190-004841A546D2}"/>
              </a:ext>
            </a:extLst>
          </p:cNvPr>
          <p:cNvSpPr>
            <a:spLocks noChangeShapeType="1"/>
          </p:cNvSpPr>
          <p:nvPr/>
        </p:nvSpPr>
        <p:spPr bwMode="auto">
          <a:xfrm>
            <a:off x="6937368" y="3066232"/>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
            <a:extLst>
              <a:ext uri="{FF2B5EF4-FFF2-40B4-BE49-F238E27FC236}">
                <a16:creationId xmlns:a16="http://schemas.microsoft.com/office/drawing/2014/main" id="{8335AFE2-5AA9-504F-B7FF-A1EB04A12EFF}"/>
              </a:ext>
            </a:extLst>
          </p:cNvPr>
          <p:cNvSpPr>
            <a:spLocks noChangeShapeType="1"/>
          </p:cNvSpPr>
          <p:nvPr/>
        </p:nvSpPr>
        <p:spPr bwMode="auto">
          <a:xfrm flipH="1">
            <a:off x="6936725" y="6002357"/>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837E4F7-6059-D341-8998-3F9D1DE24E38}"/>
                  </a:ext>
                </a:extLst>
              </p:cNvPr>
              <p:cNvSpPr>
                <a:spLocks noChangeArrowheads="1"/>
              </p:cNvSpPr>
              <p:nvPr/>
            </p:nvSpPr>
            <p:spPr bwMode="auto">
              <a:xfrm>
                <a:off x="6527314" y="2897890"/>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17" name="Rectangle 16">
                <a:extLst>
                  <a:ext uri="{FF2B5EF4-FFF2-40B4-BE49-F238E27FC236}">
                    <a16:creationId xmlns="" xmlns:a16="http://schemas.microsoft.com/office/drawing/2014/main" xmlns:a14="http://schemas.microsoft.com/office/drawing/2010/main" id="{4837E4F7-6059-D341-8998-3F9D1DE24E38}"/>
                  </a:ext>
                </a:extLst>
              </p:cNvPr>
              <p:cNvSpPr>
                <a:spLocks noRot="1" noChangeAspect="1" noMove="1" noResize="1" noEditPoints="1" noAdjustHandles="1" noChangeArrowheads="1" noChangeShapeType="1" noTextEdit="1"/>
              </p:cNvSpPr>
              <p:nvPr/>
            </p:nvSpPr>
            <p:spPr bwMode="auto">
              <a:xfrm>
                <a:off x="6527314" y="2897890"/>
                <a:ext cx="301365" cy="369974"/>
              </a:xfrm>
              <a:prstGeom prst="rect">
                <a:avLst/>
              </a:prstGeom>
              <a:blipFill rotWithShape="1">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Line 8">
            <a:extLst>
              <a:ext uri="{FF2B5EF4-FFF2-40B4-BE49-F238E27FC236}">
                <a16:creationId xmlns:a16="http://schemas.microsoft.com/office/drawing/2014/main" id="{B9AB42E7-43B4-B64A-9161-6C5AAD6630CC}"/>
              </a:ext>
            </a:extLst>
          </p:cNvPr>
          <p:cNvSpPr>
            <a:spLocks noChangeShapeType="1"/>
          </p:cNvSpPr>
          <p:nvPr/>
        </p:nvSpPr>
        <p:spPr bwMode="auto">
          <a:xfrm flipH="1">
            <a:off x="6983282" y="3814354"/>
            <a:ext cx="2637448" cy="2214761"/>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9C293FF-C4E7-8943-8502-8A4B5BEF66AF}"/>
                  </a:ext>
                </a:extLst>
              </p:cNvPr>
              <p:cNvSpPr>
                <a:spLocks noChangeArrowheads="1"/>
              </p:cNvSpPr>
              <p:nvPr/>
            </p:nvSpPr>
            <p:spPr bwMode="auto">
              <a:xfrm>
                <a:off x="9470048" y="6159178"/>
                <a:ext cx="301365" cy="5546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altLang="en-US" baseline="-25000" dirty="0"/>
              </a:p>
            </p:txBody>
          </p:sp>
        </mc:Choice>
        <mc:Fallback xmlns="">
          <p:sp>
            <p:nvSpPr>
              <p:cNvPr id="19" name="Rectangle 18">
                <a:extLst>
                  <a:ext uri="{FF2B5EF4-FFF2-40B4-BE49-F238E27FC236}">
                    <a16:creationId xmlns="" xmlns:a16="http://schemas.microsoft.com/office/drawing/2014/main" xmlns:a14="http://schemas.microsoft.com/office/drawing/2010/main" id="{C9C293FF-C4E7-8943-8502-8A4B5BEF66AF}"/>
                  </a:ext>
                </a:extLst>
              </p:cNvPr>
              <p:cNvSpPr>
                <a:spLocks noRot="1" noChangeAspect="1" noMove="1" noResize="1" noEditPoints="1" noAdjustHandles="1" noChangeArrowheads="1" noChangeShapeType="1" noTextEdit="1"/>
              </p:cNvSpPr>
              <p:nvPr/>
            </p:nvSpPr>
            <p:spPr bwMode="auto">
              <a:xfrm>
                <a:off x="9470048" y="6159178"/>
                <a:ext cx="301365" cy="554640"/>
              </a:xfrm>
              <a:prstGeom prst="rect">
                <a:avLst/>
              </a:prstGeom>
              <a:blipFill rotWithShape="1">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itle 1">
                <a:extLst>
                  <a:ext uri="{FF2B5EF4-FFF2-40B4-BE49-F238E27FC236}">
                    <a16:creationId xmlns:a16="http://schemas.microsoft.com/office/drawing/2014/main" id="{CABB85D1-F517-6049-B20D-F8EE6A23CC69}"/>
                  </a:ext>
                </a:extLst>
              </p:cNvPr>
              <p:cNvSpPr txBox="1">
                <a:spLocks/>
              </p:cNvSpPr>
              <p:nvPr/>
            </p:nvSpPr>
            <p:spPr>
              <a:xfrm>
                <a:off x="566135" y="1511661"/>
                <a:ext cx="4541198" cy="13255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Para xmlns:m="http://schemas.openxmlformats.org/officeDocument/2006/math">
                    <m:oMathParaPr>
                      <m:jc m:val="centerGroup"/>
                    </m:oMathParaPr>
                    <m:oMath xmlns:m="http://schemas.openxmlformats.org/officeDocument/2006/math">
                      <m:r>
                        <a:rPr lang="en-US" sz="2400" i="1" smtClean="0">
                          <a:solidFill>
                            <a:schemeClr val="accent1"/>
                          </a:solidFill>
                          <a:latin typeface="Cambria Math"/>
                        </a:rPr>
                        <m:t>𝑈</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a:rPr>
                            <m:t>𝑥</m:t>
                          </m:r>
                          <m:r>
                            <a:rPr lang="en-US" sz="2400" i="1">
                              <a:solidFill>
                                <a:schemeClr val="accent1"/>
                              </a:solidFill>
                              <a:latin typeface="Cambria Math"/>
                            </a:rPr>
                            <m:t>,</m:t>
                          </m:r>
                          <m:r>
                            <a:rPr lang="en-US" sz="2400" i="1">
                              <a:solidFill>
                                <a:schemeClr val="accent1"/>
                              </a:solidFill>
                              <a:latin typeface="Cambria Math"/>
                            </a:rPr>
                            <m:t>𝑦</m:t>
                          </m:r>
                        </m:e>
                      </m:d>
                      <m:r>
                        <a:rPr lang="en-US" sz="2400" i="1">
                          <a:solidFill>
                            <a:schemeClr val="accent1"/>
                          </a:solidFill>
                          <a:latin typeface="Cambria Math"/>
                        </a:rPr>
                        <m:t>=</m:t>
                      </m:r>
                      <m:r>
                        <a:rPr lang="en-US" sz="2400" i="1">
                          <a:solidFill>
                            <a:schemeClr val="accent1"/>
                          </a:solidFill>
                          <a:latin typeface="Cambria Math"/>
                        </a:rPr>
                        <m:t>𝑎𝑥</m:t>
                      </m:r>
                      <m:r>
                        <a:rPr lang="en-US" sz="2400" i="1">
                          <a:solidFill>
                            <a:schemeClr val="accent1"/>
                          </a:solidFill>
                          <a:latin typeface="Cambria Math"/>
                        </a:rPr>
                        <m:t>+</m:t>
                      </m:r>
                      <m:r>
                        <a:rPr lang="en-US" sz="2400" i="1">
                          <a:solidFill>
                            <a:schemeClr val="accent1"/>
                          </a:solidFill>
                          <a:latin typeface="Cambria Math"/>
                        </a:rPr>
                        <m:t>𝑏𝑦</m:t>
                      </m:r>
                    </m:oMath>
                  </m:oMathPara>
                </a14:m>
                <a:endParaRPr lang="en-US" sz="2400" dirty="0" smtClean="0">
                  <a:solidFill>
                    <a:schemeClr val="accent1"/>
                  </a:solidFill>
                  <a:latin typeface="Arial" panose="020B0604020202020204" pitchFamily="34" charset="0"/>
                </a:endParaRPr>
              </a:p>
              <a:p>
                <a:pPr algn="ctr"/>
                <a:endParaRPr lang="en-US" sz="2400" dirty="0" smtClean="0">
                  <a:solidFill>
                    <a:srgbClr val="7030A0"/>
                  </a:solidFill>
                  <a:latin typeface="Arial" panose="020B0604020202020204" pitchFamily="34" charset="0"/>
                  <a:cs typeface="Arial" panose="020B0604020202020204" pitchFamily="34" charset="0"/>
                </a:endParaRPr>
              </a:p>
              <a:p>
                <a:pPr algn="ctr"/>
                <a:r>
                  <a:rPr lang="en-US" sz="2100" dirty="0" smtClean="0">
                    <a:latin typeface="Arial" panose="020B0604020202020204" pitchFamily="34" charset="0"/>
                    <a:cs typeface="Arial" panose="020B0604020202020204" pitchFamily="34" charset="0"/>
                  </a:rPr>
                  <a:t>Say,</a:t>
                </a:r>
                <a:r>
                  <a:rPr lang="en-US" sz="2100" dirty="0" smtClean="0">
                    <a:solidFill>
                      <a:srgbClr val="7030A0"/>
                    </a:solidFill>
                    <a:latin typeface="Arial" panose="020B0604020202020204" pitchFamily="34" charset="0"/>
                    <a:cs typeface="Arial" panose="020B0604020202020204" pitchFamily="34" charset="0"/>
                  </a:rPr>
                  <a:t> 	</a:t>
                </a:r>
                <a14:m>
                  <m:oMath xmlns:m="http://schemas.openxmlformats.org/officeDocument/2006/math">
                    <m:f>
                      <m:fPr>
                        <m:ctrlPr>
                          <a:rPr lang="en-US" sz="2100" i="1">
                            <a:solidFill>
                              <a:srgbClr val="00B050"/>
                            </a:solidFill>
                            <a:latin typeface="Cambria Math" panose="02040503050406030204" pitchFamily="18" charset="0"/>
                          </a:rPr>
                        </m:ctrlPr>
                      </m:fPr>
                      <m:num>
                        <m:sSub>
                          <m:sSubPr>
                            <m:ctrlPr>
                              <a:rPr lang="en-US" sz="2100" i="1">
                                <a:solidFill>
                                  <a:srgbClr val="00B050"/>
                                </a:solidFill>
                                <a:latin typeface="Cambria Math" panose="02040503050406030204" pitchFamily="18" charset="0"/>
                              </a:rPr>
                            </m:ctrlPr>
                          </m:sSubPr>
                          <m:e>
                            <m:r>
                              <a:rPr lang="en-US" sz="2100" i="1">
                                <a:solidFill>
                                  <a:srgbClr val="00B050"/>
                                </a:solidFill>
                                <a:latin typeface="Cambria Math" panose="02040503050406030204" pitchFamily="18" charset="0"/>
                              </a:rPr>
                              <m:t>𝑝</m:t>
                            </m:r>
                          </m:e>
                          <m:sub>
                            <m:r>
                              <a:rPr lang="en-US" sz="2100" i="1">
                                <a:solidFill>
                                  <a:srgbClr val="00B050"/>
                                </a:solidFill>
                                <a:latin typeface="Cambria Math" panose="02040503050406030204" pitchFamily="18" charset="0"/>
                              </a:rPr>
                              <m:t>𝑥</m:t>
                            </m:r>
                          </m:sub>
                        </m:sSub>
                      </m:num>
                      <m:den>
                        <m:sSub>
                          <m:sSubPr>
                            <m:ctrlPr>
                              <a:rPr lang="en-US" sz="2100" i="1">
                                <a:solidFill>
                                  <a:srgbClr val="00B050"/>
                                </a:solidFill>
                                <a:latin typeface="Cambria Math" panose="02040503050406030204" pitchFamily="18" charset="0"/>
                              </a:rPr>
                            </m:ctrlPr>
                          </m:sSubPr>
                          <m:e>
                            <m:r>
                              <a:rPr lang="en-US" sz="2100" i="1">
                                <a:solidFill>
                                  <a:srgbClr val="00B050"/>
                                </a:solidFill>
                                <a:latin typeface="Cambria Math" panose="02040503050406030204" pitchFamily="18" charset="0"/>
                              </a:rPr>
                              <m:t>𝑝</m:t>
                            </m:r>
                          </m:e>
                          <m:sub>
                            <m:r>
                              <a:rPr lang="en-US" sz="2100" i="1">
                                <a:solidFill>
                                  <a:srgbClr val="00B050"/>
                                </a:solidFill>
                                <a:latin typeface="Cambria Math" panose="02040503050406030204" pitchFamily="18" charset="0"/>
                              </a:rPr>
                              <m:t>𝑦</m:t>
                            </m:r>
                          </m:sub>
                        </m:sSub>
                      </m:den>
                    </m:f>
                    <m:r>
                      <a:rPr lang="en-US" sz="2100" b="0" i="1" smtClean="0">
                        <a:latin typeface="Cambria Math"/>
                      </a:rPr>
                      <m:t>&lt;</m:t>
                    </m:r>
                    <m:f>
                      <m:fPr>
                        <m:ctrlPr>
                          <a:rPr lang="en-US" sz="2100" i="1">
                            <a:solidFill>
                              <a:schemeClr val="accent1"/>
                            </a:solidFill>
                            <a:latin typeface="Cambria Math" panose="02040503050406030204" pitchFamily="18" charset="0"/>
                          </a:rPr>
                        </m:ctrlPr>
                      </m:fPr>
                      <m:num>
                        <m:r>
                          <a:rPr lang="en-US" sz="2100" i="1">
                            <a:solidFill>
                              <a:schemeClr val="accent1"/>
                            </a:solidFill>
                            <a:latin typeface="Cambria Math"/>
                          </a:rPr>
                          <m:t>𝑎</m:t>
                        </m:r>
                      </m:num>
                      <m:den>
                        <m:r>
                          <a:rPr lang="en-US" sz="2100" i="1">
                            <a:solidFill>
                              <a:schemeClr val="accent1"/>
                            </a:solidFill>
                            <a:latin typeface="Cambria Math"/>
                          </a:rPr>
                          <m:t>𝑏</m:t>
                        </m:r>
                      </m:den>
                    </m:f>
                  </m:oMath>
                </a14:m>
                <a:r>
                  <a:rPr lang="he-IL" sz="2100" dirty="0">
                    <a:solidFill>
                      <a:srgbClr val="7030A0"/>
                    </a:solidFill>
                    <a:latin typeface="Arial" panose="020B0604020202020204" pitchFamily="34" charset="0"/>
                    <a:cs typeface="Arial" panose="020B0604020202020204" pitchFamily="34" charset="0"/>
                  </a:rPr>
                  <a:t> </a:t>
                </a:r>
                <a:endParaRPr lang="en-US" sz="2100" dirty="0">
                  <a:solidFill>
                    <a:srgbClr val="7030A0"/>
                  </a:solidFill>
                  <a:latin typeface="Arial" panose="020B0604020202020204" pitchFamily="34" charset="0"/>
                  <a:cs typeface="Arial" panose="020B0604020202020204" pitchFamily="34" charset="0"/>
                </a:endParaRPr>
              </a:p>
            </p:txBody>
          </p:sp>
        </mc:Choice>
        <mc:Fallback xmlns="">
          <p:sp>
            <p:nvSpPr>
              <p:cNvPr id="20" name="Title 1">
                <a:extLst>
                  <a:ext uri="{FF2B5EF4-FFF2-40B4-BE49-F238E27FC236}">
                    <a16:creationId xmlns:a16="http://schemas.microsoft.com/office/drawing/2014/main" xmlns:a14="http://schemas.microsoft.com/office/drawing/2010/main" xmlns="" id="{CABB85D1-F517-6049-B20D-F8EE6A23CC69}"/>
                  </a:ext>
                </a:extLst>
              </p:cNvPr>
              <p:cNvSpPr txBox="1">
                <a:spLocks noRot="1" noChangeAspect="1" noMove="1" noResize="1" noEditPoints="1" noAdjustHandles="1" noChangeArrowheads="1" noChangeShapeType="1" noTextEdit="1"/>
              </p:cNvSpPr>
              <p:nvPr/>
            </p:nvSpPr>
            <p:spPr>
              <a:xfrm>
                <a:off x="566135" y="1511661"/>
                <a:ext cx="4541198" cy="132556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A35723-5403-064C-8C69-40051649BAC8}"/>
                  </a:ext>
                </a:extLst>
              </p:cNvPr>
              <p:cNvSpPr txBox="1"/>
              <p:nvPr/>
            </p:nvSpPr>
            <p:spPr>
              <a:xfrm>
                <a:off x="8289885" y="1750673"/>
                <a:ext cx="1180163" cy="12445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𝑥</m:t>
                      </m:r>
                      <m:r>
                        <a:rPr lang="en-US" i="1" smtClean="0">
                          <a:solidFill>
                            <a:srgbClr val="FF0000"/>
                          </a:solidFill>
                          <a:latin typeface="Cambria Math"/>
                        </a:rPr>
                        <m:t> </m:t>
                      </m:r>
                      <m:r>
                        <a:rPr lang="en-US" b="0" i="0"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a:rPr>
                                <m:t>𝑥</m:t>
                              </m:r>
                            </m:sub>
                          </m:sSub>
                        </m:den>
                      </m:f>
                      <m:r>
                        <a:rPr lang="en-US" i="1">
                          <a:solidFill>
                            <a:srgbClr val="FF0000"/>
                          </a:solidFill>
                          <a:latin typeface="Cambria Math" panose="02040503050406030204" pitchFamily="18" charset="0"/>
                        </a:rPr>
                        <m:t>𝐼</m:t>
                      </m:r>
                    </m:oMath>
                  </m:oMathPara>
                </a14:m>
                <a:endParaRPr lang="en-US" dirty="0">
                  <a:solidFill>
                    <a:srgbClr val="FF0000"/>
                  </a:solidFill>
                </a:endParaRPr>
              </a:p>
              <a:p>
                <a:endParaRPr lang="en-US" b="0" i="1" dirty="0" smtClean="0">
                  <a:solidFill>
                    <a:srgbClr val="FF0000"/>
                  </a:solidFill>
                  <a:latin typeface="Cambria Math"/>
                </a:endParaRPr>
              </a:p>
              <a:p>
                <a14:m>
                  <m:oMath xmlns:m="http://schemas.openxmlformats.org/officeDocument/2006/math">
                    <m:r>
                      <a:rPr lang="en-US" i="1" smtClean="0">
                        <a:solidFill>
                          <a:srgbClr val="FF0000"/>
                        </a:solidFill>
                        <a:latin typeface="Cambria Math"/>
                      </a:rPr>
                      <m:t>𝑦</m:t>
                    </m:r>
                    <m:r>
                      <a:rPr lang="en-US" i="1">
                        <a:solidFill>
                          <a:srgbClr val="FF0000"/>
                        </a:solidFill>
                        <a:latin typeface="Cambria Math" panose="02040503050406030204" pitchFamily="18" charset="0"/>
                      </a:rPr>
                      <m:t>=</m:t>
                    </m:r>
                  </m:oMath>
                </a14:m>
                <a:r>
                  <a:rPr lang="en-US" dirty="0">
                    <a:solidFill>
                      <a:srgbClr val="FF0000"/>
                    </a:solidFill>
                  </a:rPr>
                  <a:t> </a:t>
                </a:r>
                <a14:m>
                  <m:oMath xmlns:m="http://schemas.openxmlformats.org/officeDocument/2006/math">
                    <m:r>
                      <a:rPr lang="en-US" i="1">
                        <a:solidFill>
                          <a:srgbClr val="FF0000"/>
                        </a:solidFill>
                        <a:latin typeface="Cambria Math"/>
                      </a:rPr>
                      <m:t>0</m:t>
                    </m:r>
                  </m:oMath>
                </a14:m>
                <a:endParaRPr lang="en-US" dirty="0">
                  <a:solidFill>
                    <a:srgbClr val="FF0000"/>
                  </a:solidFill>
                </a:endParaRPr>
              </a:p>
            </p:txBody>
          </p:sp>
        </mc:Choice>
        <mc:Fallback xmlns="">
          <p:sp>
            <p:nvSpPr>
              <p:cNvPr id="21" name="TextBox 20">
                <a:extLst>
                  <a:ext uri="{FF2B5EF4-FFF2-40B4-BE49-F238E27FC236}">
                    <a16:creationId xmlns:a16="http://schemas.microsoft.com/office/drawing/2014/main" xmlns:a14="http://schemas.microsoft.com/office/drawing/2010/main" xmlns="" id="{1CA35723-5403-064C-8C69-40051649BAC8}"/>
                  </a:ext>
                </a:extLst>
              </p:cNvPr>
              <p:cNvSpPr txBox="1">
                <a:spLocks noRot="1" noChangeAspect="1" noMove="1" noResize="1" noEditPoints="1" noAdjustHandles="1" noChangeArrowheads="1" noChangeShapeType="1" noTextEdit="1"/>
              </p:cNvSpPr>
              <p:nvPr/>
            </p:nvSpPr>
            <p:spPr>
              <a:xfrm>
                <a:off x="8289885" y="1750673"/>
                <a:ext cx="1180163" cy="1244508"/>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7203338"/>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mn-cs"/>
              </a:rPr>
              <a:t>The ICC yet again </a:t>
            </a:r>
            <a:endParaRPr lang="en-US" sz="24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263</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584943" y="6159178"/>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𝑥</m:t>
                      </m:r>
                    </m:oMath>
                  </m:oMathPara>
                </a14:m>
                <a:endParaRPr lang="en-US" altLang="en-US" baseline="-25000" dirty="0">
                  <a:solidFill>
                    <a:srgbClr val="C00000"/>
                  </a:solidFill>
                </a:endParaRPr>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584943" y="6159178"/>
                <a:ext cx="301365" cy="3699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Line 8">
            <a:extLst>
              <a:ext uri="{FF2B5EF4-FFF2-40B4-BE49-F238E27FC236}">
                <a16:creationId xmlns:a16="http://schemas.microsoft.com/office/drawing/2014/main" id="{64BB7CE8-190E-154D-B5AC-73769566309D}"/>
              </a:ext>
            </a:extLst>
          </p:cNvPr>
          <p:cNvSpPr>
            <a:spLocks noChangeShapeType="1"/>
          </p:cNvSpPr>
          <p:nvPr/>
        </p:nvSpPr>
        <p:spPr bwMode="auto">
          <a:xfrm>
            <a:off x="1630597" y="4537604"/>
            <a:ext cx="936762" cy="1533354"/>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a:extLst>
              <a:ext uri="{FF2B5EF4-FFF2-40B4-BE49-F238E27FC236}">
                <a16:creationId xmlns:a16="http://schemas.microsoft.com/office/drawing/2014/main" id="{78E796B0-DDB9-0046-9838-117ED5D3D379}"/>
              </a:ext>
            </a:extLst>
          </p:cNvPr>
          <p:cNvSpPr>
            <a:spLocks noChangeShapeType="1"/>
          </p:cNvSpPr>
          <p:nvPr/>
        </p:nvSpPr>
        <p:spPr bwMode="auto">
          <a:xfrm>
            <a:off x="1630597" y="3657601"/>
            <a:ext cx="1519004" cy="2373220"/>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oMath>
                  </m:oMathPara>
                </a14:m>
                <a:endParaRPr lang="en-US" altLang="en-US" baseline="-25000" dirty="0">
                  <a:solidFill>
                    <a:srgbClr val="C00000"/>
                  </a:solidFill>
                </a:endParaRPr>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b="-8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BC3B4C6C-301E-3C40-8E24-03071452BF47}"/>
              </a:ext>
            </a:extLst>
          </p:cNvPr>
          <p:cNvSpPr txBox="1"/>
          <p:nvPr/>
        </p:nvSpPr>
        <p:spPr>
          <a:xfrm>
            <a:off x="2769532" y="3913187"/>
            <a:ext cx="1279954" cy="769441"/>
          </a:xfrm>
          <a:prstGeom prst="rect">
            <a:avLst/>
          </a:prstGeom>
          <a:noFill/>
        </p:spPr>
        <p:txBody>
          <a:bodyPr wrap="square" rtlCol="0">
            <a:spAutoFit/>
          </a:bodyPr>
          <a:lstStyle/>
          <a:p>
            <a:r>
              <a:rPr lang="en-US" sz="4400" dirty="0" smtClean="0">
                <a:solidFill>
                  <a:srgbClr val="FF0000"/>
                </a:solidFill>
              </a:rPr>
              <a:t>ICC?</a:t>
            </a:r>
            <a:endParaRPr lang="en-US" sz="4400" dirty="0">
              <a:solidFill>
                <a:srgbClr val="FF0000"/>
              </a:solidFill>
            </a:endParaRPr>
          </a:p>
        </p:txBody>
      </p:sp>
      <p:sp>
        <p:nvSpPr>
          <p:cNvPr id="8" name="TextBox 7"/>
          <p:cNvSpPr txBox="1"/>
          <p:nvPr/>
        </p:nvSpPr>
        <p:spPr>
          <a:xfrm>
            <a:off x="6501284" y="1648122"/>
            <a:ext cx="4320791" cy="369332"/>
          </a:xfrm>
          <a:prstGeom prst="rect">
            <a:avLst/>
          </a:prstGeom>
          <a:noFill/>
        </p:spPr>
        <p:txBody>
          <a:bodyPr wrap="square" rtlCol="0">
            <a:spAutoFit/>
          </a:bodyPr>
          <a:lstStyle/>
          <a:p>
            <a:pPr algn="l"/>
            <a:r>
              <a:rPr lang="en-US" dirty="0" smtClean="0"/>
              <a:t>Wait, but what if</a:t>
            </a: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A35723-5403-064C-8C69-40051649BAC8}"/>
                  </a:ext>
                </a:extLst>
              </p:cNvPr>
              <p:cNvSpPr txBox="1"/>
              <p:nvPr/>
            </p:nvSpPr>
            <p:spPr>
              <a:xfrm>
                <a:off x="7630603" y="2189101"/>
                <a:ext cx="1959994" cy="6444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00B050"/>
                              </a:solidFill>
                              <a:latin typeface="Cambria Math" panose="02040503050406030204" pitchFamily="18" charset="0"/>
                            </a:rPr>
                          </m:ctrlPr>
                        </m:fPr>
                        <m:num>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num>
                        <m:den>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𝑦</m:t>
                              </m:r>
                            </m:sub>
                          </m:sSub>
                        </m:den>
                      </m:f>
                      <m:r>
                        <a:rPr lang="en-US" b="0" i="1" smtClean="0">
                          <a:solidFill>
                            <a:schemeClr val="tx1"/>
                          </a:solidFill>
                          <a:latin typeface="Cambria Math"/>
                        </a:rPr>
                        <m:t>=</m:t>
                      </m:r>
                      <m:f>
                        <m:fPr>
                          <m:ctrlPr>
                            <a:rPr lang="en-US" i="1" smtClean="0">
                              <a:solidFill>
                                <a:schemeClr val="accent1"/>
                              </a:solidFill>
                              <a:latin typeface="Cambria Math" panose="02040503050406030204" pitchFamily="18" charset="0"/>
                            </a:rPr>
                          </m:ctrlPr>
                        </m:fPr>
                        <m:num>
                          <m:r>
                            <a:rPr lang="en-US" b="0" i="1" smtClean="0">
                              <a:solidFill>
                                <a:schemeClr val="accent1"/>
                              </a:solidFill>
                              <a:latin typeface="Cambria Math"/>
                            </a:rPr>
                            <m:t>𝑎</m:t>
                          </m:r>
                        </m:num>
                        <m:den>
                          <m:r>
                            <a:rPr lang="en-US" b="0" i="1" smtClean="0">
                              <a:solidFill>
                                <a:schemeClr val="accent1"/>
                              </a:solidFill>
                              <a:latin typeface="Cambria Math"/>
                            </a:rPr>
                            <m:t>𝑏</m:t>
                          </m:r>
                        </m:den>
                      </m:f>
                    </m:oMath>
                  </m:oMathPara>
                </a14:m>
                <a:endParaRPr lang="en-US" dirty="0">
                  <a:solidFill>
                    <a:srgbClr val="FF0000"/>
                  </a:solidFill>
                </a:endParaRPr>
              </a:p>
            </p:txBody>
          </p:sp>
        </mc:Choice>
        <mc:Fallback xmlns="">
          <p:sp>
            <p:nvSpPr>
              <p:cNvPr id="17" name="TextBox 16">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630603" y="2189101"/>
                <a:ext cx="1959994" cy="644472"/>
              </a:xfrm>
              <a:prstGeom prst="rect">
                <a:avLst/>
              </a:prstGeom>
              <a:blipFill rotWithShape="1">
                <a:blip r:embed="rId4"/>
                <a:stretch>
                  <a:fillRect/>
                </a:stretch>
              </a:blipFill>
            </p:spPr>
            <p:txBody>
              <a:bodyPr/>
              <a:lstStyle/>
              <a:p>
                <a:r>
                  <a:rPr lang="en-US">
                    <a:noFill/>
                  </a:rPr>
                  <a:t> </a:t>
                </a:r>
              </a:p>
            </p:txBody>
          </p:sp>
        </mc:Fallback>
      </mc:AlternateContent>
      <p:sp>
        <p:nvSpPr>
          <p:cNvPr id="18" name="Line 8">
            <a:extLst>
              <a:ext uri="{FF2B5EF4-FFF2-40B4-BE49-F238E27FC236}">
                <a16:creationId xmlns:a16="http://schemas.microsoft.com/office/drawing/2014/main" id="{64BB7CE8-190E-154D-B5AC-73769566309D}"/>
              </a:ext>
            </a:extLst>
          </p:cNvPr>
          <p:cNvSpPr>
            <a:spLocks noChangeShapeType="1"/>
          </p:cNvSpPr>
          <p:nvPr/>
        </p:nvSpPr>
        <p:spPr bwMode="auto">
          <a:xfrm>
            <a:off x="1615076" y="4576137"/>
            <a:ext cx="955947" cy="1506597"/>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19" name="Line 8">
            <a:extLst>
              <a:ext uri="{FF2B5EF4-FFF2-40B4-BE49-F238E27FC236}">
                <a16:creationId xmlns:a16="http://schemas.microsoft.com/office/drawing/2014/main" id="{64BB7CE8-190E-154D-B5AC-73769566309D}"/>
              </a:ext>
            </a:extLst>
          </p:cNvPr>
          <p:cNvSpPr>
            <a:spLocks noChangeShapeType="1"/>
          </p:cNvSpPr>
          <p:nvPr/>
        </p:nvSpPr>
        <p:spPr bwMode="auto">
          <a:xfrm>
            <a:off x="1648877" y="3583933"/>
            <a:ext cx="1500724" cy="2446888"/>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endParaRPr lang="en-US"/>
          </a:p>
        </p:txBody>
      </p:sp>
      <p:sp>
        <p:nvSpPr>
          <p:cNvPr id="21" name="TextBox 20"/>
          <p:cNvSpPr txBox="1"/>
          <p:nvPr/>
        </p:nvSpPr>
        <p:spPr>
          <a:xfrm>
            <a:off x="6502964" y="2956042"/>
            <a:ext cx="4320791" cy="369332"/>
          </a:xfrm>
          <a:prstGeom prst="rect">
            <a:avLst/>
          </a:prstGeom>
          <a:noFill/>
        </p:spPr>
        <p:txBody>
          <a:bodyPr wrap="square" rtlCol="0">
            <a:spAutoFit/>
          </a:bodyPr>
          <a:lstStyle/>
          <a:p>
            <a:pPr algn="l"/>
            <a:r>
              <a:rPr lang="en-US" dirty="0" smtClean="0"/>
              <a:t>That is,</a:t>
            </a: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CA35723-5403-064C-8C69-40051649BAC8}"/>
                  </a:ext>
                </a:extLst>
              </p:cNvPr>
              <p:cNvSpPr txBox="1"/>
              <p:nvPr/>
            </p:nvSpPr>
            <p:spPr>
              <a:xfrm>
                <a:off x="7702619" y="3436733"/>
                <a:ext cx="1959994" cy="7143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accent1"/>
                              </a:solidFill>
                              <a:latin typeface="Cambria Math"/>
                            </a:rPr>
                            <m:t>𝑏</m:t>
                          </m:r>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𝑦</m:t>
                              </m:r>
                            </m:sub>
                          </m:sSub>
                        </m:den>
                      </m:f>
                      <m:r>
                        <a:rPr lang="en-US" b="0" i="1" smtClean="0">
                          <a:solidFill>
                            <a:schemeClr val="tx1"/>
                          </a:solidFill>
                          <a:latin typeface="Cambria Math"/>
                        </a:rPr>
                        <m:t>=</m:t>
                      </m:r>
                      <m:f>
                        <m:fPr>
                          <m:ctrlPr>
                            <a:rPr lang="en-US" i="1">
                              <a:solidFill>
                                <a:schemeClr val="tx1"/>
                              </a:solidFill>
                              <a:latin typeface="Cambria Math" panose="02040503050406030204" pitchFamily="18" charset="0"/>
                            </a:rPr>
                          </m:ctrlPr>
                        </m:fPr>
                        <m:num>
                          <m:r>
                            <a:rPr lang="en-US" b="0" i="1" smtClean="0">
                              <a:solidFill>
                                <a:schemeClr val="accent1"/>
                              </a:solidFill>
                              <a:latin typeface="Cambria Math"/>
                            </a:rPr>
                            <m:t>𝑎</m:t>
                          </m:r>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den>
                      </m:f>
                    </m:oMath>
                  </m:oMathPara>
                </a14:m>
                <a:endParaRPr lang="en-US" dirty="0">
                  <a:solidFill>
                    <a:schemeClr val="tx1"/>
                  </a:solidFill>
                </a:endParaRPr>
              </a:p>
            </p:txBody>
          </p:sp>
        </mc:Choice>
        <mc:Fallback xmlns="">
          <p:sp>
            <p:nvSpPr>
              <p:cNvPr id="22" name="TextBox 21">
                <a:extLst>
                  <a:ext uri="{FF2B5EF4-FFF2-40B4-BE49-F238E27FC236}">
                    <a16:creationId xmlns="" xmlns:a16="http://schemas.microsoft.com/office/drawing/2014/main" xmlns:a14="http://schemas.microsoft.com/office/drawing/2010/main" id="{1CA35723-5403-064C-8C69-40051649BAC8}"/>
                  </a:ext>
                </a:extLst>
              </p:cNvPr>
              <p:cNvSpPr txBox="1">
                <a:spLocks noRot="1" noChangeAspect="1" noMove="1" noResize="1" noEditPoints="1" noAdjustHandles="1" noChangeArrowheads="1" noChangeShapeType="1" noTextEdit="1"/>
              </p:cNvSpPr>
              <p:nvPr/>
            </p:nvSpPr>
            <p:spPr>
              <a:xfrm>
                <a:off x="7702619" y="3436733"/>
                <a:ext cx="1959994" cy="714363"/>
              </a:xfrm>
              <a:prstGeom prst="rect">
                <a:avLst/>
              </a:prstGeom>
              <a:blipFill rotWithShape="1">
                <a:blip r:embed="rId5"/>
                <a:stretch>
                  <a:fillRect/>
                </a:stretch>
              </a:blipFill>
            </p:spPr>
            <p:txBody>
              <a:bodyPr/>
              <a:lstStyle/>
              <a:p>
                <a:r>
                  <a:rPr lang="en-US">
                    <a:noFill/>
                  </a:rPr>
                  <a:t> </a:t>
                </a:r>
              </a:p>
            </p:txBody>
          </p:sp>
        </mc:Fallback>
      </mc:AlternateContent>
      <p:sp>
        <p:nvSpPr>
          <p:cNvPr id="23" name="TextBox 22"/>
          <p:cNvSpPr txBox="1"/>
          <p:nvPr/>
        </p:nvSpPr>
        <p:spPr>
          <a:xfrm>
            <a:off x="6450204" y="4537604"/>
            <a:ext cx="4320791" cy="872034"/>
          </a:xfrm>
          <a:prstGeom prst="rect">
            <a:avLst/>
          </a:prstGeom>
          <a:noFill/>
        </p:spPr>
        <p:txBody>
          <a:bodyPr wrap="square" rtlCol="0">
            <a:spAutoFit/>
          </a:bodyPr>
          <a:lstStyle/>
          <a:p>
            <a:pPr algn="l">
              <a:lnSpc>
                <a:spcPct val="150000"/>
              </a:lnSpc>
            </a:pPr>
            <a:r>
              <a:rPr lang="en-US" dirty="0" smtClean="0"/>
              <a:t>Any point on the budget line is a solution and the ICC becomes the entire </a:t>
            </a:r>
            <a:r>
              <a:rPr lang="en-US" dirty="0" err="1" smtClean="0"/>
              <a:t>orthant</a:t>
            </a:r>
            <a:endParaRPr lang="en-US" dirty="0"/>
          </a:p>
        </p:txBody>
      </p:sp>
    </p:spTree>
    <p:extLst>
      <p:ext uri="{BB962C8B-B14F-4D97-AF65-F5344CB8AC3E}">
        <p14:creationId xmlns:p14="http://schemas.microsoft.com/office/powerpoint/2010/main" val="1891789619"/>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5" y="1502229"/>
            <a:ext cx="8689976" cy="3082833"/>
          </a:xfrm>
        </p:spPr>
        <p:txBody>
          <a:bodyPr>
            <a:normAutofit fontScale="90000"/>
          </a:bodyPr>
          <a:lstStyle/>
          <a:p>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Consumer theory:</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Changes in price</a:t>
            </a:r>
            <a:br>
              <a:rPr lang="en-US" sz="4400" b="1" dirty="0" smtClean="0">
                <a:solidFill>
                  <a:srgbClr val="FF0000"/>
                </a:solidFill>
                <a:latin typeface="Arial" panose="020B0604020202020204" pitchFamily="34" charset="0"/>
                <a:cs typeface="Arial" panose="020B0604020202020204" pitchFamily="34" charset="0"/>
              </a:rPr>
            </a:b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264</a:t>
            </a:fld>
            <a:endParaRPr lang="en-US"/>
          </a:p>
        </p:txBody>
      </p:sp>
    </p:spTree>
    <p:extLst>
      <p:ext uri="{BB962C8B-B14F-4D97-AF65-F5344CB8AC3E}">
        <p14:creationId xmlns:p14="http://schemas.microsoft.com/office/powerpoint/2010/main" val="327867595"/>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CE2883-5F37-E14E-A096-F243B91EFBAB}"/>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Changing price </a:t>
                </a:r>
                <a14:m>
                  <m:oMath xmlns:m="http://schemas.openxmlformats.org/officeDocument/2006/math">
                    <m:sSub>
                      <m:sSubPr>
                        <m:ctrlPr>
                          <a:rPr lang="he-IL" i="1" smtClean="0">
                            <a:solidFill>
                              <a:srgbClr val="7030A0"/>
                            </a:solidFill>
                            <a:latin typeface="Cambria Math" panose="02040503050406030204" pitchFamily="18" charset="0"/>
                            <a:cs typeface="+mn-cs"/>
                          </a:rPr>
                        </m:ctrlPr>
                      </m:sSubPr>
                      <m:e>
                        <m:r>
                          <a:rPr lang="en-US" b="0" i="1" smtClean="0">
                            <a:solidFill>
                              <a:srgbClr val="7030A0"/>
                            </a:solidFill>
                            <a:latin typeface="Cambria Math" panose="02040503050406030204" pitchFamily="18" charset="0"/>
                            <a:cs typeface="+mn-cs"/>
                          </a:rPr>
                          <m:t>𝑝</m:t>
                        </m:r>
                      </m:e>
                      <m:sub>
                        <m:r>
                          <a:rPr lang="en-US" b="0" i="1" smtClean="0">
                            <a:solidFill>
                              <a:srgbClr val="7030A0"/>
                            </a:solidFill>
                            <a:latin typeface="Cambria Math" panose="02040503050406030204" pitchFamily="18" charset="0"/>
                            <a:cs typeface="+mn-cs"/>
                          </a:rPr>
                          <m:t>𝑥</m:t>
                        </m:r>
                      </m:sub>
                    </m:sSub>
                  </m:oMath>
                </a14:m>
                <a:endParaRPr lang="en-US" dirty="0">
                  <a:solidFill>
                    <a:srgbClr val="7030A0"/>
                  </a:solidFill>
                  <a:cs typeface="+mn-cs"/>
                </a:endParaRPr>
              </a:p>
            </p:txBody>
          </p:sp>
        </mc:Choice>
        <mc:Fallback xmlns="">
          <p:sp>
            <p:nvSpPr>
              <p:cNvPr id="2" name="Title 1">
                <a:extLst>
                  <a:ext uri="{FF2B5EF4-FFF2-40B4-BE49-F238E27FC236}">
                    <a16:creationId xmlns:a16="http://schemas.microsoft.com/office/drawing/2014/main" xmlns:a14="http://schemas.microsoft.com/office/drawing/2010/main" xmlns="" id="{A7CE2883-5F37-E14E-A096-F243B91EFBAB}"/>
                  </a:ext>
                </a:extLst>
              </p:cNvPr>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ED69D72-ABB3-F043-AB7B-9747B590CAA5}" type="slidenum">
              <a:rPr lang="en-US" smtClean="0"/>
              <a:t>265</a:t>
            </a:fld>
            <a:endParaRPr lang="en-US"/>
          </a:p>
        </p:txBody>
      </p:sp>
      <p:sp>
        <p:nvSpPr>
          <p:cNvPr id="4" name="TextBox 3">
            <a:extLst>
              <a:ext uri="{FF2B5EF4-FFF2-40B4-BE49-F238E27FC236}">
                <a16:creationId xmlns:a16="http://schemas.microsoft.com/office/drawing/2014/main" id="{3A725961-C967-8542-A26B-B861887A2EB2}"/>
              </a:ext>
            </a:extLst>
          </p:cNvPr>
          <p:cNvSpPr txBox="1"/>
          <p:nvPr/>
        </p:nvSpPr>
        <p:spPr>
          <a:xfrm>
            <a:off x="1832113" y="1690688"/>
            <a:ext cx="8385313" cy="3970318"/>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400" dirty="0" smtClean="0">
                <a:solidFill>
                  <a:srgbClr val="FF0000"/>
                </a:solidFill>
              </a:rPr>
              <a:t>PCC (Price Consumption Curve)</a:t>
            </a:r>
            <a:r>
              <a:rPr lang="he-IL" sz="2400" dirty="0" smtClean="0"/>
              <a:t> </a:t>
            </a:r>
            <a:endParaRPr lang="en-US" sz="2400" dirty="0"/>
          </a:p>
          <a:p>
            <a:pPr marL="914400" lvl="1" indent="-457200" algn="l">
              <a:lnSpc>
                <a:spcPct val="150000"/>
              </a:lnSpc>
              <a:buFont typeface="Arial" panose="020B0604020202020204" pitchFamily="34" charset="0"/>
              <a:buChar char="•"/>
            </a:pPr>
            <a:r>
              <a:rPr lang="en-US" sz="2400" dirty="0" smtClean="0"/>
              <a:t>Resides in the </a:t>
            </a:r>
            <a:r>
              <a:rPr lang="en-US" sz="2400" dirty="0" smtClean="0">
                <a:solidFill>
                  <a:srgbClr val="0070C0"/>
                </a:solidFill>
              </a:rPr>
              <a:t>bundles</a:t>
            </a:r>
            <a:r>
              <a:rPr lang="en-US" sz="2400" dirty="0" smtClean="0"/>
              <a:t> space</a:t>
            </a:r>
            <a:endParaRPr lang="he-IL" sz="2400" dirty="0"/>
          </a:p>
          <a:p>
            <a:pPr marL="914400" lvl="1" indent="-457200" algn="l">
              <a:lnSpc>
                <a:spcPct val="150000"/>
              </a:lnSpc>
              <a:buFont typeface="Arial" panose="020B0604020202020204" pitchFamily="34" charset="0"/>
              <a:buChar char="•"/>
            </a:pPr>
            <a:r>
              <a:rPr lang="en-US" sz="2400" dirty="0" smtClean="0"/>
              <a:t>Price isn’t represented graphically</a:t>
            </a:r>
            <a:endParaRPr lang="he-IL" sz="2400" dirty="0"/>
          </a:p>
          <a:p>
            <a:pPr marL="457200" indent="-457200" algn="l">
              <a:lnSpc>
                <a:spcPct val="150000"/>
              </a:lnSpc>
              <a:buFont typeface="Arial" panose="020B0604020202020204" pitchFamily="34" charset="0"/>
              <a:buChar char="•"/>
            </a:pPr>
            <a:r>
              <a:rPr lang="en-US" sz="2400" dirty="0" smtClean="0">
                <a:solidFill>
                  <a:srgbClr val="FF0000"/>
                </a:solidFill>
              </a:rPr>
              <a:t>Demand curve</a:t>
            </a:r>
            <a:endParaRPr lang="he-IL" sz="2400" dirty="0">
              <a:solidFill>
                <a:srgbClr val="FF0000"/>
              </a:solidFill>
            </a:endParaRPr>
          </a:p>
          <a:p>
            <a:pPr marL="914400" lvl="1" indent="-457200" algn="l">
              <a:lnSpc>
                <a:spcPct val="150000"/>
              </a:lnSpc>
              <a:buFont typeface="Arial" panose="020B0604020202020204" pitchFamily="34" charset="0"/>
              <a:buChar char="•"/>
            </a:pPr>
            <a:r>
              <a:rPr lang="en-US" sz="2400" dirty="0" smtClean="0"/>
              <a:t>Resides in the </a:t>
            </a:r>
            <a:r>
              <a:rPr lang="en-US" sz="2400" dirty="0" smtClean="0">
                <a:solidFill>
                  <a:srgbClr val="0070C0"/>
                </a:solidFill>
              </a:rPr>
              <a:t>price-quantity</a:t>
            </a:r>
            <a:r>
              <a:rPr lang="en-US" sz="2400" dirty="0" smtClean="0"/>
              <a:t> space (for a given good)</a:t>
            </a:r>
            <a:endParaRPr lang="he-IL" sz="2400" dirty="0"/>
          </a:p>
          <a:p>
            <a:pPr marL="914400" lvl="1" indent="-457200" algn="l">
              <a:lnSpc>
                <a:spcPct val="150000"/>
              </a:lnSpc>
              <a:buFont typeface="Arial" panose="020B0604020202020204" pitchFamily="34" charset="0"/>
              <a:buChar char="•"/>
            </a:pPr>
            <a:r>
              <a:rPr lang="en-US" sz="2400" dirty="0" smtClean="0"/>
              <a:t>The other quantities are not represented graphically </a:t>
            </a:r>
            <a:endParaRPr lang="he-IL" sz="2400" dirty="0"/>
          </a:p>
          <a:p>
            <a:pPr marL="457200" indent="-457200" algn="l">
              <a:lnSpc>
                <a:spcPct val="150000"/>
              </a:lnSpc>
              <a:buFont typeface="Arial" panose="020B0604020202020204" pitchFamily="34" charset="0"/>
              <a:buChar char="•"/>
            </a:pPr>
            <a:r>
              <a:rPr lang="en-US" sz="2400" dirty="0" smtClean="0"/>
              <a:t>Demand and </a:t>
            </a:r>
            <a:r>
              <a:rPr lang="en-US" sz="2400" dirty="0" smtClean="0">
                <a:solidFill>
                  <a:srgbClr val="0070C0"/>
                </a:solidFill>
              </a:rPr>
              <a:t>cross</a:t>
            </a:r>
            <a:r>
              <a:rPr lang="en-US" sz="2400" dirty="0" smtClean="0"/>
              <a:t> demand curve</a:t>
            </a:r>
            <a:endParaRPr lang="en-US" sz="2400" dirty="0">
              <a:solidFill>
                <a:srgbClr val="0070C0"/>
              </a:solidFill>
            </a:endParaRPr>
          </a:p>
        </p:txBody>
      </p:sp>
    </p:spTree>
    <p:extLst>
      <p:ext uri="{BB962C8B-B14F-4D97-AF65-F5344CB8AC3E}">
        <p14:creationId xmlns:p14="http://schemas.microsoft.com/office/powerpoint/2010/main" val="38539349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a:r>
              <a:rPr lang="en-US" dirty="0" smtClean="0">
                <a:solidFill>
                  <a:srgbClr val="7030A0"/>
                </a:solidFill>
                <a:cs typeface="+mn-cs"/>
              </a:rPr>
              <a:t>The PCC for </a:t>
            </a:r>
            <a:r>
              <a:rPr lang="en-US" dirty="0" smtClean="0">
                <a:solidFill>
                  <a:srgbClr val="C00000"/>
                </a:solidFill>
                <a:cs typeface="+mn-cs"/>
              </a:rPr>
              <a:t>CD</a:t>
            </a:r>
            <a:r>
              <a:rPr lang="en-US" dirty="0" smtClean="0">
                <a:solidFill>
                  <a:srgbClr val="7030A0"/>
                </a:solidFill>
                <a:cs typeface="+mn-cs"/>
              </a:rPr>
              <a:t> preferences</a:t>
            </a:r>
            <a:endParaRPr lang="en-US" sz="24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266</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735625" y="6159178"/>
                <a:ext cx="301365" cy="363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735625" y="6159178"/>
                <a:ext cx="301365" cy="36362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altLang="en-US" baseline="-25000" dirty="0"/>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b="-8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flipV="1">
            <a:off x="1615074" y="3842794"/>
            <a:ext cx="2088824" cy="2188025"/>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4" name="Line 8">
            <a:extLst>
              <a:ext uri="{FF2B5EF4-FFF2-40B4-BE49-F238E27FC236}">
                <a16:creationId xmlns:a16="http://schemas.microsoft.com/office/drawing/2014/main" id="{173B2F28-B94A-2946-BFB1-52909408A218}"/>
              </a:ext>
            </a:extLst>
          </p:cNvPr>
          <p:cNvSpPr>
            <a:spLocks noChangeShapeType="1"/>
          </p:cNvSpPr>
          <p:nvPr/>
        </p:nvSpPr>
        <p:spPr bwMode="auto">
          <a:xfrm flipH="1" flipV="1">
            <a:off x="1629950" y="3842793"/>
            <a:ext cx="1634111" cy="2188026"/>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5" name="Line 8">
            <a:extLst>
              <a:ext uri="{FF2B5EF4-FFF2-40B4-BE49-F238E27FC236}">
                <a16:creationId xmlns:a16="http://schemas.microsoft.com/office/drawing/2014/main" id="{D002B634-22E5-B145-8996-DC4D16428F36}"/>
              </a:ext>
            </a:extLst>
          </p:cNvPr>
          <p:cNvSpPr>
            <a:spLocks noChangeShapeType="1"/>
          </p:cNvSpPr>
          <p:nvPr/>
        </p:nvSpPr>
        <p:spPr bwMode="auto">
          <a:xfrm flipH="1" flipV="1">
            <a:off x="1629948" y="3842791"/>
            <a:ext cx="1182699" cy="2214787"/>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6" name="Line 8">
            <a:extLst>
              <a:ext uri="{FF2B5EF4-FFF2-40B4-BE49-F238E27FC236}">
                <a16:creationId xmlns:a16="http://schemas.microsoft.com/office/drawing/2014/main" id="{D843CCA4-A074-5540-AA67-7F4721727453}"/>
              </a:ext>
            </a:extLst>
          </p:cNvPr>
          <p:cNvSpPr>
            <a:spLocks noChangeShapeType="1"/>
          </p:cNvSpPr>
          <p:nvPr/>
        </p:nvSpPr>
        <p:spPr bwMode="auto">
          <a:xfrm flipH="1" flipV="1">
            <a:off x="1615072" y="3842790"/>
            <a:ext cx="757737" cy="2214788"/>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7" name="Line 8">
            <a:extLst>
              <a:ext uri="{FF2B5EF4-FFF2-40B4-BE49-F238E27FC236}">
                <a16:creationId xmlns:a16="http://schemas.microsoft.com/office/drawing/2014/main" id="{2048B0BA-0D5C-FB42-B135-8C2091F19A31}"/>
              </a:ext>
            </a:extLst>
          </p:cNvPr>
          <p:cNvSpPr>
            <a:spLocks noChangeShapeType="1"/>
          </p:cNvSpPr>
          <p:nvPr/>
        </p:nvSpPr>
        <p:spPr bwMode="auto">
          <a:xfrm flipH="1">
            <a:off x="1629947" y="5150819"/>
            <a:ext cx="2178123" cy="0"/>
          </a:xfrm>
          <a:prstGeom prst="line">
            <a:avLst/>
          </a:prstGeom>
          <a:ln w="38100">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4B451C0-D54D-DA4D-A739-A840C92ABE46}"/>
                  </a:ext>
                </a:extLst>
              </p:cNvPr>
              <p:cNvSpPr txBox="1"/>
              <p:nvPr/>
            </p:nvSpPr>
            <p:spPr>
              <a:xfrm>
                <a:off x="3923906" y="4936806"/>
                <a:ext cx="899605" cy="369332"/>
              </a:xfrm>
              <a:prstGeom prst="rect">
                <a:avLst/>
              </a:prstGeom>
              <a:noFill/>
            </p:spPr>
            <p:txBody>
              <a:bodyPr wrap="none" rtlCol="0">
                <a:spAutoFit/>
              </a:bodyPr>
              <a:lstStyle/>
              <a:p>
                <a:pPr marL="0" algn="l" defTabSz="914400" eaLnBrk="1" latinLnBrk="0" hangingPunct="1"/>
                <a:r>
                  <a:rPr lang="en-US" dirty="0" smtClean="0">
                    <a:solidFill>
                      <a:srgbClr val="FF0000"/>
                    </a:solidFill>
                  </a:rPr>
                  <a:t>PCC</a:t>
                </a:r>
                <a14:m>
                  <m:oMath xmlns:m="http://schemas.openxmlformats.org/officeDocument/2006/math">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1</m:t>
                    </m:r>
                    <m:r>
                      <a:rPr lang="en-US" i="1" dirty="0" smtClean="0">
                        <a:solidFill>
                          <a:srgbClr val="FF0000"/>
                        </a:solidFill>
                        <a:latin typeface="Cambria Math" panose="02040503050406030204" pitchFamily="18" charset="0"/>
                      </a:rPr>
                      <m:t>)</m:t>
                    </m:r>
                  </m:oMath>
                </a14:m>
                <a:endParaRPr lang="en-US" dirty="0">
                  <a:solidFill>
                    <a:srgbClr val="FF0000"/>
                  </a:solidFill>
                </a:endParaRPr>
              </a:p>
            </p:txBody>
          </p:sp>
        </mc:Choice>
        <mc:Fallback xmlns="">
          <p:sp>
            <p:nvSpPr>
              <p:cNvPr id="10" name="TextBox 9">
                <a:extLst>
                  <a:ext uri="{FF2B5EF4-FFF2-40B4-BE49-F238E27FC236}">
                    <a16:creationId xmlns:a16="http://schemas.microsoft.com/office/drawing/2014/main" id="{E4B451C0-D54D-DA4D-A739-A840C92ABE46}"/>
                  </a:ext>
                </a:extLst>
              </p:cNvPr>
              <p:cNvSpPr txBox="1">
                <a:spLocks noRot="1" noChangeAspect="1" noMove="1" noResize="1" noEditPoints="1" noAdjustHandles="1" noChangeArrowheads="1" noChangeShapeType="1" noTextEdit="1"/>
              </p:cNvSpPr>
              <p:nvPr/>
            </p:nvSpPr>
            <p:spPr>
              <a:xfrm>
                <a:off x="3923906" y="4936806"/>
                <a:ext cx="899605" cy="369332"/>
              </a:xfrm>
              <a:prstGeom prst="rect">
                <a:avLst/>
              </a:prstGeom>
              <a:blipFill>
                <a:blip r:embed="rId4"/>
                <a:stretch>
                  <a:fillRect l="-6122"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1CD2252-831E-7643-BCA8-29ACE16131F8}"/>
                  </a:ext>
                </a:extLst>
              </p:cNvPr>
              <p:cNvSpPr txBox="1"/>
              <p:nvPr/>
            </p:nvSpPr>
            <p:spPr>
              <a:xfrm>
                <a:off x="1954923" y="1665110"/>
                <a:ext cx="1815625" cy="125771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oMath>
                  </m:oMathPara>
                </a14:m>
                <a:endParaRPr lang="en-US" b="0"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smtClean="0">
                          <a:solidFill>
                            <a:srgbClr val="FF0000"/>
                          </a:solidFill>
                          <a:latin typeface="Cambria Math"/>
                        </a:rPr>
                        <m:t>𝑦</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oMath>
                  </m:oMathPara>
                </a14:m>
                <a:endParaRPr lang="en-US" dirty="0">
                  <a:solidFill>
                    <a:srgbClr val="FF0000"/>
                  </a:solidFill>
                </a:endParaRPr>
              </a:p>
            </p:txBody>
          </p:sp>
        </mc:Choice>
        <mc:Fallback xmlns="">
          <p:sp>
            <p:nvSpPr>
              <p:cNvPr id="19" name="TextBox 18">
                <a:extLst>
                  <a:ext uri="{FF2B5EF4-FFF2-40B4-BE49-F238E27FC236}">
                    <a16:creationId xmlns:a16="http://schemas.microsoft.com/office/drawing/2014/main" id="{01CD2252-831E-7643-BCA8-29ACE16131F8}"/>
                  </a:ext>
                </a:extLst>
              </p:cNvPr>
              <p:cNvSpPr txBox="1">
                <a:spLocks noRot="1" noChangeAspect="1" noMove="1" noResize="1" noEditPoints="1" noAdjustHandles="1" noChangeArrowheads="1" noChangeShapeType="1" noTextEdit="1"/>
              </p:cNvSpPr>
              <p:nvPr/>
            </p:nvSpPr>
            <p:spPr>
              <a:xfrm>
                <a:off x="1954923" y="1665110"/>
                <a:ext cx="1815625" cy="12577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E09735-19D6-BB48-8212-4276A4746BFF}"/>
                  </a:ext>
                </a:extLst>
              </p:cNvPr>
              <p:cNvSpPr txBox="1"/>
              <p:nvPr/>
            </p:nvSpPr>
            <p:spPr>
              <a:xfrm>
                <a:off x="1162062" y="3529787"/>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p>
            </p:txBody>
          </p:sp>
        </mc:Choice>
        <mc:Fallback xmlns="">
          <p:sp>
            <p:nvSpPr>
              <p:cNvPr id="20" name="TextBox 19">
                <a:extLst>
                  <a:ext uri="{FF2B5EF4-FFF2-40B4-BE49-F238E27FC236}">
                    <a16:creationId xmlns:a16="http://schemas.microsoft.com/office/drawing/2014/main" id="{D7E09735-19D6-BB48-8212-4276A4746BFF}"/>
                  </a:ext>
                </a:extLst>
              </p:cNvPr>
              <p:cNvSpPr txBox="1">
                <a:spLocks noRot="1" noChangeAspect="1" noMove="1" noResize="1" noEditPoints="1" noAdjustHandles="1" noChangeArrowheads="1" noChangeShapeType="1" noTextEdit="1"/>
              </p:cNvSpPr>
              <p:nvPr/>
            </p:nvSpPr>
            <p:spPr>
              <a:xfrm>
                <a:off x="1162062" y="3529787"/>
                <a:ext cx="337015" cy="66248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290656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Demand curve</a:t>
            </a:r>
            <a:endParaRPr lang="en-US" dirty="0">
              <a:solidFill>
                <a:srgbClr val="7030A0"/>
              </a:solidFill>
              <a:cs typeface="+mn-cs"/>
            </a:endParaRPr>
          </a:p>
        </p:txBody>
      </p:sp>
      <p:sp>
        <p:nvSpPr>
          <p:cNvPr id="7" name="Slide Number Placeholder 6"/>
          <p:cNvSpPr>
            <a:spLocks noGrp="1"/>
          </p:cNvSpPr>
          <p:nvPr>
            <p:ph type="sldNum" sz="quarter" idx="12"/>
          </p:nvPr>
        </p:nvSpPr>
        <p:spPr/>
        <p:txBody>
          <a:bodyPr/>
          <a:lstStyle/>
          <a:p>
            <a:fld id="{3ED69D72-ABB3-F043-AB7B-9747B590CAA5}" type="slidenum">
              <a:rPr lang="en-US" smtClean="0"/>
              <a:t>267</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7">
            <a:extLst>
              <a:ext uri="{FF2B5EF4-FFF2-40B4-BE49-F238E27FC236}">
                <a16:creationId xmlns:a16="http://schemas.microsoft.com/office/drawing/2014/main" id="{E68DEE33-160A-CD4E-87B6-BE42B2E1735F}"/>
              </a:ext>
            </a:extLst>
          </p:cNvPr>
          <p:cNvSpPr>
            <a:spLocks/>
          </p:cNvSpPr>
          <p:nvPr/>
        </p:nvSpPr>
        <p:spPr bwMode="auto">
          <a:xfrm rot="10140000">
            <a:off x="2121053" y="1916485"/>
            <a:ext cx="3554962" cy="3355855"/>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C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FF2EA76-9D35-2443-B8BA-9D566FE90C8E}"/>
                  </a:ext>
                </a:extLst>
              </p:cNvPr>
              <p:cNvSpPr>
                <a:spLocks noChangeArrowheads="1"/>
              </p:cNvSpPr>
              <p:nvPr/>
            </p:nvSpPr>
            <p:spPr bwMode="auto">
              <a:xfrm>
                <a:off x="1179580" y="1785938"/>
                <a:ext cx="351635" cy="363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13" name="Rectangle 12">
                <a:extLst>
                  <a:ext uri="{FF2B5EF4-FFF2-40B4-BE49-F238E27FC236}">
                    <a16:creationId xmlns:a16="http://schemas.microsoft.com/office/drawing/2014/main" id="{6FF2EA76-9D35-2443-B8BA-9D566FE90C8E}"/>
                  </a:ext>
                </a:extLst>
              </p:cNvPr>
              <p:cNvSpPr>
                <a:spLocks noRot="1" noChangeAspect="1" noMove="1" noResize="1" noEditPoints="1" noAdjustHandles="1" noChangeArrowheads="1" noChangeShapeType="1" noTextEdit="1"/>
              </p:cNvSpPr>
              <p:nvPr/>
            </p:nvSpPr>
            <p:spPr bwMode="auto">
              <a:xfrm>
                <a:off x="1179580" y="1785938"/>
                <a:ext cx="351635" cy="36362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6096000" y="2032941"/>
                <a:ext cx="5342952" cy="1340752"/>
              </a:xfrm>
              <a:prstGeom prst="rect">
                <a:avLst/>
              </a:prstGeom>
              <a:noFill/>
            </p:spPr>
            <p:txBody>
              <a:bodyPr wrap="square" rtlCol="0">
                <a:spAutoFit/>
              </a:bodyPr>
              <a:lstStyle/>
              <a:p>
                <a14:m>
                  <m:oMath xmlns:m="http://schemas.openxmlformats.org/officeDocument/2006/math">
                    <m:sSub>
                      <m:sSubPr>
                        <m:ctrlPr>
                          <a:rPr lang="en-US" sz="3200" i="1" smtClean="0">
                            <a:solidFill>
                              <a:srgbClr val="00B050"/>
                            </a:solidFill>
                            <a:latin typeface="Cambria Math" panose="02040503050406030204" pitchFamily="18" charset="0"/>
                            <a:ea typeface="Cambria Math" panose="02040503050406030204" pitchFamily="18" charset="0"/>
                          </a:rPr>
                        </m:ctrlPr>
                      </m:sSubPr>
                      <m:e>
                        <m:r>
                          <a:rPr lang="en-US" sz="3200" i="1">
                            <a:solidFill>
                              <a:srgbClr val="00B050"/>
                            </a:solidFill>
                            <a:latin typeface="Cambria Math" panose="02040503050406030204" pitchFamily="18" charset="0"/>
                            <a:ea typeface="Cambria Math" panose="02040503050406030204" pitchFamily="18" charset="0"/>
                          </a:rPr>
                          <m:t>𝜂</m:t>
                        </m:r>
                      </m:e>
                      <m:sub>
                        <m:r>
                          <a:rPr lang="en-US" sz="3200" i="1">
                            <a:solidFill>
                              <a:srgbClr val="00B050"/>
                            </a:solidFill>
                            <a:latin typeface="Cambria Math" panose="02040503050406030204" pitchFamily="18" charset="0"/>
                            <a:ea typeface="Cambria Math" panose="02040503050406030204" pitchFamily="18" charset="0"/>
                          </a:rPr>
                          <m:t>𝑥</m:t>
                        </m:r>
                        <m:sSub>
                          <m:sSubPr>
                            <m:ctrlPr>
                              <a:rPr lang="en-US" sz="3200" i="1">
                                <a:solidFill>
                                  <a:srgbClr val="00B050"/>
                                </a:solidFill>
                                <a:latin typeface="Cambria Math" panose="02040503050406030204" pitchFamily="18" charset="0"/>
                                <a:ea typeface="Cambria Math" panose="02040503050406030204" pitchFamily="18" charset="0"/>
                              </a:rPr>
                            </m:ctrlPr>
                          </m:sSubPr>
                          <m:e>
                            <m:r>
                              <a:rPr lang="en-US" sz="3200" i="1">
                                <a:solidFill>
                                  <a:srgbClr val="00B050"/>
                                </a:solidFill>
                                <a:latin typeface="Cambria Math" panose="02040503050406030204" pitchFamily="18" charset="0"/>
                                <a:ea typeface="Cambria Math" panose="02040503050406030204" pitchFamily="18" charset="0"/>
                              </a:rPr>
                              <m:t>𝑝</m:t>
                            </m:r>
                          </m:e>
                          <m:sub>
                            <m:r>
                              <a:rPr lang="en-US" sz="3200" b="0" i="1" smtClean="0">
                                <a:solidFill>
                                  <a:srgbClr val="00B050"/>
                                </a:solidFill>
                                <a:latin typeface="Cambria Math" panose="02040503050406030204" pitchFamily="18" charset="0"/>
                                <a:ea typeface="Cambria Math" panose="02040503050406030204" pitchFamily="18" charset="0"/>
                              </a:rPr>
                              <m:t>𝑥</m:t>
                            </m:r>
                          </m:sub>
                        </m:sSub>
                      </m:sub>
                    </m:sSub>
                    <m:r>
                      <a:rPr lang="en-US" sz="1400" b="0" i="0" dirty="0" smtClean="0">
                        <a:solidFill>
                          <a:srgbClr val="00B050"/>
                        </a:solidFill>
                        <a:latin typeface="Cambria Math" panose="02040503050406030204" pitchFamily="18" charset="0"/>
                      </a:rPr>
                      <m:t> </m:t>
                    </m:r>
                  </m:oMath>
                </a14:m>
                <a:r>
                  <a:rPr lang="en-US" sz="3200" dirty="0">
                    <a:solidFill>
                      <a:srgbClr val="00B050"/>
                    </a:solidFill>
                  </a:rPr>
                  <a:t>= </a:t>
                </a:r>
                <a14:m>
                  <m:oMath xmlns:m="http://schemas.openxmlformats.org/officeDocument/2006/math">
                    <m:f>
                      <m:fPr>
                        <m:ctrlPr>
                          <a:rPr lang="en-US" sz="3200" i="1" smtClean="0">
                            <a:solidFill>
                              <a:srgbClr val="00B050"/>
                            </a:solidFill>
                            <a:latin typeface="Cambria Math" panose="02040503050406030204" pitchFamily="18" charset="0"/>
                          </a:rPr>
                        </m:ctrlPr>
                      </m:fPr>
                      <m:num>
                        <m:f>
                          <m:fPr>
                            <m:ctrlPr>
                              <a:rPr lang="en-US" sz="3200" i="1" smtClean="0">
                                <a:solidFill>
                                  <a:srgbClr val="00B050"/>
                                </a:solidFill>
                                <a:latin typeface="Cambria Math" panose="02040503050406030204" pitchFamily="18" charset="0"/>
                              </a:rPr>
                            </m:ctrlPr>
                          </m:fPr>
                          <m:num>
                            <m:r>
                              <a:rPr lang="en-US" sz="320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𝑥</m:t>
                            </m:r>
                          </m:num>
                          <m:den>
                            <m:r>
                              <a:rPr lang="en-US" sz="3200" i="1" smtClean="0">
                                <a:solidFill>
                                  <a:srgbClr val="00B050"/>
                                </a:solidFill>
                                <a:latin typeface="Cambria Math" panose="02040503050406030204" pitchFamily="18" charset="0"/>
                              </a:rPr>
                              <m:t>𝜕</m:t>
                            </m:r>
                            <m:sSub>
                              <m:sSubPr>
                                <m:ctrlPr>
                                  <a:rPr lang="en-US" sz="3200" i="1" dirty="0" smtClean="0">
                                    <a:solidFill>
                                      <a:srgbClr val="00B050"/>
                                    </a:solidFill>
                                    <a:latin typeface="Cambria Math" panose="02040503050406030204" pitchFamily="18" charset="0"/>
                                  </a:rPr>
                                </m:ctrlPr>
                              </m:sSubPr>
                              <m:e>
                                <m:r>
                                  <a:rPr lang="en-US" sz="3200" b="0" i="1" dirty="0" smtClean="0">
                                    <a:solidFill>
                                      <a:srgbClr val="00B050"/>
                                    </a:solidFill>
                                    <a:latin typeface="Cambria Math" panose="02040503050406030204" pitchFamily="18" charset="0"/>
                                  </a:rPr>
                                  <m:t>𝑝</m:t>
                                </m:r>
                              </m:e>
                              <m:sub>
                                <m:r>
                                  <a:rPr lang="en-US" sz="3200" b="0" i="1" dirty="0" smtClean="0">
                                    <a:solidFill>
                                      <a:srgbClr val="00B050"/>
                                    </a:solidFill>
                                    <a:latin typeface="Cambria Math" panose="02040503050406030204" pitchFamily="18" charset="0"/>
                                  </a:rPr>
                                  <m:t>𝑥</m:t>
                                </m:r>
                              </m:sub>
                            </m:sSub>
                          </m:den>
                        </m:f>
                      </m:num>
                      <m:den>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𝑥</m:t>
                            </m:r>
                          </m:num>
                          <m:den>
                            <m:sSub>
                              <m:sSubPr>
                                <m:ctrlPr>
                                  <a:rPr lang="en-US" sz="3200" i="1" dirty="0" smtClean="0">
                                    <a:solidFill>
                                      <a:srgbClr val="00B050"/>
                                    </a:solidFill>
                                    <a:latin typeface="Cambria Math" panose="02040503050406030204" pitchFamily="18" charset="0"/>
                                  </a:rPr>
                                </m:ctrlPr>
                              </m:sSubPr>
                              <m:e>
                                <m:r>
                                  <a:rPr lang="en-US" sz="3200" b="0" i="1" dirty="0" smtClean="0">
                                    <a:solidFill>
                                      <a:srgbClr val="00B050"/>
                                    </a:solidFill>
                                    <a:latin typeface="Cambria Math" panose="02040503050406030204" pitchFamily="18" charset="0"/>
                                  </a:rPr>
                                  <m:t>𝑝</m:t>
                                </m:r>
                              </m:e>
                              <m:sub>
                                <m:r>
                                  <a:rPr lang="en-US" sz="3200" b="0" i="1" dirty="0" smtClean="0">
                                    <a:solidFill>
                                      <a:srgbClr val="00B050"/>
                                    </a:solidFill>
                                    <a:latin typeface="Cambria Math" panose="02040503050406030204" pitchFamily="18" charset="0"/>
                                  </a:rPr>
                                  <m:t>𝑥</m:t>
                                </m:r>
                              </m:sub>
                            </m:sSub>
                          </m:den>
                        </m:f>
                      </m:den>
                    </m:f>
                  </m:oMath>
                </a14:m>
                <a:r>
                  <a:rPr lang="en-US" sz="3200" dirty="0">
                    <a:solidFill>
                      <a:srgbClr val="00B050"/>
                    </a:solidFill>
                  </a:rPr>
                  <a:t> = </a:t>
                </a:r>
                <a14:m>
                  <m:oMath xmlns:m="http://schemas.openxmlformats.org/officeDocument/2006/math">
                    <m:f>
                      <m:fPr>
                        <m:ctrlPr>
                          <a:rPr lang="en-US" sz="3200" i="1" dirty="0" smtClean="0">
                            <a:solidFill>
                              <a:srgbClr val="00B050"/>
                            </a:solidFill>
                            <a:latin typeface="Cambria Math" panose="02040503050406030204" pitchFamily="18" charset="0"/>
                          </a:rPr>
                        </m:ctrlPr>
                      </m:fPr>
                      <m:num>
                        <m:r>
                          <a:rPr lang="en-US" sz="3200" b="0" i="1" dirty="0" smtClean="0">
                            <a:solidFill>
                              <a:srgbClr val="00B050"/>
                            </a:solidFill>
                            <a:latin typeface="Cambria Math" panose="02040503050406030204" pitchFamily="18" charset="0"/>
                          </a:rPr>
                          <m:t>− </m:t>
                        </m:r>
                        <m:f>
                          <m:fPr>
                            <m:ctrlPr>
                              <a:rPr lang="en-US" sz="3200" i="1" dirty="0" smtClean="0">
                                <a:solidFill>
                                  <a:srgbClr val="00B050"/>
                                </a:solidFill>
                                <a:latin typeface="Cambria Math" panose="02040503050406030204" pitchFamily="18" charset="0"/>
                              </a:rPr>
                            </m:ctrlPr>
                          </m:fPr>
                          <m:num>
                            <m:r>
                              <a:rPr lang="en-US" sz="3200" i="1" dirty="0" smtClean="0">
                                <a:solidFill>
                                  <a:srgbClr val="00B050"/>
                                </a:solidFill>
                                <a:latin typeface="Cambria Math" panose="02040503050406030204" pitchFamily="18" charset="0"/>
                                <a:ea typeface="Cambria Math" panose="02040503050406030204" pitchFamily="18" charset="0"/>
                              </a:rPr>
                              <m:t>𝑎</m:t>
                            </m:r>
                            <m:r>
                              <a:rPr lang="en-US" sz="3200" b="0" i="1" dirty="0" smtClean="0">
                                <a:solidFill>
                                  <a:srgbClr val="00B050"/>
                                </a:solidFill>
                                <a:latin typeface="Cambria Math" panose="02040503050406030204" pitchFamily="18" charset="0"/>
                                <a:ea typeface="Cambria Math" panose="02040503050406030204" pitchFamily="18" charset="0"/>
                              </a:rPr>
                              <m:t>𝐼</m:t>
                            </m:r>
                          </m:num>
                          <m:den>
                            <m:sSub>
                              <m:sSubPr>
                                <m:ctrlPr>
                                  <a:rPr lang="en-US" sz="3200" i="1" dirty="0" smtClean="0">
                                    <a:solidFill>
                                      <a:srgbClr val="00B050"/>
                                    </a:solidFill>
                                    <a:latin typeface="Cambria Math" panose="02040503050406030204" pitchFamily="18" charset="0"/>
                                  </a:rPr>
                                </m:ctrlPr>
                              </m:sSubPr>
                              <m:e>
                                <m:r>
                                  <a:rPr lang="en-US" sz="3200" b="0" i="1" dirty="0" smtClean="0">
                                    <a:solidFill>
                                      <a:srgbClr val="00B050"/>
                                    </a:solidFill>
                                    <a:latin typeface="Cambria Math" panose="02040503050406030204" pitchFamily="18" charset="0"/>
                                  </a:rPr>
                                  <m:t>𝑝</m:t>
                                </m:r>
                              </m:e>
                              <m:sub>
                                <m:r>
                                  <a:rPr lang="en-US" sz="3200" b="0" i="1" dirty="0" smtClean="0">
                                    <a:solidFill>
                                      <a:srgbClr val="00B050"/>
                                    </a:solidFill>
                                    <a:latin typeface="Cambria Math" panose="02040503050406030204" pitchFamily="18" charset="0"/>
                                  </a:rPr>
                                  <m:t>𝑥</m:t>
                                </m:r>
                              </m:sub>
                            </m:sSub>
                            <m:r>
                              <a:rPr lang="en-US" sz="3200" b="0" i="1" dirty="0" smtClean="0">
                                <a:solidFill>
                                  <a:srgbClr val="00B050"/>
                                </a:solidFill>
                                <a:latin typeface="Cambria Math" panose="02040503050406030204" pitchFamily="18" charset="0"/>
                              </a:rPr>
                              <m:t>2</m:t>
                            </m:r>
                          </m:den>
                        </m:f>
                      </m:num>
                      <m:den>
                        <m:f>
                          <m:fPr>
                            <m:ctrlPr>
                              <a:rPr lang="en-US" sz="3200" i="1" dirty="0" smtClean="0">
                                <a:solidFill>
                                  <a:srgbClr val="00B050"/>
                                </a:solidFill>
                                <a:latin typeface="Cambria Math" panose="02040503050406030204" pitchFamily="18" charset="0"/>
                              </a:rPr>
                            </m:ctrlPr>
                          </m:fPr>
                          <m:num>
                            <m:r>
                              <a:rPr lang="en-US" sz="3200" i="1" dirty="0" smtClean="0">
                                <a:solidFill>
                                  <a:srgbClr val="00B050"/>
                                </a:solidFill>
                                <a:latin typeface="Cambria Math" panose="02040503050406030204" pitchFamily="18" charset="0"/>
                                <a:ea typeface="Cambria Math" panose="02040503050406030204" pitchFamily="18" charset="0"/>
                              </a:rPr>
                              <m:t>𝑎</m:t>
                            </m:r>
                            <m:r>
                              <a:rPr lang="en-US" sz="3200" b="0" i="1" dirty="0" smtClean="0">
                                <a:solidFill>
                                  <a:srgbClr val="00B050"/>
                                </a:solidFill>
                                <a:latin typeface="Cambria Math" panose="02040503050406030204" pitchFamily="18" charset="0"/>
                                <a:ea typeface="Cambria Math" panose="02040503050406030204" pitchFamily="18" charset="0"/>
                              </a:rPr>
                              <m:t>𝐼</m:t>
                            </m:r>
                          </m:num>
                          <m:den>
                            <m:sSub>
                              <m:sSubPr>
                                <m:ctrlPr>
                                  <a:rPr lang="en-US" sz="3200" i="1" dirty="0" smtClean="0">
                                    <a:solidFill>
                                      <a:srgbClr val="00B050"/>
                                    </a:solidFill>
                                    <a:latin typeface="Cambria Math" panose="02040503050406030204" pitchFamily="18" charset="0"/>
                                  </a:rPr>
                                </m:ctrlPr>
                              </m:sSubPr>
                              <m:e>
                                <m:r>
                                  <a:rPr lang="en-US" sz="3200" b="0" i="1" dirty="0" smtClean="0">
                                    <a:solidFill>
                                      <a:srgbClr val="00B050"/>
                                    </a:solidFill>
                                    <a:latin typeface="Cambria Math" panose="02040503050406030204" pitchFamily="18" charset="0"/>
                                  </a:rPr>
                                  <m:t>𝑝</m:t>
                                </m:r>
                              </m:e>
                              <m:sub>
                                <m:r>
                                  <a:rPr lang="en-US" sz="3200" b="0" i="1" dirty="0" smtClean="0">
                                    <a:solidFill>
                                      <a:srgbClr val="00B050"/>
                                    </a:solidFill>
                                    <a:latin typeface="Cambria Math" panose="02040503050406030204" pitchFamily="18" charset="0"/>
                                  </a:rPr>
                                  <m:t>𝑥</m:t>
                                </m:r>
                              </m:sub>
                            </m:sSub>
                            <m:r>
                              <a:rPr lang="en-US" sz="3200" b="0" i="1" dirty="0" smtClean="0">
                                <a:solidFill>
                                  <a:srgbClr val="00B050"/>
                                </a:solidFill>
                                <a:latin typeface="Cambria Math" panose="02040503050406030204" pitchFamily="18" charset="0"/>
                              </a:rPr>
                              <m:t>2</m:t>
                            </m:r>
                          </m:den>
                        </m:f>
                      </m:den>
                    </m:f>
                    <m:r>
                      <a:rPr lang="en-US" sz="3200" b="0" i="1" dirty="0" smtClean="0">
                        <a:solidFill>
                          <a:srgbClr val="00B050"/>
                        </a:solidFill>
                        <a:latin typeface="Cambria Math" panose="02040503050406030204" pitchFamily="18" charset="0"/>
                      </a:rPr>
                      <m:t>=−</m:t>
                    </m:r>
                    <m:r>
                      <a:rPr lang="en-US" sz="3200" b="0" i="1" dirty="0" smtClean="0">
                        <a:solidFill>
                          <a:srgbClr val="00B050"/>
                        </a:solidFill>
                        <a:latin typeface="Cambria Math" panose="02040503050406030204" pitchFamily="18" charset="0"/>
                      </a:rPr>
                      <m:t>1</m:t>
                    </m:r>
                  </m:oMath>
                </a14:m>
                <a:endParaRPr lang="en-US" sz="3200" dirty="0">
                  <a:solidFill>
                    <a:srgbClr val="00B050"/>
                  </a:solidFill>
                </a:endParaRPr>
              </a:p>
            </p:txBody>
          </p:sp>
        </mc:Choice>
        <mc:Fallback xmlns="">
          <p:sp>
            <p:nvSpPr>
              <p:cNvPr id="15" name="TextBox 14">
                <a:extLst>
                  <a:ext uri="{FF2B5EF4-FFF2-40B4-BE49-F238E27FC236}">
                    <a16:creationId xmlns:a16="http://schemas.microsoft.com/office/drawing/2014/main" id="{AC13AD08-A502-B542-B38A-EECCB8CDC09D}"/>
                  </a:ext>
                </a:extLst>
              </p:cNvPr>
              <p:cNvSpPr txBox="1">
                <a:spLocks noRot="1" noChangeAspect="1" noMove="1" noResize="1" noEditPoints="1" noAdjustHandles="1" noChangeArrowheads="1" noChangeShapeType="1" noTextEdit="1"/>
              </p:cNvSpPr>
              <p:nvPr/>
            </p:nvSpPr>
            <p:spPr>
              <a:xfrm>
                <a:off x="6096000" y="2032941"/>
                <a:ext cx="5342952" cy="13407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87649D-323B-694F-A50D-03ED43B16767}"/>
                  </a:ext>
                </a:extLst>
              </p:cNvPr>
              <p:cNvSpPr txBox="1"/>
              <p:nvPr/>
            </p:nvSpPr>
            <p:spPr>
              <a:xfrm>
                <a:off x="5172891" y="4161878"/>
                <a:ext cx="5518549" cy="562398"/>
              </a:xfrm>
              <a:prstGeom prst="rect">
                <a:avLst/>
              </a:prstGeom>
              <a:noFill/>
            </p:spPr>
            <p:txBody>
              <a:bodyPr wrap="square" rtlCol="0">
                <a:spAutoFit/>
              </a:bodyPr>
              <a:lstStyle/>
              <a:p>
                <a:r>
                  <a:rPr lang="en-US" sz="2800" dirty="0">
                    <a:ea typeface="Cambria Math" panose="02040503050406030204" pitchFamily="18" charset="0"/>
                  </a:rPr>
                  <a:t>(</a:t>
                </a:r>
                <a14:m>
                  <m:oMath xmlns:m="http://schemas.openxmlformats.org/officeDocument/2006/math">
                    <m:sSub>
                      <m:sSubPr>
                        <m:ctrlPr>
                          <a:rPr lang="en-US" sz="2800" i="1" smtClean="0">
                            <a:solidFill>
                              <a:srgbClr val="00B050"/>
                            </a:solidFill>
                            <a:latin typeface="Cambria Math" panose="02040503050406030204" pitchFamily="18" charset="0"/>
                            <a:ea typeface="Cambria Math" panose="02040503050406030204" pitchFamily="18" charset="0"/>
                          </a:rPr>
                        </m:ctrlPr>
                      </m:sSubPr>
                      <m:e>
                        <m:r>
                          <a:rPr lang="en-US" sz="2800" i="1">
                            <a:solidFill>
                              <a:srgbClr val="00B050"/>
                            </a:solidFill>
                            <a:latin typeface="Cambria Math" panose="02040503050406030204" pitchFamily="18" charset="0"/>
                            <a:ea typeface="Cambria Math" panose="02040503050406030204" pitchFamily="18" charset="0"/>
                          </a:rPr>
                          <m:t>𝜂</m:t>
                        </m:r>
                      </m:e>
                      <m:sub>
                        <m:r>
                          <a:rPr lang="en-US" sz="2800" i="1">
                            <a:solidFill>
                              <a:srgbClr val="00B050"/>
                            </a:solidFill>
                            <a:latin typeface="Cambria Math" panose="02040503050406030204" pitchFamily="18" charset="0"/>
                            <a:ea typeface="Cambria Math" panose="02040503050406030204" pitchFamily="18" charset="0"/>
                          </a:rPr>
                          <m:t>𝑥</m:t>
                        </m:r>
                        <m:sSub>
                          <m:sSubPr>
                            <m:ctrlPr>
                              <a:rPr lang="en-US" sz="2800" i="1">
                                <a:solidFill>
                                  <a:srgbClr val="00B050"/>
                                </a:solidFill>
                                <a:latin typeface="Cambria Math" panose="02040503050406030204" pitchFamily="18" charset="0"/>
                                <a:ea typeface="Cambria Math" panose="02040503050406030204" pitchFamily="18" charset="0"/>
                              </a:rPr>
                            </m:ctrlPr>
                          </m:sSubPr>
                          <m:e>
                            <m:r>
                              <a:rPr lang="en-US" sz="2800" i="1">
                                <a:solidFill>
                                  <a:srgbClr val="00B050"/>
                                </a:solidFill>
                                <a:latin typeface="Cambria Math" panose="02040503050406030204" pitchFamily="18" charset="0"/>
                                <a:ea typeface="Cambria Math" panose="02040503050406030204" pitchFamily="18" charset="0"/>
                              </a:rPr>
                              <m:t>𝑝</m:t>
                            </m:r>
                          </m:e>
                          <m:sub>
                            <m:r>
                              <a:rPr lang="en-US" sz="2800" b="0" i="1" smtClean="0">
                                <a:solidFill>
                                  <a:srgbClr val="00B050"/>
                                </a:solidFill>
                                <a:latin typeface="Cambria Math" panose="02040503050406030204" pitchFamily="18" charset="0"/>
                                <a:ea typeface="Cambria Math" panose="02040503050406030204" pitchFamily="18" charset="0"/>
                              </a:rPr>
                              <m:t>𝑥</m:t>
                            </m:r>
                          </m:sub>
                        </m:sSub>
                      </m:sub>
                    </m:sSub>
                  </m:oMath>
                </a14:m>
                <a:r>
                  <a:rPr lang="en-US" sz="2800" dirty="0">
                    <a:solidFill>
                      <a:srgbClr val="00B050"/>
                    </a:solidFill>
                  </a:rPr>
                  <a:t> </a:t>
                </a:r>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m:t>
                    </m:r>
                    <m:r>
                      <a:rPr lang="en-US" sz="2800" b="0" i="1" smtClean="0">
                        <a:solidFill>
                          <a:srgbClr val="00B050"/>
                        </a:solidFill>
                        <a:latin typeface="Cambria Math" panose="02040503050406030204" pitchFamily="18" charset="0"/>
                        <a:ea typeface="Cambria Math" panose="02040503050406030204" pitchFamily="18" charset="0"/>
                      </a:rPr>
                      <m:t>−</m:t>
                    </m:r>
                    <m:r>
                      <a:rPr lang="en-US" sz="2800" b="0" i="1" smtClean="0">
                        <a:solidFill>
                          <a:srgbClr val="00B050"/>
                        </a:solidFill>
                        <a:latin typeface="Cambria Math" panose="02040503050406030204" pitchFamily="18" charset="0"/>
                        <a:ea typeface="Cambria Math" panose="02040503050406030204" pitchFamily="18" charset="0"/>
                      </a:rPr>
                      <m:t>1</m:t>
                    </m:r>
                  </m:oMath>
                </a14:m>
                <a:r>
                  <a:rPr lang="en-US" sz="2800" dirty="0">
                    <a:solidFill>
                      <a:srgbClr val="00B050"/>
                    </a:solidFill>
                  </a:rPr>
                  <a:t> </a:t>
                </a:r>
                <a:r>
                  <a:rPr lang="en-US" sz="2800" dirty="0" smtClean="0">
                    <a:solidFill>
                      <a:srgbClr val="00B050"/>
                    </a:solidFill>
                  </a:rPr>
                  <a:t>		   </a:t>
                </a:r>
                <a:r>
                  <a:rPr lang="he-IL" sz="2800" dirty="0" smtClean="0">
                    <a:solidFill>
                      <a:srgbClr val="00B050"/>
                    </a:solidFill>
                  </a:rPr>
                  <a:t> </a:t>
                </a:r>
                <a:r>
                  <a:rPr lang="en-US" sz="2800" dirty="0" smtClean="0"/>
                  <a:t>hyperbola )</a:t>
                </a:r>
                <a:endParaRPr lang="en-US" sz="2800" dirty="0"/>
              </a:p>
            </p:txBody>
          </p:sp>
        </mc:Choice>
        <mc:Fallback xmlns="">
          <p:sp>
            <p:nvSpPr>
              <p:cNvPr id="16" name="TextBox 15">
                <a:extLst>
                  <a:ext uri="{FF2B5EF4-FFF2-40B4-BE49-F238E27FC236}">
                    <a16:creationId xmlns:a16="http://schemas.microsoft.com/office/drawing/2014/main" xmlns:a14="http://schemas.microsoft.com/office/drawing/2010/main" xmlns="" id="{F587649D-323B-694F-A50D-03ED43B16767}"/>
                  </a:ext>
                </a:extLst>
              </p:cNvPr>
              <p:cNvSpPr txBox="1">
                <a:spLocks noRot="1" noChangeAspect="1" noMove="1" noResize="1" noEditPoints="1" noAdjustHandles="1" noChangeArrowheads="1" noChangeShapeType="1" noTextEdit="1"/>
              </p:cNvSpPr>
              <p:nvPr/>
            </p:nvSpPr>
            <p:spPr>
              <a:xfrm>
                <a:off x="5172891" y="4161878"/>
                <a:ext cx="5518549" cy="562398"/>
              </a:xfrm>
              <a:prstGeom prst="rect">
                <a:avLst/>
              </a:prstGeom>
              <a:blipFill rotWithShape="1">
                <a:blip r:embed="rId4"/>
                <a:stretch>
                  <a:fillRect l="-2320" t="-11957"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D675B8F-728C-8045-8609-026B680133F7}"/>
                  </a:ext>
                </a:extLst>
              </p:cNvPr>
              <p:cNvSpPr/>
              <p:nvPr/>
            </p:nvSpPr>
            <p:spPr>
              <a:xfrm>
                <a:off x="3253934" y="2032941"/>
                <a:ext cx="1206677" cy="659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a:rPr>
                        <m:t>𝑥</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𝑎</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den>
                      </m:f>
                      <m:r>
                        <a:rPr lang="en-US" b="0" i="1" smtClean="0">
                          <a:solidFill>
                            <a:srgbClr val="FF0000"/>
                          </a:solidFill>
                          <a:latin typeface="Cambria Math" panose="02040503050406030204" pitchFamily="18" charset="0"/>
                        </a:rPr>
                        <m:t>𝐼</m:t>
                      </m:r>
                    </m:oMath>
                  </m:oMathPara>
                </a14:m>
                <a:endParaRPr lang="en-US" i="1" dirty="0">
                  <a:solidFill>
                    <a:srgbClr val="FF0000"/>
                  </a:solidFill>
                  <a:latin typeface="Cambria Math" panose="02040503050406030204" pitchFamily="18" charset="0"/>
                </a:endParaRPr>
              </a:p>
            </p:txBody>
          </p:sp>
        </mc:Choice>
        <mc:Fallback xmlns="">
          <p:sp>
            <p:nvSpPr>
              <p:cNvPr id="3" name="Rectangle 2">
                <a:extLst>
                  <a:ext uri="{FF2B5EF4-FFF2-40B4-BE49-F238E27FC236}">
                    <a16:creationId xmlns:a16="http://schemas.microsoft.com/office/drawing/2014/main" id="{2D675B8F-728C-8045-8609-026B680133F7}"/>
                  </a:ext>
                </a:extLst>
              </p:cNvPr>
              <p:cNvSpPr>
                <a:spLocks noRot="1" noChangeAspect="1" noMove="1" noResize="1" noEditPoints="1" noAdjustHandles="1" noChangeArrowheads="1" noChangeShapeType="1" noTextEdit="1"/>
              </p:cNvSpPr>
              <p:nvPr/>
            </p:nvSpPr>
            <p:spPr>
              <a:xfrm>
                <a:off x="3253934" y="2032941"/>
                <a:ext cx="1206677" cy="659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2EFCFE-75DA-E946-B283-E70264E54D04}"/>
                  </a:ext>
                </a:extLst>
              </p:cNvPr>
              <p:cNvSpPr/>
              <p:nvPr/>
            </p:nvSpPr>
            <p:spPr>
              <a:xfrm>
                <a:off x="4533872" y="5656768"/>
                <a:ext cx="481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oMath>
                  </m:oMathPara>
                </a14:m>
                <a:endParaRPr lang="en-US" dirty="0"/>
              </a:p>
            </p:txBody>
          </p:sp>
        </mc:Choice>
        <mc:Fallback xmlns="">
          <p:sp>
            <p:nvSpPr>
              <p:cNvPr id="6" name="Rectangle 5">
                <a:extLst>
                  <a:ext uri="{FF2B5EF4-FFF2-40B4-BE49-F238E27FC236}">
                    <a16:creationId xmlns:a16="http://schemas.microsoft.com/office/drawing/2014/main" id="{E82EFCFE-75DA-E946-B283-E70264E54D04}"/>
                  </a:ext>
                </a:extLst>
              </p:cNvPr>
              <p:cNvSpPr>
                <a:spLocks noRot="1" noChangeAspect="1" noMove="1" noResize="1" noEditPoints="1" noAdjustHandles="1" noChangeArrowheads="1" noChangeShapeType="1" noTextEdit="1"/>
              </p:cNvSpPr>
              <p:nvPr/>
            </p:nvSpPr>
            <p:spPr>
              <a:xfrm>
                <a:off x="4533872" y="5656768"/>
                <a:ext cx="481414" cy="369332"/>
              </a:xfrm>
              <a:prstGeom prst="rect">
                <a:avLst/>
              </a:prstGeom>
              <a:blipFill>
                <a:blip r:embed="rId6"/>
                <a:stretch>
                  <a:fillRect b="-4918"/>
                </a:stretch>
              </a:blipFill>
            </p:spPr>
            <p:txBody>
              <a:bodyPr/>
              <a:lstStyle/>
              <a:p>
                <a:r>
                  <a:rPr lang="en-US">
                    <a:noFill/>
                  </a:rPr>
                  <a:t> </a:t>
                </a:r>
              </a:p>
            </p:txBody>
          </p:sp>
        </mc:Fallback>
      </mc:AlternateContent>
      <p:sp>
        <p:nvSpPr>
          <p:cNvPr id="8" name="Left-Right Arrow 7"/>
          <p:cNvSpPr/>
          <p:nvPr/>
        </p:nvSpPr>
        <p:spPr>
          <a:xfrm>
            <a:off x="7240117" y="4239950"/>
            <a:ext cx="901056" cy="3712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36638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Cross demand curve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268</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FF2EA76-9D35-2443-B8BA-9D566FE90C8E}"/>
                  </a:ext>
                </a:extLst>
              </p:cNvPr>
              <p:cNvSpPr>
                <a:spLocks noChangeArrowheads="1"/>
              </p:cNvSpPr>
              <p:nvPr/>
            </p:nvSpPr>
            <p:spPr bwMode="auto">
              <a:xfrm>
                <a:off x="1074501" y="1785938"/>
                <a:ext cx="351635" cy="363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altLang="en-US" baseline="-25000" dirty="0"/>
              </a:p>
            </p:txBody>
          </p:sp>
        </mc:Choice>
        <mc:Fallback xmlns="">
          <p:sp>
            <p:nvSpPr>
              <p:cNvPr id="13" name="Rectangle 12">
                <a:extLst>
                  <a:ext uri="{FF2B5EF4-FFF2-40B4-BE49-F238E27FC236}">
                    <a16:creationId xmlns:a16="http://schemas.microsoft.com/office/drawing/2014/main" id="{6FF2EA76-9D35-2443-B8BA-9D566FE90C8E}"/>
                  </a:ext>
                </a:extLst>
              </p:cNvPr>
              <p:cNvSpPr>
                <a:spLocks noRot="1" noChangeAspect="1" noMove="1" noResize="1" noEditPoints="1" noAdjustHandles="1" noChangeArrowheads="1" noChangeShapeType="1" noTextEdit="1"/>
              </p:cNvSpPr>
              <p:nvPr/>
            </p:nvSpPr>
            <p:spPr bwMode="auto">
              <a:xfrm>
                <a:off x="1074501" y="1785938"/>
                <a:ext cx="351635" cy="363627"/>
              </a:xfrm>
              <a:prstGeom prst="rect">
                <a:avLst/>
              </a:prstGeom>
              <a:blipFill>
                <a:blip r:embed="rId2"/>
                <a:stretch>
                  <a:fillRect b="-10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6096000" y="2032941"/>
                <a:ext cx="5342952" cy="1392048"/>
              </a:xfrm>
              <a:prstGeom prst="rect">
                <a:avLst/>
              </a:prstGeom>
              <a:noFill/>
            </p:spPr>
            <p:txBody>
              <a:bodyPr wrap="square" rtlCol="0">
                <a:spAutoFit/>
              </a:bodyPr>
              <a:lstStyle/>
              <a:p>
                <a14:m>
                  <m:oMath xmlns:m="http://schemas.openxmlformats.org/officeDocument/2006/math">
                    <m:sSub>
                      <m:sSubPr>
                        <m:ctrlPr>
                          <a:rPr lang="en-US" sz="3200" i="1" smtClean="0">
                            <a:solidFill>
                              <a:srgbClr val="00B050"/>
                            </a:solidFill>
                            <a:latin typeface="Cambria Math" panose="02040503050406030204" pitchFamily="18" charset="0"/>
                            <a:ea typeface="Cambria Math" panose="02040503050406030204" pitchFamily="18" charset="0"/>
                          </a:rPr>
                        </m:ctrlPr>
                      </m:sSubPr>
                      <m:e>
                        <m:r>
                          <a:rPr lang="en-US" sz="3200" i="1">
                            <a:solidFill>
                              <a:srgbClr val="00B050"/>
                            </a:solidFill>
                            <a:latin typeface="Cambria Math" panose="02040503050406030204" pitchFamily="18" charset="0"/>
                            <a:ea typeface="Cambria Math" panose="02040503050406030204" pitchFamily="18" charset="0"/>
                          </a:rPr>
                          <m:t>𝜂</m:t>
                        </m:r>
                      </m:e>
                      <m:sub>
                        <m:r>
                          <a:rPr lang="en-US" sz="3200" i="1">
                            <a:solidFill>
                              <a:srgbClr val="00B050"/>
                            </a:solidFill>
                            <a:latin typeface="Cambria Math" panose="02040503050406030204" pitchFamily="18" charset="0"/>
                            <a:ea typeface="Cambria Math" panose="02040503050406030204" pitchFamily="18" charset="0"/>
                          </a:rPr>
                          <m:t>𝑥</m:t>
                        </m:r>
                        <m:sSub>
                          <m:sSubPr>
                            <m:ctrlPr>
                              <a:rPr lang="en-US" sz="3200" i="1">
                                <a:solidFill>
                                  <a:srgbClr val="00B050"/>
                                </a:solidFill>
                                <a:latin typeface="Cambria Math" panose="02040503050406030204" pitchFamily="18" charset="0"/>
                                <a:ea typeface="Cambria Math" panose="02040503050406030204" pitchFamily="18" charset="0"/>
                              </a:rPr>
                            </m:ctrlPr>
                          </m:sSubPr>
                          <m:e>
                            <m:r>
                              <a:rPr lang="en-US" sz="3200" i="1">
                                <a:solidFill>
                                  <a:srgbClr val="00B050"/>
                                </a:solidFill>
                                <a:latin typeface="Cambria Math" panose="02040503050406030204" pitchFamily="18" charset="0"/>
                                <a:ea typeface="Cambria Math" panose="02040503050406030204" pitchFamily="18" charset="0"/>
                              </a:rPr>
                              <m:t>𝑝</m:t>
                            </m:r>
                          </m:e>
                          <m:sub>
                            <m:r>
                              <a:rPr lang="en-US" sz="3200" i="1">
                                <a:solidFill>
                                  <a:srgbClr val="00B050"/>
                                </a:solidFill>
                                <a:latin typeface="Cambria Math" panose="02040503050406030204" pitchFamily="18" charset="0"/>
                                <a:ea typeface="Cambria Math" panose="02040503050406030204" pitchFamily="18" charset="0"/>
                              </a:rPr>
                              <m:t>𝑦</m:t>
                            </m:r>
                          </m:sub>
                        </m:sSub>
                      </m:sub>
                    </m:sSub>
                    <m:r>
                      <a:rPr lang="en-US" sz="1400" b="0" i="0" dirty="0" smtClean="0">
                        <a:solidFill>
                          <a:srgbClr val="00B050"/>
                        </a:solidFill>
                        <a:latin typeface="Cambria Math" panose="02040503050406030204" pitchFamily="18" charset="0"/>
                      </a:rPr>
                      <m:t> </m:t>
                    </m:r>
                  </m:oMath>
                </a14:m>
                <a:r>
                  <a:rPr lang="en-US" sz="3200" dirty="0">
                    <a:solidFill>
                      <a:srgbClr val="00B050"/>
                    </a:solidFill>
                  </a:rPr>
                  <a:t>= </a:t>
                </a:r>
                <a14:m>
                  <m:oMath xmlns:m="http://schemas.openxmlformats.org/officeDocument/2006/math">
                    <m:f>
                      <m:fPr>
                        <m:ctrlPr>
                          <a:rPr lang="en-US" sz="3200" i="1" smtClean="0">
                            <a:solidFill>
                              <a:srgbClr val="00B050"/>
                            </a:solidFill>
                            <a:latin typeface="Cambria Math" panose="02040503050406030204" pitchFamily="18" charset="0"/>
                          </a:rPr>
                        </m:ctrlPr>
                      </m:fPr>
                      <m:num>
                        <m:f>
                          <m:fPr>
                            <m:ctrlPr>
                              <a:rPr lang="en-US" sz="3200" i="1" smtClean="0">
                                <a:solidFill>
                                  <a:srgbClr val="00B050"/>
                                </a:solidFill>
                                <a:latin typeface="Cambria Math" panose="02040503050406030204" pitchFamily="18" charset="0"/>
                              </a:rPr>
                            </m:ctrlPr>
                          </m:fPr>
                          <m:num>
                            <m:r>
                              <a:rPr lang="en-US" sz="320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𝑥</m:t>
                            </m:r>
                          </m:num>
                          <m:den>
                            <m:r>
                              <a:rPr lang="en-US" sz="3200" i="1" smtClean="0">
                                <a:solidFill>
                                  <a:srgbClr val="00B050"/>
                                </a:solidFill>
                                <a:latin typeface="Cambria Math" panose="02040503050406030204" pitchFamily="18" charset="0"/>
                              </a:rPr>
                              <m:t>𝜕</m:t>
                            </m:r>
                            <m:sSub>
                              <m:sSubPr>
                                <m:ctrlPr>
                                  <a:rPr lang="en-US" sz="3200" i="1" dirty="0" smtClean="0">
                                    <a:solidFill>
                                      <a:srgbClr val="00B050"/>
                                    </a:solidFill>
                                    <a:latin typeface="Cambria Math" panose="02040503050406030204" pitchFamily="18" charset="0"/>
                                  </a:rPr>
                                </m:ctrlPr>
                              </m:sSubPr>
                              <m:e>
                                <m:r>
                                  <a:rPr lang="en-US" sz="3200" b="0" i="1" dirty="0" smtClean="0">
                                    <a:solidFill>
                                      <a:srgbClr val="00B050"/>
                                    </a:solidFill>
                                    <a:latin typeface="Cambria Math" panose="02040503050406030204" pitchFamily="18" charset="0"/>
                                  </a:rPr>
                                  <m:t>𝑝</m:t>
                                </m:r>
                              </m:e>
                              <m:sub>
                                <m:r>
                                  <a:rPr lang="en-US" sz="3200" b="0" i="1" dirty="0" smtClean="0">
                                    <a:solidFill>
                                      <a:srgbClr val="00B050"/>
                                    </a:solidFill>
                                    <a:latin typeface="Cambria Math" panose="02040503050406030204" pitchFamily="18" charset="0"/>
                                  </a:rPr>
                                  <m:t>𝑦</m:t>
                                </m:r>
                              </m:sub>
                            </m:sSub>
                          </m:den>
                        </m:f>
                      </m:num>
                      <m:den>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𝑥</m:t>
                            </m:r>
                          </m:num>
                          <m:den>
                            <m:sSub>
                              <m:sSubPr>
                                <m:ctrlPr>
                                  <a:rPr lang="en-US" sz="3200" i="1" dirty="0" smtClean="0">
                                    <a:solidFill>
                                      <a:srgbClr val="00B050"/>
                                    </a:solidFill>
                                    <a:latin typeface="Cambria Math" panose="02040503050406030204" pitchFamily="18" charset="0"/>
                                  </a:rPr>
                                </m:ctrlPr>
                              </m:sSubPr>
                              <m:e>
                                <m:r>
                                  <a:rPr lang="en-US" sz="3200" b="0" i="1" dirty="0" smtClean="0">
                                    <a:solidFill>
                                      <a:srgbClr val="00B050"/>
                                    </a:solidFill>
                                    <a:latin typeface="Cambria Math" panose="02040503050406030204" pitchFamily="18" charset="0"/>
                                  </a:rPr>
                                  <m:t>𝑝</m:t>
                                </m:r>
                              </m:e>
                              <m:sub>
                                <m:r>
                                  <a:rPr lang="en-US" sz="3200" b="0" i="1" dirty="0" smtClean="0">
                                    <a:solidFill>
                                      <a:srgbClr val="00B050"/>
                                    </a:solidFill>
                                    <a:latin typeface="Cambria Math" panose="02040503050406030204" pitchFamily="18" charset="0"/>
                                  </a:rPr>
                                  <m:t>𝑦</m:t>
                                </m:r>
                              </m:sub>
                            </m:sSub>
                          </m:den>
                        </m:f>
                      </m:den>
                    </m:f>
                    <m:r>
                      <a:rPr lang="en-US" sz="3200" b="0" i="1" dirty="0" smtClean="0">
                        <a:solidFill>
                          <a:srgbClr val="00B050"/>
                        </a:solidFill>
                        <a:latin typeface="Cambria Math" panose="02040503050406030204" pitchFamily="18" charset="0"/>
                      </a:rPr>
                      <m:t>=</m:t>
                    </m:r>
                    <m:r>
                      <a:rPr lang="en-US" sz="3200" b="0" i="1" dirty="0" smtClean="0">
                        <a:solidFill>
                          <a:srgbClr val="00B050"/>
                        </a:solidFill>
                        <a:latin typeface="Cambria Math" panose="02040503050406030204" pitchFamily="18" charset="0"/>
                      </a:rPr>
                      <m:t>0</m:t>
                    </m:r>
                  </m:oMath>
                </a14:m>
                <a:r>
                  <a:rPr lang="en-US" sz="3200" dirty="0">
                    <a:solidFill>
                      <a:srgbClr val="00B050"/>
                    </a:solidFill>
                  </a:rPr>
                  <a:t> </a:t>
                </a:r>
              </a:p>
            </p:txBody>
          </p:sp>
        </mc:Choice>
        <mc:Fallback xmlns="">
          <p:sp>
            <p:nvSpPr>
              <p:cNvPr id="15" name="TextBox 14">
                <a:extLst>
                  <a:ext uri="{FF2B5EF4-FFF2-40B4-BE49-F238E27FC236}">
                    <a16:creationId xmlns:a16="http://schemas.microsoft.com/office/drawing/2014/main" id="{AC13AD08-A502-B542-B38A-EECCB8CDC09D}"/>
                  </a:ext>
                </a:extLst>
              </p:cNvPr>
              <p:cNvSpPr txBox="1">
                <a:spLocks noRot="1" noChangeAspect="1" noMove="1" noResize="1" noEditPoints="1" noAdjustHandles="1" noChangeArrowheads="1" noChangeShapeType="1" noTextEdit="1"/>
              </p:cNvSpPr>
              <p:nvPr/>
            </p:nvSpPr>
            <p:spPr>
              <a:xfrm>
                <a:off x="6096000" y="2032941"/>
                <a:ext cx="5342952" cy="13920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87649D-323B-694F-A50D-03ED43B16767}"/>
                  </a:ext>
                </a:extLst>
              </p:cNvPr>
              <p:cNvSpPr txBox="1"/>
              <p:nvPr/>
            </p:nvSpPr>
            <p:spPr>
              <a:xfrm>
                <a:off x="6409981" y="4051139"/>
                <a:ext cx="4797950" cy="60574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ea typeface="Cambria Math" panose="02040503050406030204" pitchFamily="18" charset="0"/>
                      </a:rPr>
                      <m:t>(</m:t>
                    </m:r>
                    <m:sSub>
                      <m:sSubPr>
                        <m:ctrlPr>
                          <a:rPr lang="en-US" sz="2800" b="0" i="1" smtClean="0">
                            <a:solidFill>
                              <a:srgbClr val="00B050"/>
                            </a:solidFill>
                            <a:latin typeface="Cambria Math" panose="02040503050406030204" pitchFamily="18" charset="0"/>
                            <a:ea typeface="Cambria Math" panose="02040503050406030204" pitchFamily="18" charset="0"/>
                          </a:rPr>
                        </m:ctrlPr>
                      </m:sSubPr>
                      <m:e>
                        <m:r>
                          <a:rPr lang="en-US" sz="2800" b="0" i="1" smtClean="0">
                            <a:solidFill>
                              <a:srgbClr val="00B050"/>
                            </a:solidFill>
                            <a:latin typeface="Cambria Math" panose="02040503050406030204" pitchFamily="18" charset="0"/>
                            <a:ea typeface="Cambria Math" panose="02040503050406030204" pitchFamily="18" charset="0"/>
                          </a:rPr>
                          <m:t>𝜂</m:t>
                        </m:r>
                      </m:e>
                      <m:sub>
                        <m:r>
                          <a:rPr lang="en-US" sz="2800" b="0" i="1" smtClean="0">
                            <a:solidFill>
                              <a:srgbClr val="00B050"/>
                            </a:solidFill>
                            <a:latin typeface="Cambria Math" panose="02040503050406030204" pitchFamily="18" charset="0"/>
                            <a:ea typeface="Cambria Math" panose="02040503050406030204" pitchFamily="18" charset="0"/>
                          </a:rPr>
                          <m:t>𝑥</m:t>
                        </m:r>
                        <m:sSub>
                          <m:sSubPr>
                            <m:ctrlPr>
                              <a:rPr lang="en-US" sz="2800" b="0" i="1" smtClean="0">
                                <a:solidFill>
                                  <a:srgbClr val="00B050"/>
                                </a:solidFill>
                                <a:latin typeface="Cambria Math" panose="02040503050406030204" pitchFamily="18" charset="0"/>
                                <a:ea typeface="Cambria Math" panose="02040503050406030204" pitchFamily="18" charset="0"/>
                              </a:rPr>
                            </m:ctrlPr>
                          </m:sSubPr>
                          <m:e>
                            <m:r>
                              <a:rPr lang="en-US" sz="2800" b="0" i="1" smtClean="0">
                                <a:solidFill>
                                  <a:srgbClr val="00B050"/>
                                </a:solidFill>
                                <a:latin typeface="Cambria Math" panose="02040503050406030204" pitchFamily="18" charset="0"/>
                                <a:ea typeface="Cambria Math" panose="02040503050406030204" pitchFamily="18" charset="0"/>
                              </a:rPr>
                              <m:t>𝑝</m:t>
                            </m:r>
                          </m:e>
                          <m:sub>
                            <m:r>
                              <a:rPr lang="en-US" sz="2800" b="0" i="1" smtClean="0">
                                <a:solidFill>
                                  <a:srgbClr val="00B050"/>
                                </a:solidFill>
                                <a:latin typeface="Cambria Math" panose="02040503050406030204" pitchFamily="18" charset="0"/>
                                <a:ea typeface="Cambria Math" panose="02040503050406030204" pitchFamily="18" charset="0"/>
                              </a:rPr>
                              <m:t>𝑦</m:t>
                            </m:r>
                          </m:sub>
                        </m:sSub>
                      </m:sub>
                    </m:sSub>
                  </m:oMath>
                </a14:m>
                <a:r>
                  <a:rPr lang="en-US" sz="2800" dirty="0">
                    <a:solidFill>
                      <a:srgbClr val="00B050"/>
                    </a:solidFill>
                  </a:rPr>
                  <a:t> </a:t>
                </a:r>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m:t>
                    </m:r>
                  </m:oMath>
                </a14:m>
                <a:r>
                  <a:rPr lang="en-US" sz="2800" dirty="0">
                    <a:solidFill>
                      <a:srgbClr val="00B050"/>
                    </a:solidFill>
                  </a:rPr>
                  <a:t> 0</a:t>
                </a:r>
                <a:r>
                  <a:rPr lang="he-IL" sz="2800" dirty="0"/>
                  <a:t>             </a:t>
                </a:r>
                <a:r>
                  <a:rPr lang="en-US" sz="2800" dirty="0"/>
                  <a:t> </a:t>
                </a:r>
                <a:r>
                  <a:rPr lang="en-US" sz="2800" dirty="0" smtClean="0"/>
                  <a:t>constant)</a:t>
                </a:r>
                <a:endParaRPr lang="en-US" sz="2800" dirty="0"/>
              </a:p>
            </p:txBody>
          </p:sp>
        </mc:Choice>
        <mc:Fallback xmlns="">
          <p:sp>
            <p:nvSpPr>
              <p:cNvPr id="16" name="TextBox 15">
                <a:extLst>
                  <a:ext uri="{FF2B5EF4-FFF2-40B4-BE49-F238E27FC236}">
                    <a16:creationId xmlns:a16="http://schemas.microsoft.com/office/drawing/2014/main" xmlns:a14="http://schemas.microsoft.com/office/drawing/2010/main" xmlns="" id="{F587649D-323B-694F-A50D-03ED43B16767}"/>
                  </a:ext>
                </a:extLst>
              </p:cNvPr>
              <p:cNvSpPr txBox="1">
                <a:spLocks noRot="1" noChangeAspect="1" noMove="1" noResize="1" noEditPoints="1" noAdjustHandles="1" noChangeArrowheads="1" noChangeShapeType="1" noTextEdit="1"/>
              </p:cNvSpPr>
              <p:nvPr/>
            </p:nvSpPr>
            <p:spPr>
              <a:xfrm>
                <a:off x="6409981" y="4051139"/>
                <a:ext cx="4797950" cy="605743"/>
              </a:xfrm>
              <a:prstGeom prst="rect">
                <a:avLst/>
              </a:prstGeom>
              <a:blipFill rotWithShape="1">
                <a:blip r:embed="rId4"/>
                <a:stretch>
                  <a:fillRect t="-11111" b="-13131"/>
                </a:stretch>
              </a:blipFill>
            </p:spPr>
            <p:txBody>
              <a:bodyPr/>
              <a:lstStyle/>
              <a:p>
                <a:r>
                  <a:rPr lang="en-US">
                    <a:noFill/>
                  </a:rPr>
                  <a:t> </a:t>
                </a:r>
              </a:p>
            </p:txBody>
          </p:sp>
        </mc:Fallback>
      </mc:AlternateContent>
      <p:sp>
        <p:nvSpPr>
          <p:cNvPr id="11"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47812" y="4166971"/>
            <a:ext cx="2905142" cy="2306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B607A49-BBB3-BA45-BEE8-2F9EF39A7A7E}"/>
                  </a:ext>
                </a:extLst>
              </p:cNvPr>
              <p:cNvSpPr/>
              <p:nvPr/>
            </p:nvSpPr>
            <p:spPr>
              <a:xfrm>
                <a:off x="3253934" y="2032941"/>
                <a:ext cx="1814023" cy="6905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𝑦</m:t>
                              </m:r>
                            </m:sub>
                          </m:sSub>
                        </m:den>
                      </m:f>
                      <m:r>
                        <a:rPr lang="en-US" b="0" i="1" smtClean="0">
                          <a:solidFill>
                            <a:srgbClr val="FF0000"/>
                          </a:solidFill>
                          <a:latin typeface="Cambria Math" panose="02040503050406030204" pitchFamily="18" charset="0"/>
                        </a:rPr>
                        <m:t>𝐼</m:t>
                      </m:r>
                    </m:oMath>
                  </m:oMathPara>
                </a14:m>
                <a:endParaRPr lang="en-US" i="1" dirty="0">
                  <a:solidFill>
                    <a:srgbClr val="FF0000"/>
                  </a:solidFill>
                  <a:latin typeface="Cambria Math" panose="02040503050406030204" pitchFamily="18" charset="0"/>
                </a:endParaRPr>
              </a:p>
            </p:txBody>
          </p:sp>
        </mc:Choice>
        <mc:Fallback xmlns="">
          <p:sp>
            <p:nvSpPr>
              <p:cNvPr id="18" name="Rectangle 17">
                <a:extLst>
                  <a:ext uri="{FF2B5EF4-FFF2-40B4-BE49-F238E27FC236}">
                    <a16:creationId xmlns:a16="http://schemas.microsoft.com/office/drawing/2014/main" id="{AB607A49-BBB3-BA45-BEE8-2F9EF39A7A7E}"/>
                  </a:ext>
                </a:extLst>
              </p:cNvPr>
              <p:cNvSpPr>
                <a:spLocks noRot="1" noChangeAspect="1" noMove="1" noResize="1" noEditPoints="1" noAdjustHandles="1" noChangeArrowheads="1" noChangeShapeType="1" noTextEdit="1"/>
              </p:cNvSpPr>
              <p:nvPr/>
            </p:nvSpPr>
            <p:spPr>
              <a:xfrm>
                <a:off x="3253934" y="2032941"/>
                <a:ext cx="1814023" cy="6905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651AB01-FD17-BB4D-9859-E7C2FDC3F895}"/>
                  </a:ext>
                </a:extLst>
              </p:cNvPr>
              <p:cNvSpPr/>
              <p:nvPr/>
            </p:nvSpPr>
            <p:spPr>
              <a:xfrm>
                <a:off x="4533872" y="5656768"/>
                <a:ext cx="470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b="0" i="1" smtClean="0">
                              <a:solidFill>
                                <a:srgbClr val="00B050"/>
                              </a:solidFill>
                              <a:latin typeface="Cambria Math" panose="02040503050406030204" pitchFamily="18" charset="0"/>
                            </a:rPr>
                            <m:t>𝑥</m:t>
                          </m:r>
                        </m:sub>
                      </m:sSub>
                    </m:oMath>
                  </m:oMathPara>
                </a14:m>
                <a:endParaRPr lang="en-US" dirty="0">
                  <a:solidFill>
                    <a:srgbClr val="00B050"/>
                  </a:solidFill>
                </a:endParaRPr>
              </a:p>
            </p:txBody>
          </p:sp>
        </mc:Choice>
        <mc:Fallback xmlns="">
          <p:sp>
            <p:nvSpPr>
              <p:cNvPr id="19" name="Rectangle 18">
                <a:extLst>
                  <a:ext uri="{FF2B5EF4-FFF2-40B4-BE49-F238E27FC236}">
                    <a16:creationId xmlns:a16="http://schemas.microsoft.com/office/drawing/2014/main" id="{C651AB01-FD17-BB4D-9859-E7C2FDC3F895}"/>
                  </a:ext>
                </a:extLst>
              </p:cNvPr>
              <p:cNvSpPr>
                <a:spLocks noRot="1" noChangeAspect="1" noMove="1" noResize="1" noEditPoints="1" noAdjustHandles="1" noChangeArrowheads="1" noChangeShapeType="1" noTextEdit="1"/>
              </p:cNvSpPr>
              <p:nvPr/>
            </p:nvSpPr>
            <p:spPr>
              <a:xfrm>
                <a:off x="4533872" y="5656768"/>
                <a:ext cx="470193" cy="369332"/>
              </a:xfrm>
              <a:prstGeom prst="rect">
                <a:avLst/>
              </a:prstGeom>
              <a:blipFill>
                <a:blip r:embed="rId6"/>
                <a:stretch>
                  <a:fillRect b="-4918"/>
                </a:stretch>
              </a:blipFill>
            </p:spPr>
            <p:txBody>
              <a:bodyPr/>
              <a:lstStyle/>
              <a:p>
                <a:r>
                  <a:rPr lang="en-US">
                    <a:noFill/>
                  </a:rPr>
                  <a:t> </a:t>
                </a:r>
              </a:p>
            </p:txBody>
          </p:sp>
        </mc:Fallback>
      </mc:AlternateContent>
      <p:sp>
        <p:nvSpPr>
          <p:cNvPr id="12" name="Left-Right Arrow 11"/>
          <p:cNvSpPr/>
          <p:nvPr/>
        </p:nvSpPr>
        <p:spPr>
          <a:xfrm>
            <a:off x="8316948" y="4178503"/>
            <a:ext cx="901056" cy="3712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39419" y="3785616"/>
                <a:ext cx="1086717" cy="5574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1</m:t>
                      </m:r>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𝑎</m:t>
                      </m:r>
                      <m:r>
                        <a:rPr lang="en-US" sz="1400" i="1">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1</m:t>
                          </m:r>
                        </m:num>
                        <m:den>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𝑝</m:t>
                              </m:r>
                            </m:e>
                            <m:sub>
                              <m:r>
                                <a:rPr lang="en-US" sz="1400" i="1">
                                  <a:solidFill>
                                    <a:srgbClr val="FF0000"/>
                                  </a:solidFill>
                                  <a:latin typeface="Cambria Math" panose="02040503050406030204" pitchFamily="18" charset="0"/>
                                </a:rPr>
                                <m:t>𝑦</m:t>
                              </m:r>
                            </m:sub>
                          </m:sSub>
                        </m:den>
                      </m:f>
                      <m:r>
                        <a:rPr lang="en-US" sz="1400" i="1">
                          <a:solidFill>
                            <a:srgbClr val="FF0000"/>
                          </a:solidFill>
                          <a:latin typeface="Cambria Math" panose="02040503050406030204" pitchFamily="18" charset="0"/>
                        </a:rPr>
                        <m:t>𝐼</m:t>
                      </m:r>
                    </m:oMath>
                  </m:oMathPara>
                </a14:m>
                <a:endParaRPr lang="en-US" sz="1400" i="1" dirty="0">
                  <a:solidFill>
                    <a:srgbClr val="FF0000"/>
                  </a:solidFill>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9419" y="3785616"/>
                <a:ext cx="1086717" cy="55746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7207123"/>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The slope of the demand curve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269</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FF2EA76-9D35-2443-B8BA-9D566FE90C8E}"/>
                  </a:ext>
                </a:extLst>
              </p:cNvPr>
              <p:cNvSpPr>
                <a:spLocks noChangeArrowheads="1"/>
              </p:cNvSpPr>
              <p:nvPr/>
            </p:nvSpPr>
            <p:spPr bwMode="auto">
              <a:xfrm>
                <a:off x="1074501" y="1785938"/>
                <a:ext cx="351635" cy="363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13" name="Rectangle 12">
                <a:extLst>
                  <a:ext uri="{FF2B5EF4-FFF2-40B4-BE49-F238E27FC236}">
                    <a16:creationId xmlns:a16="http://schemas.microsoft.com/office/drawing/2014/main" id="{6FF2EA76-9D35-2443-B8BA-9D566FE90C8E}"/>
                  </a:ext>
                </a:extLst>
              </p:cNvPr>
              <p:cNvSpPr>
                <a:spLocks noRot="1" noChangeAspect="1" noMove="1" noResize="1" noEditPoints="1" noAdjustHandles="1" noChangeArrowheads="1" noChangeShapeType="1" noTextEdit="1"/>
              </p:cNvSpPr>
              <p:nvPr/>
            </p:nvSpPr>
            <p:spPr bwMode="auto">
              <a:xfrm>
                <a:off x="1074501" y="1785938"/>
                <a:ext cx="351635" cy="36362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6282518" y="1970925"/>
                <a:ext cx="3699682" cy="1944700"/>
              </a:xfrm>
              <a:prstGeom prst="rect">
                <a:avLst/>
              </a:prstGeom>
              <a:noFill/>
            </p:spPr>
            <p:txBody>
              <a:bodyPr wrap="square" rtlCol="0">
                <a:spAutoFit/>
              </a:bodyPr>
              <a:lstStyle/>
              <a:p>
                <a:pPr algn="l">
                  <a:lnSpc>
                    <a:spcPct val="150000"/>
                  </a:lnSpc>
                </a:pPr>
                <a:r>
                  <a:rPr lang="en-US" sz="2400" i="0" dirty="0" smtClean="0">
                    <a:latin typeface="+mj-lt"/>
                    <a:ea typeface="Cambria Math" panose="02040503050406030204" pitchFamily="18" charset="0"/>
                  </a:rPr>
                  <a:t>We’d expect </a:t>
                </a:r>
                <a:endParaRPr lang="en-US" sz="2400" dirty="0">
                  <a:latin typeface="Cambria Math" panose="02040503050406030204" pitchFamily="18" charset="0"/>
                  <a:ea typeface="Cambria Math" panose="02040503050406030204" pitchFamily="18" charset="0"/>
                </a:endParaRPr>
              </a:p>
              <a:p>
                <a:pPr algn="ctr">
                  <a:lnSpc>
                    <a:spcPct val="150000"/>
                  </a:lnSpc>
                </a:pPr>
                <a14:m>
                  <m:oMath xmlns:m="http://schemas.openxmlformats.org/officeDocument/2006/math">
                    <m:sSub>
                      <m:sSubPr>
                        <m:ctrlPr>
                          <a:rPr lang="en-US" sz="3200" i="1" smtClean="0">
                            <a:solidFill>
                              <a:srgbClr val="00B050"/>
                            </a:solidFill>
                            <a:latin typeface="Cambria Math" panose="02040503050406030204" pitchFamily="18" charset="0"/>
                            <a:ea typeface="Cambria Math" panose="02040503050406030204" pitchFamily="18" charset="0"/>
                          </a:rPr>
                        </m:ctrlPr>
                      </m:sSubPr>
                      <m:e>
                        <m:r>
                          <a:rPr lang="en-US" sz="3200" i="1">
                            <a:solidFill>
                              <a:srgbClr val="00B050"/>
                            </a:solidFill>
                            <a:latin typeface="Cambria Math" panose="02040503050406030204" pitchFamily="18" charset="0"/>
                            <a:ea typeface="Cambria Math" panose="02040503050406030204" pitchFamily="18" charset="0"/>
                          </a:rPr>
                          <m:t>𝜂</m:t>
                        </m:r>
                      </m:e>
                      <m:sub>
                        <m:r>
                          <a:rPr lang="en-US" sz="3200" i="1">
                            <a:solidFill>
                              <a:srgbClr val="00B050"/>
                            </a:solidFill>
                            <a:latin typeface="Cambria Math" panose="02040503050406030204" pitchFamily="18" charset="0"/>
                            <a:ea typeface="Cambria Math" panose="02040503050406030204" pitchFamily="18" charset="0"/>
                          </a:rPr>
                          <m:t>𝑥</m:t>
                        </m:r>
                        <m:sSub>
                          <m:sSubPr>
                            <m:ctrlPr>
                              <a:rPr lang="en-US" sz="3200" i="1">
                                <a:solidFill>
                                  <a:srgbClr val="00B050"/>
                                </a:solidFill>
                                <a:latin typeface="Cambria Math" panose="02040503050406030204" pitchFamily="18" charset="0"/>
                                <a:ea typeface="Cambria Math" panose="02040503050406030204" pitchFamily="18" charset="0"/>
                              </a:rPr>
                            </m:ctrlPr>
                          </m:sSubPr>
                          <m:e>
                            <m:r>
                              <a:rPr lang="en-US" sz="3200" i="1">
                                <a:solidFill>
                                  <a:srgbClr val="00B050"/>
                                </a:solidFill>
                                <a:latin typeface="Cambria Math" panose="02040503050406030204" pitchFamily="18" charset="0"/>
                                <a:ea typeface="Cambria Math" panose="02040503050406030204" pitchFamily="18" charset="0"/>
                              </a:rPr>
                              <m:t>𝑝</m:t>
                            </m:r>
                          </m:e>
                          <m:sub>
                            <m:r>
                              <a:rPr lang="en-US" sz="3200" b="0" i="1" smtClean="0">
                                <a:solidFill>
                                  <a:srgbClr val="00B050"/>
                                </a:solidFill>
                                <a:latin typeface="Cambria Math" panose="02040503050406030204" pitchFamily="18" charset="0"/>
                                <a:ea typeface="Cambria Math" panose="02040503050406030204" pitchFamily="18" charset="0"/>
                              </a:rPr>
                              <m:t>𝑥</m:t>
                            </m:r>
                          </m:sub>
                        </m:sSub>
                      </m:sub>
                    </m:sSub>
                    <m:r>
                      <a:rPr lang="en-US" sz="3200" b="0" i="0" smtClean="0">
                        <a:solidFill>
                          <a:srgbClr val="00B050"/>
                        </a:solidFill>
                        <a:latin typeface="Cambria Math" panose="02040503050406030204" pitchFamily="18" charset="0"/>
                        <a:ea typeface="Cambria Math" panose="02040503050406030204" pitchFamily="18" charset="0"/>
                      </a:rPr>
                      <m:t>&lt;</m:t>
                    </m:r>
                  </m:oMath>
                </a14:m>
                <a:r>
                  <a:rPr lang="en-US" sz="3200" dirty="0">
                    <a:solidFill>
                      <a:srgbClr val="00B050"/>
                    </a:solidFill>
                  </a:rPr>
                  <a:t> </a:t>
                </a:r>
                <a14:m>
                  <m:oMath xmlns:m="http://schemas.openxmlformats.org/officeDocument/2006/math">
                    <m:r>
                      <a:rPr lang="en-US" sz="3200" b="0" i="1" dirty="0" smtClean="0">
                        <a:solidFill>
                          <a:srgbClr val="00B050"/>
                        </a:solidFill>
                        <a:latin typeface="Cambria Math" panose="02040503050406030204" pitchFamily="18" charset="0"/>
                      </a:rPr>
                      <m:t>0</m:t>
                    </m:r>
                  </m:oMath>
                </a14:m>
                <a:r>
                  <a:rPr lang="en-US" sz="3200" dirty="0">
                    <a:solidFill>
                      <a:srgbClr val="00B050"/>
                    </a:solidFill>
                  </a:rPr>
                  <a:t> </a:t>
                </a:r>
              </a:p>
              <a:p>
                <a:endParaRPr lang="en-US" sz="3200" dirty="0"/>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6282518" y="1970925"/>
                <a:ext cx="3699682" cy="1944700"/>
              </a:xfrm>
              <a:prstGeom prst="rect">
                <a:avLst/>
              </a:prstGeom>
              <a:blipFill rotWithShape="1">
                <a:blip r:embed="rId3"/>
                <a:stretch>
                  <a:fillRect l="-2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651AB01-FD17-BB4D-9859-E7C2FDC3F895}"/>
                  </a:ext>
                </a:extLst>
              </p:cNvPr>
              <p:cNvSpPr/>
              <p:nvPr/>
            </p:nvSpPr>
            <p:spPr>
              <a:xfrm>
                <a:off x="4533872" y="5656768"/>
                <a:ext cx="4701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𝑥</m:t>
                          </m:r>
                        </m:sub>
                      </m:sSub>
                    </m:oMath>
                  </m:oMathPara>
                </a14:m>
                <a:endParaRPr lang="en-US" dirty="0">
                  <a:solidFill>
                    <a:srgbClr val="FF0000"/>
                  </a:solidFill>
                </a:endParaRPr>
              </a:p>
            </p:txBody>
          </p:sp>
        </mc:Choice>
        <mc:Fallback xmlns="">
          <p:sp>
            <p:nvSpPr>
              <p:cNvPr id="19" name="Rectangle 18">
                <a:extLst>
                  <a:ext uri="{FF2B5EF4-FFF2-40B4-BE49-F238E27FC236}">
                    <a16:creationId xmlns:a16="http://schemas.microsoft.com/office/drawing/2014/main" id="{C651AB01-FD17-BB4D-9859-E7C2FDC3F895}"/>
                  </a:ext>
                </a:extLst>
              </p:cNvPr>
              <p:cNvSpPr>
                <a:spLocks noRot="1" noChangeAspect="1" noMove="1" noResize="1" noEditPoints="1" noAdjustHandles="1" noChangeArrowheads="1" noChangeShapeType="1" noTextEdit="1"/>
              </p:cNvSpPr>
              <p:nvPr/>
            </p:nvSpPr>
            <p:spPr>
              <a:xfrm>
                <a:off x="4533872" y="5656768"/>
                <a:ext cx="470192" cy="369332"/>
              </a:xfrm>
              <a:prstGeom prst="rect">
                <a:avLst/>
              </a:prstGeom>
              <a:blipFill>
                <a:blip r:embed="rId4"/>
                <a:stretch>
                  <a:fillRect b="-491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FE68463-3FCC-3747-BF21-5827168E5930}"/>
              </a:ext>
            </a:extLst>
          </p:cNvPr>
          <p:cNvSpPr txBox="1"/>
          <p:nvPr/>
        </p:nvSpPr>
        <p:spPr>
          <a:xfrm>
            <a:off x="5635625" y="4116458"/>
            <a:ext cx="5385640" cy="1131848"/>
          </a:xfrm>
          <a:prstGeom prst="rect">
            <a:avLst/>
          </a:prstGeom>
          <a:noFill/>
        </p:spPr>
        <p:txBody>
          <a:bodyPr wrap="square" rtlCol="0">
            <a:spAutoFit/>
          </a:bodyPr>
          <a:lstStyle/>
          <a:p>
            <a:pPr marL="0" algn="l" defTabSz="914400" eaLnBrk="1" latinLnBrk="0" hangingPunct="1">
              <a:lnSpc>
                <a:spcPct val="150000"/>
              </a:lnSpc>
            </a:pPr>
            <a:r>
              <a:rPr lang="en-US" sz="2400" dirty="0" smtClean="0"/>
              <a:t>And this is indeed typical.  Almost always true.  Why almost?</a:t>
            </a:r>
            <a:endParaRPr lang="en-US" sz="2400" dirty="0"/>
          </a:p>
        </p:txBody>
      </p:sp>
      <p:sp>
        <p:nvSpPr>
          <p:cNvPr id="7" name="Arc 6"/>
          <p:cNvSpPr/>
          <p:nvPr/>
        </p:nvSpPr>
        <p:spPr>
          <a:xfrm rot="10378044">
            <a:off x="1986944" y="918743"/>
            <a:ext cx="2203509" cy="4226447"/>
          </a:xfrm>
          <a:prstGeom prst="arc">
            <a:avLst>
              <a:gd name="adj1" fmla="val 16200000"/>
              <a:gd name="adj2" fmla="val 1347074"/>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24981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Can science be objective?</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27</a:t>
            </a:fld>
            <a:endParaRPr lang="en-US"/>
          </a:p>
        </p:txBody>
      </p:sp>
      <p:sp>
        <p:nvSpPr>
          <p:cNvPr id="6" name="TextBox 5"/>
          <p:cNvSpPr txBox="1"/>
          <p:nvPr/>
        </p:nvSpPr>
        <p:spPr>
          <a:xfrm>
            <a:off x="1149457" y="1681375"/>
            <a:ext cx="5305587" cy="1685846"/>
          </a:xfrm>
          <a:prstGeom prst="rect">
            <a:avLst/>
          </a:prstGeom>
          <a:noFill/>
        </p:spPr>
        <p:txBody>
          <a:bodyPr wrap="square" rtlCol="0">
            <a:spAutoFit/>
          </a:bodyPr>
          <a:lstStyle/>
          <a:p>
            <a:pPr>
              <a:lnSpc>
                <a:spcPct val="150000"/>
              </a:lnSpc>
            </a:pPr>
            <a:r>
              <a:rPr lang="en-US" sz="2400" dirty="0" smtClean="0"/>
              <a:t>Path-breaking studies on the history of madness, sexuality</a:t>
            </a:r>
          </a:p>
          <a:p>
            <a:pPr marL="285750" indent="-285750">
              <a:lnSpc>
                <a:spcPct val="150000"/>
              </a:lnSpc>
              <a:buFont typeface="Arial" panose="020B0604020202020204" pitchFamily="34" charset="0"/>
              <a:buChar char="•"/>
            </a:pPr>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970" y="1788784"/>
            <a:ext cx="2245843" cy="2761282"/>
          </a:xfrm>
          <a:prstGeom prst="rect">
            <a:avLst/>
          </a:prstGeom>
        </p:spPr>
      </p:pic>
      <p:sp>
        <p:nvSpPr>
          <p:cNvPr id="5" name="TextBox 4"/>
          <p:cNvSpPr txBox="1"/>
          <p:nvPr/>
        </p:nvSpPr>
        <p:spPr>
          <a:xfrm>
            <a:off x="7849891" y="4798038"/>
            <a:ext cx="3192651" cy="369332"/>
          </a:xfrm>
          <a:prstGeom prst="rect">
            <a:avLst/>
          </a:prstGeom>
          <a:noFill/>
        </p:spPr>
        <p:txBody>
          <a:bodyPr wrap="square" rtlCol="0">
            <a:spAutoFit/>
          </a:bodyPr>
          <a:lstStyle/>
          <a:p>
            <a:r>
              <a:rPr lang="en-US" dirty="0" smtClean="0"/>
              <a:t>Michel </a:t>
            </a:r>
            <a:r>
              <a:rPr lang="en-US" dirty="0" smtClean="0">
                <a:solidFill>
                  <a:srgbClr val="FF0000"/>
                </a:solidFill>
              </a:rPr>
              <a:t>Foucault</a:t>
            </a:r>
            <a:r>
              <a:rPr lang="en-US" dirty="0" smtClean="0"/>
              <a:t> (1926-1984)</a:t>
            </a:r>
            <a:endParaRPr lang="en-US" dirty="0"/>
          </a:p>
        </p:txBody>
      </p:sp>
    </p:spTree>
    <p:extLst>
      <p:ext uri="{BB962C8B-B14F-4D97-AF65-F5344CB8AC3E}">
        <p14:creationId xmlns:p14="http://schemas.microsoft.com/office/powerpoint/2010/main" val="193713970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What happens when a price changes?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270</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6282518" y="1970925"/>
                <a:ext cx="3699682" cy="1692771"/>
              </a:xfrm>
              <a:prstGeom prst="rect">
                <a:avLst/>
              </a:prstGeom>
              <a:noFill/>
            </p:spPr>
            <p:txBody>
              <a:bodyPr wrap="square" rtlCol="0">
                <a:spAutoFit/>
              </a:bodyPr>
              <a:lstStyle/>
              <a:p>
                <a:pPr algn="l"/>
                <a:r>
                  <a:rPr lang="en-US" sz="2400" i="0" dirty="0" smtClean="0">
                    <a:latin typeface="+mj-lt"/>
                    <a:ea typeface="Cambria Math" panose="02040503050406030204" pitchFamily="18" charset="0"/>
                  </a:rPr>
                  <a:t>Suppose  </a:t>
                </a:r>
                <a14:m>
                  <m:oMath xmlns:m="http://schemas.openxmlformats.org/officeDocument/2006/math">
                    <m:sSub>
                      <m:sSubPr>
                        <m:ctrlPr>
                          <a:rPr lang="he-IL" sz="2400" i="1" smtClean="0">
                            <a:solidFill>
                              <a:srgbClr val="00B050"/>
                            </a:solidFill>
                            <a:latin typeface="Cambria Math" panose="02040503050406030204" pitchFamily="18" charset="0"/>
                            <a:ea typeface="Cambria Math" panose="02040503050406030204" pitchFamily="18" charset="0"/>
                          </a:rPr>
                        </m:ctrlPr>
                      </m:sSubPr>
                      <m:e>
                        <m:r>
                          <a:rPr lang="en-US" sz="2400" b="0" i="1" smtClean="0">
                            <a:solidFill>
                              <a:srgbClr val="00B050"/>
                            </a:solidFill>
                            <a:latin typeface="Cambria Math" panose="02040503050406030204" pitchFamily="18" charset="0"/>
                            <a:ea typeface="Cambria Math" panose="02040503050406030204" pitchFamily="18" charset="0"/>
                          </a:rPr>
                          <m:t>𝑝</m:t>
                        </m:r>
                      </m:e>
                      <m:sub>
                        <m:r>
                          <a:rPr lang="en-US" sz="2400" b="0" i="1" smtClean="0">
                            <a:solidFill>
                              <a:srgbClr val="00B050"/>
                            </a:solidFill>
                            <a:latin typeface="Cambria Math" panose="02040503050406030204" pitchFamily="18" charset="0"/>
                            <a:ea typeface="Cambria Math" panose="02040503050406030204" pitchFamily="18" charset="0"/>
                          </a:rPr>
                          <m:t>𝑥</m:t>
                        </m:r>
                      </m:sub>
                    </m:sSub>
                    <m:r>
                      <a:rPr lang="he-IL" sz="2400" i="1" smtClean="0">
                        <a:solidFill>
                          <a:srgbClr val="00B050"/>
                        </a:solidFill>
                        <a:latin typeface="Cambria Math" panose="02040503050406030204" pitchFamily="18" charset="0"/>
                        <a:ea typeface="Cambria Math" panose="02040503050406030204" pitchFamily="18" charset="0"/>
                      </a:rPr>
                      <m:t>↑</m:t>
                    </m:r>
                  </m:oMath>
                </a14:m>
                <a:endParaRPr lang="he-IL" sz="2400" dirty="0">
                  <a:latin typeface="Cambria Math" panose="02040503050406030204" pitchFamily="18" charset="0"/>
                  <a:ea typeface="Cambria Math" panose="02040503050406030204" pitchFamily="18" charset="0"/>
                </a:endParaRPr>
              </a:p>
              <a:p>
                <a:pPr algn="l"/>
                <a:endParaRPr lang="en-US" sz="2400" dirty="0">
                  <a:latin typeface="Cambria Math" panose="02040503050406030204" pitchFamily="18" charset="0"/>
                  <a:ea typeface="Cambria Math" panose="02040503050406030204" pitchFamily="18" charset="0"/>
                </a:endParaRPr>
              </a:p>
              <a:p>
                <a:pPr algn="l"/>
                <a:r>
                  <a:rPr lang="en-US" sz="2400" dirty="0" smtClean="0">
                    <a:solidFill>
                      <a:srgbClr val="00B050"/>
                    </a:solidFill>
                  </a:rPr>
                  <a:t>    </a:t>
                </a:r>
                <a14:m>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r>
                          <a:rPr lang="en-US" sz="2400" b="0" i="1" smtClean="0">
                            <a:solidFill>
                              <a:srgbClr val="00B050"/>
                            </a:solidFill>
                            <a:latin typeface="Cambria Math" panose="02040503050406030204" pitchFamily="18" charset="0"/>
                          </a:rPr>
                          <m:t>′</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&gt;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oMath>
                </a14:m>
                <a:endParaRPr lang="en-US" sz="2400" dirty="0"/>
              </a:p>
              <a:p>
                <a:endParaRPr lang="en-US" sz="3200" dirty="0"/>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6282518" y="1970925"/>
                <a:ext cx="3699682" cy="1692771"/>
              </a:xfrm>
              <a:prstGeom prst="rect">
                <a:avLst/>
              </a:prstGeom>
              <a:blipFill rotWithShape="1">
                <a:blip r:embed="rId2"/>
                <a:stretch>
                  <a:fillRect l="-2636" t="-2518"/>
                </a:stretch>
              </a:blipFill>
            </p:spPr>
            <p:txBody>
              <a:bodyPr/>
              <a:lstStyle/>
              <a:p>
                <a:r>
                  <a:rPr lang="en-US">
                    <a:noFill/>
                  </a:rPr>
                  <a:t> </a:t>
                </a:r>
              </a:p>
            </p:txBody>
          </p:sp>
        </mc:Fallback>
      </mc:AlternateContent>
      <p:sp>
        <p:nvSpPr>
          <p:cNvPr id="11"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47812" y="3184033"/>
            <a:ext cx="1857996" cy="2396638"/>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p:sp>
        <p:nvSpPr>
          <p:cNvPr id="6" name="TextBox 5">
            <a:extLst>
              <a:ext uri="{FF2B5EF4-FFF2-40B4-BE49-F238E27FC236}">
                <a16:creationId xmlns:a16="http://schemas.microsoft.com/office/drawing/2014/main" id="{DFE68463-3FCC-3747-BF21-5827168E5930}"/>
              </a:ext>
            </a:extLst>
          </p:cNvPr>
          <p:cNvSpPr txBox="1"/>
          <p:nvPr/>
        </p:nvSpPr>
        <p:spPr>
          <a:xfrm>
            <a:off x="5439539" y="4094180"/>
            <a:ext cx="5385640" cy="1200329"/>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400" dirty="0" smtClean="0"/>
              <a:t>The budget line is “tighter”</a:t>
            </a:r>
          </a:p>
          <a:p>
            <a:pPr marL="457200" indent="-457200" algn="l" defTabSz="914400" eaLnBrk="1" latinLnBrk="0" hangingPunct="1">
              <a:lnSpc>
                <a:spcPct val="150000"/>
              </a:lnSpc>
              <a:buFont typeface="Arial" panose="020B0604020202020204" pitchFamily="34" charset="0"/>
              <a:buChar char="•"/>
            </a:pPr>
            <a:r>
              <a:rPr lang="en-US" sz="2400" dirty="0" smtClean="0"/>
              <a:t>Its slope changes, too</a:t>
            </a:r>
            <a:endParaRPr lang="en-US" sz="24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CDCC70-4594-EC41-BC9B-CF8998CC05C1}"/>
                  </a:ext>
                </a:extLst>
              </p:cNvPr>
              <p:cNvSpPr txBox="1"/>
              <p:nvPr/>
            </p:nvSpPr>
            <p:spPr>
              <a:xfrm>
                <a:off x="1054794" y="2832218"/>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12" name="TextBox 11">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054794" y="2832218"/>
                <a:ext cx="337015" cy="6624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44194C-9517-E047-82B5-02C2DD5BEC26}"/>
                  </a:ext>
                </a:extLst>
              </p:cNvPr>
              <p:cNvSpPr txBox="1"/>
              <p:nvPr/>
            </p:nvSpPr>
            <p:spPr>
              <a:xfrm>
                <a:off x="3210377" y="5684902"/>
                <a:ext cx="316625"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4" name="TextBox 13">
                <a:extLst>
                  <a:ext uri="{FF2B5EF4-FFF2-40B4-BE49-F238E27FC236}">
                    <a16:creationId xmlns:a16="http://schemas.microsoft.com/office/drawing/2014/main" id="{2C44194C-9517-E047-82B5-02C2DD5BEC26}"/>
                  </a:ext>
                </a:extLst>
              </p:cNvPr>
              <p:cNvSpPr txBox="1">
                <a:spLocks noRot="1" noChangeAspect="1" noMove="1" noResize="1" noEditPoints="1" noAdjustHandles="1" noChangeArrowheads="1" noChangeShapeType="1" noTextEdit="1"/>
              </p:cNvSpPr>
              <p:nvPr/>
            </p:nvSpPr>
            <p:spPr>
              <a:xfrm>
                <a:off x="3210377" y="5684902"/>
                <a:ext cx="316625" cy="6281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7DF9BE8-A893-9146-B8ED-4DF0115CE2BA}"/>
                  </a:ext>
                </a:extLst>
              </p:cNvPr>
              <p:cNvSpPr txBox="1"/>
              <p:nvPr/>
            </p:nvSpPr>
            <p:spPr>
              <a:xfrm>
                <a:off x="2342359" y="5728230"/>
                <a:ext cx="343691" cy="6281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r>
                                <a:rPr lang="en-US" sz="2000" b="0" i="1" smtClean="0">
                                  <a:solidFill>
                                    <a:srgbClr val="00B050"/>
                                  </a:solidFill>
                                  <a:latin typeface="Cambria Math" panose="02040503050406030204" pitchFamily="18" charset="0"/>
                                </a:rPr>
                                <m:t>′</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6" name="TextBox 15">
                <a:extLst>
                  <a:ext uri="{FF2B5EF4-FFF2-40B4-BE49-F238E27FC236}">
                    <a16:creationId xmlns:a16="http://schemas.microsoft.com/office/drawing/2014/main" id="{57DF9BE8-A893-9146-B8ED-4DF0115CE2BA}"/>
                  </a:ext>
                </a:extLst>
              </p:cNvPr>
              <p:cNvSpPr txBox="1">
                <a:spLocks noRot="1" noChangeAspect="1" noMove="1" noResize="1" noEditPoints="1" noAdjustHandles="1" noChangeArrowheads="1" noChangeShapeType="1" noTextEdit="1"/>
              </p:cNvSpPr>
              <p:nvPr/>
            </p:nvSpPr>
            <p:spPr>
              <a:xfrm>
                <a:off x="2342359" y="5728230"/>
                <a:ext cx="343691" cy="628121"/>
              </a:xfrm>
              <a:prstGeom prst="rect">
                <a:avLst/>
              </a:prstGeom>
              <a:blipFill>
                <a:blip r:embed="rId5"/>
                <a:stretch>
                  <a:fillRect/>
                </a:stretch>
              </a:blipFill>
            </p:spPr>
            <p:txBody>
              <a:bodyPr/>
              <a:lstStyle/>
              <a:p>
                <a:r>
                  <a:rPr lang="en-US">
                    <a:noFill/>
                  </a:rPr>
                  <a:t> </a:t>
                </a:r>
              </a:p>
            </p:txBody>
          </p:sp>
        </mc:Fallback>
      </mc:AlternateContent>
      <p:sp>
        <p:nvSpPr>
          <p:cNvPr id="17" name="Line 8">
            <a:extLst>
              <a:ext uri="{FF2B5EF4-FFF2-40B4-BE49-F238E27FC236}">
                <a16:creationId xmlns:a16="http://schemas.microsoft.com/office/drawing/2014/main" id="{29FECA26-0757-DC44-B776-EB7A75585644}"/>
              </a:ext>
            </a:extLst>
          </p:cNvPr>
          <p:cNvSpPr>
            <a:spLocks noChangeShapeType="1"/>
          </p:cNvSpPr>
          <p:nvPr/>
        </p:nvSpPr>
        <p:spPr bwMode="auto">
          <a:xfrm flipH="1" flipV="1">
            <a:off x="1559303" y="3184033"/>
            <a:ext cx="892348" cy="2396638"/>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p:sp>
        <p:nvSpPr>
          <p:cNvPr id="7" name="Down Arrow 6">
            <a:extLst>
              <a:ext uri="{FF2B5EF4-FFF2-40B4-BE49-F238E27FC236}">
                <a16:creationId xmlns:a16="http://schemas.microsoft.com/office/drawing/2014/main" id="{D671E678-35AB-DA40-A43E-6D299454EF46}"/>
              </a:ext>
            </a:extLst>
          </p:cNvPr>
          <p:cNvSpPr/>
          <p:nvPr/>
        </p:nvSpPr>
        <p:spPr>
          <a:xfrm rot="2682767">
            <a:off x="2458410" y="4772626"/>
            <a:ext cx="251792" cy="433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Tree>
    <p:extLst>
      <p:ext uri="{BB962C8B-B14F-4D97-AF65-F5344CB8AC3E}">
        <p14:creationId xmlns:p14="http://schemas.microsoft.com/office/powerpoint/2010/main" val="268907439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Income and substitution effects</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271</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5887765" y="1565906"/>
                <a:ext cx="4862966" cy="3416320"/>
              </a:xfrm>
              <a:prstGeom prst="rect">
                <a:avLst/>
              </a:prstGeom>
              <a:noFill/>
            </p:spPr>
            <p:txBody>
              <a:bodyPr wrap="square" rtlCol="0">
                <a:spAutoFit/>
              </a:bodyPr>
              <a:lstStyle/>
              <a:p>
                <a:pPr>
                  <a:lnSpc>
                    <a:spcPct val="150000"/>
                  </a:lnSpc>
                </a:pPr>
                <a14:m>
                  <m:oMathPara xmlns:m="http://schemas.openxmlformats.org/officeDocument/2006/math">
                    <m:oMathParaPr>
                      <m:jc m:val="center"/>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r>
                            <a:rPr lang="en-US" sz="2400" i="1">
                              <a:solidFill>
                                <a:srgbClr val="00B050"/>
                              </a:solidFill>
                              <a:latin typeface="Cambria Math" panose="02040503050406030204" pitchFamily="18" charset="0"/>
                            </a:rPr>
                            <m:t>′</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&gt;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oMath>
                  </m:oMathPara>
                </a14:m>
                <a:endParaRPr lang="he-IL" sz="2400" dirty="0"/>
              </a:p>
              <a:p>
                <a:pPr>
                  <a:lnSpc>
                    <a:spcPct val="150000"/>
                  </a:lnSpc>
                </a:pPr>
                <a:r>
                  <a:rPr lang="en-US" sz="2400" dirty="0" smtClean="0"/>
                  <a:t>Indeed</a:t>
                </a:r>
                <a:endParaRPr lang="he-IL" sz="2400" dirty="0"/>
              </a:p>
              <a:p>
                <a:pPr>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𝑥</m:t>
                          </m:r>
                        </m:e>
                        <m:sub>
                          <m:r>
                            <a:rPr lang="en-US" sz="2400" b="0" i="1" smtClean="0">
                              <a:solidFill>
                                <a:srgbClr val="00B050"/>
                              </a:solidFill>
                              <a:latin typeface="Cambria Math" panose="02040503050406030204" pitchFamily="18" charset="0"/>
                            </a:rPr>
                            <m:t>𝐵</m:t>
                          </m:r>
                        </m:sub>
                      </m:sSub>
                      <m:r>
                        <a:rPr lang="en-US" sz="2400" b="0" i="1" smtClean="0">
                          <a:solidFill>
                            <a:srgbClr val="00B050"/>
                          </a:solidFill>
                          <a:latin typeface="Cambria Math" panose="02040503050406030204" pitchFamily="18" charset="0"/>
                        </a:rPr>
                        <m:t>&lt;</m:t>
                      </m:r>
                      <m:sSub>
                        <m:sSubPr>
                          <m:ctrlPr>
                            <a:rPr lang="en-US" sz="2400" i="1">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𝑥</m:t>
                          </m:r>
                        </m:e>
                        <m:sub>
                          <m:r>
                            <a:rPr lang="en-US" sz="2400" b="0" i="1" smtClean="0">
                              <a:solidFill>
                                <a:srgbClr val="00B050"/>
                              </a:solidFill>
                              <a:latin typeface="Cambria Math" panose="02040503050406030204" pitchFamily="18" charset="0"/>
                            </a:rPr>
                            <m:t>𝐴</m:t>
                          </m:r>
                        </m:sub>
                      </m:sSub>
                    </m:oMath>
                  </m:oMathPara>
                </a14:m>
                <a:endParaRPr lang="en-US" sz="2400" b="0" dirty="0" smtClean="0">
                  <a:solidFill>
                    <a:srgbClr val="00B050"/>
                  </a:solidFill>
                </a:endParaRPr>
              </a:p>
              <a:p>
                <a:pPr>
                  <a:lnSpc>
                    <a:spcPct val="150000"/>
                  </a:lnSpc>
                </a:pPr>
                <a:r>
                  <a:rPr lang="en-US" sz="2400" dirty="0" smtClean="0"/>
                  <a:t>Why?</a:t>
                </a:r>
                <a:endParaRPr lang="he-IL" sz="2400" dirty="0"/>
              </a:p>
              <a:p>
                <a:pPr marL="457200" indent="-457200">
                  <a:lnSpc>
                    <a:spcPct val="150000"/>
                  </a:lnSpc>
                  <a:buFont typeface="Arial" panose="020B0604020202020204" pitchFamily="34" charset="0"/>
                  <a:buChar char="•"/>
                </a:pPr>
                <a:r>
                  <a:rPr lang="en-US" sz="2400" dirty="0" smtClean="0"/>
                  <a:t>The consumer is “</a:t>
                </a:r>
                <a:r>
                  <a:rPr lang="en-US" sz="2400" dirty="0" smtClean="0">
                    <a:solidFill>
                      <a:srgbClr val="FF0000"/>
                    </a:solidFill>
                  </a:rPr>
                  <a:t>poorer</a:t>
                </a:r>
                <a:r>
                  <a:rPr lang="en-US" sz="2400" dirty="0" smtClean="0"/>
                  <a:t>”</a:t>
                </a:r>
                <a:endParaRPr lang="he-IL" sz="2400" dirty="0"/>
              </a:p>
              <a:p>
                <a:pPr marL="457200" indent="-457200">
                  <a:lnSpc>
                    <a:spcPct val="150000"/>
                  </a:lnSpc>
                  <a:buFont typeface="Arial" panose="020B0604020202020204" pitchFamily="34" charset="0"/>
                  <a:buChar char="•"/>
                </a:pPr>
                <a:r>
                  <a:rPr lang="en-US" sz="2400" dirty="0" smtClean="0"/>
                  <a:t>The price </a:t>
                </a:r>
                <a:r>
                  <a:rPr lang="en-US" sz="2400" dirty="0" smtClean="0">
                    <a:solidFill>
                      <a:srgbClr val="FF0000"/>
                    </a:solidFill>
                  </a:rPr>
                  <a:t>ratio</a:t>
                </a:r>
                <a:r>
                  <a:rPr lang="en-US" sz="2400" dirty="0" smtClean="0"/>
                  <a:t> has changed</a:t>
                </a:r>
                <a:endParaRPr lang="en-US" sz="2400" dirty="0"/>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5887765" y="1565906"/>
                <a:ext cx="4862966" cy="3416320"/>
              </a:xfrm>
              <a:prstGeom prst="rect">
                <a:avLst/>
              </a:prstGeom>
              <a:blipFill rotWithShape="1">
                <a:blip r:embed="rId2"/>
                <a:stretch>
                  <a:fillRect l="-2005" b="-1429"/>
                </a:stretch>
              </a:blipFill>
            </p:spPr>
            <p:txBody>
              <a:bodyPr/>
              <a:lstStyle/>
              <a:p>
                <a:r>
                  <a:rPr lang="en-US">
                    <a:noFill/>
                  </a:rPr>
                  <a:t> </a:t>
                </a:r>
              </a:p>
            </p:txBody>
          </p:sp>
        </mc:Fallback>
      </mc:AlternateContent>
      <p:sp>
        <p:nvSpPr>
          <p:cNvPr id="11"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47812" y="3184033"/>
            <a:ext cx="1857996" cy="2396638"/>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CDCC70-4594-EC41-BC9B-CF8998CC05C1}"/>
                  </a:ext>
                </a:extLst>
              </p:cNvPr>
              <p:cNvSpPr txBox="1"/>
              <p:nvPr/>
            </p:nvSpPr>
            <p:spPr>
              <a:xfrm>
                <a:off x="1054794" y="2832218"/>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12" name="TextBox 11">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054794" y="2832218"/>
                <a:ext cx="337015" cy="6624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44194C-9517-E047-82B5-02C2DD5BEC26}"/>
                  </a:ext>
                </a:extLst>
              </p:cNvPr>
              <p:cNvSpPr txBox="1"/>
              <p:nvPr/>
            </p:nvSpPr>
            <p:spPr>
              <a:xfrm>
                <a:off x="3210377" y="5684902"/>
                <a:ext cx="316625"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4" name="TextBox 13">
                <a:extLst>
                  <a:ext uri="{FF2B5EF4-FFF2-40B4-BE49-F238E27FC236}">
                    <a16:creationId xmlns:a16="http://schemas.microsoft.com/office/drawing/2014/main" id="{2C44194C-9517-E047-82B5-02C2DD5BEC26}"/>
                  </a:ext>
                </a:extLst>
              </p:cNvPr>
              <p:cNvSpPr txBox="1">
                <a:spLocks noRot="1" noChangeAspect="1" noMove="1" noResize="1" noEditPoints="1" noAdjustHandles="1" noChangeArrowheads="1" noChangeShapeType="1" noTextEdit="1"/>
              </p:cNvSpPr>
              <p:nvPr/>
            </p:nvSpPr>
            <p:spPr>
              <a:xfrm>
                <a:off x="3210377" y="5684902"/>
                <a:ext cx="316625" cy="6281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7DF9BE8-A893-9146-B8ED-4DF0115CE2BA}"/>
                  </a:ext>
                </a:extLst>
              </p:cNvPr>
              <p:cNvSpPr txBox="1"/>
              <p:nvPr/>
            </p:nvSpPr>
            <p:spPr>
              <a:xfrm>
                <a:off x="2210306" y="5696589"/>
                <a:ext cx="392350"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r>
                                <a:rPr lang="en-US" sz="2000" b="0" i="1" smtClean="0">
                                  <a:solidFill>
                                    <a:srgbClr val="00B050"/>
                                  </a:solidFill>
                                  <a:latin typeface="Cambria Math" panose="02040503050406030204" pitchFamily="18" charset="0"/>
                                </a:rPr>
                                <m:t>′</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6" name="TextBox 15">
                <a:extLst>
                  <a:ext uri="{FF2B5EF4-FFF2-40B4-BE49-F238E27FC236}">
                    <a16:creationId xmlns:a16="http://schemas.microsoft.com/office/drawing/2014/main" id="{57DF9BE8-A893-9146-B8ED-4DF0115CE2BA}"/>
                  </a:ext>
                </a:extLst>
              </p:cNvPr>
              <p:cNvSpPr txBox="1">
                <a:spLocks noRot="1" noChangeAspect="1" noMove="1" noResize="1" noEditPoints="1" noAdjustHandles="1" noChangeArrowheads="1" noChangeShapeType="1" noTextEdit="1"/>
              </p:cNvSpPr>
              <p:nvPr/>
            </p:nvSpPr>
            <p:spPr>
              <a:xfrm>
                <a:off x="2210306" y="5696589"/>
                <a:ext cx="392350" cy="628121"/>
              </a:xfrm>
              <a:prstGeom prst="rect">
                <a:avLst/>
              </a:prstGeom>
              <a:blipFill>
                <a:blip r:embed="rId5"/>
                <a:stretch>
                  <a:fillRect/>
                </a:stretch>
              </a:blipFill>
            </p:spPr>
            <p:txBody>
              <a:bodyPr/>
              <a:lstStyle/>
              <a:p>
                <a:r>
                  <a:rPr lang="en-US">
                    <a:noFill/>
                  </a:rPr>
                  <a:t> </a:t>
                </a:r>
              </a:p>
            </p:txBody>
          </p:sp>
        </mc:Fallback>
      </mc:AlternateContent>
      <p:sp>
        <p:nvSpPr>
          <p:cNvPr id="17" name="Line 8">
            <a:extLst>
              <a:ext uri="{FF2B5EF4-FFF2-40B4-BE49-F238E27FC236}">
                <a16:creationId xmlns:a16="http://schemas.microsoft.com/office/drawing/2014/main" id="{29FECA26-0757-DC44-B776-EB7A75585644}"/>
              </a:ext>
            </a:extLst>
          </p:cNvPr>
          <p:cNvSpPr>
            <a:spLocks noChangeShapeType="1"/>
          </p:cNvSpPr>
          <p:nvPr/>
        </p:nvSpPr>
        <p:spPr bwMode="auto">
          <a:xfrm flipH="1" flipV="1">
            <a:off x="1559303" y="3184033"/>
            <a:ext cx="892348" cy="2396638"/>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p:sp>
        <p:nvSpPr>
          <p:cNvPr id="8" name="Arc 7">
            <a:extLst>
              <a:ext uri="{FF2B5EF4-FFF2-40B4-BE49-F238E27FC236}">
                <a16:creationId xmlns:a16="http://schemas.microsoft.com/office/drawing/2014/main" id="{ED80159E-35D9-DE49-8AF7-7489858705C6}"/>
              </a:ext>
            </a:extLst>
          </p:cNvPr>
          <p:cNvSpPr/>
          <p:nvPr/>
        </p:nvSpPr>
        <p:spPr>
          <a:xfrm rot="10626243">
            <a:off x="2360218" y="3725427"/>
            <a:ext cx="726946" cy="725358"/>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18" name="Arc 17">
            <a:extLst>
              <a:ext uri="{FF2B5EF4-FFF2-40B4-BE49-F238E27FC236}">
                <a16:creationId xmlns:a16="http://schemas.microsoft.com/office/drawing/2014/main" id="{64CE3FDD-2482-B040-8168-B55889FD4AAF}"/>
              </a:ext>
            </a:extLst>
          </p:cNvPr>
          <p:cNvSpPr/>
          <p:nvPr/>
        </p:nvSpPr>
        <p:spPr>
          <a:xfrm rot="10626243">
            <a:off x="2081762" y="4148587"/>
            <a:ext cx="726946" cy="725358"/>
          </a:xfrm>
          <a:prstGeom prst="arc">
            <a:avLst/>
          </a:prstGeom>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algn="ctr" defTabSz="914400" rtl="1" eaLnBrk="1" latinLnBrk="0" hangingPunct="1"/>
            <a:endParaRPr lang="en-US"/>
          </a:p>
        </p:txBody>
      </p:sp>
      <p:sp>
        <p:nvSpPr>
          <p:cNvPr id="9" name="TextBox 8">
            <a:extLst>
              <a:ext uri="{FF2B5EF4-FFF2-40B4-BE49-F238E27FC236}">
                <a16:creationId xmlns:a16="http://schemas.microsoft.com/office/drawing/2014/main" id="{02F118BD-205F-0443-81AF-DB6E6355CFF3}"/>
              </a:ext>
            </a:extLst>
          </p:cNvPr>
          <p:cNvSpPr txBox="1"/>
          <p:nvPr/>
        </p:nvSpPr>
        <p:spPr>
          <a:xfrm>
            <a:off x="2463140" y="3966804"/>
            <a:ext cx="396896" cy="369332"/>
          </a:xfrm>
          <a:prstGeom prst="rect">
            <a:avLst/>
          </a:prstGeom>
          <a:noFill/>
        </p:spPr>
        <p:txBody>
          <a:bodyPr wrap="square" rtlCol="0">
            <a:spAutoFit/>
          </a:bodyPr>
          <a:lstStyle/>
          <a:p>
            <a:pPr marL="0" algn="l" defTabSz="914400" rtl="0" eaLnBrk="1" latinLnBrk="0" hangingPunct="1"/>
            <a:r>
              <a:rPr lang="en-US" dirty="0"/>
              <a:t>A</a:t>
            </a:r>
          </a:p>
        </p:txBody>
      </p:sp>
      <p:sp>
        <p:nvSpPr>
          <p:cNvPr id="19" name="TextBox 18">
            <a:extLst>
              <a:ext uri="{FF2B5EF4-FFF2-40B4-BE49-F238E27FC236}">
                <a16:creationId xmlns:a16="http://schemas.microsoft.com/office/drawing/2014/main" id="{38DBAC6E-D181-014C-9CF7-AB95EFA89A28}"/>
              </a:ext>
            </a:extLst>
          </p:cNvPr>
          <p:cNvSpPr txBox="1"/>
          <p:nvPr/>
        </p:nvSpPr>
        <p:spPr>
          <a:xfrm>
            <a:off x="2132421" y="4395354"/>
            <a:ext cx="396896" cy="369332"/>
          </a:xfrm>
          <a:prstGeom prst="rect">
            <a:avLst/>
          </a:prstGeom>
          <a:noFill/>
        </p:spPr>
        <p:txBody>
          <a:bodyPr wrap="square" rtlCol="0">
            <a:spAutoFit/>
          </a:bodyPr>
          <a:lstStyle/>
          <a:p>
            <a:pPr marL="0" algn="l" defTabSz="914400" rtl="0" eaLnBrk="1" latinLnBrk="0" hangingPunct="1"/>
            <a:r>
              <a:rPr lang="en-US" dirty="0"/>
              <a:t>B</a:t>
            </a:r>
          </a:p>
        </p:txBody>
      </p:sp>
      <p:cxnSp>
        <p:nvCxnSpPr>
          <p:cNvPr id="13" name="Straight Connector 12">
            <a:extLst>
              <a:ext uri="{FF2B5EF4-FFF2-40B4-BE49-F238E27FC236}">
                <a16:creationId xmlns:a16="http://schemas.microsoft.com/office/drawing/2014/main" id="{41D51D4C-DCE6-8E41-A2CC-EA3E5DB3AE28}"/>
              </a:ext>
            </a:extLst>
          </p:cNvPr>
          <p:cNvCxnSpPr>
            <a:cxnSpLocks/>
          </p:cNvCxnSpPr>
          <p:nvPr/>
        </p:nvCxnSpPr>
        <p:spPr>
          <a:xfrm>
            <a:off x="2476810" y="4410748"/>
            <a:ext cx="20780" cy="1169923"/>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A49715-BD7A-DA4C-AA5C-6EB0B1F50069}"/>
              </a:ext>
            </a:extLst>
          </p:cNvPr>
          <p:cNvCxnSpPr>
            <a:cxnSpLocks/>
          </p:cNvCxnSpPr>
          <p:nvPr/>
        </p:nvCxnSpPr>
        <p:spPr>
          <a:xfrm>
            <a:off x="2149086" y="4829039"/>
            <a:ext cx="0" cy="75163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421C02-7E5D-F747-9FF2-5C704DA7ADBD}"/>
                  </a:ext>
                </a:extLst>
              </p:cNvPr>
              <p:cNvSpPr txBox="1"/>
              <p:nvPr/>
            </p:nvSpPr>
            <p:spPr>
              <a:xfrm flipH="1">
                <a:off x="2541733" y="5504966"/>
                <a:ext cx="29271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𝐴</m:t>
                          </m:r>
                        </m:sub>
                      </m:sSub>
                    </m:oMath>
                  </m:oMathPara>
                </a14:m>
                <a:endParaRPr lang="en-US" sz="2000" dirty="0"/>
              </a:p>
            </p:txBody>
          </p:sp>
        </mc:Choice>
        <mc:Fallback xmlns="">
          <p:sp>
            <p:nvSpPr>
              <p:cNvPr id="23" name="TextBox 22">
                <a:extLst>
                  <a:ext uri="{FF2B5EF4-FFF2-40B4-BE49-F238E27FC236}">
                    <a16:creationId xmlns:a16="http://schemas.microsoft.com/office/drawing/2014/main" id="{50421C02-7E5D-F747-9FF2-5C704DA7ADBD}"/>
                  </a:ext>
                </a:extLst>
              </p:cNvPr>
              <p:cNvSpPr txBox="1">
                <a:spLocks noRot="1" noChangeAspect="1" noMove="1" noResize="1" noEditPoints="1" noAdjustHandles="1" noChangeArrowheads="1" noChangeShapeType="1" noTextEdit="1"/>
              </p:cNvSpPr>
              <p:nvPr/>
            </p:nvSpPr>
            <p:spPr>
              <a:xfrm flipH="1">
                <a:off x="2541733" y="5504966"/>
                <a:ext cx="292714" cy="307777"/>
              </a:xfrm>
              <a:prstGeom prst="rect">
                <a:avLst/>
              </a:prstGeom>
              <a:blipFill>
                <a:blip r:embed="rId6"/>
                <a:stretch>
                  <a:fillRect l="-12500" r="-8333"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082D51F-79C5-5C4B-8D53-94BCEDF614C9}"/>
                  </a:ext>
                </a:extLst>
              </p:cNvPr>
              <p:cNvSpPr txBox="1"/>
              <p:nvPr/>
            </p:nvSpPr>
            <p:spPr>
              <a:xfrm flipH="1">
                <a:off x="1938459" y="5548107"/>
                <a:ext cx="29271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𝐵</m:t>
                          </m:r>
                        </m:sub>
                      </m:sSub>
                    </m:oMath>
                  </m:oMathPara>
                </a14:m>
                <a:endParaRPr lang="en-US" sz="2000" dirty="0"/>
              </a:p>
            </p:txBody>
          </p:sp>
        </mc:Choice>
        <mc:Fallback xmlns="">
          <p:sp>
            <p:nvSpPr>
              <p:cNvPr id="24" name="TextBox 23">
                <a:extLst>
                  <a:ext uri="{FF2B5EF4-FFF2-40B4-BE49-F238E27FC236}">
                    <a16:creationId xmlns:a16="http://schemas.microsoft.com/office/drawing/2014/main" id="{C082D51F-79C5-5C4B-8D53-94BCEDF614C9}"/>
                  </a:ext>
                </a:extLst>
              </p:cNvPr>
              <p:cNvSpPr txBox="1">
                <a:spLocks noRot="1" noChangeAspect="1" noMove="1" noResize="1" noEditPoints="1" noAdjustHandles="1" noChangeArrowheads="1" noChangeShapeType="1" noTextEdit="1"/>
              </p:cNvSpPr>
              <p:nvPr/>
            </p:nvSpPr>
            <p:spPr>
              <a:xfrm flipH="1">
                <a:off x="1938459" y="5548107"/>
                <a:ext cx="292714" cy="307777"/>
              </a:xfrm>
              <a:prstGeom prst="rect">
                <a:avLst/>
              </a:prstGeom>
              <a:blipFill>
                <a:blip r:embed="rId7"/>
                <a:stretch>
                  <a:fillRect l="-16667" r="-8333" b="-12000"/>
                </a:stretch>
              </a:blipFill>
            </p:spPr>
            <p:txBody>
              <a:bodyPr/>
              <a:lstStyle/>
              <a:p>
                <a:r>
                  <a:rPr lang="en-US">
                    <a:noFill/>
                  </a:rPr>
                  <a:t> </a:t>
                </a:r>
              </a:p>
            </p:txBody>
          </p:sp>
        </mc:Fallback>
      </mc:AlternateContent>
    </p:spTree>
    <p:extLst>
      <p:ext uri="{BB962C8B-B14F-4D97-AF65-F5344CB8AC3E}">
        <p14:creationId xmlns:p14="http://schemas.microsoft.com/office/powerpoint/2010/main" val="5971606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Trying to tell these apart</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272</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4273518" y="1783764"/>
                <a:ext cx="7430802" cy="2308324"/>
              </a:xfrm>
              <a:prstGeom prst="rect">
                <a:avLst/>
              </a:prstGeom>
              <a:noFill/>
            </p:spPr>
            <p:txBody>
              <a:bodyPr wrap="square" rtlCol="0">
                <a:spAutoFit/>
              </a:bodyPr>
              <a:lstStyle/>
              <a:p>
                <a:pPr algn="l">
                  <a:lnSpc>
                    <a:spcPct val="150000"/>
                  </a:lnSpc>
                </a:pPr>
                <a:r>
                  <a:rPr lang="en-US" sz="2400" dirty="0" smtClean="0"/>
                  <a:t>Budget line C goes through the </a:t>
                </a:r>
                <a:r>
                  <a:rPr lang="en-US" sz="2400" dirty="0" smtClean="0">
                    <a:solidFill>
                      <a:srgbClr val="0070C0"/>
                    </a:solidFill>
                  </a:rPr>
                  <a:t>old</a:t>
                </a:r>
                <a:r>
                  <a:rPr lang="en-US" sz="2400" dirty="0" smtClean="0"/>
                  <a:t> point, but with the </a:t>
                </a:r>
                <a:r>
                  <a:rPr lang="en-US" sz="2400" dirty="0" smtClean="0">
                    <a:solidFill>
                      <a:srgbClr val="0070C0"/>
                    </a:solidFill>
                  </a:rPr>
                  <a:t>new</a:t>
                </a:r>
                <a:r>
                  <a:rPr lang="en-US" sz="2400" dirty="0" smtClean="0"/>
                  <a:t> slope</a:t>
                </a:r>
                <a:endParaRPr lang="he-IL" sz="2400" dirty="0"/>
              </a:p>
              <a:p>
                <a:pPr algn="l">
                  <a:lnSpc>
                    <a:spcPct val="150000"/>
                  </a:lnSpc>
                </a:pPr>
                <a14:m>
                  <m:oMathPara xmlns:m="http://schemas.openxmlformats.org/officeDocument/2006/math">
                    <m:oMathParaPr>
                      <m:jc m:val="center"/>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𝑥</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r>
                        <a:rPr lang="en-US" sz="2400" b="0" i="1" smtClean="0">
                          <a:latin typeface="Cambria Math"/>
                        </a:rPr>
                        <m:t>     </m:t>
                      </m:r>
                      <m:r>
                        <a:rPr lang="en-US" sz="2400" b="0" i="1" smtClean="0">
                          <a:latin typeface="Cambria Math" panose="02040503050406030204" pitchFamily="18" charset="0"/>
                        </a:rPr>
                        <m:t>=</m:t>
                      </m:r>
                      <m:r>
                        <a:rPr lang="en-US" sz="2400" b="0" i="1" smtClean="0">
                          <a:latin typeface="Cambria Math"/>
                        </a:rPr>
                        <m:t>      </m:t>
                      </m:r>
                      <m:d>
                        <m:dPr>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b="0" i="1">
                                  <a:latin typeface="Cambria Math" panose="02040503050406030204" pitchFamily="18" charset="0"/>
                                </a:rPr>
                                <m:t>𝑥</m:t>
                              </m:r>
                            </m:e>
                            <m:sub>
                              <m:r>
                                <a:rPr lang="en-US" sz="2400" b="0" i="1" smtClean="0">
                                  <a:latin typeface="Cambria Math" panose="02040503050406030204" pitchFamily="18" charset="0"/>
                                </a:rPr>
                                <m:t>𝐵</m:t>
                              </m:r>
                            </m:sub>
                          </m:sSub>
                          <m:r>
                            <a:rPr lang="en-US" sz="2400" b="0" i="1" smtClean="0">
                              <a:solidFill>
                                <a:schemeClr val="accent2"/>
                              </a:solidFill>
                              <a:latin typeface="Cambria Math" panose="02040503050406030204" pitchFamily="18" charset="0"/>
                            </a:rPr>
                            <m:t>−</m:t>
                          </m:r>
                          <m:sSub>
                            <m:sSubPr>
                              <m:ctrlPr>
                                <a:rPr lang="en-US" sz="2400" i="1">
                                  <a:solidFill>
                                    <a:schemeClr val="accent2"/>
                                  </a:solidFill>
                                  <a:latin typeface="Cambria Math" panose="02040503050406030204" pitchFamily="18" charset="0"/>
                                </a:rPr>
                              </m:ctrlPr>
                            </m:sSubPr>
                            <m:e>
                              <m:r>
                                <a:rPr lang="en-US" sz="2400" b="0" i="1">
                                  <a:solidFill>
                                    <a:schemeClr val="accent2"/>
                                  </a:solidFill>
                                  <a:latin typeface="Cambria Math" panose="02040503050406030204" pitchFamily="18" charset="0"/>
                                </a:rPr>
                                <m:t>𝑥</m:t>
                              </m:r>
                            </m:e>
                            <m:sub>
                              <m:r>
                                <a:rPr lang="en-US" sz="2400" b="0" i="1" smtClean="0">
                                  <a:solidFill>
                                    <a:schemeClr val="accent2"/>
                                  </a:solidFill>
                                  <a:latin typeface="Cambria Math" panose="02040503050406030204" pitchFamily="18" charset="0"/>
                                </a:rPr>
                                <m:t>𝐶</m:t>
                              </m:r>
                            </m:sub>
                          </m:sSub>
                        </m:e>
                      </m:d>
                      <m:r>
                        <a:rPr lang="en-US" sz="2400" b="0" i="1" smtClean="0">
                          <a:latin typeface="Cambria Math"/>
                        </a:rPr>
                        <m:t> </m:t>
                      </m:r>
                      <m:r>
                        <a:rPr lang="en-US" sz="2400" b="0" i="1" smtClean="0">
                          <a:solidFill>
                            <a:schemeClr val="accent2"/>
                          </a:solidFill>
                          <a:latin typeface="Cambria Math" panose="02040503050406030204" pitchFamily="18" charset="0"/>
                        </a:rPr>
                        <m:t>+</m:t>
                      </m:r>
                      <m:r>
                        <a:rPr lang="en-US" sz="2400" b="0" i="1" smtClean="0">
                          <a:latin typeface="Cambria Math" panose="02040503050406030204" pitchFamily="18" charset="0"/>
                        </a:rPr>
                        <m:t>(</m:t>
                      </m:r>
                      <m:sSub>
                        <m:sSubPr>
                          <m:ctrlPr>
                            <a:rPr lang="en-US" sz="2400" i="1" smtClean="0">
                              <a:solidFill>
                                <a:schemeClr val="accent2"/>
                              </a:solidFill>
                              <a:latin typeface="Cambria Math" panose="02040503050406030204" pitchFamily="18" charset="0"/>
                            </a:rPr>
                          </m:ctrlPr>
                        </m:sSubPr>
                        <m:e>
                          <m:r>
                            <a:rPr lang="en-US" sz="2400" b="0" i="1">
                              <a:solidFill>
                                <a:schemeClr val="accent2"/>
                              </a:solidFill>
                              <a:latin typeface="Cambria Math" panose="02040503050406030204" pitchFamily="18" charset="0"/>
                            </a:rPr>
                            <m:t>𝑥</m:t>
                          </m:r>
                        </m:e>
                        <m:sub>
                          <m:r>
                            <a:rPr lang="en-US" sz="2400" b="0" i="1" smtClean="0">
                              <a:solidFill>
                                <a:schemeClr val="accent2"/>
                              </a:solidFill>
                              <a:latin typeface="Cambria Math" panose="02040503050406030204" pitchFamily="18" charset="0"/>
                            </a:rPr>
                            <m:t>𝐶</m:t>
                          </m:r>
                        </m:sub>
                      </m:sSub>
                      <m:r>
                        <a:rPr lang="en-US" sz="2400" b="0" i="1">
                          <a:latin typeface="Cambria Math" panose="02040503050406030204" pitchFamily="18" charset="0"/>
                        </a:rPr>
                        <m:t>−</m:t>
                      </m:r>
                      <m:sSub>
                        <m:sSubPr>
                          <m:ctrlPr>
                            <a:rPr lang="en-US" sz="2400" i="1">
                              <a:latin typeface="Cambria Math" panose="02040503050406030204" pitchFamily="18" charset="0"/>
                            </a:rPr>
                          </m:ctrlPr>
                        </m:sSubPr>
                        <m:e>
                          <m:r>
                            <a:rPr lang="en-US" sz="2400" b="0" i="1">
                              <a:latin typeface="Cambria Math" panose="02040503050406030204" pitchFamily="18" charset="0"/>
                            </a:rPr>
                            <m:t>𝑥</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oMath>
                  </m:oMathPara>
                </a14:m>
                <a:endParaRPr lang="en-US" sz="2400" b="0" dirty="0"/>
              </a:p>
              <a:p>
                <a:pPr algn="l">
                  <a:lnSpc>
                    <a:spcPct val="150000"/>
                  </a:lnSpc>
                </a:pPr>
                <a:r>
                  <a:rPr lang="en-US" sz="2400" dirty="0" smtClean="0">
                    <a:solidFill>
                      <a:srgbClr val="0070C0"/>
                    </a:solidFill>
                  </a:rPr>
                  <a:t>Overall</a:t>
                </a:r>
                <a:r>
                  <a:rPr lang="en-US" sz="2400" dirty="0" smtClean="0"/>
                  <a:t> change = </a:t>
                </a:r>
                <a:r>
                  <a:rPr lang="en-US" sz="2400" dirty="0" smtClean="0">
                    <a:solidFill>
                      <a:srgbClr val="FF0000"/>
                    </a:solidFill>
                  </a:rPr>
                  <a:t>income</a:t>
                </a:r>
                <a:r>
                  <a:rPr lang="en-US" sz="2400" dirty="0" smtClean="0"/>
                  <a:t> effect + </a:t>
                </a:r>
                <a:r>
                  <a:rPr lang="en-US" sz="2400" dirty="0" smtClean="0">
                    <a:solidFill>
                      <a:srgbClr val="FF0000"/>
                    </a:solidFill>
                  </a:rPr>
                  <a:t>substitution</a:t>
                </a:r>
                <a:r>
                  <a:rPr lang="en-US" sz="2400" dirty="0" smtClean="0"/>
                  <a:t> effect</a:t>
                </a:r>
                <a:endParaRPr lang="en-US" sz="2400" dirty="0">
                  <a:solidFill>
                    <a:srgbClr val="0070C0"/>
                  </a:solidFill>
                </a:endParaRPr>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4273518" y="1783764"/>
                <a:ext cx="7430802" cy="2308324"/>
              </a:xfrm>
              <a:prstGeom prst="rect">
                <a:avLst/>
              </a:prstGeom>
              <a:blipFill rotWithShape="1">
                <a:blip r:embed="rId2"/>
                <a:stretch>
                  <a:fillRect l="-1231" r="-1395" b="-2646"/>
                </a:stretch>
              </a:blipFill>
            </p:spPr>
            <p:txBody>
              <a:bodyPr/>
              <a:lstStyle/>
              <a:p>
                <a:r>
                  <a:rPr lang="en-US">
                    <a:noFill/>
                  </a:rPr>
                  <a:t> </a:t>
                </a:r>
              </a:p>
            </p:txBody>
          </p:sp>
        </mc:Fallback>
      </mc:AlternateContent>
      <p:sp>
        <p:nvSpPr>
          <p:cNvPr id="11"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59302" y="2568515"/>
            <a:ext cx="2602743" cy="3012156"/>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CDCC70-4594-EC41-BC9B-CF8998CC05C1}"/>
                  </a:ext>
                </a:extLst>
              </p:cNvPr>
              <p:cNvSpPr txBox="1"/>
              <p:nvPr/>
            </p:nvSpPr>
            <p:spPr>
              <a:xfrm>
                <a:off x="1042290" y="2275627"/>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solidFill>
                    <a:srgbClr val="00B050"/>
                  </a:solidFill>
                </a:endParaRPr>
              </a:p>
            </p:txBody>
          </p:sp>
        </mc:Choice>
        <mc:Fallback xmlns="">
          <p:sp>
            <p:nvSpPr>
              <p:cNvPr id="12" name="TextBox 11">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042290" y="2275627"/>
                <a:ext cx="337015" cy="6624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44194C-9517-E047-82B5-02C2DD5BEC26}"/>
                  </a:ext>
                </a:extLst>
              </p:cNvPr>
              <p:cNvSpPr txBox="1"/>
              <p:nvPr/>
            </p:nvSpPr>
            <p:spPr>
              <a:xfrm>
                <a:off x="3956893" y="5696588"/>
                <a:ext cx="316625"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𝑥</m:t>
                              </m:r>
                            </m:sub>
                          </m:sSub>
                        </m:den>
                      </m:f>
                    </m:oMath>
                  </m:oMathPara>
                </a14:m>
                <a:endParaRPr lang="en-US" sz="2000" dirty="0">
                  <a:solidFill>
                    <a:srgbClr val="00B050"/>
                  </a:solidFill>
                </a:endParaRPr>
              </a:p>
            </p:txBody>
          </p:sp>
        </mc:Choice>
        <mc:Fallback xmlns="">
          <p:sp>
            <p:nvSpPr>
              <p:cNvPr id="14" name="TextBox 13">
                <a:extLst>
                  <a:ext uri="{FF2B5EF4-FFF2-40B4-BE49-F238E27FC236}">
                    <a16:creationId xmlns:a16="http://schemas.microsoft.com/office/drawing/2014/main" id="{2C44194C-9517-E047-82B5-02C2DD5BEC26}"/>
                  </a:ext>
                </a:extLst>
              </p:cNvPr>
              <p:cNvSpPr txBox="1">
                <a:spLocks noRot="1" noChangeAspect="1" noMove="1" noResize="1" noEditPoints="1" noAdjustHandles="1" noChangeArrowheads="1" noChangeShapeType="1" noTextEdit="1"/>
              </p:cNvSpPr>
              <p:nvPr/>
            </p:nvSpPr>
            <p:spPr>
              <a:xfrm>
                <a:off x="3956893" y="5696588"/>
                <a:ext cx="316625" cy="6281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7DF9BE8-A893-9146-B8ED-4DF0115CE2BA}"/>
                  </a:ext>
                </a:extLst>
              </p:cNvPr>
              <p:cNvSpPr txBox="1"/>
              <p:nvPr/>
            </p:nvSpPr>
            <p:spPr>
              <a:xfrm>
                <a:off x="2581345" y="5881728"/>
                <a:ext cx="392350"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r>
                                <a:rPr lang="en-US" sz="2000" b="0" i="1" smtClean="0">
                                  <a:solidFill>
                                    <a:srgbClr val="00B050"/>
                                  </a:solidFill>
                                  <a:latin typeface="Cambria Math" panose="02040503050406030204" pitchFamily="18" charset="0"/>
                                </a:rPr>
                                <m:t>′</m:t>
                              </m:r>
                            </m:e>
                            <m:sub>
                              <m:r>
                                <a:rPr lang="en-US" sz="2000" b="0" i="1" smtClean="0">
                                  <a:solidFill>
                                    <a:srgbClr val="00B050"/>
                                  </a:solidFill>
                                  <a:latin typeface="Cambria Math" panose="02040503050406030204" pitchFamily="18" charset="0"/>
                                </a:rPr>
                                <m:t>𝑥</m:t>
                              </m:r>
                            </m:sub>
                          </m:sSub>
                        </m:den>
                      </m:f>
                    </m:oMath>
                  </m:oMathPara>
                </a14:m>
                <a:endParaRPr lang="en-US" sz="2000" dirty="0"/>
              </a:p>
            </p:txBody>
          </p:sp>
        </mc:Choice>
        <mc:Fallback xmlns="">
          <p:sp>
            <p:nvSpPr>
              <p:cNvPr id="16" name="TextBox 15">
                <a:extLst>
                  <a:ext uri="{FF2B5EF4-FFF2-40B4-BE49-F238E27FC236}">
                    <a16:creationId xmlns:a16="http://schemas.microsoft.com/office/drawing/2014/main" id="{57DF9BE8-A893-9146-B8ED-4DF0115CE2BA}"/>
                  </a:ext>
                </a:extLst>
              </p:cNvPr>
              <p:cNvSpPr txBox="1">
                <a:spLocks noRot="1" noChangeAspect="1" noMove="1" noResize="1" noEditPoints="1" noAdjustHandles="1" noChangeArrowheads="1" noChangeShapeType="1" noTextEdit="1"/>
              </p:cNvSpPr>
              <p:nvPr/>
            </p:nvSpPr>
            <p:spPr>
              <a:xfrm>
                <a:off x="2581345" y="5881728"/>
                <a:ext cx="392350" cy="628121"/>
              </a:xfrm>
              <a:prstGeom prst="rect">
                <a:avLst/>
              </a:prstGeom>
              <a:blipFill>
                <a:blip r:embed="rId5"/>
                <a:stretch>
                  <a:fillRect/>
                </a:stretch>
              </a:blipFill>
            </p:spPr>
            <p:txBody>
              <a:bodyPr/>
              <a:lstStyle/>
              <a:p>
                <a:r>
                  <a:rPr lang="en-US">
                    <a:noFill/>
                  </a:rPr>
                  <a:t> </a:t>
                </a:r>
              </a:p>
            </p:txBody>
          </p:sp>
        </mc:Fallback>
      </mc:AlternateContent>
      <p:sp>
        <p:nvSpPr>
          <p:cNvPr id="17" name="Line 8">
            <a:extLst>
              <a:ext uri="{FF2B5EF4-FFF2-40B4-BE49-F238E27FC236}">
                <a16:creationId xmlns:a16="http://schemas.microsoft.com/office/drawing/2014/main" id="{29FECA26-0757-DC44-B776-EB7A75585644}"/>
              </a:ext>
            </a:extLst>
          </p:cNvPr>
          <p:cNvSpPr>
            <a:spLocks noChangeShapeType="1"/>
          </p:cNvSpPr>
          <p:nvPr/>
        </p:nvSpPr>
        <p:spPr bwMode="auto">
          <a:xfrm flipH="1" flipV="1">
            <a:off x="1547812" y="2568515"/>
            <a:ext cx="1278755" cy="3012156"/>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8" name="Arc 7">
            <a:extLst>
              <a:ext uri="{FF2B5EF4-FFF2-40B4-BE49-F238E27FC236}">
                <a16:creationId xmlns:a16="http://schemas.microsoft.com/office/drawing/2014/main" id="{ED80159E-35D9-DE49-8AF7-7489858705C6}"/>
              </a:ext>
            </a:extLst>
          </p:cNvPr>
          <p:cNvSpPr/>
          <p:nvPr/>
        </p:nvSpPr>
        <p:spPr>
          <a:xfrm rot="10626243">
            <a:off x="2933054" y="3636215"/>
            <a:ext cx="726946" cy="725358"/>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18" name="Arc 17">
            <a:extLst>
              <a:ext uri="{FF2B5EF4-FFF2-40B4-BE49-F238E27FC236}">
                <a16:creationId xmlns:a16="http://schemas.microsoft.com/office/drawing/2014/main" id="{64CE3FDD-2482-B040-8168-B55889FD4AAF}"/>
              </a:ext>
            </a:extLst>
          </p:cNvPr>
          <p:cNvSpPr/>
          <p:nvPr/>
        </p:nvSpPr>
        <p:spPr>
          <a:xfrm rot="10626243">
            <a:off x="2306523" y="3875876"/>
            <a:ext cx="726946" cy="725358"/>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9" name="TextBox 8">
            <a:extLst>
              <a:ext uri="{FF2B5EF4-FFF2-40B4-BE49-F238E27FC236}">
                <a16:creationId xmlns:a16="http://schemas.microsoft.com/office/drawing/2014/main" id="{02F118BD-205F-0443-81AF-DB6E6355CFF3}"/>
              </a:ext>
            </a:extLst>
          </p:cNvPr>
          <p:cNvSpPr txBox="1"/>
          <p:nvPr/>
        </p:nvSpPr>
        <p:spPr>
          <a:xfrm>
            <a:off x="3011929" y="3791953"/>
            <a:ext cx="396896" cy="369332"/>
          </a:xfrm>
          <a:prstGeom prst="rect">
            <a:avLst/>
          </a:prstGeom>
          <a:noFill/>
        </p:spPr>
        <p:txBody>
          <a:bodyPr wrap="square" rtlCol="0">
            <a:spAutoFit/>
          </a:bodyPr>
          <a:lstStyle/>
          <a:p>
            <a:pPr marL="0" algn="l" defTabSz="914400" rtl="0" eaLnBrk="1" latinLnBrk="0" hangingPunct="1"/>
            <a:r>
              <a:rPr lang="en-US" dirty="0"/>
              <a:t>A</a:t>
            </a:r>
          </a:p>
        </p:txBody>
      </p:sp>
      <p:sp>
        <p:nvSpPr>
          <p:cNvPr id="19" name="TextBox 18">
            <a:extLst>
              <a:ext uri="{FF2B5EF4-FFF2-40B4-BE49-F238E27FC236}">
                <a16:creationId xmlns:a16="http://schemas.microsoft.com/office/drawing/2014/main" id="{38DBAC6E-D181-014C-9CF7-AB95EFA89A28}"/>
              </a:ext>
            </a:extLst>
          </p:cNvPr>
          <p:cNvSpPr txBox="1"/>
          <p:nvPr/>
        </p:nvSpPr>
        <p:spPr>
          <a:xfrm>
            <a:off x="2361620" y="4123096"/>
            <a:ext cx="396896" cy="369332"/>
          </a:xfrm>
          <a:prstGeom prst="rect">
            <a:avLst/>
          </a:prstGeom>
          <a:noFill/>
        </p:spPr>
        <p:txBody>
          <a:bodyPr wrap="square" rtlCol="0">
            <a:spAutoFit/>
          </a:bodyPr>
          <a:lstStyle/>
          <a:p>
            <a:pPr marL="0" algn="l" defTabSz="914400" rtl="0" eaLnBrk="1" latinLnBrk="0" hangingPunct="1"/>
            <a:r>
              <a:rPr lang="en-US" dirty="0"/>
              <a:t>B</a:t>
            </a:r>
          </a:p>
        </p:txBody>
      </p:sp>
      <p:cxnSp>
        <p:nvCxnSpPr>
          <p:cNvPr id="13" name="Straight Connector 12">
            <a:extLst>
              <a:ext uri="{FF2B5EF4-FFF2-40B4-BE49-F238E27FC236}">
                <a16:creationId xmlns:a16="http://schemas.microsoft.com/office/drawing/2014/main" id="{41D51D4C-DCE6-8E41-A2CC-EA3E5DB3AE28}"/>
              </a:ext>
            </a:extLst>
          </p:cNvPr>
          <p:cNvCxnSpPr>
            <a:cxnSpLocks/>
          </p:cNvCxnSpPr>
          <p:nvPr/>
        </p:nvCxnSpPr>
        <p:spPr>
          <a:xfrm>
            <a:off x="3095547" y="4307762"/>
            <a:ext cx="9302" cy="127290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A49715-BD7A-DA4C-AA5C-6EB0B1F50069}"/>
              </a:ext>
            </a:extLst>
          </p:cNvPr>
          <p:cNvCxnSpPr>
            <a:cxnSpLocks/>
          </p:cNvCxnSpPr>
          <p:nvPr/>
        </p:nvCxnSpPr>
        <p:spPr>
          <a:xfrm>
            <a:off x="2317401" y="4464074"/>
            <a:ext cx="0" cy="1084033"/>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421C02-7E5D-F747-9FF2-5C704DA7ADBD}"/>
                  </a:ext>
                </a:extLst>
              </p:cNvPr>
              <p:cNvSpPr txBox="1"/>
              <p:nvPr/>
            </p:nvSpPr>
            <p:spPr>
              <a:xfrm flipH="1">
                <a:off x="3003413" y="5611559"/>
                <a:ext cx="29271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𝐴</m:t>
                          </m:r>
                        </m:sub>
                      </m:sSub>
                    </m:oMath>
                  </m:oMathPara>
                </a14:m>
                <a:endParaRPr lang="en-US" sz="2000" dirty="0"/>
              </a:p>
            </p:txBody>
          </p:sp>
        </mc:Choice>
        <mc:Fallback xmlns="">
          <p:sp>
            <p:nvSpPr>
              <p:cNvPr id="23" name="TextBox 22">
                <a:extLst>
                  <a:ext uri="{FF2B5EF4-FFF2-40B4-BE49-F238E27FC236}">
                    <a16:creationId xmlns:a16="http://schemas.microsoft.com/office/drawing/2014/main" id="{50421C02-7E5D-F747-9FF2-5C704DA7ADBD}"/>
                  </a:ext>
                </a:extLst>
              </p:cNvPr>
              <p:cNvSpPr txBox="1">
                <a:spLocks noRot="1" noChangeAspect="1" noMove="1" noResize="1" noEditPoints="1" noAdjustHandles="1" noChangeArrowheads="1" noChangeShapeType="1" noTextEdit="1"/>
              </p:cNvSpPr>
              <p:nvPr/>
            </p:nvSpPr>
            <p:spPr>
              <a:xfrm flipH="1">
                <a:off x="3003413" y="5611559"/>
                <a:ext cx="292714" cy="307777"/>
              </a:xfrm>
              <a:prstGeom prst="rect">
                <a:avLst/>
              </a:prstGeom>
              <a:blipFill>
                <a:blip r:embed="rId6"/>
                <a:stretch>
                  <a:fillRect l="-12000" r="-4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082D51F-79C5-5C4B-8D53-94BCEDF614C9}"/>
                  </a:ext>
                </a:extLst>
              </p:cNvPr>
              <p:cNvSpPr txBox="1"/>
              <p:nvPr/>
            </p:nvSpPr>
            <p:spPr>
              <a:xfrm flipH="1">
                <a:off x="2122411" y="5583491"/>
                <a:ext cx="29271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𝐵</m:t>
                          </m:r>
                        </m:sub>
                      </m:sSub>
                    </m:oMath>
                  </m:oMathPara>
                </a14:m>
                <a:endParaRPr lang="en-US" sz="2000" dirty="0"/>
              </a:p>
            </p:txBody>
          </p:sp>
        </mc:Choice>
        <mc:Fallback xmlns="">
          <p:sp>
            <p:nvSpPr>
              <p:cNvPr id="24" name="TextBox 23">
                <a:extLst>
                  <a:ext uri="{FF2B5EF4-FFF2-40B4-BE49-F238E27FC236}">
                    <a16:creationId xmlns:a16="http://schemas.microsoft.com/office/drawing/2014/main" id="{C082D51F-79C5-5C4B-8D53-94BCEDF614C9}"/>
                  </a:ext>
                </a:extLst>
              </p:cNvPr>
              <p:cNvSpPr txBox="1">
                <a:spLocks noRot="1" noChangeAspect="1" noMove="1" noResize="1" noEditPoints="1" noAdjustHandles="1" noChangeArrowheads="1" noChangeShapeType="1" noTextEdit="1"/>
              </p:cNvSpPr>
              <p:nvPr/>
            </p:nvSpPr>
            <p:spPr>
              <a:xfrm flipH="1">
                <a:off x="2122411" y="5583491"/>
                <a:ext cx="292714" cy="307777"/>
              </a:xfrm>
              <a:prstGeom prst="rect">
                <a:avLst/>
              </a:prstGeom>
              <a:blipFill>
                <a:blip r:embed="rId7"/>
                <a:stretch>
                  <a:fillRect l="-16667" r="-8333" b="-12000"/>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7F2376A-3213-0F42-8B1C-65799BC59D76}"/>
              </a:ext>
            </a:extLst>
          </p:cNvPr>
          <p:cNvCxnSpPr/>
          <p:nvPr/>
        </p:nvCxnSpPr>
        <p:spPr>
          <a:xfrm>
            <a:off x="2346105" y="2657931"/>
            <a:ext cx="1175940" cy="2953628"/>
          </a:xfrm>
          <a:prstGeom prst="line">
            <a:avLst/>
          </a:prstGeom>
          <a:ln w="38100">
            <a:prstDash val="dash"/>
          </a:ln>
        </p:spPr>
        <p:style>
          <a:lnRef idx="1">
            <a:schemeClr val="accent6"/>
          </a:lnRef>
          <a:fillRef idx="0">
            <a:schemeClr val="accent6"/>
          </a:fillRef>
          <a:effectRef idx="0">
            <a:schemeClr val="accent6"/>
          </a:effectRef>
          <a:fontRef idx="minor">
            <a:schemeClr val="tx1"/>
          </a:fontRef>
        </p:style>
      </p:cxnSp>
      <p:sp>
        <p:nvSpPr>
          <p:cNvPr id="26" name="Arc 25">
            <a:extLst>
              <a:ext uri="{FF2B5EF4-FFF2-40B4-BE49-F238E27FC236}">
                <a16:creationId xmlns:a16="http://schemas.microsoft.com/office/drawing/2014/main" id="{7520857C-193A-9146-8E9B-849B91480167}"/>
              </a:ext>
            </a:extLst>
          </p:cNvPr>
          <p:cNvSpPr/>
          <p:nvPr/>
        </p:nvSpPr>
        <p:spPr>
          <a:xfrm rot="12257702">
            <a:off x="2566489" y="2817051"/>
            <a:ext cx="726946" cy="725358"/>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7" name="TextBox 26">
            <a:extLst>
              <a:ext uri="{FF2B5EF4-FFF2-40B4-BE49-F238E27FC236}">
                <a16:creationId xmlns:a16="http://schemas.microsoft.com/office/drawing/2014/main" id="{363E9B44-716B-7541-9145-FD7D5539FA71}"/>
              </a:ext>
            </a:extLst>
          </p:cNvPr>
          <p:cNvSpPr txBox="1"/>
          <p:nvPr/>
        </p:nvSpPr>
        <p:spPr>
          <a:xfrm>
            <a:off x="2687157" y="2473265"/>
            <a:ext cx="396896" cy="369332"/>
          </a:xfrm>
          <a:prstGeom prst="rect">
            <a:avLst/>
          </a:prstGeom>
          <a:noFill/>
        </p:spPr>
        <p:txBody>
          <a:bodyPr wrap="square" rtlCol="0">
            <a:spAutoFit/>
          </a:bodyPr>
          <a:lstStyle/>
          <a:p>
            <a:pPr marL="0" algn="l" defTabSz="914400" rtl="0" eaLnBrk="1" latinLnBrk="0" hangingPunct="1"/>
            <a:r>
              <a:rPr lang="en-US" dirty="0"/>
              <a:t>C</a:t>
            </a:r>
          </a:p>
        </p:txBody>
      </p:sp>
    </p:spTree>
    <p:extLst>
      <p:ext uri="{BB962C8B-B14F-4D97-AF65-F5344CB8AC3E}">
        <p14:creationId xmlns:p14="http://schemas.microsoft.com/office/powerpoint/2010/main" val="209230672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For example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273</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4978754" y="1795916"/>
                <a:ext cx="6362677" cy="3504357"/>
              </a:xfrm>
              <a:prstGeom prst="rect">
                <a:avLst/>
              </a:prstGeom>
              <a:noFill/>
            </p:spPr>
            <p:txBody>
              <a:bodyPr wrap="square" rtlCol="0">
                <a:spAutoFit/>
              </a:bodyPr>
              <a:lstStyle/>
              <a:p>
                <a:pPr marL="0" algn="l" defTabSz="914400" rtl="0" eaLnBrk="1" latinLnBrk="0" hangingPunct="1">
                  <a:lnSpc>
                    <a:spcPct val="150000"/>
                  </a:lnSpc>
                </a:pPr>
                <a:r>
                  <a:rPr lang="en-US" sz="2400" b="0" dirty="0" smtClean="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log</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e>
                    </m:func>
                    <m:r>
                      <a:rPr lang="en-US"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log</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e>
                    </m:func>
                  </m:oMath>
                </a14:m>
                <a:r>
                  <a:rPr lang="en-US" sz="2400" b="0" dirty="0" smtClean="0">
                    <a:solidFill>
                      <a:schemeClr val="accent1"/>
                    </a:solidFill>
                  </a:rPr>
                  <a:t>    </a:t>
                </a:r>
                <a:endParaRPr lang="en-US" sz="2400" b="0" dirty="0">
                  <a:solidFill>
                    <a:schemeClr val="accent1"/>
                  </a:solidFill>
                </a:endParaRPr>
              </a:p>
              <a:p>
                <a:pPr marL="0" algn="l" defTabSz="914400" rtl="0" eaLnBrk="1" latinLnBrk="0" hangingPunct="1">
                  <a:lnSpc>
                    <a:spcPct val="150000"/>
                  </a:lnSpc>
                </a:pPr>
                <a:r>
                  <a:rPr lang="en-US" sz="2400" b="0" dirty="0" smtClean="0">
                    <a:solidFill>
                      <a:srgbClr val="00B050"/>
                    </a:solidFill>
                  </a:rPr>
                  <a:t>                            </a:t>
                </a:r>
                <a14:m>
                  <m:oMath xmlns:m="http://schemas.openxmlformats.org/officeDocument/2006/math">
                    <m:r>
                      <a:rPr lang="en-US" sz="2400" b="0" i="1" smtClean="0">
                        <a:solidFill>
                          <a:srgbClr val="00B050"/>
                        </a:solidFill>
                        <a:latin typeface="Cambria Math" panose="02040503050406030204" pitchFamily="18" charset="0"/>
                      </a:rPr>
                      <m:t>𝐼</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120</m:t>
                    </m:r>
                    <m:r>
                      <a:rPr lang="en-US" sz="2400" b="0" i="1" smtClean="0">
                        <a:solidFill>
                          <a:srgbClr val="00B050"/>
                        </a:solidFill>
                        <a:latin typeface="Cambria Math" panose="02040503050406030204" pitchFamily="18" charset="0"/>
                      </a:rPr>
                      <m:t>, </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  </m:t>
                        </m:r>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2</m:t>
                    </m:r>
                    <m:r>
                      <a:rPr lang="en-US" sz="2400" b="0" i="1" smtClean="0">
                        <a:solidFill>
                          <a:srgbClr val="00B050"/>
                        </a:solidFill>
                        <a:latin typeface="Cambria Math" panose="02040503050406030204" pitchFamily="18" charset="0"/>
                      </a:rPr>
                      <m:t>,  </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𝑦</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2</m:t>
                    </m:r>
                  </m:oMath>
                </a14:m>
                <a:r>
                  <a:rPr lang="en-US" sz="2400" b="0" dirty="0" smtClean="0">
                    <a:solidFill>
                      <a:srgbClr val="00B050"/>
                    </a:solidFill>
                  </a:rPr>
                  <a:t> </a:t>
                </a:r>
                <a:endParaRPr lang="en-US" sz="2400" b="0" dirty="0">
                  <a:solidFill>
                    <a:srgbClr val="00B050"/>
                  </a:solidFill>
                </a:endParaRPr>
              </a:p>
              <a:p>
                <a:pPr marL="0" algn="l" defTabSz="914400" rtl="0" eaLnBrk="1" latinLnBrk="0" hangingPunct="1">
                  <a:lnSpc>
                    <a:spcPct val="150000"/>
                  </a:lnSpc>
                </a:pPr>
                <a14:m>
                  <m:oMath xmlns:m="http://schemas.openxmlformats.org/officeDocument/2006/math">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𝑥</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num>
                      <m:den>
                        <m:r>
                          <a:rPr lang="en-US" sz="2400" b="0" i="1" smtClean="0">
                            <a:solidFill>
                              <a:srgbClr val="FF0000"/>
                            </a:solidFill>
                            <a:latin typeface="Cambria Math" panose="02040503050406030204" pitchFamily="18" charset="0"/>
                          </a:rPr>
                          <m:t>2</m:t>
                        </m:r>
                      </m:den>
                    </m:f>
                    <m:r>
                      <a:rPr lang="en-US" sz="2400" b="0" i="1" smtClean="0">
                        <a:solidFill>
                          <a:srgbClr val="FF0000"/>
                        </a:solidFill>
                        <a:latin typeface="Cambria Math" panose="02040503050406030204" pitchFamily="18" charset="0"/>
                      </a:rPr>
                      <m:t> </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𝑥</m:t>
                            </m:r>
                          </m:sub>
                        </m:sSub>
                      </m:den>
                    </m:f>
                    <m:r>
                      <a:rPr lang="en-US" sz="2400" b="0" i="1" smtClean="0">
                        <a:solidFill>
                          <a:srgbClr val="FF0000"/>
                        </a:solidFill>
                        <a:latin typeface="Cambria Math" panose="02040503050406030204" pitchFamily="18" charset="0"/>
                      </a:rPr>
                      <m:t>𝐼</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num>
                      <m:den>
                        <m:r>
                          <a:rPr lang="en-US" sz="2400" b="0" i="1" smtClean="0">
                            <a:solidFill>
                              <a:srgbClr val="FF0000"/>
                            </a:solidFill>
                            <a:latin typeface="Cambria Math" panose="02040503050406030204" pitchFamily="18" charset="0"/>
                          </a:rPr>
                          <m:t>2</m:t>
                        </m:r>
                      </m:den>
                    </m:f>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1</m:t>
                        </m:r>
                      </m:num>
                      <m:den>
                        <m:r>
                          <a:rPr lang="en-US" sz="2400" b="0" i="1" smtClean="0">
                            <a:solidFill>
                              <a:srgbClr val="FF0000"/>
                            </a:solidFill>
                            <a:latin typeface="Cambria Math" panose="02040503050406030204" pitchFamily="18" charset="0"/>
                          </a:rPr>
                          <m:t>2</m:t>
                        </m:r>
                      </m:den>
                    </m:f>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120</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30</m:t>
                    </m:r>
                  </m:oMath>
                </a14:m>
                <a:r>
                  <a:rPr lang="en-US" sz="2400" b="0" dirty="0" smtClean="0">
                    <a:solidFill>
                      <a:srgbClr val="FF0000"/>
                    </a:solidFill>
                    <a:ea typeface="Cambria Math" panose="02040503050406030204" pitchFamily="18" charset="0"/>
                  </a:rPr>
                  <a:t> </a:t>
                </a:r>
                <a:endParaRPr lang="en-US" sz="2400" b="0" dirty="0">
                  <a:solidFill>
                    <a:srgbClr val="FF0000"/>
                  </a:solidFill>
                  <a:ea typeface="Cambria Math" panose="02040503050406030204" pitchFamily="18" charset="0"/>
                </a:endParaRPr>
              </a:p>
              <a:p>
                <a:pPr>
                  <a:lnSpc>
                    <a:spcPct val="150000"/>
                  </a:lnSpc>
                </a:pPr>
                <a14:m>
                  <m:oMath xmlns:m="http://schemas.openxmlformats.org/officeDocument/2006/math">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𝑦</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1</m:t>
                        </m:r>
                      </m:num>
                      <m:den>
                        <m:r>
                          <a:rPr lang="en-US" sz="2400" i="1">
                            <a:solidFill>
                              <a:srgbClr val="FF0000"/>
                            </a:solidFill>
                            <a:latin typeface="Cambria Math" panose="02040503050406030204" pitchFamily="18" charset="0"/>
                          </a:rPr>
                          <m:t>2</m:t>
                        </m:r>
                      </m:den>
                    </m:f>
                    <m:r>
                      <a:rPr lang="en-US" sz="2400" i="1">
                        <a:solidFill>
                          <a:srgbClr val="FF0000"/>
                        </a:solidFill>
                        <a:latin typeface="Cambria Math" panose="02040503050406030204" pitchFamily="18" charset="0"/>
                      </a:rPr>
                      <m:t> </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1</m:t>
                        </m:r>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𝑦</m:t>
                            </m:r>
                          </m:sub>
                        </m:sSub>
                      </m:den>
                    </m:f>
                    <m:r>
                      <a:rPr lang="en-US" sz="2400" i="1">
                        <a:solidFill>
                          <a:srgbClr val="FF0000"/>
                        </a:solidFill>
                        <a:latin typeface="Cambria Math" panose="02040503050406030204" pitchFamily="18" charset="0"/>
                      </a:rPr>
                      <m:t>𝐼</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1</m:t>
                        </m:r>
                      </m:num>
                      <m:den>
                        <m:r>
                          <a:rPr lang="en-US" sz="2400" i="1">
                            <a:solidFill>
                              <a:srgbClr val="FF0000"/>
                            </a:solidFill>
                            <a:latin typeface="Cambria Math" panose="02040503050406030204" pitchFamily="18" charset="0"/>
                          </a:rPr>
                          <m:t>2</m:t>
                        </m:r>
                      </m:den>
                    </m:f>
                    <m:r>
                      <a:rPr lang="en-US" sz="2400" i="1">
                        <a:solidFill>
                          <a:srgbClr val="FF0000"/>
                        </a:solidFill>
                        <a:latin typeface="Cambria Math" panose="02040503050406030204" pitchFamily="18" charset="0"/>
                        <a:ea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1</m:t>
                        </m:r>
                      </m:num>
                      <m:den>
                        <m:r>
                          <a:rPr lang="en-US" sz="2400" i="1">
                            <a:solidFill>
                              <a:srgbClr val="FF0000"/>
                            </a:solidFill>
                            <a:latin typeface="Cambria Math" panose="02040503050406030204" pitchFamily="18" charset="0"/>
                          </a:rPr>
                          <m:t>2</m:t>
                        </m:r>
                      </m:den>
                    </m:f>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120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oMath>
                </a14:m>
                <a:r>
                  <a:rPr lang="en-US" sz="2400" dirty="0" smtClean="0">
                    <a:solidFill>
                      <a:srgbClr val="FF0000"/>
                    </a:solidFill>
                  </a:rPr>
                  <a:t> </a:t>
                </a:r>
                <a:endParaRPr lang="en-US" sz="2400" dirty="0">
                  <a:solidFill>
                    <a:srgbClr val="FF0000"/>
                  </a:solidFill>
                </a:endParaRPr>
              </a:p>
              <a:p>
                <a:pPr marL="0" algn="l" defTabSz="914400" rtl="0" eaLnBrk="1" latinLnBrk="0" hangingPunct="1">
                  <a:lnSpc>
                    <a:spcPct val="150000"/>
                  </a:lnSpc>
                </a:pPr>
                <a:endParaRPr lang="en-US" sz="2400" dirty="0"/>
              </a:p>
            </p:txBody>
          </p:sp>
        </mc:Choice>
        <mc:Fallback xmlns="">
          <p:sp>
            <p:nvSpPr>
              <p:cNvPr id="15" name="TextBox 14">
                <a:extLst>
                  <a:ext uri="{FF2B5EF4-FFF2-40B4-BE49-F238E27FC236}">
                    <a16:creationId xmlns:a16="http://schemas.microsoft.com/office/drawing/2014/main" id="{AC13AD08-A502-B542-B38A-EECCB8CDC09D}"/>
                  </a:ext>
                </a:extLst>
              </p:cNvPr>
              <p:cNvSpPr txBox="1">
                <a:spLocks noRot="1" noChangeAspect="1" noMove="1" noResize="1" noEditPoints="1" noAdjustHandles="1" noChangeArrowheads="1" noChangeShapeType="1" noTextEdit="1"/>
              </p:cNvSpPr>
              <p:nvPr/>
            </p:nvSpPr>
            <p:spPr>
              <a:xfrm>
                <a:off x="4978754" y="1795916"/>
                <a:ext cx="6362677" cy="3504357"/>
              </a:xfrm>
              <a:prstGeom prst="rect">
                <a:avLst/>
              </a:prstGeom>
              <a:blipFill>
                <a:blip r:embed="rId2"/>
                <a:stretch>
                  <a:fillRect/>
                </a:stretch>
              </a:blipFill>
            </p:spPr>
            <p:txBody>
              <a:bodyPr/>
              <a:lstStyle/>
              <a:p>
                <a:r>
                  <a:rPr lang="en-US">
                    <a:noFill/>
                  </a:rPr>
                  <a:t> </a:t>
                </a:r>
              </a:p>
            </p:txBody>
          </p:sp>
        </mc:Fallback>
      </mc:AlternateContent>
      <p:sp>
        <p:nvSpPr>
          <p:cNvPr id="11"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59302" y="2568515"/>
            <a:ext cx="2602743" cy="3012156"/>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CDCC70-4594-EC41-BC9B-CF8998CC05C1}"/>
                  </a:ext>
                </a:extLst>
              </p:cNvPr>
              <p:cNvSpPr txBox="1"/>
              <p:nvPr/>
            </p:nvSpPr>
            <p:spPr>
              <a:xfrm>
                <a:off x="1208735" y="2414626"/>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60</m:t>
                      </m:r>
                    </m:oMath>
                  </m:oMathPara>
                </a14:m>
                <a:endParaRPr lang="en-US" sz="2000" dirty="0"/>
              </a:p>
            </p:txBody>
          </p:sp>
        </mc:Choice>
        <mc:Fallback xmlns="">
          <p:sp>
            <p:nvSpPr>
              <p:cNvPr id="12" name="TextBox 11">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208735" y="2414626"/>
                <a:ext cx="343043" cy="307777"/>
              </a:xfrm>
              <a:prstGeom prst="rect">
                <a:avLst/>
              </a:prstGeom>
              <a:blipFill>
                <a:blip r:embed="rId3"/>
                <a:stretch>
                  <a:fillRect l="-14286" r="-14286"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44194C-9517-E047-82B5-02C2DD5BEC26}"/>
                  </a:ext>
                </a:extLst>
              </p:cNvPr>
              <p:cNvSpPr txBox="1"/>
              <p:nvPr/>
            </p:nvSpPr>
            <p:spPr>
              <a:xfrm>
                <a:off x="4745853" y="5737379"/>
                <a:ext cx="2017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𝑥</m:t>
                      </m:r>
                    </m:oMath>
                  </m:oMathPara>
                </a14:m>
                <a:endParaRPr lang="en-US" sz="2000" dirty="0">
                  <a:solidFill>
                    <a:srgbClr val="FF0000"/>
                  </a:solidFill>
                </a:endParaRPr>
              </a:p>
            </p:txBody>
          </p:sp>
        </mc:Choice>
        <mc:Fallback xmlns="">
          <p:sp>
            <p:nvSpPr>
              <p:cNvPr id="14" name="TextBox 13">
                <a:extLst>
                  <a:ext uri="{FF2B5EF4-FFF2-40B4-BE49-F238E27FC236}">
                    <a16:creationId xmlns:a16="http://schemas.microsoft.com/office/drawing/2014/main" id="{2C44194C-9517-E047-82B5-02C2DD5BEC26}"/>
                  </a:ext>
                </a:extLst>
              </p:cNvPr>
              <p:cNvSpPr txBox="1">
                <a:spLocks noRot="1" noChangeAspect="1" noMove="1" noResize="1" noEditPoints="1" noAdjustHandles="1" noChangeArrowheads="1" noChangeShapeType="1" noTextEdit="1"/>
              </p:cNvSpPr>
              <p:nvPr/>
            </p:nvSpPr>
            <p:spPr>
              <a:xfrm>
                <a:off x="4745853" y="5737379"/>
                <a:ext cx="201722" cy="307777"/>
              </a:xfrm>
              <a:prstGeom prst="rect">
                <a:avLst/>
              </a:prstGeom>
              <a:blipFill>
                <a:blip r:embed="rId4"/>
                <a:stretch>
                  <a:fillRect l="-18182" r="-12121"/>
                </a:stretch>
              </a:blipFill>
            </p:spPr>
            <p:txBody>
              <a:bodyPr/>
              <a:lstStyle/>
              <a:p>
                <a:r>
                  <a:rPr lang="en-US">
                    <a:noFill/>
                  </a:rPr>
                  <a:t> </a:t>
                </a:r>
              </a:p>
            </p:txBody>
          </p:sp>
        </mc:Fallback>
      </mc:AlternateContent>
      <p:sp>
        <p:nvSpPr>
          <p:cNvPr id="8" name="Arc 7">
            <a:extLst>
              <a:ext uri="{FF2B5EF4-FFF2-40B4-BE49-F238E27FC236}">
                <a16:creationId xmlns:a16="http://schemas.microsoft.com/office/drawing/2014/main" id="{ED80159E-35D9-DE49-8AF7-7489858705C6}"/>
              </a:ext>
            </a:extLst>
          </p:cNvPr>
          <p:cNvSpPr/>
          <p:nvPr/>
        </p:nvSpPr>
        <p:spPr>
          <a:xfrm rot="10626243">
            <a:off x="2933054" y="3636215"/>
            <a:ext cx="726946" cy="725358"/>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9" name="TextBox 8">
            <a:extLst>
              <a:ext uri="{FF2B5EF4-FFF2-40B4-BE49-F238E27FC236}">
                <a16:creationId xmlns:a16="http://schemas.microsoft.com/office/drawing/2014/main" id="{02F118BD-205F-0443-81AF-DB6E6355CFF3}"/>
              </a:ext>
            </a:extLst>
          </p:cNvPr>
          <p:cNvSpPr txBox="1"/>
          <p:nvPr/>
        </p:nvSpPr>
        <p:spPr>
          <a:xfrm>
            <a:off x="3011929" y="3791953"/>
            <a:ext cx="396896" cy="369332"/>
          </a:xfrm>
          <a:prstGeom prst="rect">
            <a:avLst/>
          </a:prstGeom>
          <a:noFill/>
        </p:spPr>
        <p:txBody>
          <a:bodyPr wrap="square" rtlCol="0">
            <a:spAutoFit/>
          </a:bodyPr>
          <a:lstStyle/>
          <a:p>
            <a:pPr marL="0" algn="l" defTabSz="914400" rtl="0" eaLnBrk="1" latinLnBrk="0" hangingPunct="1"/>
            <a:r>
              <a:rPr lang="en-US" dirty="0"/>
              <a:t>A</a:t>
            </a:r>
          </a:p>
        </p:txBody>
      </p:sp>
      <p:cxnSp>
        <p:nvCxnSpPr>
          <p:cNvPr id="13" name="Straight Connector 12">
            <a:extLst>
              <a:ext uri="{FF2B5EF4-FFF2-40B4-BE49-F238E27FC236}">
                <a16:creationId xmlns:a16="http://schemas.microsoft.com/office/drawing/2014/main" id="{41D51D4C-DCE6-8E41-A2CC-EA3E5DB3AE28}"/>
              </a:ext>
            </a:extLst>
          </p:cNvPr>
          <p:cNvCxnSpPr>
            <a:cxnSpLocks/>
          </p:cNvCxnSpPr>
          <p:nvPr/>
        </p:nvCxnSpPr>
        <p:spPr>
          <a:xfrm>
            <a:off x="3011929" y="4269393"/>
            <a:ext cx="9302" cy="127290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421C02-7E5D-F747-9FF2-5C704DA7ADBD}"/>
                  </a:ext>
                </a:extLst>
              </p:cNvPr>
              <p:cNvSpPr txBox="1"/>
              <p:nvPr/>
            </p:nvSpPr>
            <p:spPr>
              <a:xfrm flipH="1">
                <a:off x="2654233" y="5668237"/>
                <a:ext cx="115520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r>
                        <a:rPr lang="en-US" sz="2000" b="0" i="1" smtClean="0">
                          <a:latin typeface="Cambria Math" panose="02040503050406030204" pitchFamily="18" charset="0"/>
                        </a:rPr>
                        <m:t>30</m:t>
                      </m:r>
                    </m:oMath>
                  </m:oMathPara>
                </a14:m>
                <a:endParaRPr lang="en-US" sz="2000" dirty="0"/>
              </a:p>
            </p:txBody>
          </p:sp>
        </mc:Choice>
        <mc:Fallback xmlns="">
          <p:sp>
            <p:nvSpPr>
              <p:cNvPr id="23" name="TextBox 22">
                <a:extLst>
                  <a:ext uri="{FF2B5EF4-FFF2-40B4-BE49-F238E27FC236}">
                    <a16:creationId xmlns:a16="http://schemas.microsoft.com/office/drawing/2014/main" id="{50421C02-7E5D-F747-9FF2-5C704DA7ADBD}"/>
                  </a:ext>
                </a:extLst>
              </p:cNvPr>
              <p:cNvSpPr txBox="1">
                <a:spLocks noRot="1" noChangeAspect="1" noMove="1" noResize="1" noEditPoints="1" noAdjustHandles="1" noChangeArrowheads="1" noChangeShapeType="1" noTextEdit="1"/>
              </p:cNvSpPr>
              <p:nvPr/>
            </p:nvSpPr>
            <p:spPr>
              <a:xfrm flipH="1">
                <a:off x="2654233" y="5668237"/>
                <a:ext cx="1155202" cy="307777"/>
              </a:xfrm>
              <a:prstGeom prst="rect">
                <a:avLst/>
              </a:prstGeom>
              <a:blipFill>
                <a:blip r:embed="rId5"/>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082D51F-79C5-5C4B-8D53-94BCEDF614C9}"/>
                  </a:ext>
                </a:extLst>
              </p:cNvPr>
              <p:cNvSpPr txBox="1"/>
              <p:nvPr/>
            </p:nvSpPr>
            <p:spPr>
              <a:xfrm flipH="1">
                <a:off x="518556" y="4074593"/>
                <a:ext cx="97312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r>
                        <a:rPr lang="en-US" sz="2000" b="0" i="1" smtClean="0">
                          <a:latin typeface="Cambria Math" panose="02040503050406030204" pitchFamily="18" charset="0"/>
                        </a:rPr>
                        <m:t>30</m:t>
                      </m:r>
                    </m:oMath>
                  </m:oMathPara>
                </a14:m>
                <a:endParaRPr lang="en-US" sz="2000" dirty="0"/>
              </a:p>
            </p:txBody>
          </p:sp>
        </mc:Choice>
        <mc:Fallback xmlns="">
          <p:sp>
            <p:nvSpPr>
              <p:cNvPr id="24" name="TextBox 23">
                <a:extLst>
                  <a:ext uri="{FF2B5EF4-FFF2-40B4-BE49-F238E27FC236}">
                    <a16:creationId xmlns:a16="http://schemas.microsoft.com/office/drawing/2014/main" id="{C082D51F-79C5-5C4B-8D53-94BCEDF614C9}"/>
                  </a:ext>
                </a:extLst>
              </p:cNvPr>
              <p:cNvSpPr txBox="1">
                <a:spLocks noRot="1" noChangeAspect="1" noMove="1" noResize="1" noEditPoints="1" noAdjustHandles="1" noChangeArrowheads="1" noChangeShapeType="1" noTextEdit="1"/>
              </p:cNvSpPr>
              <p:nvPr/>
            </p:nvSpPr>
            <p:spPr>
              <a:xfrm flipH="1">
                <a:off x="518556" y="4074593"/>
                <a:ext cx="973124" cy="307777"/>
              </a:xfrm>
              <a:prstGeom prst="rect">
                <a:avLst/>
              </a:prstGeom>
              <a:blipFill>
                <a:blip r:embed="rId6"/>
                <a:stretch>
                  <a:fillRect l="-3896" r="-3896" b="-200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C49551B0-5D04-1B4A-AC50-EFFD11E0A7FF}"/>
              </a:ext>
            </a:extLst>
          </p:cNvPr>
          <p:cNvCxnSpPr>
            <a:cxnSpLocks/>
          </p:cNvCxnSpPr>
          <p:nvPr/>
        </p:nvCxnSpPr>
        <p:spPr>
          <a:xfrm>
            <a:off x="1522859" y="4232898"/>
            <a:ext cx="1489070" cy="23637"/>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7B927B7-7044-CD4F-A250-85010B37E439}"/>
                  </a:ext>
                </a:extLst>
              </p:cNvPr>
              <p:cNvSpPr txBox="1"/>
              <p:nvPr/>
            </p:nvSpPr>
            <p:spPr>
              <a:xfrm>
                <a:off x="1208735" y="1632049"/>
                <a:ext cx="20633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𝑦</m:t>
                      </m:r>
                    </m:oMath>
                  </m:oMathPara>
                </a14:m>
                <a:endParaRPr lang="en-US" sz="2000" dirty="0"/>
              </a:p>
            </p:txBody>
          </p:sp>
        </mc:Choice>
        <mc:Fallback xmlns="">
          <p:sp>
            <p:nvSpPr>
              <p:cNvPr id="29" name="TextBox 28">
                <a:extLst>
                  <a:ext uri="{FF2B5EF4-FFF2-40B4-BE49-F238E27FC236}">
                    <a16:creationId xmlns:a16="http://schemas.microsoft.com/office/drawing/2014/main" id="{87B927B7-7044-CD4F-A250-85010B37E439}"/>
                  </a:ext>
                </a:extLst>
              </p:cNvPr>
              <p:cNvSpPr txBox="1">
                <a:spLocks noRot="1" noChangeAspect="1" noMove="1" noResize="1" noEditPoints="1" noAdjustHandles="1" noChangeArrowheads="1" noChangeShapeType="1" noTextEdit="1"/>
              </p:cNvSpPr>
              <p:nvPr/>
            </p:nvSpPr>
            <p:spPr>
              <a:xfrm>
                <a:off x="1208735" y="1632049"/>
                <a:ext cx="206339" cy="307777"/>
              </a:xfrm>
              <a:prstGeom prst="rect">
                <a:avLst/>
              </a:prstGeom>
              <a:blipFill>
                <a:blip r:embed="rId7"/>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6694815-675D-1C49-A3F1-FBA9A3A490F3}"/>
                  </a:ext>
                </a:extLst>
              </p:cNvPr>
              <p:cNvSpPr txBox="1"/>
              <p:nvPr/>
            </p:nvSpPr>
            <p:spPr>
              <a:xfrm>
                <a:off x="4061184" y="5583490"/>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60</m:t>
                      </m:r>
                    </m:oMath>
                  </m:oMathPara>
                </a14:m>
                <a:endParaRPr lang="en-US" sz="2000" dirty="0"/>
              </a:p>
            </p:txBody>
          </p:sp>
        </mc:Choice>
        <mc:Fallback xmlns="">
          <p:sp>
            <p:nvSpPr>
              <p:cNvPr id="30" name="TextBox 29">
                <a:extLst>
                  <a:ext uri="{FF2B5EF4-FFF2-40B4-BE49-F238E27FC236}">
                    <a16:creationId xmlns:a16="http://schemas.microsoft.com/office/drawing/2014/main" id="{16694815-675D-1C49-A3F1-FBA9A3A490F3}"/>
                  </a:ext>
                </a:extLst>
              </p:cNvPr>
              <p:cNvSpPr txBox="1">
                <a:spLocks noRot="1" noChangeAspect="1" noMove="1" noResize="1" noEditPoints="1" noAdjustHandles="1" noChangeArrowheads="1" noChangeShapeType="1" noTextEdit="1"/>
              </p:cNvSpPr>
              <p:nvPr/>
            </p:nvSpPr>
            <p:spPr>
              <a:xfrm>
                <a:off x="4061184" y="5583490"/>
                <a:ext cx="343043" cy="307777"/>
              </a:xfrm>
              <a:prstGeom prst="rect">
                <a:avLst/>
              </a:prstGeom>
              <a:blipFill>
                <a:blip r:embed="rId8"/>
                <a:stretch>
                  <a:fillRect l="-14286" r="-14286" b="-4000"/>
                </a:stretch>
              </a:blipFill>
            </p:spPr>
            <p:txBody>
              <a:bodyPr/>
              <a:lstStyle/>
              <a:p>
                <a:r>
                  <a:rPr lang="en-US">
                    <a:noFill/>
                  </a:rPr>
                  <a:t> </a:t>
                </a:r>
              </a:p>
            </p:txBody>
          </p:sp>
        </mc:Fallback>
      </mc:AlternateContent>
    </p:spTree>
    <p:extLst>
      <p:ext uri="{BB962C8B-B14F-4D97-AF65-F5344CB8AC3E}">
        <p14:creationId xmlns:p14="http://schemas.microsoft.com/office/powerpoint/2010/main" val="229867771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Suppose the price has gone up</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274</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4872942" y="1785937"/>
                <a:ext cx="6362677" cy="2862322"/>
              </a:xfrm>
              <a:prstGeom prst="rect">
                <a:avLst/>
              </a:prstGeom>
              <a:noFill/>
            </p:spPr>
            <p:txBody>
              <a:bodyPr wrap="square" rtlCol="0">
                <a:spAutoFit/>
              </a:bodyPr>
              <a:lstStyle/>
              <a:p>
                <a:pPr marL="0" algn="ctr" defTabSz="914400" eaLnBrk="1" latinLnBrk="0" hangingPunct="1">
                  <a:lnSpc>
                    <a:spcPct val="150000"/>
                  </a:lnSpc>
                </a:pPr>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𝑥</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&gt;</m:t>
                    </m:r>
                    <m:r>
                      <a:rPr lang="en-US" sz="2400" b="0" i="1" smtClean="0">
                        <a:latin typeface="Cambria Math" panose="02040503050406030204" pitchFamily="18" charset="0"/>
                      </a:rPr>
                      <m:t>2</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𝑥</m:t>
                        </m:r>
                      </m:sub>
                    </m:sSub>
                  </m:oMath>
                </a14:m>
                <a:r>
                  <a:rPr lang="en-US" sz="2400" b="0" dirty="0" smtClean="0"/>
                  <a:t>                              </a:t>
                </a:r>
                <a:endParaRPr lang="en-US" sz="2400" b="0" dirty="0"/>
              </a:p>
              <a:p>
                <a:pPr marL="0" algn="l" defTabSz="914400" eaLnBrk="1" latinLnBrk="0" hangingPunct="1">
                  <a:lnSpc>
                    <a:spcPct val="150000"/>
                  </a:lnSpc>
                </a:pPr>
                <a:r>
                  <a:rPr lang="en-US" sz="2400" dirty="0" smtClean="0"/>
                  <a:t>From budget line A</a:t>
                </a:r>
                <a:endParaRPr lang="he-IL" sz="2400" dirty="0" smtClean="0"/>
              </a:p>
              <a:p>
                <a:pPr algn="l">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rPr>
                        <m:t>𝐴</m:t>
                      </m:r>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120</m:t>
                          </m:r>
                        </m:e>
                      </m:d>
                      <m:r>
                        <a:rPr lang="en-US" sz="2400" i="1">
                          <a:solidFill>
                            <a:srgbClr val="FF0000"/>
                          </a:solidFill>
                          <a:latin typeface="Cambria Math" panose="02040503050406030204" pitchFamily="18" charset="0"/>
                          <a:ea typeface="Cambria Math" panose="02040503050406030204" pitchFamily="18" charset="0"/>
                        </a:rPr>
                        <m:t>→</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30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oMath>
                  </m:oMathPara>
                </a14:m>
                <a:endParaRPr lang="en-US" sz="2400" dirty="0" smtClean="0">
                  <a:solidFill>
                    <a:srgbClr val="FF0000"/>
                  </a:solidFill>
                  <a:ea typeface="Cambria Math" panose="02040503050406030204" pitchFamily="18" charset="0"/>
                </a:endParaRPr>
              </a:p>
              <a:p>
                <a:pPr algn="l">
                  <a:lnSpc>
                    <a:spcPct val="150000"/>
                  </a:lnSpc>
                </a:pPr>
                <a:r>
                  <a:rPr lang="en-US" sz="2400" dirty="0" smtClean="0"/>
                  <a:t>We switch to line B</a:t>
                </a:r>
                <a:endParaRPr lang="he-IL" sz="2400" dirty="0"/>
              </a:p>
              <a:p>
                <a:pPr algn="l">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rPr>
                        <m:t>𝐵</m:t>
                      </m:r>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120</m:t>
                          </m:r>
                        </m:e>
                      </m:d>
                      <m:r>
                        <a:rPr lang="en-US" sz="2400" i="1">
                          <a:solidFill>
                            <a:srgbClr val="FF0000"/>
                          </a:solidFill>
                          <a:latin typeface="Cambria Math" panose="02040503050406030204" pitchFamily="18" charset="0"/>
                          <a:ea typeface="Cambria Math" panose="02040503050406030204" pitchFamily="18" charset="0"/>
                        </a:rPr>
                        <m:t>→</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20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oMath>
                  </m:oMathPara>
                </a14:m>
                <a:endParaRPr lang="en-US" sz="2400" dirty="0">
                  <a:solidFill>
                    <a:srgbClr val="FF0000"/>
                  </a:solidFill>
                </a:endParaRPr>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4872942" y="1785937"/>
                <a:ext cx="6362677" cy="2862322"/>
              </a:xfrm>
              <a:prstGeom prst="rect">
                <a:avLst/>
              </a:prstGeom>
              <a:blipFill rotWithShape="1">
                <a:blip r:embed="rId2"/>
                <a:stretch>
                  <a:fillRect l="-1437"/>
                </a:stretch>
              </a:blipFill>
            </p:spPr>
            <p:txBody>
              <a:bodyPr/>
              <a:lstStyle/>
              <a:p>
                <a:r>
                  <a:rPr lang="en-US">
                    <a:noFill/>
                  </a:rPr>
                  <a:t> </a:t>
                </a:r>
              </a:p>
            </p:txBody>
          </p:sp>
        </mc:Fallback>
      </mc:AlternateContent>
      <p:sp>
        <p:nvSpPr>
          <p:cNvPr id="11"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59302" y="2568515"/>
            <a:ext cx="2602743" cy="3012156"/>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CDCC70-4594-EC41-BC9B-CF8998CC05C1}"/>
                  </a:ext>
                </a:extLst>
              </p:cNvPr>
              <p:cNvSpPr txBox="1"/>
              <p:nvPr/>
            </p:nvSpPr>
            <p:spPr>
              <a:xfrm>
                <a:off x="1208735" y="2414626"/>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60</m:t>
                      </m:r>
                    </m:oMath>
                  </m:oMathPara>
                </a14:m>
                <a:endParaRPr lang="en-US" sz="2000" dirty="0"/>
              </a:p>
            </p:txBody>
          </p:sp>
        </mc:Choice>
        <mc:Fallback xmlns="">
          <p:sp>
            <p:nvSpPr>
              <p:cNvPr id="12" name="TextBox 11">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208735" y="2414626"/>
                <a:ext cx="343043" cy="307777"/>
              </a:xfrm>
              <a:prstGeom prst="rect">
                <a:avLst/>
              </a:prstGeom>
              <a:blipFill>
                <a:blip r:embed="rId3"/>
                <a:stretch>
                  <a:fillRect l="-14286" r="-14286"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44194C-9517-E047-82B5-02C2DD5BEC26}"/>
                  </a:ext>
                </a:extLst>
              </p:cNvPr>
              <p:cNvSpPr txBox="1"/>
              <p:nvPr/>
            </p:nvSpPr>
            <p:spPr>
              <a:xfrm>
                <a:off x="4745853" y="5737379"/>
                <a:ext cx="20172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rPr>
                        <m:t>𝑥</m:t>
                      </m:r>
                    </m:oMath>
                  </m:oMathPara>
                </a14:m>
                <a:endParaRPr lang="en-US" sz="2000" dirty="0">
                  <a:solidFill>
                    <a:srgbClr val="FF0000"/>
                  </a:solidFill>
                </a:endParaRPr>
              </a:p>
            </p:txBody>
          </p:sp>
        </mc:Choice>
        <mc:Fallback xmlns="">
          <p:sp>
            <p:nvSpPr>
              <p:cNvPr id="14" name="TextBox 13">
                <a:extLst>
                  <a:ext uri="{FF2B5EF4-FFF2-40B4-BE49-F238E27FC236}">
                    <a16:creationId xmlns:a16="http://schemas.microsoft.com/office/drawing/2014/main" id="{2C44194C-9517-E047-82B5-02C2DD5BEC26}"/>
                  </a:ext>
                </a:extLst>
              </p:cNvPr>
              <p:cNvSpPr txBox="1">
                <a:spLocks noRot="1" noChangeAspect="1" noMove="1" noResize="1" noEditPoints="1" noAdjustHandles="1" noChangeArrowheads="1" noChangeShapeType="1" noTextEdit="1"/>
              </p:cNvSpPr>
              <p:nvPr/>
            </p:nvSpPr>
            <p:spPr>
              <a:xfrm>
                <a:off x="4745853" y="5737379"/>
                <a:ext cx="201722" cy="307777"/>
              </a:xfrm>
              <a:prstGeom prst="rect">
                <a:avLst/>
              </a:prstGeom>
              <a:blipFill>
                <a:blip r:embed="rId4"/>
                <a:stretch>
                  <a:fillRect l="-18182" r="-1212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2F118BD-205F-0443-81AF-DB6E6355CFF3}"/>
              </a:ext>
            </a:extLst>
          </p:cNvPr>
          <p:cNvSpPr txBox="1"/>
          <p:nvPr/>
        </p:nvSpPr>
        <p:spPr>
          <a:xfrm>
            <a:off x="2996265" y="3928019"/>
            <a:ext cx="396896" cy="369332"/>
          </a:xfrm>
          <a:prstGeom prst="rect">
            <a:avLst/>
          </a:prstGeom>
          <a:noFill/>
        </p:spPr>
        <p:txBody>
          <a:bodyPr wrap="square" rtlCol="0">
            <a:spAutoFit/>
          </a:bodyPr>
          <a:lstStyle/>
          <a:p>
            <a:pPr marL="0" algn="l" defTabSz="914400" rtl="0" eaLnBrk="1" latinLnBrk="0" hangingPunct="1"/>
            <a:r>
              <a:rPr lang="en-US" dirty="0"/>
              <a:t>A</a:t>
            </a:r>
          </a:p>
        </p:txBody>
      </p:sp>
      <p:cxnSp>
        <p:nvCxnSpPr>
          <p:cNvPr id="13" name="Straight Connector 12">
            <a:extLst>
              <a:ext uri="{FF2B5EF4-FFF2-40B4-BE49-F238E27FC236}">
                <a16:creationId xmlns:a16="http://schemas.microsoft.com/office/drawing/2014/main" id="{41D51D4C-DCE6-8E41-A2CC-EA3E5DB3AE28}"/>
              </a:ext>
            </a:extLst>
          </p:cNvPr>
          <p:cNvCxnSpPr>
            <a:cxnSpLocks/>
          </p:cNvCxnSpPr>
          <p:nvPr/>
        </p:nvCxnSpPr>
        <p:spPr>
          <a:xfrm>
            <a:off x="3011929" y="4269393"/>
            <a:ext cx="9302" cy="127290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421C02-7E5D-F747-9FF2-5C704DA7ADBD}"/>
                  </a:ext>
                </a:extLst>
              </p:cNvPr>
              <p:cNvSpPr txBox="1"/>
              <p:nvPr/>
            </p:nvSpPr>
            <p:spPr>
              <a:xfrm flipH="1">
                <a:off x="2654233" y="5668237"/>
                <a:ext cx="115520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r>
                        <a:rPr lang="en-US" sz="2000" b="0" i="1" smtClean="0">
                          <a:latin typeface="Cambria Math" panose="02040503050406030204" pitchFamily="18" charset="0"/>
                        </a:rPr>
                        <m:t>30</m:t>
                      </m:r>
                    </m:oMath>
                  </m:oMathPara>
                </a14:m>
                <a:endParaRPr lang="en-US" sz="2000" dirty="0"/>
              </a:p>
            </p:txBody>
          </p:sp>
        </mc:Choice>
        <mc:Fallback xmlns="">
          <p:sp>
            <p:nvSpPr>
              <p:cNvPr id="23" name="TextBox 22">
                <a:extLst>
                  <a:ext uri="{FF2B5EF4-FFF2-40B4-BE49-F238E27FC236}">
                    <a16:creationId xmlns:a16="http://schemas.microsoft.com/office/drawing/2014/main" id="{50421C02-7E5D-F747-9FF2-5C704DA7ADBD}"/>
                  </a:ext>
                </a:extLst>
              </p:cNvPr>
              <p:cNvSpPr txBox="1">
                <a:spLocks noRot="1" noChangeAspect="1" noMove="1" noResize="1" noEditPoints="1" noAdjustHandles="1" noChangeArrowheads="1" noChangeShapeType="1" noTextEdit="1"/>
              </p:cNvSpPr>
              <p:nvPr/>
            </p:nvSpPr>
            <p:spPr>
              <a:xfrm flipH="1">
                <a:off x="2654233" y="5668237"/>
                <a:ext cx="1155202" cy="307777"/>
              </a:xfrm>
              <a:prstGeom prst="rect">
                <a:avLst/>
              </a:prstGeom>
              <a:blipFill>
                <a:blip r:embed="rId5"/>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082D51F-79C5-5C4B-8D53-94BCEDF614C9}"/>
                  </a:ext>
                </a:extLst>
              </p:cNvPr>
              <p:cNvSpPr txBox="1"/>
              <p:nvPr/>
            </p:nvSpPr>
            <p:spPr>
              <a:xfrm flipH="1">
                <a:off x="518556" y="4074593"/>
                <a:ext cx="97312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r>
                        <a:rPr lang="en-US" sz="2000" b="0" i="1" smtClean="0">
                          <a:latin typeface="Cambria Math" panose="02040503050406030204" pitchFamily="18" charset="0"/>
                        </a:rPr>
                        <m:t>30</m:t>
                      </m:r>
                    </m:oMath>
                  </m:oMathPara>
                </a14:m>
                <a:endParaRPr lang="en-US" sz="2000" dirty="0"/>
              </a:p>
            </p:txBody>
          </p:sp>
        </mc:Choice>
        <mc:Fallback xmlns="">
          <p:sp>
            <p:nvSpPr>
              <p:cNvPr id="24" name="TextBox 23">
                <a:extLst>
                  <a:ext uri="{FF2B5EF4-FFF2-40B4-BE49-F238E27FC236}">
                    <a16:creationId xmlns:a16="http://schemas.microsoft.com/office/drawing/2014/main" id="{C082D51F-79C5-5C4B-8D53-94BCEDF614C9}"/>
                  </a:ext>
                </a:extLst>
              </p:cNvPr>
              <p:cNvSpPr txBox="1">
                <a:spLocks noRot="1" noChangeAspect="1" noMove="1" noResize="1" noEditPoints="1" noAdjustHandles="1" noChangeArrowheads="1" noChangeShapeType="1" noTextEdit="1"/>
              </p:cNvSpPr>
              <p:nvPr/>
            </p:nvSpPr>
            <p:spPr>
              <a:xfrm flipH="1">
                <a:off x="518556" y="4074593"/>
                <a:ext cx="973124" cy="307777"/>
              </a:xfrm>
              <a:prstGeom prst="rect">
                <a:avLst/>
              </a:prstGeom>
              <a:blipFill>
                <a:blip r:embed="rId6"/>
                <a:stretch>
                  <a:fillRect l="-3896" r="-3896" b="-20000"/>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C49551B0-5D04-1B4A-AC50-EFFD11E0A7FF}"/>
              </a:ext>
            </a:extLst>
          </p:cNvPr>
          <p:cNvCxnSpPr>
            <a:cxnSpLocks/>
          </p:cNvCxnSpPr>
          <p:nvPr/>
        </p:nvCxnSpPr>
        <p:spPr>
          <a:xfrm>
            <a:off x="1522859" y="4232898"/>
            <a:ext cx="1489070" cy="23637"/>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7B927B7-7044-CD4F-A250-85010B37E439}"/>
                  </a:ext>
                </a:extLst>
              </p:cNvPr>
              <p:cNvSpPr txBox="1"/>
              <p:nvPr/>
            </p:nvSpPr>
            <p:spPr>
              <a:xfrm>
                <a:off x="1208735" y="1632049"/>
                <a:ext cx="206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𝑦</m:t>
                      </m:r>
                    </m:oMath>
                  </m:oMathPara>
                </a14:m>
                <a:endParaRPr lang="en-US" sz="2000" dirty="0"/>
              </a:p>
            </p:txBody>
          </p:sp>
        </mc:Choice>
        <mc:Fallback xmlns="">
          <p:sp>
            <p:nvSpPr>
              <p:cNvPr id="29" name="TextBox 28">
                <a:extLst>
                  <a:ext uri="{FF2B5EF4-FFF2-40B4-BE49-F238E27FC236}">
                    <a16:creationId xmlns:a16="http://schemas.microsoft.com/office/drawing/2014/main" id="{87B927B7-7044-CD4F-A250-85010B37E439}"/>
                  </a:ext>
                </a:extLst>
              </p:cNvPr>
              <p:cNvSpPr txBox="1">
                <a:spLocks noRot="1" noChangeAspect="1" noMove="1" noResize="1" noEditPoints="1" noAdjustHandles="1" noChangeArrowheads="1" noChangeShapeType="1" noTextEdit="1"/>
              </p:cNvSpPr>
              <p:nvPr/>
            </p:nvSpPr>
            <p:spPr>
              <a:xfrm>
                <a:off x="1208735" y="1632049"/>
                <a:ext cx="206339" cy="307777"/>
              </a:xfrm>
              <a:prstGeom prst="rect">
                <a:avLst/>
              </a:prstGeom>
              <a:blipFill>
                <a:blip r:embed="rId7"/>
                <a:stretch>
                  <a:fillRect l="-29412" r="-29412"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6694815-675D-1C49-A3F1-FBA9A3A490F3}"/>
                  </a:ext>
                </a:extLst>
              </p:cNvPr>
              <p:cNvSpPr txBox="1"/>
              <p:nvPr/>
            </p:nvSpPr>
            <p:spPr>
              <a:xfrm>
                <a:off x="4061184" y="5583490"/>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60</m:t>
                      </m:r>
                    </m:oMath>
                  </m:oMathPara>
                </a14:m>
                <a:endParaRPr lang="en-US" sz="2000" dirty="0"/>
              </a:p>
            </p:txBody>
          </p:sp>
        </mc:Choice>
        <mc:Fallback xmlns="">
          <p:sp>
            <p:nvSpPr>
              <p:cNvPr id="30" name="TextBox 29">
                <a:extLst>
                  <a:ext uri="{FF2B5EF4-FFF2-40B4-BE49-F238E27FC236}">
                    <a16:creationId xmlns:a16="http://schemas.microsoft.com/office/drawing/2014/main" id="{16694815-675D-1C49-A3F1-FBA9A3A490F3}"/>
                  </a:ext>
                </a:extLst>
              </p:cNvPr>
              <p:cNvSpPr txBox="1">
                <a:spLocks noRot="1" noChangeAspect="1" noMove="1" noResize="1" noEditPoints="1" noAdjustHandles="1" noChangeArrowheads="1" noChangeShapeType="1" noTextEdit="1"/>
              </p:cNvSpPr>
              <p:nvPr/>
            </p:nvSpPr>
            <p:spPr>
              <a:xfrm>
                <a:off x="4061184" y="5583490"/>
                <a:ext cx="343043" cy="307777"/>
              </a:xfrm>
              <a:prstGeom prst="rect">
                <a:avLst/>
              </a:prstGeom>
              <a:blipFill>
                <a:blip r:embed="rId8"/>
                <a:stretch>
                  <a:fillRect l="-14286" r="-14286" b="-4000"/>
                </a:stretch>
              </a:blipFill>
            </p:spPr>
            <p:txBody>
              <a:bodyPr/>
              <a:lstStyle/>
              <a:p>
                <a:r>
                  <a:rPr lang="en-US">
                    <a:noFill/>
                  </a:rPr>
                  <a:t> </a:t>
                </a:r>
              </a:p>
            </p:txBody>
          </p:sp>
        </mc:Fallback>
      </mc:AlternateContent>
      <p:sp>
        <p:nvSpPr>
          <p:cNvPr id="18" name="Line 8">
            <a:extLst>
              <a:ext uri="{FF2B5EF4-FFF2-40B4-BE49-F238E27FC236}">
                <a16:creationId xmlns:a16="http://schemas.microsoft.com/office/drawing/2014/main" id="{CB6C08C3-D595-D249-8B36-18F8C7D9B040}"/>
              </a:ext>
            </a:extLst>
          </p:cNvPr>
          <p:cNvSpPr>
            <a:spLocks noChangeShapeType="1"/>
          </p:cNvSpPr>
          <p:nvPr/>
        </p:nvSpPr>
        <p:spPr bwMode="auto">
          <a:xfrm flipH="1" flipV="1">
            <a:off x="1563284" y="2565695"/>
            <a:ext cx="1787722" cy="2982618"/>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l" defTabSz="914400" rtl="0" eaLnBrk="1" latinLnBrk="0" hangingPunct="1"/>
            <a:endParaRPr lang="en-US"/>
          </a:p>
        </p:txBody>
      </p:sp>
      <p:sp>
        <p:nvSpPr>
          <p:cNvPr id="19" name="TextBox 18">
            <a:extLst>
              <a:ext uri="{FF2B5EF4-FFF2-40B4-BE49-F238E27FC236}">
                <a16:creationId xmlns:a16="http://schemas.microsoft.com/office/drawing/2014/main" id="{2EA042D3-F500-0147-9D17-D9F24741B329}"/>
              </a:ext>
            </a:extLst>
          </p:cNvPr>
          <p:cNvSpPr txBox="1"/>
          <p:nvPr/>
        </p:nvSpPr>
        <p:spPr>
          <a:xfrm>
            <a:off x="2166515" y="3891829"/>
            <a:ext cx="396896" cy="369332"/>
          </a:xfrm>
          <a:prstGeom prst="rect">
            <a:avLst/>
          </a:prstGeom>
          <a:noFill/>
        </p:spPr>
        <p:txBody>
          <a:bodyPr wrap="square" rtlCol="0">
            <a:spAutoFit/>
          </a:bodyPr>
          <a:lstStyle/>
          <a:p>
            <a:pPr marL="0" algn="l" defTabSz="914400" rtl="0" eaLnBrk="1" latinLnBrk="0" hangingPunct="1"/>
            <a:r>
              <a:rPr lang="en-US" dirty="0"/>
              <a:t>B</a:t>
            </a:r>
          </a:p>
        </p:txBody>
      </p:sp>
      <p:cxnSp>
        <p:nvCxnSpPr>
          <p:cNvPr id="20" name="Straight Connector 19">
            <a:extLst>
              <a:ext uri="{FF2B5EF4-FFF2-40B4-BE49-F238E27FC236}">
                <a16:creationId xmlns:a16="http://schemas.microsoft.com/office/drawing/2014/main" id="{8715B539-3359-F947-8DEF-3D5AF31FBF06}"/>
              </a:ext>
            </a:extLst>
          </p:cNvPr>
          <p:cNvCxnSpPr>
            <a:cxnSpLocks/>
          </p:cNvCxnSpPr>
          <p:nvPr/>
        </p:nvCxnSpPr>
        <p:spPr>
          <a:xfrm>
            <a:off x="2548372" y="4248949"/>
            <a:ext cx="9302" cy="127290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35E8984-8209-F54C-BF5A-3F77077F3852}"/>
                  </a:ext>
                </a:extLst>
              </p:cNvPr>
              <p:cNvSpPr txBox="1"/>
              <p:nvPr/>
            </p:nvSpPr>
            <p:spPr>
              <a:xfrm flipH="1">
                <a:off x="1614544" y="5620587"/>
                <a:ext cx="115520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r>
                        <a:rPr lang="en-US" sz="2000" b="0" i="1" smtClean="0">
                          <a:latin typeface="Cambria Math" panose="02040503050406030204" pitchFamily="18" charset="0"/>
                        </a:rPr>
                        <m:t>20</m:t>
                      </m:r>
                    </m:oMath>
                  </m:oMathPara>
                </a14:m>
                <a:endParaRPr lang="en-US" sz="2000" dirty="0"/>
              </a:p>
            </p:txBody>
          </p:sp>
        </mc:Choice>
        <mc:Fallback xmlns="">
          <p:sp>
            <p:nvSpPr>
              <p:cNvPr id="21" name="TextBox 20">
                <a:extLst>
                  <a:ext uri="{FF2B5EF4-FFF2-40B4-BE49-F238E27FC236}">
                    <a16:creationId xmlns:a16="http://schemas.microsoft.com/office/drawing/2014/main" id="{C35E8984-8209-F54C-BF5A-3F77077F3852}"/>
                  </a:ext>
                </a:extLst>
              </p:cNvPr>
              <p:cNvSpPr txBox="1">
                <a:spLocks noRot="1" noChangeAspect="1" noMove="1" noResize="1" noEditPoints="1" noAdjustHandles="1" noChangeArrowheads="1" noChangeShapeType="1" noTextEdit="1"/>
              </p:cNvSpPr>
              <p:nvPr/>
            </p:nvSpPr>
            <p:spPr>
              <a:xfrm flipH="1">
                <a:off x="1614544" y="5620587"/>
                <a:ext cx="1155202" cy="307777"/>
              </a:xfrm>
              <a:prstGeom prst="rect">
                <a:avLst/>
              </a:prstGeom>
              <a:blipFill>
                <a:blip r:embed="rId9"/>
                <a:stretch>
                  <a:fillRect b="-12000"/>
                </a:stretch>
              </a:blipFill>
            </p:spPr>
            <p:txBody>
              <a:bodyPr/>
              <a:lstStyle/>
              <a:p>
                <a:r>
                  <a:rPr lang="en-US">
                    <a:noFill/>
                  </a:rPr>
                  <a:t> </a:t>
                </a:r>
              </a:p>
            </p:txBody>
          </p:sp>
        </mc:Fallback>
      </mc:AlternateContent>
    </p:spTree>
    <p:extLst>
      <p:ext uri="{BB962C8B-B14F-4D97-AF65-F5344CB8AC3E}">
        <p14:creationId xmlns:p14="http://schemas.microsoft.com/office/powerpoint/2010/main" val="221476887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Introduce the third budget line</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275</a:t>
            </a:fld>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3282475" y="1981446"/>
                <a:ext cx="6362677" cy="3970318"/>
              </a:xfrm>
              <a:prstGeom prst="rect">
                <a:avLst/>
              </a:prstGeom>
              <a:noFill/>
            </p:spPr>
            <p:txBody>
              <a:bodyPr wrap="square" rtlCol="0">
                <a:spAutoFit/>
              </a:bodyPr>
              <a:lstStyle/>
              <a:p>
                <a:pPr algn="r" rtl="1">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𝐶</m:t>
                      </m:r>
                      <m:d>
                        <m:dPr>
                          <m:ctrlPr>
                            <a:rPr lang="en-US" sz="2400" i="1">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e>
                      </m:d>
                    </m:oMath>
                  </m:oMathPara>
                </a14:m>
                <a:endParaRPr lang="en-US" sz="2400" dirty="0" smtClean="0"/>
              </a:p>
              <a:p>
                <a:pPr algn="l">
                  <a:lnSpc>
                    <a:spcPct val="150000"/>
                  </a:lnSpc>
                </a:pPr>
                <a:r>
                  <a:rPr lang="en-US" sz="2400" dirty="0" smtClean="0"/>
                  <a:t>The price are the new ones </a:t>
                </a:r>
                <a14:m>
                  <m:oMath xmlns:m="http://schemas.openxmlformats.org/officeDocument/2006/math">
                    <m:d>
                      <m:dPr>
                        <m:ctrlPr>
                          <a:rPr lang="en-US" sz="2400" i="1" smtClean="0">
                            <a:solidFill>
                              <a:srgbClr val="00B050"/>
                            </a:solidFill>
                            <a:latin typeface="Cambria Math" panose="02040503050406030204" pitchFamily="18" charset="0"/>
                          </a:rPr>
                        </m:ctrlPr>
                      </m:dPr>
                      <m:e>
                        <m:r>
                          <a:rPr lang="en-US" sz="2400" b="0" i="1" smtClean="0">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e>
                    </m:d>
                  </m:oMath>
                </a14:m>
                <a:endParaRPr lang="en-US" sz="2400" dirty="0" smtClean="0"/>
              </a:p>
              <a:p>
                <a:pPr algn="l">
                  <a:lnSpc>
                    <a:spcPct val="150000"/>
                  </a:lnSpc>
                </a:pPr>
                <a:r>
                  <a:rPr lang="en-US" sz="2400" dirty="0" smtClean="0"/>
                  <a:t>Which level of income would go through </a:t>
                </a:r>
                <a14:m>
                  <m:oMath xmlns:m="http://schemas.openxmlformats.org/officeDocument/2006/math">
                    <m:r>
                      <a:rPr lang="en-US" sz="2400" i="1">
                        <a:solidFill>
                          <a:srgbClr val="FF0000"/>
                        </a:solidFill>
                        <a:latin typeface="Cambria Math" panose="02040503050406030204" pitchFamily="18" charset="0"/>
                      </a:rPr>
                      <m:t>𝐴</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30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oMath>
                </a14:m>
                <a:r>
                  <a:rPr lang="en-US" sz="2400" dirty="0" smtClean="0"/>
                  <a:t> </a:t>
                </a:r>
                <a:r>
                  <a:rPr lang="he-IL" sz="2400" dirty="0" smtClean="0"/>
                  <a:t>?</a:t>
                </a:r>
                <a:endParaRPr lang="he-IL" sz="2400" dirty="0"/>
              </a:p>
              <a:p>
                <a:pPr marL="342900" indent="-342900" algn="r" defTabSz="914400" rtl="1" eaLnBrk="1" latinLnBrk="0" hangingPunct="1">
                  <a:lnSpc>
                    <a:spcPct val="150000"/>
                  </a:lnSpc>
                  <a:buFont typeface="Arial" panose="020B0604020202020204" pitchFamily="34" charset="0"/>
                  <a:buChar char="•"/>
                </a:pPr>
                <a:endParaRPr lang="he-IL" sz="2400" dirty="0"/>
              </a:p>
              <a:p>
                <a:pPr algn="r" defTabSz="914400" rtl="1" eaLnBrk="1" latinLnBrk="0" hangingPunct="1">
                  <a:lnSpc>
                    <a:spcPct val="150000"/>
                  </a:lnSpc>
                </a:pPr>
                <a14:m>
                  <m:oMathPara xmlns:m="http://schemas.openxmlformats.org/officeDocument/2006/math">
                    <m:oMathParaPr>
                      <m:jc m:val="center"/>
                    </m:oMathParaPr>
                    <m:oMath xmlns:m="http://schemas.openxmlformats.org/officeDocument/2006/math">
                      <m:r>
                        <a:rPr lang="en-US" sz="2400" b="0" i="1" smtClean="0">
                          <a:solidFill>
                            <a:srgbClr val="00B050"/>
                          </a:solidFill>
                          <a:latin typeface="Cambria Math" panose="02040503050406030204" pitchFamily="18" charset="0"/>
                        </a:rPr>
                        <m:t>𝐼</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3</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30</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2</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30</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90</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60</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150</m:t>
                      </m:r>
                    </m:oMath>
                  </m:oMathPara>
                </a14:m>
                <a:endParaRPr lang="he-IL" sz="2400" dirty="0">
                  <a:solidFill>
                    <a:srgbClr val="00B050"/>
                  </a:solidFill>
                </a:endParaRPr>
              </a:p>
              <a:p>
                <a:pPr marL="342900" indent="-342900" algn="r" defTabSz="914400" rtl="1" eaLnBrk="1" latinLnBrk="0" hangingPunct="1">
                  <a:lnSpc>
                    <a:spcPct val="150000"/>
                  </a:lnSpc>
                  <a:buFont typeface="Arial" panose="020B0604020202020204" pitchFamily="34" charset="0"/>
                  <a:buChar char="•"/>
                </a:pPr>
                <a:endParaRPr lang="en-US" sz="2400" dirty="0"/>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3282475" y="1981446"/>
                <a:ext cx="6362677" cy="3970318"/>
              </a:xfrm>
              <a:prstGeom prst="rect">
                <a:avLst/>
              </a:prstGeom>
              <a:blipFill rotWithShape="1">
                <a:blip r:embed="rId2"/>
                <a:stretch>
                  <a:fillRect l="-1437"/>
                </a:stretch>
              </a:blipFill>
            </p:spPr>
            <p:txBody>
              <a:bodyPr/>
              <a:lstStyle/>
              <a:p>
                <a:r>
                  <a:rPr lang="en-US">
                    <a:noFill/>
                  </a:rPr>
                  <a:t> </a:t>
                </a:r>
              </a:p>
            </p:txBody>
          </p:sp>
        </mc:Fallback>
      </mc:AlternateContent>
    </p:spTree>
    <p:extLst>
      <p:ext uri="{BB962C8B-B14F-4D97-AF65-F5344CB8AC3E}">
        <p14:creationId xmlns:p14="http://schemas.microsoft.com/office/powerpoint/2010/main" val="101347575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Hence we compare between…</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276</a:t>
            </a:fld>
            <a:endParaRPr lang="en-US" dirty="0"/>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59302"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4644252" y="1795916"/>
                <a:ext cx="6697180" cy="3323987"/>
              </a:xfrm>
              <a:prstGeom prst="rect">
                <a:avLst/>
              </a:prstGeom>
              <a:noFill/>
            </p:spPr>
            <p:txBody>
              <a:bodyPr wrap="square" rtlCol="0">
                <a:spAutoFit/>
              </a:bodyPr>
              <a:lstStyle/>
              <a:p>
                <a:pPr algn="ctr">
                  <a:lnSpc>
                    <a:spcPct val="150000"/>
                  </a:lnSpc>
                </a:pPr>
                <a14:m>
                  <m:oMath xmlns:m="http://schemas.openxmlformats.org/officeDocument/2006/math">
                    <m:r>
                      <a:rPr lang="en-US" sz="2400" b="0" i="1" smtClean="0">
                        <a:solidFill>
                          <a:srgbClr val="FF0000"/>
                        </a:solidFill>
                        <a:latin typeface="Cambria Math" panose="02040503050406030204" pitchFamily="18" charset="0"/>
                      </a:rPr>
                      <m:t>𝐴</m:t>
                    </m:r>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2</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2</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120</m:t>
                        </m:r>
                      </m:e>
                    </m:d>
                    <m:r>
                      <a:rPr lang="en-US" sz="2400" b="0" i="1" smtClean="0">
                        <a:solidFill>
                          <a:srgbClr val="FF0000"/>
                        </a:solidFill>
                        <a:latin typeface="Cambria Math" panose="02040503050406030204" pitchFamily="18" charset="0"/>
                        <a:ea typeface="Cambria Math" panose="02040503050406030204" pitchFamily="18" charset="0"/>
                      </a:rPr>
                      <m:t>→</m:t>
                    </m:r>
                    <m:d>
                      <m:dPr>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30</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30</m:t>
                        </m:r>
                      </m:e>
                    </m:d>
                  </m:oMath>
                </a14:m>
                <a:r>
                  <a:rPr lang="en-US" sz="2400" b="0" dirty="0" smtClean="0">
                    <a:solidFill>
                      <a:srgbClr val="FF0000"/>
                    </a:solidFill>
                    <a:ea typeface="Cambria Math" panose="02040503050406030204" pitchFamily="18" charset="0"/>
                  </a:rPr>
                  <a:t> </a:t>
                </a:r>
                <a:endParaRPr lang="en-US" sz="2400" b="0" dirty="0">
                  <a:solidFill>
                    <a:srgbClr val="FF0000"/>
                  </a:solidFill>
                  <a:ea typeface="Cambria Math" panose="02040503050406030204" pitchFamily="18" charset="0"/>
                </a:endParaRPr>
              </a:p>
              <a:p>
                <a:pPr algn="ctr">
                  <a:lnSpc>
                    <a:spcPct val="150000"/>
                  </a:lnSpc>
                </a:pPr>
                <a14:m>
                  <m:oMath xmlns:m="http://schemas.openxmlformats.org/officeDocument/2006/math">
                    <m:r>
                      <a:rPr lang="en-US" sz="2400" b="0" i="1" smtClean="0">
                        <a:solidFill>
                          <a:srgbClr val="FF0000"/>
                        </a:solidFill>
                        <a:latin typeface="Cambria Math" panose="02040503050406030204" pitchFamily="18" charset="0"/>
                      </a:rPr>
                      <m:t>𝐵</m:t>
                    </m:r>
                    <m:d>
                      <m:dPr>
                        <m:ctrlPr>
                          <a:rPr lang="en-US" sz="2400" i="1">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120</m:t>
                        </m:r>
                      </m:e>
                    </m:d>
                    <m:r>
                      <a:rPr lang="en-US" sz="2400" i="1">
                        <a:solidFill>
                          <a:srgbClr val="FF0000"/>
                        </a:solidFill>
                        <a:latin typeface="Cambria Math" panose="02040503050406030204" pitchFamily="18" charset="0"/>
                        <a:ea typeface="Cambria Math" panose="02040503050406030204" pitchFamily="18" charset="0"/>
                      </a:rPr>
                      <m:t>→</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2</m:t>
                        </m:r>
                        <m:r>
                          <a:rPr lang="en-US" sz="2400" i="1">
                            <a:solidFill>
                              <a:srgbClr val="FF0000"/>
                            </a:solidFill>
                            <a:latin typeface="Cambria Math" panose="02040503050406030204" pitchFamily="18" charset="0"/>
                            <a:ea typeface="Cambria Math" panose="02040503050406030204" pitchFamily="18" charset="0"/>
                          </a:rPr>
                          <m:t>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oMath>
                </a14:m>
                <a:r>
                  <a:rPr lang="en-US" sz="2400" dirty="0" smtClean="0">
                    <a:solidFill>
                      <a:srgbClr val="FF0000"/>
                    </a:solidFill>
                    <a:ea typeface="Cambria Math" panose="02040503050406030204" pitchFamily="18" charset="0"/>
                  </a:rPr>
                  <a:t> </a:t>
                </a:r>
                <a:endParaRPr lang="en-US" sz="2400" dirty="0">
                  <a:solidFill>
                    <a:srgbClr val="FF0000"/>
                  </a:solidFill>
                  <a:ea typeface="Cambria Math" panose="02040503050406030204" pitchFamily="18" charset="0"/>
                </a:endParaRPr>
              </a:p>
              <a:p>
                <a:pPr algn="ctr">
                  <a:lnSpc>
                    <a:spcPct val="150000"/>
                  </a:lnSpc>
                </a:pPr>
                <a14:m>
                  <m:oMath xmlns:m="http://schemas.openxmlformats.org/officeDocument/2006/math">
                    <m:r>
                      <a:rPr lang="en-US" sz="2400" b="0" i="1" smtClean="0">
                        <a:solidFill>
                          <a:srgbClr val="FF0000"/>
                        </a:solidFill>
                        <a:latin typeface="Cambria Math" panose="02040503050406030204" pitchFamily="18" charset="0"/>
                      </a:rPr>
                      <m:t>𝐶</m:t>
                    </m:r>
                    <m:d>
                      <m:dPr>
                        <m:ctrlPr>
                          <a:rPr lang="en-US" sz="2400" i="1">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150</m:t>
                        </m:r>
                      </m:e>
                    </m:d>
                    <m:r>
                      <a:rPr lang="en-US" sz="2400" i="1">
                        <a:solidFill>
                          <a:srgbClr val="FF0000"/>
                        </a:solidFill>
                        <a:latin typeface="Cambria Math" panose="02040503050406030204" pitchFamily="18" charset="0"/>
                        <a:ea typeface="Cambria Math" panose="02040503050406030204" pitchFamily="18" charset="0"/>
                      </a:rPr>
                      <m:t>→</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25</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37</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5</m:t>
                        </m:r>
                      </m:e>
                    </m:d>
                    <m:r>
                      <a:rPr lang="en-US" sz="2400" b="0" i="1" smtClean="0">
                        <a:solidFill>
                          <a:srgbClr val="FF0000"/>
                        </a:solidFill>
                        <a:latin typeface="Cambria Math" panose="02040503050406030204" pitchFamily="18" charset="0"/>
                        <a:ea typeface="Cambria Math" panose="02040503050406030204" pitchFamily="18" charset="0"/>
                      </a:rPr>
                      <m:t> </m:t>
                    </m:r>
                  </m:oMath>
                </a14:m>
                <a:r>
                  <a:rPr lang="en-US" sz="2400" dirty="0" smtClean="0">
                    <a:ea typeface="Cambria Math" panose="02040503050406030204" pitchFamily="18" charset="0"/>
                  </a:rPr>
                  <a:t> </a:t>
                </a:r>
                <a:endParaRPr lang="en-US" sz="2400" dirty="0">
                  <a:ea typeface="Cambria Math" panose="02040503050406030204" pitchFamily="18" charset="0"/>
                </a:endParaRPr>
              </a:p>
              <a:p>
                <a:pPr algn="l">
                  <a:lnSpc>
                    <a:spcPct val="150000"/>
                  </a:lnSpc>
                </a:pPr>
                <a:endParaRPr lang="he-IL" sz="2400" dirty="0"/>
              </a:p>
              <a:p>
                <a:pPr algn="l">
                  <a:lnSpc>
                    <a:spcPct val="150000"/>
                  </a:lnSpc>
                </a:pPr>
                <a14:m>
                  <m:oMathPara xmlns:m="http://schemas.openxmlformats.org/officeDocument/2006/math">
                    <m:oMathParaPr>
                      <m:jc m:val="center"/>
                    </m:oMathParaPr>
                    <m:oMath xmlns:m="http://schemas.openxmlformats.org/officeDocument/2006/math">
                      <m:d>
                        <m:dPr>
                          <m:ctrlPr>
                            <a:rPr lang="en-US" sz="2400" b="0" i="1" smtClean="0">
                              <a:latin typeface="Cambria Math" panose="02040503050406030204" pitchFamily="18" charset="0"/>
                            </a:rPr>
                          </m:ctrlPr>
                        </m:dPr>
                        <m:e>
                          <m:r>
                            <a:rPr lang="en-US" sz="2400" i="1" smtClean="0">
                              <a:latin typeface="Cambria Math" panose="02040503050406030204" pitchFamily="18" charset="0"/>
                            </a:rPr>
                            <m:t>2</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30</m:t>
                          </m:r>
                        </m:e>
                      </m:d>
                      <m:r>
                        <a:rPr lang="en-US" sz="2400" b="0" i="1" smtClean="0">
                          <a:latin typeface="Cambria Math" panose="02040503050406030204" pitchFamily="18" charset="0"/>
                        </a:rPr>
                        <m:t>   =      </m:t>
                      </m:r>
                      <m:d>
                        <m:dPr>
                          <m:ctrlPr>
                            <a:rPr lang="en-US" sz="2400" i="1" smtClean="0">
                              <a:latin typeface="Cambria Math" panose="02040503050406030204" pitchFamily="18" charset="0"/>
                            </a:rPr>
                          </m:ctrlPr>
                        </m:dPr>
                        <m:e>
                          <m:r>
                            <a:rPr lang="en-US" sz="2400" i="1" smtClean="0">
                              <a:latin typeface="Cambria Math" panose="02040503050406030204" pitchFamily="18" charset="0"/>
                            </a:rPr>
                            <m:t>2</m:t>
                          </m:r>
                          <m:r>
                            <a:rPr lang="en-US" sz="2400" b="0" i="1" smtClean="0">
                              <a:latin typeface="Cambria Math" panose="02040503050406030204" pitchFamily="18" charset="0"/>
                            </a:rPr>
                            <m:t>0</m:t>
                          </m:r>
                          <m:r>
                            <a:rPr lang="en-US" sz="2400" b="0" i="1"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rPr>
                            <m:t>25</m:t>
                          </m:r>
                        </m:e>
                      </m:d>
                      <m:r>
                        <a:rPr lang="en-US" sz="2400" b="0" i="1" smtClean="0">
                          <a:latin typeface="Cambria Math" panose="02040503050406030204" pitchFamily="18" charset="0"/>
                        </a:rPr>
                        <m:t>    </m:t>
                      </m:r>
                      <m:r>
                        <a:rPr lang="en-US" sz="2400" b="0" i="1" smtClean="0">
                          <a:solidFill>
                            <a:schemeClr val="accent2"/>
                          </a:solidFill>
                          <a:latin typeface="Cambria Math" panose="02040503050406030204" pitchFamily="18" charset="0"/>
                        </a:rPr>
                        <m:t>+</m:t>
                      </m:r>
                      <m:r>
                        <a:rPr lang="en-US" sz="2400" b="0" i="1" smtClean="0">
                          <a:solidFill>
                            <a:schemeClr val="accent2"/>
                          </a:solidFill>
                          <a:latin typeface="Cambria Math"/>
                        </a:rPr>
                        <m:t>  </m:t>
                      </m:r>
                      <m:r>
                        <a:rPr lang="en-US" sz="2400" b="0" i="1" smtClean="0">
                          <a:latin typeface="Cambria Math" panose="02040503050406030204" pitchFamily="18" charset="0"/>
                        </a:rPr>
                        <m:t> (</m:t>
                      </m:r>
                      <m:r>
                        <a:rPr lang="en-US" sz="2400" i="1" smtClean="0">
                          <a:solidFill>
                            <a:schemeClr val="accent2"/>
                          </a:solidFill>
                          <a:latin typeface="Cambria Math" panose="02040503050406030204" pitchFamily="18" charset="0"/>
                        </a:rPr>
                        <m:t>2</m:t>
                      </m:r>
                      <m:r>
                        <a:rPr lang="en-US" sz="2400" b="0" i="1" smtClean="0">
                          <a:solidFill>
                            <a:schemeClr val="accent2"/>
                          </a:solidFill>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30</m:t>
                      </m:r>
                      <m:r>
                        <a:rPr lang="en-US" sz="2400" b="0" i="1" smtClean="0">
                          <a:latin typeface="Cambria Math" panose="02040503050406030204" pitchFamily="18" charset="0"/>
                        </a:rPr>
                        <m:t>)</m:t>
                      </m:r>
                    </m:oMath>
                  </m:oMathPara>
                </a14:m>
                <a:endParaRPr lang="en-US" sz="2400" b="0" dirty="0"/>
              </a:p>
              <a:p>
                <a:pPr algn="ctr">
                  <a:lnSpc>
                    <a:spcPct val="150000"/>
                  </a:lnSpc>
                </a:pPr>
                <a:r>
                  <a:rPr lang="en-US" sz="2000" dirty="0">
                    <a:solidFill>
                      <a:srgbClr val="0070C0"/>
                    </a:solidFill>
                  </a:rPr>
                  <a:t>Overall</a:t>
                </a:r>
                <a:r>
                  <a:rPr lang="en-US" sz="2000" dirty="0"/>
                  <a:t> change = </a:t>
                </a:r>
                <a:r>
                  <a:rPr lang="en-US" sz="2000" dirty="0">
                    <a:solidFill>
                      <a:srgbClr val="FF0000"/>
                    </a:solidFill>
                  </a:rPr>
                  <a:t>income</a:t>
                </a:r>
                <a:r>
                  <a:rPr lang="en-US" sz="2000" dirty="0"/>
                  <a:t> effect + </a:t>
                </a:r>
                <a:r>
                  <a:rPr lang="en-US" sz="2000" dirty="0">
                    <a:solidFill>
                      <a:srgbClr val="FF0000"/>
                    </a:solidFill>
                  </a:rPr>
                  <a:t>substitution</a:t>
                </a:r>
                <a:r>
                  <a:rPr lang="en-US" sz="2000" dirty="0"/>
                  <a:t> effect</a:t>
                </a:r>
                <a:endParaRPr lang="en-US" sz="2000" dirty="0">
                  <a:solidFill>
                    <a:srgbClr val="0070C0"/>
                  </a:solidFill>
                </a:endParaRPr>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4644252" y="1795916"/>
                <a:ext cx="6697180" cy="3323987"/>
              </a:xfrm>
              <a:prstGeom prst="rect">
                <a:avLst/>
              </a:prstGeom>
              <a:blipFill rotWithShape="1">
                <a:blip r:embed="rId2"/>
                <a:stretch>
                  <a:fillRect b="-734"/>
                </a:stretch>
              </a:blipFill>
            </p:spPr>
            <p:txBody>
              <a:bodyPr/>
              <a:lstStyle/>
              <a:p>
                <a:r>
                  <a:rPr lang="en-US">
                    <a:noFill/>
                  </a:rPr>
                  <a:t> </a:t>
                </a:r>
              </a:p>
            </p:txBody>
          </p:sp>
        </mc:Fallback>
      </mc:AlternateContent>
      <p:sp>
        <p:nvSpPr>
          <p:cNvPr id="11"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59302" y="2568515"/>
            <a:ext cx="2602743" cy="3012156"/>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CDCC70-4594-EC41-BC9B-CF8998CC05C1}"/>
                  </a:ext>
                </a:extLst>
              </p:cNvPr>
              <p:cNvSpPr txBox="1"/>
              <p:nvPr/>
            </p:nvSpPr>
            <p:spPr>
              <a:xfrm>
                <a:off x="1042290" y="2275627"/>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i="1" smtClean="0">
                          <a:latin typeface="Cambria Math" panose="02040503050406030204" pitchFamily="18" charset="0"/>
                        </a:rPr>
                        <m:t>6</m:t>
                      </m:r>
                      <m:r>
                        <a:rPr lang="he-IL" sz="2000" b="0" i="1" smtClean="0">
                          <a:latin typeface="Cambria Math" panose="02040503050406030204" pitchFamily="18" charset="0"/>
                        </a:rPr>
                        <m:t>0</m:t>
                      </m:r>
                    </m:oMath>
                  </m:oMathPara>
                </a14:m>
                <a:endParaRPr lang="en-US" sz="2000" dirty="0"/>
              </a:p>
            </p:txBody>
          </p:sp>
        </mc:Choice>
        <mc:Fallback xmlns="">
          <p:sp>
            <p:nvSpPr>
              <p:cNvPr id="12" name="TextBox 11">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042290" y="2275627"/>
                <a:ext cx="343043" cy="307777"/>
              </a:xfrm>
              <a:prstGeom prst="rect">
                <a:avLst/>
              </a:prstGeom>
              <a:blipFill>
                <a:blip r:embed="rId3"/>
                <a:stretch>
                  <a:fillRect l="-14286" r="-14286"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44194C-9517-E047-82B5-02C2DD5BEC26}"/>
                  </a:ext>
                </a:extLst>
              </p:cNvPr>
              <p:cNvSpPr txBox="1"/>
              <p:nvPr/>
            </p:nvSpPr>
            <p:spPr>
              <a:xfrm>
                <a:off x="3956893" y="5696588"/>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i="1" smtClean="0">
                          <a:latin typeface="Cambria Math" panose="02040503050406030204" pitchFamily="18" charset="0"/>
                        </a:rPr>
                        <m:t>6</m:t>
                      </m:r>
                      <m:r>
                        <a:rPr lang="he-IL" sz="2000" b="0" i="1" smtClean="0">
                          <a:latin typeface="Cambria Math" panose="02040503050406030204" pitchFamily="18" charset="0"/>
                        </a:rPr>
                        <m:t>0</m:t>
                      </m:r>
                    </m:oMath>
                  </m:oMathPara>
                </a14:m>
                <a:endParaRPr lang="en-US" sz="2000" dirty="0"/>
              </a:p>
            </p:txBody>
          </p:sp>
        </mc:Choice>
        <mc:Fallback xmlns="">
          <p:sp>
            <p:nvSpPr>
              <p:cNvPr id="14" name="TextBox 13">
                <a:extLst>
                  <a:ext uri="{FF2B5EF4-FFF2-40B4-BE49-F238E27FC236}">
                    <a16:creationId xmlns:a16="http://schemas.microsoft.com/office/drawing/2014/main" id="{2C44194C-9517-E047-82B5-02C2DD5BEC26}"/>
                  </a:ext>
                </a:extLst>
              </p:cNvPr>
              <p:cNvSpPr txBox="1">
                <a:spLocks noRot="1" noChangeAspect="1" noMove="1" noResize="1" noEditPoints="1" noAdjustHandles="1" noChangeArrowheads="1" noChangeShapeType="1" noTextEdit="1"/>
              </p:cNvSpPr>
              <p:nvPr/>
            </p:nvSpPr>
            <p:spPr>
              <a:xfrm>
                <a:off x="3956893" y="5696588"/>
                <a:ext cx="343043" cy="307777"/>
              </a:xfrm>
              <a:prstGeom prst="rect">
                <a:avLst/>
              </a:prstGeom>
              <a:blipFill>
                <a:blip r:embed="rId4"/>
                <a:stretch>
                  <a:fillRect l="-18519" r="-11111" b="-4000"/>
                </a:stretch>
              </a:blipFill>
            </p:spPr>
            <p:txBody>
              <a:bodyPr/>
              <a:lstStyle/>
              <a:p>
                <a:r>
                  <a:rPr lang="en-US">
                    <a:noFill/>
                  </a:rPr>
                  <a:t> </a:t>
                </a:r>
              </a:p>
            </p:txBody>
          </p:sp>
        </mc:Fallback>
      </mc:AlternateContent>
      <p:sp>
        <p:nvSpPr>
          <p:cNvPr id="17" name="Line 8">
            <a:extLst>
              <a:ext uri="{FF2B5EF4-FFF2-40B4-BE49-F238E27FC236}">
                <a16:creationId xmlns:a16="http://schemas.microsoft.com/office/drawing/2014/main" id="{29FECA26-0757-DC44-B776-EB7A75585644}"/>
              </a:ext>
            </a:extLst>
          </p:cNvPr>
          <p:cNvSpPr>
            <a:spLocks noChangeShapeType="1"/>
          </p:cNvSpPr>
          <p:nvPr/>
        </p:nvSpPr>
        <p:spPr bwMode="auto">
          <a:xfrm flipH="1" flipV="1">
            <a:off x="1547811" y="2568515"/>
            <a:ext cx="1861013" cy="3032302"/>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8" name="Arc 7">
            <a:extLst>
              <a:ext uri="{FF2B5EF4-FFF2-40B4-BE49-F238E27FC236}">
                <a16:creationId xmlns:a16="http://schemas.microsoft.com/office/drawing/2014/main" id="{ED80159E-35D9-DE49-8AF7-7489858705C6}"/>
              </a:ext>
            </a:extLst>
          </p:cNvPr>
          <p:cNvSpPr/>
          <p:nvPr/>
        </p:nvSpPr>
        <p:spPr>
          <a:xfrm rot="10626243">
            <a:off x="2933054" y="3636215"/>
            <a:ext cx="726946" cy="725358"/>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18" name="Arc 17">
            <a:extLst>
              <a:ext uri="{FF2B5EF4-FFF2-40B4-BE49-F238E27FC236}">
                <a16:creationId xmlns:a16="http://schemas.microsoft.com/office/drawing/2014/main" id="{64CE3FDD-2482-B040-8168-B55889FD4AAF}"/>
              </a:ext>
            </a:extLst>
          </p:cNvPr>
          <p:cNvSpPr/>
          <p:nvPr/>
        </p:nvSpPr>
        <p:spPr>
          <a:xfrm rot="10626243">
            <a:off x="2477061" y="3625472"/>
            <a:ext cx="726946" cy="725358"/>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9" name="TextBox 8">
            <a:extLst>
              <a:ext uri="{FF2B5EF4-FFF2-40B4-BE49-F238E27FC236}">
                <a16:creationId xmlns:a16="http://schemas.microsoft.com/office/drawing/2014/main" id="{02F118BD-205F-0443-81AF-DB6E6355CFF3}"/>
              </a:ext>
            </a:extLst>
          </p:cNvPr>
          <p:cNvSpPr txBox="1"/>
          <p:nvPr/>
        </p:nvSpPr>
        <p:spPr>
          <a:xfrm>
            <a:off x="3011929" y="3791953"/>
            <a:ext cx="396896" cy="369332"/>
          </a:xfrm>
          <a:prstGeom prst="rect">
            <a:avLst/>
          </a:prstGeom>
          <a:noFill/>
        </p:spPr>
        <p:txBody>
          <a:bodyPr wrap="square" rtlCol="0">
            <a:spAutoFit/>
          </a:bodyPr>
          <a:lstStyle/>
          <a:p>
            <a:pPr marL="0" algn="l" defTabSz="914400" rtl="0" eaLnBrk="1" latinLnBrk="0" hangingPunct="1"/>
            <a:r>
              <a:rPr lang="en-US" dirty="0"/>
              <a:t>A</a:t>
            </a:r>
          </a:p>
        </p:txBody>
      </p:sp>
      <p:sp>
        <p:nvSpPr>
          <p:cNvPr id="19" name="TextBox 18">
            <a:extLst>
              <a:ext uri="{FF2B5EF4-FFF2-40B4-BE49-F238E27FC236}">
                <a16:creationId xmlns:a16="http://schemas.microsoft.com/office/drawing/2014/main" id="{38DBAC6E-D181-014C-9CF7-AB95EFA89A28}"/>
              </a:ext>
            </a:extLst>
          </p:cNvPr>
          <p:cNvSpPr txBox="1"/>
          <p:nvPr/>
        </p:nvSpPr>
        <p:spPr>
          <a:xfrm>
            <a:off x="2432986" y="4123096"/>
            <a:ext cx="325529" cy="369332"/>
          </a:xfrm>
          <a:prstGeom prst="rect">
            <a:avLst/>
          </a:prstGeom>
          <a:noFill/>
        </p:spPr>
        <p:txBody>
          <a:bodyPr wrap="square" rtlCol="0">
            <a:spAutoFit/>
          </a:bodyPr>
          <a:lstStyle/>
          <a:p>
            <a:pPr marL="0" algn="l" defTabSz="914400" rtl="0" eaLnBrk="1" latinLnBrk="0" hangingPunct="1"/>
            <a:r>
              <a:rPr lang="en-US" dirty="0"/>
              <a:t>B</a:t>
            </a:r>
          </a:p>
        </p:txBody>
      </p:sp>
      <p:cxnSp>
        <p:nvCxnSpPr>
          <p:cNvPr id="13" name="Straight Connector 12">
            <a:extLst>
              <a:ext uri="{FF2B5EF4-FFF2-40B4-BE49-F238E27FC236}">
                <a16:creationId xmlns:a16="http://schemas.microsoft.com/office/drawing/2014/main" id="{41D51D4C-DCE6-8E41-A2CC-EA3E5DB3AE28}"/>
              </a:ext>
            </a:extLst>
          </p:cNvPr>
          <p:cNvCxnSpPr>
            <a:cxnSpLocks/>
          </p:cNvCxnSpPr>
          <p:nvPr/>
        </p:nvCxnSpPr>
        <p:spPr>
          <a:xfrm>
            <a:off x="3095547" y="4307762"/>
            <a:ext cx="9302" cy="127290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A49715-BD7A-DA4C-AA5C-6EB0B1F50069}"/>
              </a:ext>
            </a:extLst>
          </p:cNvPr>
          <p:cNvCxnSpPr>
            <a:cxnSpLocks/>
          </p:cNvCxnSpPr>
          <p:nvPr/>
        </p:nvCxnSpPr>
        <p:spPr>
          <a:xfrm>
            <a:off x="2581345" y="4307762"/>
            <a:ext cx="0" cy="125673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421C02-7E5D-F747-9FF2-5C704DA7ADBD}"/>
                  </a:ext>
                </a:extLst>
              </p:cNvPr>
              <p:cNvSpPr txBox="1"/>
              <p:nvPr/>
            </p:nvSpPr>
            <p:spPr>
              <a:xfrm flipH="1">
                <a:off x="2611523" y="5611559"/>
                <a:ext cx="94369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𝐴</m:t>
                          </m:r>
                        </m:sub>
                      </m:sSub>
                      <m:r>
                        <a:rPr lang="he-IL" sz="1600" b="0" i="1" smtClean="0">
                          <a:latin typeface="Cambria Math" panose="02040503050406030204" pitchFamily="18" charset="0"/>
                        </a:rPr>
                        <m:t>=</m:t>
                      </m:r>
                      <m:r>
                        <a:rPr lang="he-IL" sz="1600" b="0" i="1" smtClean="0">
                          <a:latin typeface="Cambria Math" panose="02040503050406030204" pitchFamily="18" charset="0"/>
                        </a:rPr>
                        <m:t>30</m:t>
                      </m:r>
                    </m:oMath>
                  </m:oMathPara>
                </a14:m>
                <a:endParaRPr lang="en-US" sz="1600" dirty="0"/>
              </a:p>
            </p:txBody>
          </p:sp>
        </mc:Choice>
        <mc:Fallback xmlns="">
          <p:sp>
            <p:nvSpPr>
              <p:cNvPr id="23" name="TextBox 22">
                <a:extLst>
                  <a:ext uri="{FF2B5EF4-FFF2-40B4-BE49-F238E27FC236}">
                    <a16:creationId xmlns:a16="http://schemas.microsoft.com/office/drawing/2014/main" id="{50421C02-7E5D-F747-9FF2-5C704DA7ADBD}"/>
                  </a:ext>
                </a:extLst>
              </p:cNvPr>
              <p:cNvSpPr txBox="1">
                <a:spLocks noRot="1" noChangeAspect="1" noMove="1" noResize="1" noEditPoints="1" noAdjustHandles="1" noChangeArrowheads="1" noChangeShapeType="1" noTextEdit="1"/>
              </p:cNvSpPr>
              <p:nvPr/>
            </p:nvSpPr>
            <p:spPr>
              <a:xfrm flipH="1">
                <a:off x="2611523" y="5611559"/>
                <a:ext cx="943692" cy="246221"/>
              </a:xfrm>
              <a:prstGeom prst="rect">
                <a:avLst/>
              </a:prstGeom>
              <a:blipFill>
                <a:blip r:embed="rId5"/>
                <a:stretch>
                  <a:fillRect b="-15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082D51F-79C5-5C4B-8D53-94BCEDF614C9}"/>
                  </a:ext>
                </a:extLst>
              </p:cNvPr>
              <p:cNvSpPr txBox="1"/>
              <p:nvPr/>
            </p:nvSpPr>
            <p:spPr>
              <a:xfrm flipH="1">
                <a:off x="1750977" y="5600817"/>
                <a:ext cx="101777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𝐵</m:t>
                          </m:r>
                        </m:sub>
                      </m:sSub>
                      <m:r>
                        <a:rPr lang="he-IL" sz="1600" b="0" i="1" smtClean="0">
                          <a:latin typeface="Cambria Math" panose="02040503050406030204" pitchFamily="18" charset="0"/>
                        </a:rPr>
                        <m:t>=</m:t>
                      </m:r>
                      <m:r>
                        <a:rPr lang="he-IL" sz="1600" b="0" i="1" smtClean="0">
                          <a:latin typeface="Cambria Math" panose="02040503050406030204" pitchFamily="18" charset="0"/>
                        </a:rPr>
                        <m:t>20</m:t>
                      </m:r>
                    </m:oMath>
                  </m:oMathPara>
                </a14:m>
                <a:endParaRPr lang="en-US" sz="1600" dirty="0"/>
              </a:p>
            </p:txBody>
          </p:sp>
        </mc:Choice>
        <mc:Fallback xmlns="">
          <p:sp>
            <p:nvSpPr>
              <p:cNvPr id="24" name="TextBox 23">
                <a:extLst>
                  <a:ext uri="{FF2B5EF4-FFF2-40B4-BE49-F238E27FC236}">
                    <a16:creationId xmlns:a16="http://schemas.microsoft.com/office/drawing/2014/main" id="{C082D51F-79C5-5C4B-8D53-94BCEDF614C9}"/>
                  </a:ext>
                </a:extLst>
              </p:cNvPr>
              <p:cNvSpPr txBox="1">
                <a:spLocks noRot="1" noChangeAspect="1" noMove="1" noResize="1" noEditPoints="1" noAdjustHandles="1" noChangeArrowheads="1" noChangeShapeType="1" noTextEdit="1"/>
              </p:cNvSpPr>
              <p:nvPr/>
            </p:nvSpPr>
            <p:spPr>
              <a:xfrm flipH="1">
                <a:off x="1750977" y="5600817"/>
                <a:ext cx="1017773" cy="246221"/>
              </a:xfrm>
              <a:prstGeom prst="rect">
                <a:avLst/>
              </a:prstGeom>
              <a:blipFill>
                <a:blip r:embed="rId6"/>
                <a:stretch>
                  <a:fillRect b="-15000"/>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7F2376A-3213-0F42-8B1C-65799BC59D76}"/>
              </a:ext>
            </a:extLst>
          </p:cNvPr>
          <p:cNvCxnSpPr/>
          <p:nvPr/>
        </p:nvCxnSpPr>
        <p:spPr>
          <a:xfrm>
            <a:off x="2190543" y="2699624"/>
            <a:ext cx="1587639" cy="2864868"/>
          </a:xfrm>
          <a:prstGeom prst="line">
            <a:avLst/>
          </a:prstGeom>
          <a:ln w="38100">
            <a:prstDash val="dashDot"/>
          </a:ln>
        </p:spPr>
        <p:style>
          <a:lnRef idx="1">
            <a:schemeClr val="accent6"/>
          </a:lnRef>
          <a:fillRef idx="0">
            <a:schemeClr val="accent6"/>
          </a:fillRef>
          <a:effectRef idx="0">
            <a:schemeClr val="accent6"/>
          </a:effectRef>
          <a:fontRef idx="minor">
            <a:schemeClr val="tx1"/>
          </a:fontRef>
        </p:style>
      </p:cxnSp>
      <p:sp>
        <p:nvSpPr>
          <p:cNvPr id="26" name="Arc 25">
            <a:extLst>
              <a:ext uri="{FF2B5EF4-FFF2-40B4-BE49-F238E27FC236}">
                <a16:creationId xmlns:a16="http://schemas.microsoft.com/office/drawing/2014/main" id="{7520857C-193A-9146-8E9B-849B91480167}"/>
              </a:ext>
            </a:extLst>
          </p:cNvPr>
          <p:cNvSpPr/>
          <p:nvPr/>
        </p:nvSpPr>
        <p:spPr>
          <a:xfrm rot="12257702">
            <a:off x="2556452" y="2877339"/>
            <a:ext cx="726946" cy="725358"/>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27" name="TextBox 26">
            <a:extLst>
              <a:ext uri="{FF2B5EF4-FFF2-40B4-BE49-F238E27FC236}">
                <a16:creationId xmlns:a16="http://schemas.microsoft.com/office/drawing/2014/main" id="{363E9B44-716B-7541-9145-FD7D5539FA71}"/>
              </a:ext>
            </a:extLst>
          </p:cNvPr>
          <p:cNvSpPr txBox="1"/>
          <p:nvPr/>
        </p:nvSpPr>
        <p:spPr>
          <a:xfrm>
            <a:off x="2687157" y="2473265"/>
            <a:ext cx="396896" cy="369332"/>
          </a:xfrm>
          <a:prstGeom prst="rect">
            <a:avLst/>
          </a:prstGeom>
          <a:noFill/>
        </p:spPr>
        <p:txBody>
          <a:bodyPr wrap="square" rtlCol="0">
            <a:spAutoFit/>
          </a:bodyPr>
          <a:lstStyle/>
          <a:p>
            <a:pPr marL="0" algn="l" defTabSz="914400" rtl="0" eaLnBrk="1" latinLnBrk="0" hangingPunct="1"/>
            <a:r>
              <a:rPr lang="en-US" dirty="0">
                <a:solidFill>
                  <a:schemeClr val="accent1"/>
                </a:solidFill>
              </a:rPr>
              <a:t>C</a:t>
            </a:r>
          </a:p>
        </p:txBody>
      </p:sp>
      <p:cxnSp>
        <p:nvCxnSpPr>
          <p:cNvPr id="29" name="Straight Connector 28">
            <a:extLst>
              <a:ext uri="{FF2B5EF4-FFF2-40B4-BE49-F238E27FC236}">
                <a16:creationId xmlns:a16="http://schemas.microsoft.com/office/drawing/2014/main" id="{31D0A1A1-DDC9-8942-A9B8-6520AD76EA45}"/>
              </a:ext>
            </a:extLst>
          </p:cNvPr>
          <p:cNvCxnSpPr>
            <a:cxnSpLocks/>
          </p:cNvCxnSpPr>
          <p:nvPr/>
        </p:nvCxnSpPr>
        <p:spPr>
          <a:xfrm>
            <a:off x="2783239" y="3346226"/>
            <a:ext cx="54816" cy="301012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C8C7FE-9224-A445-AB0F-E1106C9AED3A}"/>
                  </a:ext>
                </a:extLst>
              </p:cNvPr>
              <p:cNvSpPr txBox="1"/>
              <p:nvPr/>
            </p:nvSpPr>
            <p:spPr>
              <a:xfrm flipH="1">
                <a:off x="2376572" y="6415801"/>
                <a:ext cx="94369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𝐶</m:t>
                          </m:r>
                        </m:sub>
                      </m:sSub>
                      <m:r>
                        <a:rPr lang="he-IL" sz="1600" b="0" i="1" smtClean="0">
                          <a:latin typeface="Cambria Math" panose="02040503050406030204" pitchFamily="18" charset="0"/>
                        </a:rPr>
                        <m:t>=</m:t>
                      </m:r>
                      <m:r>
                        <a:rPr lang="en-US" sz="1600" b="0" i="1" smtClean="0">
                          <a:latin typeface="Cambria Math" panose="02040503050406030204" pitchFamily="18" charset="0"/>
                        </a:rPr>
                        <m:t>25</m:t>
                      </m:r>
                    </m:oMath>
                  </m:oMathPara>
                </a14:m>
                <a:endParaRPr lang="en-US" sz="1600" dirty="0"/>
              </a:p>
            </p:txBody>
          </p:sp>
        </mc:Choice>
        <mc:Fallback xmlns="">
          <p:sp>
            <p:nvSpPr>
              <p:cNvPr id="30" name="TextBox 29">
                <a:extLst>
                  <a:ext uri="{FF2B5EF4-FFF2-40B4-BE49-F238E27FC236}">
                    <a16:creationId xmlns:a16="http://schemas.microsoft.com/office/drawing/2014/main" id="{2BC8C7FE-9224-A445-AB0F-E1106C9AED3A}"/>
                  </a:ext>
                </a:extLst>
              </p:cNvPr>
              <p:cNvSpPr txBox="1">
                <a:spLocks noRot="1" noChangeAspect="1" noMove="1" noResize="1" noEditPoints="1" noAdjustHandles="1" noChangeArrowheads="1" noChangeShapeType="1" noTextEdit="1"/>
              </p:cNvSpPr>
              <p:nvPr/>
            </p:nvSpPr>
            <p:spPr>
              <a:xfrm flipH="1">
                <a:off x="2376572" y="6415801"/>
                <a:ext cx="943692" cy="246221"/>
              </a:xfrm>
              <a:prstGeom prst="rect">
                <a:avLst/>
              </a:prstGeom>
              <a:blipFill>
                <a:blip r:embed="rId8"/>
                <a:stretch>
                  <a:fillRect b="-9524"/>
                </a:stretch>
              </a:blipFill>
            </p:spPr>
            <p:txBody>
              <a:bodyPr/>
              <a:lstStyle/>
              <a:p>
                <a:r>
                  <a:rPr lang="en-US">
                    <a:noFill/>
                  </a:rPr>
                  <a:t> </a:t>
                </a:r>
              </a:p>
            </p:txBody>
          </p:sp>
        </mc:Fallback>
      </mc:AlternateContent>
    </p:spTree>
    <p:extLst>
      <p:ext uri="{BB962C8B-B14F-4D97-AF65-F5344CB8AC3E}">
        <p14:creationId xmlns:p14="http://schemas.microsoft.com/office/powerpoint/2010/main" val="307071473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substitution effect cannot be positive</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277</a:t>
            </a:fld>
            <a:endParaRPr lang="en-US"/>
          </a:p>
        </p:txBody>
      </p:sp>
      <p:sp>
        <p:nvSpPr>
          <p:cNvPr id="6" name="Line 3">
            <a:extLst>
              <a:ext uri="{FF2B5EF4-FFF2-40B4-BE49-F238E27FC236}">
                <a16:creationId xmlns:a16="http://schemas.microsoft.com/office/drawing/2014/main" id="{3E3ED2F3-24A9-414B-85C1-2EABA1821221}"/>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4">
            <a:extLst>
              <a:ext uri="{FF2B5EF4-FFF2-40B4-BE49-F238E27FC236}">
                <a16:creationId xmlns:a16="http://schemas.microsoft.com/office/drawing/2014/main" id="{A3BD96C6-5882-4644-ACF3-CB5FBB167A33}"/>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60D2C8D-BAA4-0A46-99EA-9DC752ABF466}"/>
                  </a:ext>
                </a:extLst>
              </p:cNvPr>
              <p:cNvSpPr>
                <a:spLocks noChangeArrowheads="1"/>
              </p:cNvSpPr>
              <p:nvPr/>
            </p:nvSpPr>
            <p:spPr bwMode="auto">
              <a:xfrm>
                <a:off x="1148239" y="1785938"/>
                <a:ext cx="238848" cy="5084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lgn="r" rtl="1">
                  <a:lnSpc>
                    <a:spcPct val="150000"/>
                  </a:lnSpc>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id="{D60D2C8D-BAA4-0A46-99EA-9DC752ABF466}"/>
                  </a:ext>
                </a:extLst>
              </p:cNvPr>
              <p:cNvSpPr>
                <a:spLocks noRot="1" noChangeAspect="1" noMove="1" noResize="1" noEditPoints="1" noAdjustHandles="1" noChangeArrowheads="1" noChangeShapeType="1" noTextEdit="1"/>
              </p:cNvSpPr>
              <p:nvPr/>
            </p:nvSpPr>
            <p:spPr bwMode="auto">
              <a:xfrm>
                <a:off x="1148239" y="1785938"/>
                <a:ext cx="238848" cy="5084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7B1322-F93E-5A4D-905D-533034A89B9F}"/>
                  </a:ext>
                </a:extLst>
              </p:cNvPr>
              <p:cNvSpPr/>
              <p:nvPr/>
            </p:nvSpPr>
            <p:spPr>
              <a:xfrm>
                <a:off x="4533872" y="5656768"/>
                <a:ext cx="481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oMath>
                  </m:oMathPara>
                </a14:m>
                <a:endParaRPr lang="en-US" dirty="0"/>
              </a:p>
            </p:txBody>
          </p:sp>
        </mc:Choice>
        <mc:Fallback xmlns="">
          <p:sp>
            <p:nvSpPr>
              <p:cNvPr id="10" name="Rectangle 9">
                <a:extLst>
                  <a:ext uri="{FF2B5EF4-FFF2-40B4-BE49-F238E27FC236}">
                    <a16:creationId xmlns:a16="http://schemas.microsoft.com/office/drawing/2014/main" id="{EF7B1322-F93E-5A4D-905D-533034A89B9F}"/>
                  </a:ext>
                </a:extLst>
              </p:cNvPr>
              <p:cNvSpPr>
                <a:spLocks noRot="1" noChangeAspect="1" noMove="1" noResize="1" noEditPoints="1" noAdjustHandles="1" noChangeArrowheads="1" noChangeShapeType="1" noTextEdit="1"/>
              </p:cNvSpPr>
              <p:nvPr/>
            </p:nvSpPr>
            <p:spPr>
              <a:xfrm>
                <a:off x="4533872" y="5656768"/>
                <a:ext cx="481414" cy="369332"/>
              </a:xfrm>
              <a:prstGeom prst="rect">
                <a:avLst/>
              </a:prstGeom>
              <a:blipFill>
                <a:blip r:embed="rId3"/>
                <a:stretch>
                  <a:fillRect b="-4918"/>
                </a:stretch>
              </a:blipFill>
            </p:spPr>
            <p:txBody>
              <a:bodyPr/>
              <a:lstStyle/>
              <a:p>
                <a:r>
                  <a:rPr lang="en-US">
                    <a:noFill/>
                  </a:rPr>
                  <a:t> </a:t>
                </a:r>
              </a:p>
            </p:txBody>
          </p:sp>
        </mc:Fallback>
      </mc:AlternateContent>
      <p:sp>
        <p:nvSpPr>
          <p:cNvPr id="3" name="Arc 2">
            <a:extLst>
              <a:ext uri="{FF2B5EF4-FFF2-40B4-BE49-F238E27FC236}">
                <a16:creationId xmlns:a16="http://schemas.microsoft.com/office/drawing/2014/main" id="{C8DA55FD-EDD5-9A4F-92AB-FAC4EEA62DEC}"/>
              </a:ext>
            </a:extLst>
          </p:cNvPr>
          <p:cNvSpPr/>
          <p:nvPr/>
        </p:nvSpPr>
        <p:spPr>
          <a:xfrm rot="11329051">
            <a:off x="2420536" y="1342704"/>
            <a:ext cx="2902226" cy="35081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2" name="Straight Connector 11">
            <a:extLst>
              <a:ext uri="{FF2B5EF4-FFF2-40B4-BE49-F238E27FC236}">
                <a16:creationId xmlns:a16="http://schemas.microsoft.com/office/drawing/2014/main" id="{2E334718-EFD2-284C-A746-5921B55E72BB}"/>
              </a:ext>
            </a:extLst>
          </p:cNvPr>
          <p:cNvCxnSpPr/>
          <p:nvPr/>
        </p:nvCxnSpPr>
        <p:spPr>
          <a:xfrm>
            <a:off x="1933999" y="3265765"/>
            <a:ext cx="1551465" cy="194807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898FB60F-D249-0A4B-B4A0-988C7C26155B}"/>
              </a:ext>
            </a:extLst>
          </p:cNvPr>
          <p:cNvCxnSpPr>
            <a:cxnSpLocks/>
          </p:cNvCxnSpPr>
          <p:nvPr/>
        </p:nvCxnSpPr>
        <p:spPr>
          <a:xfrm>
            <a:off x="2484895" y="2578842"/>
            <a:ext cx="317768" cy="2176567"/>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8FF7F475-5B94-ED4E-9151-26A70865FC33}"/>
              </a:ext>
            </a:extLst>
          </p:cNvPr>
          <p:cNvSpPr txBox="1"/>
          <p:nvPr/>
        </p:nvSpPr>
        <p:spPr>
          <a:xfrm>
            <a:off x="2923474" y="3949148"/>
            <a:ext cx="286903" cy="369332"/>
          </a:xfrm>
          <a:prstGeom prst="rect">
            <a:avLst/>
          </a:prstGeom>
          <a:noFill/>
        </p:spPr>
        <p:txBody>
          <a:bodyPr wrap="square" rtlCol="0">
            <a:spAutoFit/>
          </a:bodyPr>
          <a:lstStyle/>
          <a:p>
            <a:pPr marL="0" algn="l" defTabSz="914400" rtl="0" eaLnBrk="1" latinLnBrk="0" hangingPunct="1"/>
            <a:r>
              <a:rPr lang="en-US" dirty="0"/>
              <a:t>A</a:t>
            </a:r>
          </a:p>
        </p:txBody>
      </p:sp>
      <p:sp>
        <p:nvSpPr>
          <p:cNvPr id="16" name="TextBox 15">
            <a:extLst>
              <a:ext uri="{FF2B5EF4-FFF2-40B4-BE49-F238E27FC236}">
                <a16:creationId xmlns:a16="http://schemas.microsoft.com/office/drawing/2014/main" id="{07246B91-F134-0349-B2A9-4E66D272C47F}"/>
              </a:ext>
            </a:extLst>
          </p:cNvPr>
          <p:cNvSpPr txBox="1"/>
          <p:nvPr/>
        </p:nvSpPr>
        <p:spPr>
          <a:xfrm>
            <a:off x="2803657" y="2976944"/>
            <a:ext cx="286903" cy="369332"/>
          </a:xfrm>
          <a:prstGeom prst="rect">
            <a:avLst/>
          </a:prstGeom>
          <a:noFill/>
        </p:spPr>
        <p:txBody>
          <a:bodyPr wrap="square" rtlCol="0">
            <a:spAutoFit/>
          </a:bodyPr>
          <a:lstStyle/>
          <a:p>
            <a:pPr marL="0" algn="l" defTabSz="914400" rtl="0" eaLnBrk="1" latinLnBrk="0" hangingPunct="1"/>
            <a:r>
              <a:rPr lang="en-US" dirty="0"/>
              <a:t>C</a:t>
            </a:r>
          </a:p>
        </p:txBody>
      </p:sp>
      <p:sp>
        <p:nvSpPr>
          <p:cNvPr id="17" name="TextBox 16">
            <a:extLst>
              <a:ext uri="{FF2B5EF4-FFF2-40B4-BE49-F238E27FC236}">
                <a16:creationId xmlns:a16="http://schemas.microsoft.com/office/drawing/2014/main" id="{AA162602-9025-BB41-B303-811E572511FB}"/>
              </a:ext>
            </a:extLst>
          </p:cNvPr>
          <p:cNvSpPr txBox="1"/>
          <p:nvPr/>
        </p:nvSpPr>
        <p:spPr>
          <a:xfrm>
            <a:off x="5421364" y="2220576"/>
            <a:ext cx="4994845" cy="1754326"/>
          </a:xfrm>
          <a:prstGeom prst="rect">
            <a:avLst/>
          </a:prstGeom>
          <a:noFill/>
        </p:spPr>
        <p:txBody>
          <a:bodyPr wrap="square" rtlCol="0">
            <a:spAutoFit/>
          </a:bodyPr>
          <a:lstStyle/>
          <a:p>
            <a:pPr marL="0" algn="l" defTabSz="914400" eaLnBrk="1" latinLnBrk="0" hangingPunct="1">
              <a:lnSpc>
                <a:spcPct val="150000"/>
              </a:lnSpc>
            </a:pPr>
            <a:r>
              <a:rPr lang="en-US" sz="2400" dirty="0" smtClean="0"/>
              <a:t>If the price of a good goes up, the substitution effect will </a:t>
            </a:r>
            <a:r>
              <a:rPr lang="en-US" sz="2400" dirty="0" smtClean="0">
                <a:solidFill>
                  <a:srgbClr val="FF0000"/>
                </a:solidFill>
              </a:rPr>
              <a:t>not</a:t>
            </a:r>
            <a:r>
              <a:rPr lang="en-US" sz="2400" dirty="0" smtClean="0"/>
              <a:t> make us want </a:t>
            </a:r>
            <a:r>
              <a:rPr lang="en-US" sz="2400" dirty="0" smtClean="0">
                <a:solidFill>
                  <a:srgbClr val="FF0000"/>
                </a:solidFill>
              </a:rPr>
              <a:t>more</a:t>
            </a:r>
            <a:r>
              <a:rPr lang="en-US" sz="2400" dirty="0" smtClean="0"/>
              <a:t> of it</a:t>
            </a:r>
            <a:endParaRPr lang="en-US" sz="2400" dirty="0"/>
          </a:p>
        </p:txBody>
      </p:sp>
      <p:sp>
        <p:nvSpPr>
          <p:cNvPr id="18" name="Oval 17">
            <a:extLst>
              <a:ext uri="{FF2B5EF4-FFF2-40B4-BE49-F238E27FC236}">
                <a16:creationId xmlns:a16="http://schemas.microsoft.com/office/drawing/2014/main" id="{72EF5758-E6EE-2F49-8982-519E7D9F6DC2}"/>
              </a:ext>
            </a:extLst>
          </p:cNvPr>
          <p:cNvSpPr/>
          <p:nvPr/>
        </p:nvSpPr>
        <p:spPr>
          <a:xfrm>
            <a:off x="2484895" y="3189668"/>
            <a:ext cx="158884" cy="1764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9" name="Oval 18">
            <a:extLst>
              <a:ext uri="{FF2B5EF4-FFF2-40B4-BE49-F238E27FC236}">
                <a16:creationId xmlns:a16="http://schemas.microsoft.com/office/drawing/2014/main" id="{9F446FDE-B588-8646-B2F9-D9AFAFED55CB}"/>
              </a:ext>
            </a:extLst>
          </p:cNvPr>
          <p:cNvSpPr/>
          <p:nvPr/>
        </p:nvSpPr>
        <p:spPr>
          <a:xfrm>
            <a:off x="2643779" y="4163380"/>
            <a:ext cx="158884" cy="1764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Tree>
    <p:extLst>
      <p:ext uri="{BB962C8B-B14F-4D97-AF65-F5344CB8AC3E}">
        <p14:creationId xmlns:p14="http://schemas.microsoft.com/office/powerpoint/2010/main" val="395966146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substitution effect can be zero</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278</a:t>
            </a:fld>
            <a:endParaRPr lang="en-US"/>
          </a:p>
        </p:txBody>
      </p:sp>
      <p:sp>
        <p:nvSpPr>
          <p:cNvPr id="6" name="Line 3">
            <a:extLst>
              <a:ext uri="{FF2B5EF4-FFF2-40B4-BE49-F238E27FC236}">
                <a16:creationId xmlns:a16="http://schemas.microsoft.com/office/drawing/2014/main" id="{3E3ED2F3-24A9-414B-85C1-2EABA1821221}"/>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4">
            <a:extLst>
              <a:ext uri="{FF2B5EF4-FFF2-40B4-BE49-F238E27FC236}">
                <a16:creationId xmlns:a16="http://schemas.microsoft.com/office/drawing/2014/main" id="{A3BD96C6-5882-4644-ACF3-CB5FBB167A33}"/>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60D2C8D-BAA4-0A46-99EA-9DC752ABF466}"/>
                  </a:ext>
                </a:extLst>
              </p:cNvPr>
              <p:cNvSpPr>
                <a:spLocks noChangeArrowheads="1"/>
              </p:cNvSpPr>
              <p:nvPr/>
            </p:nvSpPr>
            <p:spPr bwMode="auto">
              <a:xfrm>
                <a:off x="1148239" y="1785938"/>
                <a:ext cx="238848" cy="5084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lgn="r" rtl="1">
                  <a:lnSpc>
                    <a:spcPct val="150000"/>
                  </a:lnSpc>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id="{D60D2C8D-BAA4-0A46-99EA-9DC752ABF466}"/>
                  </a:ext>
                </a:extLst>
              </p:cNvPr>
              <p:cNvSpPr>
                <a:spLocks noRot="1" noChangeAspect="1" noMove="1" noResize="1" noEditPoints="1" noAdjustHandles="1" noChangeArrowheads="1" noChangeShapeType="1" noTextEdit="1"/>
              </p:cNvSpPr>
              <p:nvPr/>
            </p:nvSpPr>
            <p:spPr bwMode="auto">
              <a:xfrm>
                <a:off x="1148239" y="1785938"/>
                <a:ext cx="238848" cy="5084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7B1322-F93E-5A4D-905D-533034A89B9F}"/>
                  </a:ext>
                </a:extLst>
              </p:cNvPr>
              <p:cNvSpPr/>
              <p:nvPr/>
            </p:nvSpPr>
            <p:spPr>
              <a:xfrm>
                <a:off x="4533872" y="5656768"/>
                <a:ext cx="481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𝑥</m:t>
                          </m:r>
                        </m:sub>
                      </m:sSub>
                    </m:oMath>
                  </m:oMathPara>
                </a14:m>
                <a:endParaRPr lang="en-US" dirty="0"/>
              </a:p>
            </p:txBody>
          </p:sp>
        </mc:Choice>
        <mc:Fallback xmlns="">
          <p:sp>
            <p:nvSpPr>
              <p:cNvPr id="10" name="Rectangle 9">
                <a:extLst>
                  <a:ext uri="{FF2B5EF4-FFF2-40B4-BE49-F238E27FC236}">
                    <a16:creationId xmlns:a16="http://schemas.microsoft.com/office/drawing/2014/main" id="{EF7B1322-F93E-5A4D-905D-533034A89B9F}"/>
                  </a:ext>
                </a:extLst>
              </p:cNvPr>
              <p:cNvSpPr>
                <a:spLocks noRot="1" noChangeAspect="1" noMove="1" noResize="1" noEditPoints="1" noAdjustHandles="1" noChangeArrowheads="1" noChangeShapeType="1" noTextEdit="1"/>
              </p:cNvSpPr>
              <p:nvPr/>
            </p:nvSpPr>
            <p:spPr>
              <a:xfrm>
                <a:off x="4533872" y="5656768"/>
                <a:ext cx="481414" cy="369332"/>
              </a:xfrm>
              <a:prstGeom prst="rect">
                <a:avLst/>
              </a:prstGeom>
              <a:blipFill>
                <a:blip r:embed="rId3"/>
                <a:stretch>
                  <a:fillRect b="-4918"/>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E334718-EFD2-284C-A746-5921B55E72BB}"/>
              </a:ext>
            </a:extLst>
          </p:cNvPr>
          <p:cNvCxnSpPr/>
          <p:nvPr/>
        </p:nvCxnSpPr>
        <p:spPr>
          <a:xfrm>
            <a:off x="1933999" y="3265765"/>
            <a:ext cx="1551465" cy="194807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898FB60F-D249-0A4B-B4A0-988C7C26155B}"/>
              </a:ext>
            </a:extLst>
          </p:cNvPr>
          <p:cNvCxnSpPr>
            <a:cxnSpLocks/>
          </p:cNvCxnSpPr>
          <p:nvPr/>
        </p:nvCxnSpPr>
        <p:spPr>
          <a:xfrm>
            <a:off x="2525098" y="3265765"/>
            <a:ext cx="396246" cy="202393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8FF7F475-5B94-ED4E-9151-26A70865FC33}"/>
              </a:ext>
            </a:extLst>
          </p:cNvPr>
          <p:cNvSpPr txBox="1"/>
          <p:nvPr/>
        </p:nvSpPr>
        <p:spPr>
          <a:xfrm flipH="1">
            <a:off x="2236067" y="4251615"/>
            <a:ext cx="566595" cy="369332"/>
          </a:xfrm>
          <a:prstGeom prst="rect">
            <a:avLst/>
          </a:prstGeom>
          <a:noFill/>
        </p:spPr>
        <p:txBody>
          <a:bodyPr wrap="square" rtlCol="0">
            <a:spAutoFit/>
          </a:bodyPr>
          <a:lstStyle/>
          <a:p>
            <a:pPr marL="0" algn="l" defTabSz="914400" rtl="0" eaLnBrk="1" latinLnBrk="0" hangingPunct="1"/>
            <a:r>
              <a:rPr lang="en-US" dirty="0"/>
              <a:t>A,C</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162602-9025-BB41-B303-811E572511FB}"/>
                  </a:ext>
                </a:extLst>
              </p:cNvPr>
              <p:cNvSpPr txBox="1"/>
              <p:nvPr/>
            </p:nvSpPr>
            <p:spPr>
              <a:xfrm>
                <a:off x="5421364" y="2220576"/>
                <a:ext cx="4994845" cy="1384995"/>
              </a:xfrm>
              <a:prstGeom prst="rect">
                <a:avLst/>
              </a:prstGeom>
              <a:noFill/>
            </p:spPr>
            <p:txBody>
              <a:bodyPr wrap="square" rtlCol="0">
                <a:spAutoFit/>
              </a:bodyPr>
              <a:lstStyle/>
              <a:p>
                <a:pPr marL="0" algn="l" defTabSz="914400" eaLnBrk="1" latinLnBrk="0" hangingPunct="1">
                  <a:lnSpc>
                    <a:spcPct val="150000"/>
                  </a:lnSpc>
                </a:pPr>
                <a:r>
                  <a:rPr lang="en-US" sz="2800" dirty="0" smtClean="0"/>
                  <a:t>Say</a:t>
                </a:r>
                <a:endParaRPr lang="he-IL" sz="2800" dirty="0"/>
              </a:p>
              <a:p>
                <a:pPr marL="0" algn="l" defTabSz="914400" eaLnBrk="1" latinLnBrk="0" hangingPunct="1">
                  <a:lnSpc>
                    <a:spcPct val="150000"/>
                  </a:lnSpc>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𝑈</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e>
                      </m:d>
                      <m:r>
                        <a:rPr lang="en-US" sz="2800" b="0" i="1" smtClean="0">
                          <a:solidFill>
                            <a:schemeClr val="accent1"/>
                          </a:solidFill>
                          <a:latin typeface="Cambria Math" panose="02040503050406030204" pitchFamily="18" charset="0"/>
                        </a:rPr>
                        <m:t>=</m:t>
                      </m:r>
                      <m:r>
                        <m:rPr>
                          <m:sty m:val="p"/>
                        </m:rPr>
                        <a:rPr lang="en-US" sz="2800" b="0" i="0" smtClean="0">
                          <a:solidFill>
                            <a:schemeClr val="accent1"/>
                          </a:solidFill>
                          <a:latin typeface="Cambria Math" panose="02040503050406030204" pitchFamily="18" charset="0"/>
                        </a:rPr>
                        <m:t>min</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r>
                        <a:rPr lang="en-US" sz="2800" b="0" i="1" smtClean="0">
                          <a:solidFill>
                            <a:schemeClr val="accent1"/>
                          </a:solidFill>
                          <a:latin typeface="Cambria Math" panose="02040503050406030204" pitchFamily="18" charset="0"/>
                        </a:rPr>
                        <m:t>)</m:t>
                      </m:r>
                    </m:oMath>
                  </m:oMathPara>
                </a14:m>
                <a:endParaRPr lang="en-US" sz="2800" dirty="0">
                  <a:solidFill>
                    <a:schemeClr val="accent1"/>
                  </a:solidFill>
                </a:endParaRPr>
              </a:p>
            </p:txBody>
          </p:sp>
        </mc:Choice>
        <mc:Fallback xmlns="">
          <p:sp>
            <p:nvSpPr>
              <p:cNvPr id="17" name="TextBox 16">
                <a:extLst>
                  <a:ext uri="{FF2B5EF4-FFF2-40B4-BE49-F238E27FC236}">
                    <a16:creationId xmlns:a16="http://schemas.microsoft.com/office/drawing/2014/main" xmlns:a14="http://schemas.microsoft.com/office/drawing/2010/main" xmlns="" id="{AA162602-9025-BB41-B303-811E572511FB}"/>
                  </a:ext>
                </a:extLst>
              </p:cNvPr>
              <p:cNvSpPr txBox="1">
                <a:spLocks noRot="1" noChangeAspect="1" noMove="1" noResize="1" noEditPoints="1" noAdjustHandles="1" noChangeArrowheads="1" noChangeShapeType="1" noTextEdit="1"/>
              </p:cNvSpPr>
              <p:nvPr/>
            </p:nvSpPr>
            <p:spPr>
              <a:xfrm>
                <a:off x="5421364" y="2220576"/>
                <a:ext cx="4994845" cy="1384995"/>
              </a:xfrm>
              <a:prstGeom prst="rect">
                <a:avLst/>
              </a:prstGeom>
              <a:blipFill rotWithShape="1">
                <a:blip r:embed="rId4"/>
                <a:stretch>
                  <a:fillRect l="-2439"/>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F446FDE-B588-8646-B2F9-D9AFAFED55CB}"/>
              </a:ext>
            </a:extLst>
          </p:cNvPr>
          <p:cNvSpPr/>
          <p:nvPr/>
        </p:nvSpPr>
        <p:spPr>
          <a:xfrm>
            <a:off x="2643779" y="4163380"/>
            <a:ext cx="158884" cy="1764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11" name="Straight Connector 10">
            <a:extLst>
              <a:ext uri="{FF2B5EF4-FFF2-40B4-BE49-F238E27FC236}">
                <a16:creationId xmlns:a16="http://schemas.microsoft.com/office/drawing/2014/main" id="{766276E7-40B4-FB49-A76A-E4AEBBF92334}"/>
              </a:ext>
            </a:extLst>
          </p:cNvPr>
          <p:cNvCxnSpPr>
            <a:stCxn id="19" idx="0"/>
          </p:cNvCxnSpPr>
          <p:nvPr/>
        </p:nvCxnSpPr>
        <p:spPr>
          <a:xfrm flipV="1">
            <a:off x="2723221" y="2994991"/>
            <a:ext cx="0" cy="1168389"/>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7663D8-01FB-E54C-A2DA-7B3786F7DEF2}"/>
              </a:ext>
            </a:extLst>
          </p:cNvPr>
          <p:cNvCxnSpPr>
            <a:cxnSpLocks/>
          </p:cNvCxnSpPr>
          <p:nvPr/>
        </p:nvCxnSpPr>
        <p:spPr>
          <a:xfrm flipV="1">
            <a:off x="2787107" y="4251614"/>
            <a:ext cx="1304662" cy="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EAA6C9C-9191-8148-8935-478F4441F803}"/>
                  </a:ext>
                </a:extLst>
              </p:cNvPr>
              <p:cNvSpPr txBox="1"/>
              <p:nvPr/>
            </p:nvSpPr>
            <p:spPr>
              <a:xfrm>
                <a:off x="4240695" y="3856383"/>
                <a:ext cx="14957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𝑐</m:t>
                      </m:r>
                    </m:oMath>
                  </m:oMathPara>
                </a14:m>
                <a:endParaRPr lang="en-US" dirty="0"/>
              </a:p>
            </p:txBody>
          </p:sp>
        </mc:Choice>
        <mc:Fallback xmlns="">
          <p:sp>
            <p:nvSpPr>
              <p:cNvPr id="21" name="TextBox 20">
                <a:extLst>
                  <a:ext uri="{FF2B5EF4-FFF2-40B4-BE49-F238E27FC236}">
                    <a16:creationId xmlns:a16="http://schemas.microsoft.com/office/drawing/2014/main" id="{1EAA6C9C-9191-8148-8935-478F4441F803}"/>
                  </a:ext>
                </a:extLst>
              </p:cNvPr>
              <p:cNvSpPr txBox="1">
                <a:spLocks noRot="1" noChangeAspect="1" noMove="1" noResize="1" noEditPoints="1" noAdjustHandles="1" noChangeArrowheads="1" noChangeShapeType="1" noTextEdit="1"/>
              </p:cNvSpPr>
              <p:nvPr/>
            </p:nvSpPr>
            <p:spPr>
              <a:xfrm>
                <a:off x="4240695" y="3856383"/>
                <a:ext cx="1495735" cy="369332"/>
              </a:xfrm>
              <a:prstGeom prst="rect">
                <a:avLst/>
              </a:prstGeom>
              <a:blipFill>
                <a:blip r:embed="rId5"/>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176372324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Income effect</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279</a:t>
            </a:fld>
            <a:endParaRPr lang="en-US"/>
          </a:p>
        </p:txBody>
      </p:sp>
      <p:sp>
        <p:nvSpPr>
          <p:cNvPr id="17" name="TextBox 16">
            <a:extLst>
              <a:ext uri="{FF2B5EF4-FFF2-40B4-BE49-F238E27FC236}">
                <a16:creationId xmlns:a16="http://schemas.microsoft.com/office/drawing/2014/main" id="{AA162602-9025-BB41-B303-811E572511FB}"/>
              </a:ext>
            </a:extLst>
          </p:cNvPr>
          <p:cNvSpPr txBox="1"/>
          <p:nvPr/>
        </p:nvSpPr>
        <p:spPr>
          <a:xfrm>
            <a:off x="838200" y="1851894"/>
            <a:ext cx="9834154" cy="3970318"/>
          </a:xfrm>
          <a:prstGeom prst="rect">
            <a:avLst/>
          </a:prstGeom>
          <a:noFill/>
        </p:spPr>
        <p:txBody>
          <a:bodyPr wrap="square" rtlCol="0">
            <a:spAutoFit/>
          </a:bodyPr>
          <a:lstStyle/>
          <a:p>
            <a:pPr marL="0" algn="l" defTabSz="914400" eaLnBrk="1" latinLnBrk="0" hangingPunct="1">
              <a:lnSpc>
                <a:spcPct val="150000"/>
              </a:lnSpc>
            </a:pPr>
            <a:r>
              <a:rPr lang="en-US" sz="2400" dirty="0" smtClean="0"/>
              <a:t>Price increase 			real income has gone down</a:t>
            </a:r>
            <a:endParaRPr lang="he-IL" sz="2400" dirty="0" smtClean="0"/>
          </a:p>
          <a:p>
            <a:pPr algn="l" defTabSz="914400" eaLnBrk="1" latinLnBrk="0" hangingPunct="1">
              <a:lnSpc>
                <a:spcPct val="150000"/>
              </a:lnSpc>
            </a:pPr>
            <a:r>
              <a:rPr lang="en-US" sz="2400" dirty="0" smtClean="0"/>
              <a:t>The income effect is </a:t>
            </a:r>
          </a:p>
          <a:p>
            <a:pPr marL="457200" indent="-457200" algn="l" defTabSz="914400" eaLnBrk="1" latinLnBrk="0" hangingPunct="1">
              <a:lnSpc>
                <a:spcPct val="150000"/>
              </a:lnSpc>
              <a:buFont typeface="Arial" panose="020B0604020202020204" pitchFamily="34" charset="0"/>
              <a:buChar char="•"/>
            </a:pPr>
            <a:r>
              <a:rPr lang="en-US" sz="2400" dirty="0" smtClean="0">
                <a:solidFill>
                  <a:srgbClr val="0070C0"/>
                </a:solidFill>
              </a:rPr>
              <a:t>negative</a:t>
            </a:r>
            <a:r>
              <a:rPr lang="en-US" sz="2400" dirty="0" smtClean="0"/>
              <a:t> for a </a:t>
            </a:r>
            <a:r>
              <a:rPr lang="en-US" sz="2400" dirty="0" smtClean="0">
                <a:solidFill>
                  <a:srgbClr val="FF0000"/>
                </a:solidFill>
              </a:rPr>
              <a:t>normal</a:t>
            </a:r>
            <a:r>
              <a:rPr lang="en-US" sz="2400" dirty="0" smtClean="0"/>
              <a:t> good</a:t>
            </a:r>
            <a:endParaRPr lang="he-IL" sz="2400" dirty="0"/>
          </a:p>
          <a:p>
            <a:pPr marL="457200" indent="-457200" algn="l" defTabSz="914400" eaLnBrk="1" latinLnBrk="0" hangingPunct="1">
              <a:lnSpc>
                <a:spcPct val="150000"/>
              </a:lnSpc>
              <a:buFont typeface="Arial" panose="020B0604020202020204" pitchFamily="34" charset="0"/>
              <a:buChar char="•"/>
            </a:pPr>
            <a:r>
              <a:rPr lang="en-US" sz="2400" dirty="0">
                <a:solidFill>
                  <a:srgbClr val="0070C0"/>
                </a:solidFill>
              </a:rPr>
              <a:t>z</a:t>
            </a:r>
            <a:r>
              <a:rPr lang="en-US" sz="2400" dirty="0" smtClean="0">
                <a:solidFill>
                  <a:srgbClr val="0070C0"/>
                </a:solidFill>
              </a:rPr>
              <a:t>ero</a:t>
            </a:r>
            <a:r>
              <a:rPr lang="en-US" sz="2400" dirty="0" smtClean="0"/>
              <a:t> for a </a:t>
            </a:r>
            <a:r>
              <a:rPr lang="en-US" sz="2400" dirty="0" smtClean="0">
                <a:solidFill>
                  <a:srgbClr val="FF0000"/>
                </a:solidFill>
              </a:rPr>
              <a:t>neutral</a:t>
            </a:r>
            <a:r>
              <a:rPr lang="en-US" sz="2400" dirty="0" smtClean="0"/>
              <a:t> good</a:t>
            </a:r>
            <a:endParaRPr lang="he-IL" sz="2400" dirty="0"/>
          </a:p>
          <a:p>
            <a:pPr marL="457200" indent="-457200" algn="l" defTabSz="914400" eaLnBrk="1" latinLnBrk="0" hangingPunct="1">
              <a:lnSpc>
                <a:spcPct val="150000"/>
              </a:lnSpc>
              <a:buFont typeface="Arial" panose="020B0604020202020204" pitchFamily="34" charset="0"/>
              <a:buChar char="•"/>
            </a:pPr>
            <a:r>
              <a:rPr lang="en-US" sz="2400" dirty="0">
                <a:solidFill>
                  <a:srgbClr val="0070C0"/>
                </a:solidFill>
              </a:rPr>
              <a:t>p</a:t>
            </a:r>
            <a:r>
              <a:rPr lang="en-US" sz="2400" dirty="0" smtClean="0">
                <a:solidFill>
                  <a:srgbClr val="0070C0"/>
                </a:solidFill>
              </a:rPr>
              <a:t>ositive</a:t>
            </a:r>
            <a:r>
              <a:rPr lang="en-US" sz="2400" dirty="0" smtClean="0"/>
              <a:t> for an </a:t>
            </a:r>
            <a:r>
              <a:rPr lang="en-US" sz="2400" dirty="0" smtClean="0">
                <a:solidFill>
                  <a:srgbClr val="FF0000"/>
                </a:solidFill>
              </a:rPr>
              <a:t>inferior</a:t>
            </a:r>
            <a:r>
              <a:rPr lang="en-US" sz="2400" dirty="0" smtClean="0"/>
              <a:t> good</a:t>
            </a:r>
            <a:endParaRPr lang="he-IL" sz="2400" dirty="0"/>
          </a:p>
          <a:p>
            <a:pPr algn="l" defTabSz="914400" eaLnBrk="1" latinLnBrk="0" hangingPunct="1">
              <a:lnSpc>
                <a:spcPct val="150000"/>
              </a:lnSpc>
            </a:pPr>
            <a:r>
              <a:rPr lang="en-US" sz="2400" dirty="0" smtClean="0"/>
              <a:t>For a </a:t>
            </a:r>
            <a:r>
              <a:rPr lang="en-US" sz="2400" dirty="0" smtClean="0">
                <a:solidFill>
                  <a:srgbClr val="FF0000"/>
                </a:solidFill>
              </a:rPr>
              <a:t>normal</a:t>
            </a:r>
            <a:r>
              <a:rPr lang="en-US" sz="2400" dirty="0" smtClean="0"/>
              <a:t> good the income and substitution effects are </a:t>
            </a:r>
            <a:r>
              <a:rPr lang="en-US" sz="2400" dirty="0" smtClean="0">
                <a:solidFill>
                  <a:srgbClr val="0070C0"/>
                </a:solidFill>
              </a:rPr>
              <a:t>in the same direction</a:t>
            </a:r>
            <a:endParaRPr lang="en-US" sz="2400" dirty="0">
              <a:solidFill>
                <a:srgbClr val="0070C0"/>
              </a:solidFill>
            </a:endParaRPr>
          </a:p>
        </p:txBody>
      </p:sp>
      <p:sp>
        <p:nvSpPr>
          <p:cNvPr id="3" name="Right Arrow 2"/>
          <p:cNvSpPr/>
          <p:nvPr/>
        </p:nvSpPr>
        <p:spPr>
          <a:xfrm>
            <a:off x="3840480" y="19986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229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Shouldn’t we be suspicious?</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a:t>
            </a:fld>
            <a:endParaRPr lang="en-US"/>
          </a:p>
        </p:txBody>
      </p:sp>
      <p:sp>
        <p:nvSpPr>
          <p:cNvPr id="6" name="TextBox 5"/>
          <p:cNvSpPr txBox="1"/>
          <p:nvPr/>
        </p:nvSpPr>
        <p:spPr>
          <a:xfrm>
            <a:off x="1219200" y="1842735"/>
            <a:ext cx="9852454" cy="424731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Well, </a:t>
            </a:r>
            <a:r>
              <a:rPr lang="en-US" sz="2800" dirty="0" smtClean="0">
                <a:latin typeface="Arial" panose="020B0604020202020204" pitchFamily="34" charset="0"/>
                <a:cs typeface="Arial" panose="020B0604020202020204" pitchFamily="34" charset="0"/>
              </a:rPr>
              <a:t>yes</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But – we can </a:t>
            </a:r>
            <a:r>
              <a:rPr lang="en-US" sz="2800" dirty="0" smtClean="0">
                <a:latin typeface="Arial" panose="020B0604020202020204" pitchFamily="34" charset="0"/>
                <a:cs typeface="Arial" panose="020B0604020202020204" pitchFamily="34" charset="0"/>
              </a:rPr>
              <a:t>try to be </a:t>
            </a:r>
            <a:r>
              <a:rPr lang="en-US" sz="2800" dirty="0" smtClean="0">
                <a:solidFill>
                  <a:srgbClr val="00B050"/>
                </a:solidFill>
                <a:latin typeface="Arial" panose="020B0604020202020204" pitchFamily="34" charset="0"/>
                <a:cs typeface="Arial" panose="020B0604020202020204" pitchFamily="34" charset="0"/>
              </a:rPr>
              <a:t>(more) objective</a:t>
            </a: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Objectivity is a </a:t>
            </a:r>
            <a:r>
              <a:rPr lang="en-US" sz="2800" dirty="0" smtClean="0">
                <a:solidFill>
                  <a:srgbClr val="FF0000"/>
                </a:solidFill>
                <a:latin typeface="Arial" panose="020B0604020202020204" pitchFamily="34" charset="0"/>
                <a:cs typeface="Arial" panose="020B0604020202020204" pitchFamily="34" charset="0"/>
              </a:rPr>
              <a:t>direction</a:t>
            </a:r>
            <a:r>
              <a:rPr lang="en-US" sz="2800" dirty="0" smtClean="0">
                <a:latin typeface="Arial" panose="020B0604020202020204" pitchFamily="34" charset="0"/>
                <a:cs typeface="Arial" panose="020B0604020202020204" pitchFamily="34" charset="0"/>
              </a:rPr>
              <a:t>, not a place</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Let’s remind ourselves of the distinction between </a:t>
            </a:r>
            <a:r>
              <a:rPr lang="en-US" sz="2800" dirty="0" smtClean="0">
                <a:solidFill>
                  <a:schemeClr val="accent1"/>
                </a:solidFill>
                <a:latin typeface="Arial" panose="020B0604020202020204" pitchFamily="34" charset="0"/>
                <a:cs typeface="Arial" panose="020B0604020202020204" pitchFamily="34" charset="0"/>
              </a:rPr>
              <a:t>Positive</a:t>
            </a:r>
            <a:r>
              <a:rPr lang="en-US" sz="2800" dirty="0" smtClean="0">
                <a:latin typeface="Arial" panose="020B0604020202020204" pitchFamily="34" charset="0"/>
                <a:cs typeface="Arial" panose="020B0604020202020204" pitchFamily="34" charset="0"/>
              </a:rPr>
              <a:t> and </a:t>
            </a:r>
            <a:r>
              <a:rPr lang="en-US" sz="2800" dirty="0" smtClean="0">
                <a:solidFill>
                  <a:schemeClr val="accent1"/>
                </a:solidFill>
                <a:latin typeface="Arial" panose="020B0604020202020204" pitchFamily="34" charset="0"/>
                <a:cs typeface="Arial" panose="020B0604020202020204" pitchFamily="34" charset="0"/>
              </a:rPr>
              <a:t>Normative</a:t>
            </a:r>
            <a:r>
              <a:rPr lang="en-US" sz="2800" dirty="0" smtClean="0">
                <a:latin typeface="Arial" panose="020B0604020202020204" pitchFamily="34" charset="0"/>
                <a:cs typeface="Arial" panose="020B0604020202020204" pitchFamily="34" charset="0"/>
              </a:rPr>
              <a:t> social science</a:t>
            </a: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And then ask the question about Postmodernism</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9174014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err="1" smtClean="0">
                <a:solidFill>
                  <a:srgbClr val="C00000"/>
                </a:solidFill>
                <a:latin typeface="Arial" panose="020B0604020202020204" pitchFamily="34" charset="0"/>
                <a:cs typeface="Arial" panose="020B0604020202020204" pitchFamily="34" charset="0"/>
              </a:rPr>
              <a:t>Giffen</a:t>
            </a:r>
            <a:r>
              <a:rPr lang="en-US" dirty="0" smtClean="0">
                <a:solidFill>
                  <a:srgbClr val="C00000"/>
                </a:solidFill>
                <a:latin typeface="Arial" panose="020B0604020202020204" pitchFamily="34" charset="0"/>
                <a:cs typeface="Arial" panose="020B0604020202020204" pitchFamily="34" charset="0"/>
              </a:rPr>
              <a:t> </a:t>
            </a:r>
            <a:r>
              <a:rPr lang="en-US" dirty="0" smtClean="0">
                <a:solidFill>
                  <a:srgbClr val="7030A0"/>
                </a:solidFill>
                <a:latin typeface="Arial" panose="020B0604020202020204" pitchFamily="34" charset="0"/>
                <a:cs typeface="Arial" panose="020B0604020202020204" pitchFamily="34" charset="0"/>
              </a:rPr>
              <a:t>goods</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280</a:t>
            </a:fld>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162602-9025-BB41-B303-811E572511FB}"/>
                  </a:ext>
                </a:extLst>
              </p:cNvPr>
              <p:cNvSpPr txBox="1"/>
              <p:nvPr/>
            </p:nvSpPr>
            <p:spPr>
              <a:xfrm>
                <a:off x="4215157" y="1690688"/>
                <a:ext cx="7293219" cy="4020844"/>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400" dirty="0" smtClean="0"/>
                  <a:t>For </a:t>
                </a:r>
                <a:r>
                  <a:rPr lang="en-US" sz="2400" dirty="0" smtClean="0">
                    <a:solidFill>
                      <a:srgbClr val="FF0000"/>
                    </a:solidFill>
                  </a:rPr>
                  <a:t>inferior</a:t>
                </a:r>
                <a:r>
                  <a:rPr lang="en-US" sz="2400" dirty="0" smtClean="0"/>
                  <a:t> goods, the income and substitution effects are </a:t>
                </a:r>
                <a:r>
                  <a:rPr lang="en-US" sz="2400" dirty="0" smtClean="0">
                    <a:solidFill>
                      <a:srgbClr val="0070C0"/>
                    </a:solidFill>
                  </a:rPr>
                  <a:t>in opposite directions</a:t>
                </a:r>
                <a:endParaRPr lang="he-IL" sz="2400" dirty="0" smtClean="0">
                  <a:solidFill>
                    <a:srgbClr val="0070C0"/>
                  </a:solidFill>
                </a:endParaRPr>
              </a:p>
              <a:p>
                <a:pPr marL="457200" indent="-457200" algn="l" defTabSz="914400" eaLnBrk="1" latinLnBrk="0" hangingPunct="1">
                  <a:lnSpc>
                    <a:spcPct val="150000"/>
                  </a:lnSpc>
                  <a:buFont typeface="Arial" panose="020B0604020202020204" pitchFamily="34" charset="0"/>
                  <a:buChar char="•"/>
                </a:pPr>
                <a:r>
                  <a:rPr lang="en-US" sz="2400" dirty="0" smtClean="0"/>
                  <a:t>Typically, the substitution effect is stronger (that’s an empirical fact)</a:t>
                </a:r>
                <a:endParaRPr lang="he-IL" sz="2400" dirty="0" smtClean="0"/>
              </a:p>
              <a:p>
                <a:pPr marL="457200" indent="-457200" algn="l" defTabSz="914400" eaLnBrk="1" latinLnBrk="0" hangingPunct="1">
                  <a:lnSpc>
                    <a:spcPct val="150000"/>
                  </a:lnSpc>
                  <a:buFont typeface="Arial" panose="020B0604020202020204" pitchFamily="34" charset="0"/>
                  <a:buChar char="•"/>
                </a:pPr>
                <a:r>
                  <a:rPr lang="en-US" sz="2400" dirty="0" smtClean="0"/>
                  <a:t>If this isn’t the case, the good is referred to as a </a:t>
                </a:r>
                <a:r>
                  <a:rPr lang="en-US" sz="2400" dirty="0" err="1" smtClean="0">
                    <a:solidFill>
                      <a:srgbClr val="C00000"/>
                    </a:solidFill>
                  </a:rPr>
                  <a:t>Giffen</a:t>
                </a:r>
                <a:r>
                  <a:rPr lang="en-US" sz="2400" dirty="0" smtClean="0">
                    <a:solidFill>
                      <a:srgbClr val="C00000"/>
                    </a:solidFill>
                  </a:rPr>
                  <a:t> </a:t>
                </a:r>
                <a:r>
                  <a:rPr lang="en-US" sz="2400" dirty="0" smtClean="0"/>
                  <a:t>good.</a:t>
                </a:r>
                <a:endParaRPr lang="en-US" sz="2400" dirty="0">
                  <a:solidFill>
                    <a:srgbClr val="C00000"/>
                  </a:solidFill>
                </a:endParaRPr>
              </a:p>
              <a:p>
                <a:pPr algn="l" defTabSz="914400" eaLnBrk="1" latinLnBrk="0" hangingPunct="1">
                  <a:lnSpc>
                    <a:spcPct val="150000"/>
                  </a:lnSpc>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𝜂</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𝑥𝑝</m:t>
                              </m:r>
                            </m:e>
                            <m:sub>
                              <m:r>
                                <a:rPr lang="en-US" sz="2400" b="0" i="1" smtClean="0">
                                  <a:latin typeface="Cambria Math" panose="02040503050406030204" pitchFamily="18" charset="0"/>
                                </a:rPr>
                                <m:t>𝑥</m:t>
                              </m:r>
                            </m:sub>
                          </m:sSub>
                        </m:sub>
                      </m:sSub>
                      <m:r>
                        <a:rPr lang="en-US" sz="2400" b="0" i="1" smtClean="0">
                          <a:latin typeface="Cambria Math" panose="02040503050406030204" pitchFamily="18" charset="0"/>
                        </a:rPr>
                        <m:t>&gt;</m:t>
                      </m:r>
                      <m:r>
                        <a:rPr lang="en-US" sz="2400" b="0" i="1" smtClean="0">
                          <a:latin typeface="Cambria Math" panose="02040503050406030204" pitchFamily="18" charset="0"/>
                        </a:rPr>
                        <m:t>0</m:t>
                      </m:r>
                    </m:oMath>
                  </m:oMathPara>
                </a14:m>
                <a:endParaRPr lang="en-US" sz="2400" dirty="0"/>
              </a:p>
            </p:txBody>
          </p:sp>
        </mc:Choice>
        <mc:Fallback xmlns="">
          <p:sp>
            <p:nvSpPr>
              <p:cNvPr id="17" name="TextBox 16">
                <a:extLst>
                  <a:ext uri="{FF2B5EF4-FFF2-40B4-BE49-F238E27FC236}">
                    <a16:creationId xmlns:a16="http://schemas.microsoft.com/office/drawing/2014/main" xmlns:a14="http://schemas.microsoft.com/office/drawing/2010/main" xmlns="" id="{AA162602-9025-BB41-B303-811E572511FB}"/>
                  </a:ext>
                </a:extLst>
              </p:cNvPr>
              <p:cNvSpPr txBox="1">
                <a:spLocks noRot="1" noChangeAspect="1" noMove="1" noResize="1" noEditPoints="1" noAdjustHandles="1" noChangeArrowheads="1" noChangeShapeType="1" noTextEdit="1"/>
              </p:cNvSpPr>
              <p:nvPr/>
            </p:nvSpPr>
            <p:spPr>
              <a:xfrm>
                <a:off x="4215157" y="1690688"/>
                <a:ext cx="7293219" cy="4020844"/>
              </a:xfrm>
              <a:prstGeom prst="rect">
                <a:avLst/>
              </a:prstGeom>
              <a:blipFill rotWithShape="1">
                <a:blip r:embed="rId2"/>
                <a:stretch>
                  <a:fillRect l="-1086" r="-1838"/>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8" y="2095603"/>
            <a:ext cx="1989936" cy="2653248"/>
          </a:xfrm>
          <a:prstGeom prst="rect">
            <a:avLst/>
          </a:prstGeom>
        </p:spPr>
      </p:pic>
      <p:sp>
        <p:nvSpPr>
          <p:cNvPr id="5" name="TextBox 4"/>
          <p:cNvSpPr txBox="1"/>
          <p:nvPr/>
        </p:nvSpPr>
        <p:spPr>
          <a:xfrm>
            <a:off x="939118" y="5471532"/>
            <a:ext cx="2755653"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Robert </a:t>
            </a:r>
            <a:r>
              <a:rPr lang="en-US" dirty="0" err="1" smtClean="0">
                <a:solidFill>
                  <a:srgbClr val="C00000"/>
                </a:solidFill>
                <a:latin typeface="Arial" panose="020B0604020202020204" pitchFamily="34" charset="0"/>
                <a:cs typeface="Arial" panose="020B0604020202020204" pitchFamily="34" charset="0"/>
              </a:rPr>
              <a:t>Giffen</a:t>
            </a:r>
            <a:r>
              <a:rPr lang="en-US" dirty="0" smtClean="0">
                <a:latin typeface="Arial" panose="020B0604020202020204" pitchFamily="34" charset="0"/>
                <a:cs typeface="Arial" panose="020B0604020202020204" pitchFamily="34" charset="0"/>
              </a:rPr>
              <a:t> 1837-1910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9474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Let us not confuse </a:t>
            </a:r>
            <a:r>
              <a:rPr lang="en-US" dirty="0" err="1" smtClean="0">
                <a:solidFill>
                  <a:srgbClr val="7030A0"/>
                </a:solidFill>
                <a:cs typeface="+mn-cs"/>
              </a:rPr>
              <a:t>Giffen</a:t>
            </a:r>
            <a:r>
              <a:rPr lang="en-US" dirty="0" smtClean="0">
                <a:solidFill>
                  <a:srgbClr val="7030A0"/>
                </a:solidFill>
                <a:cs typeface="+mn-cs"/>
              </a:rPr>
              <a:t> goods with</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281</a:t>
            </a:fld>
            <a:endParaRPr lang="en-US"/>
          </a:p>
        </p:txBody>
      </p:sp>
      <p:sp>
        <p:nvSpPr>
          <p:cNvPr id="17" name="TextBox 16">
            <a:extLst>
              <a:ext uri="{FF2B5EF4-FFF2-40B4-BE49-F238E27FC236}">
                <a16:creationId xmlns:a16="http://schemas.microsoft.com/office/drawing/2014/main" id="{AA162602-9025-BB41-B303-811E572511FB}"/>
              </a:ext>
            </a:extLst>
          </p:cNvPr>
          <p:cNvSpPr txBox="1"/>
          <p:nvPr/>
        </p:nvSpPr>
        <p:spPr>
          <a:xfrm>
            <a:off x="2348948" y="2309660"/>
            <a:ext cx="7633252" cy="2031325"/>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800" dirty="0" smtClean="0">
                <a:solidFill>
                  <a:srgbClr val="FF0000"/>
                </a:solidFill>
                <a:latin typeface="Arial" panose="020B0604020202020204" pitchFamily="34" charset="0"/>
                <a:cs typeface="Arial" panose="020B0604020202020204" pitchFamily="34" charset="0"/>
              </a:rPr>
              <a:t>Uncertainty</a:t>
            </a:r>
            <a:r>
              <a:rPr lang="en-US" sz="2800" dirty="0" smtClean="0">
                <a:latin typeface="Arial" panose="020B0604020202020204" pitchFamily="34" charset="0"/>
                <a:cs typeface="Arial" panose="020B0604020202020204" pitchFamily="34" charset="0"/>
              </a:rPr>
              <a:t> about quality (a $10 Rolex)</a:t>
            </a:r>
            <a:endParaRPr lang="he-IL" sz="2800" dirty="0" smtClean="0">
              <a:latin typeface="Arial" panose="020B0604020202020204" pitchFamily="34" charset="0"/>
              <a:cs typeface="Arial" panose="020B0604020202020204" pitchFamily="34" charset="0"/>
            </a:endParaRPr>
          </a:p>
          <a:p>
            <a:pPr marL="457200" indent="-457200" algn="l" defTabSz="914400" eaLnBrk="1" latinLnBrk="0" hangingPunct="1">
              <a:lnSpc>
                <a:spcPct val="150000"/>
              </a:lnSpc>
              <a:buFont typeface="Arial" panose="020B0604020202020204" pitchFamily="34" charset="0"/>
              <a:buChar char="•"/>
            </a:pPr>
            <a:endParaRPr lang="he-IL" sz="2800" dirty="0">
              <a:latin typeface="Arial" panose="020B0604020202020204" pitchFamily="34" charset="0"/>
              <a:cs typeface="Arial" panose="020B0604020202020204" pitchFamily="34" charset="0"/>
            </a:endParaRPr>
          </a:p>
          <a:p>
            <a:pPr marL="457200" indent="-457200" algn="l" defTabSz="914400" eaLnBrk="1" latinLnBrk="0" hangingPunct="1">
              <a:lnSpc>
                <a:spcPct val="150000"/>
              </a:lnSpc>
              <a:buFont typeface="Arial" panose="020B0604020202020204" pitchFamily="34" charset="0"/>
              <a:buChar char="•"/>
            </a:pPr>
            <a:r>
              <a:rPr lang="en-US" sz="2800" dirty="0" smtClean="0">
                <a:solidFill>
                  <a:srgbClr val="FF0000"/>
                </a:solidFill>
                <a:latin typeface="Arial" panose="020B0604020202020204" pitchFamily="34" charset="0"/>
                <a:cs typeface="Arial" panose="020B0604020202020204" pitchFamily="34" charset="0"/>
              </a:rPr>
              <a:t>conspicuous consumption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86988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latin typeface="Arial" panose="020B0604020202020204" pitchFamily="34" charset="0"/>
                <a:cs typeface="Arial" panose="020B0604020202020204" pitchFamily="34" charset="0"/>
              </a:rPr>
              <a:t>Compensations:</a:t>
            </a:r>
            <a:r>
              <a:rPr lang="en-US" dirty="0" smtClean="0">
                <a:solidFill>
                  <a:srgbClr val="C00000"/>
                </a:solidFill>
                <a:latin typeface="Arial" panose="020B0604020202020204" pitchFamily="34" charset="0"/>
                <a:cs typeface="Arial" panose="020B0604020202020204" pitchFamily="34" charset="0"/>
              </a:rPr>
              <a:t> </a:t>
            </a:r>
            <a:r>
              <a:rPr lang="en-US" dirty="0" err="1" smtClean="0">
                <a:solidFill>
                  <a:srgbClr val="C00000"/>
                </a:solidFill>
                <a:latin typeface="Arial" panose="020B0604020202020204" pitchFamily="34" charset="0"/>
                <a:cs typeface="Arial" panose="020B0604020202020204" pitchFamily="34" charset="0"/>
              </a:rPr>
              <a:t>Slutsky</a:t>
            </a:r>
            <a:r>
              <a:rPr lang="en-US" dirty="0" smtClean="0">
                <a:solidFill>
                  <a:srgbClr val="C00000"/>
                </a:solidFill>
                <a:latin typeface="Arial" panose="020B0604020202020204" pitchFamily="34" charset="0"/>
                <a:cs typeface="Arial" panose="020B0604020202020204" pitchFamily="34" charset="0"/>
              </a:rPr>
              <a:t> </a:t>
            </a:r>
            <a:r>
              <a:rPr lang="en-US" dirty="0" smtClean="0">
                <a:solidFill>
                  <a:srgbClr val="7030A0"/>
                </a:solidFill>
                <a:latin typeface="Arial" panose="020B0604020202020204" pitchFamily="34" charset="0"/>
                <a:cs typeface="Arial" panose="020B0604020202020204" pitchFamily="34" charset="0"/>
              </a:rPr>
              <a:t>and</a:t>
            </a:r>
            <a:r>
              <a:rPr lang="en-US" dirty="0" smtClean="0">
                <a:solidFill>
                  <a:srgbClr val="C00000"/>
                </a:solidFill>
                <a:latin typeface="Arial" panose="020B0604020202020204" pitchFamily="34" charset="0"/>
                <a:cs typeface="Arial" panose="020B0604020202020204" pitchFamily="34" charset="0"/>
              </a:rPr>
              <a:t> Hicks</a:t>
            </a:r>
            <a:endParaRPr lang="en-US" dirty="0">
              <a:solidFill>
                <a:srgbClr val="7030A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282</a:t>
            </a:fld>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4644252" y="1795916"/>
                <a:ext cx="6697180" cy="3552447"/>
              </a:xfrm>
              <a:prstGeom prst="rect">
                <a:avLst/>
              </a:prstGeom>
              <a:noFill/>
            </p:spPr>
            <p:txBody>
              <a:bodyPr wrap="square" rtlCol="0">
                <a:spAutoFit/>
              </a:bodyPr>
              <a:lstStyle/>
              <a:p>
                <a:pPr algn="l">
                  <a:lnSpc>
                    <a:spcPct val="150000"/>
                  </a:lnSpc>
                </a:pPr>
                <a:r>
                  <a:rPr lang="en-US" sz="2400" b="0" dirty="0" smtClean="0">
                    <a:ea typeface="Cambria Math" panose="02040503050406030204" pitchFamily="18" charset="0"/>
                  </a:rPr>
                  <a:t>Back to the example</a:t>
                </a:r>
                <a:endParaRPr lang="en-US" sz="2400" b="0" dirty="0">
                  <a:ea typeface="Cambria Math" panose="02040503050406030204" pitchFamily="18" charset="0"/>
                </a:endParaRPr>
              </a:p>
              <a:p>
                <a:pPr algn="ctr">
                  <a:lnSpc>
                    <a:spcPct val="150000"/>
                  </a:lnSpc>
                </a:pPr>
                <a14:m>
                  <m:oMathPara xmlns:m="http://schemas.openxmlformats.org/officeDocument/2006/math">
                    <m:oMathParaPr>
                      <m:jc m:val="right"/>
                    </m:oMathParaPr>
                    <m:oMath xmlns:m="http://schemas.openxmlformats.org/officeDocument/2006/math">
                      <m:r>
                        <a:rPr lang="en-US" sz="2800" b="0" i="1" smtClean="0">
                          <a:solidFill>
                            <a:schemeClr val="accent1"/>
                          </a:solidFill>
                          <a:latin typeface="Cambria Math" panose="02040503050406030204" pitchFamily="18" charset="0"/>
                        </a:rPr>
                        <m:t>𝑈</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e>
                      </m:d>
                      <m:r>
                        <a:rPr lang="en-US" sz="2800" b="0" i="1" smtClean="0">
                          <a:solidFill>
                            <a:schemeClr val="accent1"/>
                          </a:solidFill>
                          <a:latin typeface="Cambria Math" panose="02040503050406030204" pitchFamily="18" charset="0"/>
                        </a:rPr>
                        <m:t>=</m:t>
                      </m:r>
                      <m:func>
                        <m:funcPr>
                          <m:ctrlPr>
                            <a:rPr lang="en-US" sz="2800" b="0"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log</m:t>
                          </m:r>
                        </m:fName>
                        <m:e>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e>
                          </m:d>
                        </m:e>
                      </m:func>
                      <m:r>
                        <a:rPr lang="en-US" sz="2800" b="0" i="1" smtClean="0">
                          <a:solidFill>
                            <a:schemeClr val="accent1"/>
                          </a:solidFill>
                          <a:latin typeface="Cambria Math" panose="02040503050406030204" pitchFamily="18" charset="0"/>
                        </a:rPr>
                        <m:t>+</m:t>
                      </m:r>
                      <m:func>
                        <m:funcPr>
                          <m:ctrlPr>
                            <a:rPr lang="en-US" sz="2800" b="0"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log</m:t>
                          </m:r>
                        </m:fName>
                        <m:e>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𝑦</m:t>
                              </m:r>
                            </m:e>
                          </m:d>
                          <m:r>
                            <a:rPr lang="he-IL" sz="2800" b="0" i="1" smtClean="0">
                              <a:solidFill>
                                <a:schemeClr val="accent1"/>
                              </a:solidFill>
                              <a:latin typeface="Cambria Math" panose="02040503050406030204" pitchFamily="18" charset="0"/>
                            </a:rPr>
                            <m:t>                 </m:t>
                          </m:r>
                        </m:e>
                      </m:func>
                    </m:oMath>
                  </m:oMathPara>
                </a14:m>
                <a:endParaRPr lang="en-US" sz="2800" b="0" i="1" dirty="0">
                  <a:solidFill>
                    <a:schemeClr val="accent1"/>
                  </a:solidFill>
                  <a:latin typeface="Cambria Math" panose="02040503050406030204" pitchFamily="18" charset="0"/>
                </a:endParaRPr>
              </a:p>
              <a:p>
                <a:pPr algn="ctr">
                  <a:lnSpc>
                    <a:spcPct val="150000"/>
                  </a:lnSpc>
                </a:pPr>
                <a14:m>
                  <m:oMathPara xmlns:m="http://schemas.openxmlformats.org/officeDocument/2006/math">
                    <m:oMathParaPr>
                      <m:jc m:val="center"/>
                    </m:oMathParaPr>
                    <m:oMath xmlns:m="http://schemas.openxmlformats.org/officeDocument/2006/math">
                      <m:r>
                        <a:rPr lang="en-US" sz="2400" b="0" i="1" smtClean="0">
                          <a:solidFill>
                            <a:srgbClr val="00B050"/>
                          </a:solidFill>
                          <a:latin typeface="Cambria Math" panose="02040503050406030204" pitchFamily="18" charset="0"/>
                        </a:rPr>
                        <m:t>𝐼</m:t>
                      </m:r>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120</m:t>
                      </m:r>
                      <m:r>
                        <a:rPr lang="en-US" sz="2400" b="0" i="1" smtClean="0">
                          <a:solidFill>
                            <a:srgbClr val="00B050"/>
                          </a:solidFill>
                          <a:latin typeface="Cambria Math" panose="02040503050406030204" pitchFamily="18" charset="0"/>
                        </a:rPr>
                        <m:t> </m:t>
                      </m:r>
                    </m:oMath>
                  </m:oMathPara>
                </a14:m>
                <a:endParaRPr lang="en-US" sz="2400" b="0" i="1" dirty="0">
                  <a:solidFill>
                    <a:srgbClr val="00B050"/>
                  </a:solidFill>
                  <a:latin typeface="Cambria Math" panose="02040503050406030204" pitchFamily="18" charset="0"/>
                </a:endParaRPr>
              </a:p>
              <a:p>
                <a:pPr algn="ctr">
                  <a:lnSpc>
                    <a:spcPct val="150000"/>
                  </a:lnSpc>
                </a:pPr>
                <a14:m>
                  <m:oMathPara xmlns:m="http://schemas.openxmlformats.org/officeDocument/2006/math">
                    <m:oMathParaPr>
                      <m:jc m:val="center"/>
                    </m:oMathParaPr>
                    <m:oMath xmlns:m="http://schemas.openxmlformats.org/officeDocument/2006/math">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2</m:t>
                      </m:r>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r>
                            <a:rPr lang="en-US" sz="2400" b="0" i="1" smtClean="0">
                              <a:solidFill>
                                <a:srgbClr val="00B050"/>
                              </a:solidFill>
                              <a:latin typeface="Cambria Math" panose="02040503050406030204" pitchFamily="18" charset="0"/>
                            </a:rPr>
                            <m:t>′</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3</m:t>
                      </m:r>
                      <m:r>
                        <a:rPr lang="en-US" sz="2400" b="0" i="1" smtClean="0">
                          <a:solidFill>
                            <a:srgbClr val="00B050"/>
                          </a:solidFill>
                          <a:latin typeface="Cambria Math" panose="02040503050406030204" pitchFamily="18" charset="0"/>
                        </a:rPr>
                        <m:t>, </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𝑦</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2</m:t>
                      </m:r>
                    </m:oMath>
                  </m:oMathPara>
                </a14:m>
                <a:endParaRPr lang="en-US" sz="2400" dirty="0">
                  <a:solidFill>
                    <a:srgbClr val="00B050"/>
                  </a:solidFill>
                </a:endParaRPr>
              </a:p>
              <a:p>
                <a:pPr algn="l">
                  <a:lnSpc>
                    <a:spcPct val="150000"/>
                  </a:lnSpc>
                </a:pPr>
                <a:r>
                  <a:rPr lang="en-US" sz="2400" dirty="0" smtClean="0"/>
                  <a:t>Suppose that the consumer is compensated so that she can consume bundle A</a:t>
                </a:r>
                <a:endParaRPr lang="he-IL" sz="2400" dirty="0"/>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4644252" y="1795916"/>
                <a:ext cx="6697180" cy="3552447"/>
              </a:xfrm>
              <a:prstGeom prst="rect">
                <a:avLst/>
              </a:prstGeom>
              <a:blipFill rotWithShape="1">
                <a:blip r:embed="rId2"/>
                <a:stretch>
                  <a:fillRect l="-1457" r="-364" b="-1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CDCC70-4594-EC41-BC9B-CF8998CC05C1}"/>
                  </a:ext>
                </a:extLst>
              </p:cNvPr>
              <p:cNvSpPr txBox="1"/>
              <p:nvPr/>
            </p:nvSpPr>
            <p:spPr>
              <a:xfrm>
                <a:off x="1042290" y="2275627"/>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i="1" smtClean="0">
                          <a:latin typeface="Cambria Math" panose="02040503050406030204" pitchFamily="18" charset="0"/>
                        </a:rPr>
                        <m:t>6</m:t>
                      </m:r>
                      <m:r>
                        <a:rPr lang="he-IL" sz="2000" b="0" i="1" smtClean="0">
                          <a:latin typeface="Cambria Math" panose="02040503050406030204" pitchFamily="18" charset="0"/>
                        </a:rPr>
                        <m:t>0</m:t>
                      </m:r>
                    </m:oMath>
                  </m:oMathPara>
                </a14:m>
                <a:endParaRPr lang="en-US" sz="2000" dirty="0"/>
              </a:p>
            </p:txBody>
          </p:sp>
        </mc:Choice>
        <mc:Fallback xmlns="">
          <p:sp>
            <p:nvSpPr>
              <p:cNvPr id="12" name="TextBox 11">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042290" y="2275627"/>
                <a:ext cx="343043" cy="307777"/>
              </a:xfrm>
              <a:prstGeom prst="rect">
                <a:avLst/>
              </a:prstGeom>
              <a:blipFill>
                <a:blip r:embed="rId3"/>
                <a:stretch>
                  <a:fillRect l="-14286" r="-14286" b="-4000"/>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599EF2C2-7C2D-E645-B7AD-34074BE15126}"/>
              </a:ext>
            </a:extLst>
          </p:cNvPr>
          <p:cNvCxnSpPr>
            <a:cxnSpLocks/>
          </p:cNvCxnSpPr>
          <p:nvPr/>
        </p:nvCxnSpPr>
        <p:spPr>
          <a:xfrm flipH="1" flipV="1">
            <a:off x="1572538" y="3667125"/>
            <a:ext cx="1168203" cy="12051"/>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9BB7C20-4824-0041-B515-1A2E67CA3688}"/>
                  </a:ext>
                </a:extLst>
              </p:cNvPr>
              <p:cNvSpPr txBox="1"/>
              <p:nvPr/>
            </p:nvSpPr>
            <p:spPr>
              <a:xfrm>
                <a:off x="925597" y="3550314"/>
                <a:ext cx="53860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i="1" smtClean="0">
                          <a:latin typeface="Cambria Math" panose="02040503050406030204" pitchFamily="18" charset="0"/>
                        </a:rPr>
                        <m:t>3</m:t>
                      </m:r>
                      <m:r>
                        <a:rPr lang="he-IL" sz="2000" b="0" i="1" smtClean="0">
                          <a:latin typeface="Cambria Math" panose="02040503050406030204" pitchFamily="18" charset="0"/>
                        </a:rPr>
                        <m:t>7</m:t>
                      </m:r>
                      <m:r>
                        <a:rPr lang="he-IL" sz="2000" b="0" i="1" smtClean="0">
                          <a:latin typeface="Cambria Math" panose="02040503050406030204" pitchFamily="18" charset="0"/>
                        </a:rPr>
                        <m:t>.</m:t>
                      </m:r>
                      <m:r>
                        <a:rPr lang="he-IL" sz="2000" b="0" i="1" smtClean="0">
                          <a:latin typeface="Cambria Math" panose="02040503050406030204" pitchFamily="18" charset="0"/>
                        </a:rPr>
                        <m:t>5</m:t>
                      </m:r>
                    </m:oMath>
                  </m:oMathPara>
                </a14:m>
                <a:endParaRPr lang="en-US" sz="2000" dirty="0"/>
              </a:p>
            </p:txBody>
          </p:sp>
        </mc:Choice>
        <mc:Fallback xmlns="">
          <p:sp>
            <p:nvSpPr>
              <p:cNvPr id="32" name="TextBox 31">
                <a:extLst>
                  <a:ext uri="{FF2B5EF4-FFF2-40B4-BE49-F238E27FC236}">
                    <a16:creationId xmlns:a16="http://schemas.microsoft.com/office/drawing/2014/main" id="{19BB7C20-4824-0041-B515-1A2E67CA3688}"/>
                  </a:ext>
                </a:extLst>
              </p:cNvPr>
              <p:cNvSpPr txBox="1">
                <a:spLocks noRot="1" noChangeAspect="1" noMove="1" noResize="1" noEditPoints="1" noAdjustHandles="1" noChangeArrowheads="1" noChangeShapeType="1" noTextEdit="1"/>
              </p:cNvSpPr>
              <p:nvPr/>
            </p:nvSpPr>
            <p:spPr>
              <a:xfrm>
                <a:off x="925597" y="3550314"/>
                <a:ext cx="538609" cy="307777"/>
              </a:xfrm>
              <a:prstGeom prst="rect">
                <a:avLst/>
              </a:prstGeom>
              <a:blipFill>
                <a:blip r:embed="rId4"/>
                <a:stretch>
                  <a:fillRect l="-11364" r="-11364" b="-5882"/>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000A47AC-F72B-2848-A7AE-EAEC1B67AFD8}"/>
              </a:ext>
            </a:extLst>
          </p:cNvPr>
          <p:cNvCxnSpPr>
            <a:cxnSpLocks/>
          </p:cNvCxnSpPr>
          <p:nvPr/>
        </p:nvCxnSpPr>
        <p:spPr>
          <a:xfrm flipH="1" flipV="1">
            <a:off x="1543548" y="4252519"/>
            <a:ext cx="1486990" cy="1774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7A8A317-00EC-CB4F-BF3A-5D495C345276}"/>
                  </a:ext>
                </a:extLst>
              </p:cNvPr>
              <p:cNvSpPr txBox="1"/>
              <p:nvPr/>
            </p:nvSpPr>
            <p:spPr>
              <a:xfrm>
                <a:off x="983666" y="4135541"/>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i="1" smtClean="0">
                          <a:latin typeface="Cambria Math" panose="02040503050406030204" pitchFamily="18" charset="0"/>
                        </a:rPr>
                        <m:t>3</m:t>
                      </m:r>
                      <m:r>
                        <a:rPr lang="he-IL" sz="2000" b="0" i="1" smtClean="0">
                          <a:latin typeface="Cambria Math" panose="02040503050406030204" pitchFamily="18" charset="0"/>
                        </a:rPr>
                        <m:t>0</m:t>
                      </m:r>
                    </m:oMath>
                  </m:oMathPara>
                </a14:m>
                <a:endParaRPr lang="en-US" sz="2000" dirty="0"/>
              </a:p>
            </p:txBody>
          </p:sp>
        </mc:Choice>
        <mc:Fallback xmlns="">
          <p:sp>
            <p:nvSpPr>
              <p:cNvPr id="34" name="TextBox 33">
                <a:extLst>
                  <a:ext uri="{FF2B5EF4-FFF2-40B4-BE49-F238E27FC236}">
                    <a16:creationId xmlns:a16="http://schemas.microsoft.com/office/drawing/2014/main" id="{27A8A317-00EC-CB4F-BF3A-5D495C345276}"/>
                  </a:ext>
                </a:extLst>
              </p:cNvPr>
              <p:cNvSpPr txBox="1">
                <a:spLocks noRot="1" noChangeAspect="1" noMove="1" noResize="1" noEditPoints="1" noAdjustHandles="1" noChangeArrowheads="1" noChangeShapeType="1" noTextEdit="1"/>
              </p:cNvSpPr>
              <p:nvPr/>
            </p:nvSpPr>
            <p:spPr>
              <a:xfrm>
                <a:off x="983666" y="4135541"/>
                <a:ext cx="343043" cy="307777"/>
              </a:xfrm>
              <a:prstGeom prst="rect">
                <a:avLst/>
              </a:prstGeom>
              <a:blipFill>
                <a:blip r:embed="rId5"/>
                <a:stretch>
                  <a:fillRect l="-15789" r="-15789" b="-5882"/>
                </a:stretch>
              </a:blipFill>
            </p:spPr>
            <p:txBody>
              <a:bodyPr/>
              <a:lstStyle/>
              <a:p>
                <a:r>
                  <a:rPr lang="en-US">
                    <a:noFill/>
                  </a:rPr>
                  <a:t> </a:t>
                </a:r>
              </a:p>
            </p:txBody>
          </p:sp>
        </mc:Fallback>
      </mc:AlternateContent>
      <p:sp>
        <p:nvSpPr>
          <p:cNvPr id="35" name="Line 4">
            <a:extLst>
              <a:ext uri="{FF2B5EF4-FFF2-40B4-BE49-F238E27FC236}">
                <a16:creationId xmlns:a16="http://schemas.microsoft.com/office/drawing/2014/main" id="{1DDDD7E4-97E5-B84B-9CDE-0DB7B448885B}"/>
              </a:ext>
            </a:extLst>
          </p:cNvPr>
          <p:cNvSpPr>
            <a:spLocks noChangeShapeType="1"/>
          </p:cNvSpPr>
          <p:nvPr/>
        </p:nvSpPr>
        <p:spPr bwMode="auto">
          <a:xfrm>
            <a:off x="1559302"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8">
            <a:extLst>
              <a:ext uri="{FF2B5EF4-FFF2-40B4-BE49-F238E27FC236}">
                <a16:creationId xmlns:a16="http://schemas.microsoft.com/office/drawing/2014/main" id="{C5215399-7FC4-7842-B374-7F2E346000BE}"/>
              </a:ext>
            </a:extLst>
          </p:cNvPr>
          <p:cNvSpPr>
            <a:spLocks noChangeShapeType="1"/>
          </p:cNvSpPr>
          <p:nvPr/>
        </p:nvSpPr>
        <p:spPr bwMode="auto">
          <a:xfrm flipH="1" flipV="1">
            <a:off x="1559302" y="2568515"/>
            <a:ext cx="2602743" cy="3012156"/>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0CDCC70-4594-EC41-BC9B-CF8998CC05C1}"/>
                  </a:ext>
                </a:extLst>
              </p:cNvPr>
              <p:cNvSpPr txBox="1"/>
              <p:nvPr/>
            </p:nvSpPr>
            <p:spPr>
              <a:xfrm>
                <a:off x="1042290" y="2275627"/>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i="1" smtClean="0">
                          <a:latin typeface="Cambria Math" panose="02040503050406030204" pitchFamily="18" charset="0"/>
                        </a:rPr>
                        <m:t>6</m:t>
                      </m:r>
                      <m:r>
                        <a:rPr lang="he-IL" sz="2000" b="0" i="1" smtClean="0">
                          <a:latin typeface="Cambria Math" panose="02040503050406030204" pitchFamily="18" charset="0"/>
                        </a:rPr>
                        <m:t>0</m:t>
                      </m:r>
                    </m:oMath>
                  </m:oMathPara>
                </a14:m>
                <a:endParaRPr lang="en-US" sz="2000" dirty="0"/>
              </a:p>
            </p:txBody>
          </p:sp>
        </mc:Choice>
        <mc:Fallback xmlns="">
          <p:sp>
            <p:nvSpPr>
              <p:cNvPr id="37" name="TextBox 36">
                <a:extLst>
                  <a:ext uri="{FF2B5EF4-FFF2-40B4-BE49-F238E27FC236}">
                    <a16:creationId xmlns:a16="http://schemas.microsoft.com/office/drawing/2014/main" id="{90CDCC70-4594-EC41-BC9B-CF8998CC05C1}"/>
                  </a:ext>
                </a:extLst>
              </p:cNvPr>
              <p:cNvSpPr txBox="1">
                <a:spLocks noRot="1" noChangeAspect="1" noMove="1" noResize="1" noEditPoints="1" noAdjustHandles="1" noChangeArrowheads="1" noChangeShapeType="1" noTextEdit="1"/>
              </p:cNvSpPr>
              <p:nvPr/>
            </p:nvSpPr>
            <p:spPr>
              <a:xfrm>
                <a:off x="1042290" y="2275627"/>
                <a:ext cx="343043" cy="307777"/>
              </a:xfrm>
              <a:prstGeom prst="rect">
                <a:avLst/>
              </a:prstGeom>
              <a:blipFill>
                <a:blip r:embed="rId6"/>
                <a:stretch>
                  <a:fillRect l="-17857" r="-16071"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C44194C-9517-E047-82B5-02C2DD5BEC26}"/>
                  </a:ext>
                </a:extLst>
              </p:cNvPr>
              <p:cNvSpPr txBox="1"/>
              <p:nvPr/>
            </p:nvSpPr>
            <p:spPr>
              <a:xfrm>
                <a:off x="3956893" y="5696588"/>
                <a:ext cx="3430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e-IL" sz="2000" i="1" smtClean="0">
                          <a:latin typeface="Cambria Math" panose="02040503050406030204" pitchFamily="18" charset="0"/>
                        </a:rPr>
                        <m:t>6</m:t>
                      </m:r>
                      <m:r>
                        <a:rPr lang="he-IL" sz="2000" b="0" i="1" smtClean="0">
                          <a:latin typeface="Cambria Math" panose="02040503050406030204" pitchFamily="18" charset="0"/>
                        </a:rPr>
                        <m:t>0</m:t>
                      </m:r>
                    </m:oMath>
                  </m:oMathPara>
                </a14:m>
                <a:endParaRPr lang="en-US" sz="2000" dirty="0"/>
              </a:p>
            </p:txBody>
          </p:sp>
        </mc:Choice>
        <mc:Fallback xmlns="">
          <p:sp>
            <p:nvSpPr>
              <p:cNvPr id="38" name="TextBox 37">
                <a:extLst>
                  <a:ext uri="{FF2B5EF4-FFF2-40B4-BE49-F238E27FC236}">
                    <a16:creationId xmlns:a16="http://schemas.microsoft.com/office/drawing/2014/main" id="{2C44194C-9517-E047-82B5-02C2DD5BEC26}"/>
                  </a:ext>
                </a:extLst>
              </p:cNvPr>
              <p:cNvSpPr txBox="1">
                <a:spLocks noRot="1" noChangeAspect="1" noMove="1" noResize="1" noEditPoints="1" noAdjustHandles="1" noChangeArrowheads="1" noChangeShapeType="1" noTextEdit="1"/>
              </p:cNvSpPr>
              <p:nvPr/>
            </p:nvSpPr>
            <p:spPr>
              <a:xfrm>
                <a:off x="3956893" y="5696588"/>
                <a:ext cx="343043" cy="307777"/>
              </a:xfrm>
              <a:prstGeom prst="rect">
                <a:avLst/>
              </a:prstGeom>
              <a:blipFill>
                <a:blip r:embed="rId7"/>
                <a:stretch>
                  <a:fillRect l="-16071" r="-17857" b="-5882"/>
                </a:stretch>
              </a:blipFill>
            </p:spPr>
            <p:txBody>
              <a:bodyPr/>
              <a:lstStyle/>
              <a:p>
                <a:r>
                  <a:rPr lang="en-US">
                    <a:noFill/>
                  </a:rPr>
                  <a:t> </a:t>
                </a:r>
              </a:p>
            </p:txBody>
          </p:sp>
        </mc:Fallback>
      </mc:AlternateContent>
      <p:sp>
        <p:nvSpPr>
          <p:cNvPr id="39" name="Line 8">
            <a:extLst>
              <a:ext uri="{FF2B5EF4-FFF2-40B4-BE49-F238E27FC236}">
                <a16:creationId xmlns:a16="http://schemas.microsoft.com/office/drawing/2014/main" id="{29FECA26-0757-DC44-B776-EB7A75585644}"/>
              </a:ext>
            </a:extLst>
          </p:cNvPr>
          <p:cNvSpPr>
            <a:spLocks noChangeShapeType="1"/>
          </p:cNvSpPr>
          <p:nvPr/>
        </p:nvSpPr>
        <p:spPr bwMode="auto">
          <a:xfrm flipH="1" flipV="1">
            <a:off x="1547811" y="2568515"/>
            <a:ext cx="1861013" cy="3032302"/>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40" name="Arc 39">
            <a:extLst>
              <a:ext uri="{FF2B5EF4-FFF2-40B4-BE49-F238E27FC236}">
                <a16:creationId xmlns:a16="http://schemas.microsoft.com/office/drawing/2014/main" id="{ED80159E-35D9-DE49-8AF7-7489858705C6}"/>
              </a:ext>
            </a:extLst>
          </p:cNvPr>
          <p:cNvSpPr/>
          <p:nvPr/>
        </p:nvSpPr>
        <p:spPr>
          <a:xfrm rot="10626243">
            <a:off x="2933054" y="3636215"/>
            <a:ext cx="726946" cy="725358"/>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41" name="Arc 40">
            <a:extLst>
              <a:ext uri="{FF2B5EF4-FFF2-40B4-BE49-F238E27FC236}">
                <a16:creationId xmlns:a16="http://schemas.microsoft.com/office/drawing/2014/main" id="{64CE3FDD-2482-B040-8168-B55889FD4AAF}"/>
              </a:ext>
            </a:extLst>
          </p:cNvPr>
          <p:cNvSpPr/>
          <p:nvPr/>
        </p:nvSpPr>
        <p:spPr>
          <a:xfrm rot="10626243">
            <a:off x="2477061" y="3625472"/>
            <a:ext cx="726946" cy="725358"/>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42" name="TextBox 41">
            <a:extLst>
              <a:ext uri="{FF2B5EF4-FFF2-40B4-BE49-F238E27FC236}">
                <a16:creationId xmlns:a16="http://schemas.microsoft.com/office/drawing/2014/main" id="{02F118BD-205F-0443-81AF-DB6E6355CFF3}"/>
              </a:ext>
            </a:extLst>
          </p:cNvPr>
          <p:cNvSpPr txBox="1"/>
          <p:nvPr/>
        </p:nvSpPr>
        <p:spPr>
          <a:xfrm>
            <a:off x="3011929" y="3791953"/>
            <a:ext cx="396896" cy="369332"/>
          </a:xfrm>
          <a:prstGeom prst="rect">
            <a:avLst/>
          </a:prstGeom>
          <a:noFill/>
        </p:spPr>
        <p:txBody>
          <a:bodyPr wrap="square" rtlCol="0">
            <a:spAutoFit/>
          </a:bodyPr>
          <a:lstStyle/>
          <a:p>
            <a:pPr marL="0" algn="l" defTabSz="914400" rtl="0" eaLnBrk="1" latinLnBrk="0" hangingPunct="1"/>
            <a:r>
              <a:rPr lang="en-US" dirty="0"/>
              <a:t>A</a:t>
            </a:r>
          </a:p>
        </p:txBody>
      </p:sp>
      <p:sp>
        <p:nvSpPr>
          <p:cNvPr id="43" name="TextBox 42">
            <a:extLst>
              <a:ext uri="{FF2B5EF4-FFF2-40B4-BE49-F238E27FC236}">
                <a16:creationId xmlns:a16="http://schemas.microsoft.com/office/drawing/2014/main" id="{38DBAC6E-D181-014C-9CF7-AB95EFA89A28}"/>
              </a:ext>
            </a:extLst>
          </p:cNvPr>
          <p:cNvSpPr txBox="1"/>
          <p:nvPr/>
        </p:nvSpPr>
        <p:spPr>
          <a:xfrm>
            <a:off x="2432986" y="4123096"/>
            <a:ext cx="325529" cy="369332"/>
          </a:xfrm>
          <a:prstGeom prst="rect">
            <a:avLst/>
          </a:prstGeom>
          <a:noFill/>
        </p:spPr>
        <p:txBody>
          <a:bodyPr wrap="square" rtlCol="0">
            <a:spAutoFit/>
          </a:bodyPr>
          <a:lstStyle/>
          <a:p>
            <a:pPr marL="0" algn="l" defTabSz="914400" rtl="0" eaLnBrk="1" latinLnBrk="0" hangingPunct="1"/>
            <a:r>
              <a:rPr lang="en-US" dirty="0"/>
              <a:t>B</a:t>
            </a:r>
          </a:p>
        </p:txBody>
      </p:sp>
      <p:cxnSp>
        <p:nvCxnSpPr>
          <p:cNvPr id="44" name="Straight Connector 43">
            <a:extLst>
              <a:ext uri="{FF2B5EF4-FFF2-40B4-BE49-F238E27FC236}">
                <a16:creationId xmlns:a16="http://schemas.microsoft.com/office/drawing/2014/main" id="{41D51D4C-DCE6-8E41-A2CC-EA3E5DB3AE28}"/>
              </a:ext>
            </a:extLst>
          </p:cNvPr>
          <p:cNvCxnSpPr>
            <a:cxnSpLocks/>
          </p:cNvCxnSpPr>
          <p:nvPr/>
        </p:nvCxnSpPr>
        <p:spPr>
          <a:xfrm>
            <a:off x="3095547" y="4307762"/>
            <a:ext cx="9302" cy="127290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A49715-BD7A-DA4C-AA5C-6EB0B1F50069}"/>
              </a:ext>
            </a:extLst>
          </p:cNvPr>
          <p:cNvCxnSpPr>
            <a:cxnSpLocks/>
          </p:cNvCxnSpPr>
          <p:nvPr/>
        </p:nvCxnSpPr>
        <p:spPr>
          <a:xfrm>
            <a:off x="2581345" y="4307762"/>
            <a:ext cx="0" cy="125673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0421C02-7E5D-F747-9FF2-5C704DA7ADBD}"/>
                  </a:ext>
                </a:extLst>
              </p:cNvPr>
              <p:cNvSpPr txBox="1"/>
              <p:nvPr/>
            </p:nvSpPr>
            <p:spPr>
              <a:xfrm flipH="1">
                <a:off x="2611523" y="5611559"/>
                <a:ext cx="94369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𝐴</m:t>
                          </m:r>
                        </m:sub>
                      </m:sSub>
                      <m:r>
                        <a:rPr lang="he-IL" sz="1600" b="0" i="1" smtClean="0">
                          <a:latin typeface="Cambria Math" panose="02040503050406030204" pitchFamily="18" charset="0"/>
                        </a:rPr>
                        <m:t>=</m:t>
                      </m:r>
                      <m:r>
                        <a:rPr lang="he-IL" sz="1600" b="0" i="1" smtClean="0">
                          <a:latin typeface="Cambria Math" panose="02040503050406030204" pitchFamily="18" charset="0"/>
                        </a:rPr>
                        <m:t>30</m:t>
                      </m:r>
                    </m:oMath>
                  </m:oMathPara>
                </a14:m>
                <a:endParaRPr lang="en-US" sz="1600" dirty="0"/>
              </a:p>
            </p:txBody>
          </p:sp>
        </mc:Choice>
        <mc:Fallback xmlns="">
          <p:sp>
            <p:nvSpPr>
              <p:cNvPr id="46" name="TextBox 45">
                <a:extLst>
                  <a:ext uri="{FF2B5EF4-FFF2-40B4-BE49-F238E27FC236}">
                    <a16:creationId xmlns:a16="http://schemas.microsoft.com/office/drawing/2014/main" id="{50421C02-7E5D-F747-9FF2-5C704DA7ADBD}"/>
                  </a:ext>
                </a:extLst>
              </p:cNvPr>
              <p:cNvSpPr txBox="1">
                <a:spLocks noRot="1" noChangeAspect="1" noMove="1" noResize="1" noEditPoints="1" noAdjustHandles="1" noChangeArrowheads="1" noChangeShapeType="1" noTextEdit="1"/>
              </p:cNvSpPr>
              <p:nvPr/>
            </p:nvSpPr>
            <p:spPr>
              <a:xfrm flipH="1">
                <a:off x="2611523" y="5611559"/>
                <a:ext cx="943692" cy="246221"/>
              </a:xfrm>
              <a:prstGeom prst="rect">
                <a:avLst/>
              </a:prstGeom>
              <a:blipFill>
                <a:blip r:embed="rId8"/>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082D51F-79C5-5C4B-8D53-94BCEDF614C9}"/>
                  </a:ext>
                </a:extLst>
              </p:cNvPr>
              <p:cNvSpPr txBox="1"/>
              <p:nvPr/>
            </p:nvSpPr>
            <p:spPr>
              <a:xfrm flipH="1">
                <a:off x="1750977" y="5600817"/>
                <a:ext cx="101777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𝐵</m:t>
                          </m:r>
                        </m:sub>
                      </m:sSub>
                      <m:r>
                        <a:rPr lang="he-IL" sz="1600" b="0" i="1" smtClean="0">
                          <a:latin typeface="Cambria Math" panose="02040503050406030204" pitchFamily="18" charset="0"/>
                        </a:rPr>
                        <m:t>=</m:t>
                      </m:r>
                      <m:r>
                        <a:rPr lang="he-IL" sz="1600" b="0" i="1" smtClean="0">
                          <a:latin typeface="Cambria Math" panose="02040503050406030204" pitchFamily="18" charset="0"/>
                        </a:rPr>
                        <m:t>20</m:t>
                      </m:r>
                    </m:oMath>
                  </m:oMathPara>
                </a14:m>
                <a:endParaRPr lang="en-US" sz="1600" dirty="0"/>
              </a:p>
            </p:txBody>
          </p:sp>
        </mc:Choice>
        <mc:Fallback xmlns="">
          <p:sp>
            <p:nvSpPr>
              <p:cNvPr id="47" name="TextBox 46">
                <a:extLst>
                  <a:ext uri="{FF2B5EF4-FFF2-40B4-BE49-F238E27FC236}">
                    <a16:creationId xmlns:a16="http://schemas.microsoft.com/office/drawing/2014/main" id="{C082D51F-79C5-5C4B-8D53-94BCEDF614C9}"/>
                  </a:ext>
                </a:extLst>
              </p:cNvPr>
              <p:cNvSpPr txBox="1">
                <a:spLocks noRot="1" noChangeAspect="1" noMove="1" noResize="1" noEditPoints="1" noAdjustHandles="1" noChangeArrowheads="1" noChangeShapeType="1" noTextEdit="1"/>
              </p:cNvSpPr>
              <p:nvPr/>
            </p:nvSpPr>
            <p:spPr>
              <a:xfrm flipH="1">
                <a:off x="1750977" y="5600817"/>
                <a:ext cx="1017773" cy="246221"/>
              </a:xfrm>
              <a:prstGeom prst="rect">
                <a:avLst/>
              </a:prstGeom>
              <a:blipFill>
                <a:blip r:embed="rId9"/>
                <a:stretch>
                  <a:fillRect b="-15000"/>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07F2376A-3213-0F42-8B1C-65799BC59D76}"/>
              </a:ext>
            </a:extLst>
          </p:cNvPr>
          <p:cNvCxnSpPr/>
          <p:nvPr/>
        </p:nvCxnSpPr>
        <p:spPr>
          <a:xfrm>
            <a:off x="2190543" y="2699624"/>
            <a:ext cx="1587639" cy="2864868"/>
          </a:xfrm>
          <a:prstGeom prst="line">
            <a:avLst/>
          </a:prstGeom>
          <a:ln w="38100">
            <a:prstDash val="dashDot"/>
          </a:ln>
        </p:spPr>
        <p:style>
          <a:lnRef idx="1">
            <a:schemeClr val="accent6"/>
          </a:lnRef>
          <a:fillRef idx="0">
            <a:schemeClr val="accent6"/>
          </a:fillRef>
          <a:effectRef idx="0">
            <a:schemeClr val="accent6"/>
          </a:effectRef>
          <a:fontRef idx="minor">
            <a:schemeClr val="tx1"/>
          </a:fontRef>
        </p:style>
      </p:cxnSp>
      <p:sp>
        <p:nvSpPr>
          <p:cNvPr id="49" name="Arc 48">
            <a:extLst>
              <a:ext uri="{FF2B5EF4-FFF2-40B4-BE49-F238E27FC236}">
                <a16:creationId xmlns:a16="http://schemas.microsoft.com/office/drawing/2014/main" id="{7520857C-193A-9146-8E9B-849B91480167}"/>
              </a:ext>
            </a:extLst>
          </p:cNvPr>
          <p:cNvSpPr/>
          <p:nvPr/>
        </p:nvSpPr>
        <p:spPr>
          <a:xfrm rot="12257702">
            <a:off x="2756867" y="3246856"/>
            <a:ext cx="726946" cy="725358"/>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sp>
        <p:nvSpPr>
          <p:cNvPr id="50" name="TextBox 49">
            <a:extLst>
              <a:ext uri="{FF2B5EF4-FFF2-40B4-BE49-F238E27FC236}">
                <a16:creationId xmlns:a16="http://schemas.microsoft.com/office/drawing/2014/main" id="{363E9B44-716B-7541-9145-FD7D5539FA71}"/>
              </a:ext>
            </a:extLst>
          </p:cNvPr>
          <p:cNvSpPr txBox="1"/>
          <p:nvPr/>
        </p:nvSpPr>
        <p:spPr>
          <a:xfrm>
            <a:off x="2703302" y="3167548"/>
            <a:ext cx="396896" cy="369332"/>
          </a:xfrm>
          <a:prstGeom prst="rect">
            <a:avLst/>
          </a:prstGeom>
          <a:noFill/>
        </p:spPr>
        <p:txBody>
          <a:bodyPr wrap="square" rtlCol="0">
            <a:spAutoFit/>
          </a:bodyPr>
          <a:lstStyle/>
          <a:p>
            <a:pPr marL="0" algn="l" defTabSz="914400" rtl="0" eaLnBrk="1" latinLnBrk="0" hangingPunct="1"/>
            <a:r>
              <a:rPr lang="en-US" dirty="0"/>
              <a:t>C</a:t>
            </a:r>
          </a:p>
        </p:txBody>
      </p:sp>
      <p:cxnSp>
        <p:nvCxnSpPr>
          <p:cNvPr id="51" name="Straight Connector 50">
            <a:extLst>
              <a:ext uri="{FF2B5EF4-FFF2-40B4-BE49-F238E27FC236}">
                <a16:creationId xmlns:a16="http://schemas.microsoft.com/office/drawing/2014/main" id="{31D0A1A1-DDC9-8942-A9B8-6520AD76EA45}"/>
              </a:ext>
            </a:extLst>
          </p:cNvPr>
          <p:cNvCxnSpPr>
            <a:cxnSpLocks/>
          </p:cNvCxnSpPr>
          <p:nvPr/>
        </p:nvCxnSpPr>
        <p:spPr>
          <a:xfrm>
            <a:off x="2783239" y="3346226"/>
            <a:ext cx="54816" cy="301012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BC8C7FE-9224-A445-AB0F-E1106C9AED3A}"/>
                  </a:ext>
                </a:extLst>
              </p:cNvPr>
              <p:cNvSpPr txBox="1"/>
              <p:nvPr/>
            </p:nvSpPr>
            <p:spPr>
              <a:xfrm flipH="1">
                <a:off x="2376572" y="6415801"/>
                <a:ext cx="94369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𝐶</m:t>
                          </m:r>
                        </m:sub>
                      </m:sSub>
                      <m:r>
                        <a:rPr lang="he-IL" sz="1600" b="0" i="1" smtClean="0">
                          <a:latin typeface="Cambria Math" panose="02040503050406030204" pitchFamily="18" charset="0"/>
                        </a:rPr>
                        <m:t>=</m:t>
                      </m:r>
                      <m:r>
                        <a:rPr lang="en-US" sz="1600" b="0" i="1" smtClean="0">
                          <a:latin typeface="Cambria Math" panose="02040503050406030204" pitchFamily="18" charset="0"/>
                        </a:rPr>
                        <m:t>25</m:t>
                      </m:r>
                    </m:oMath>
                  </m:oMathPara>
                </a14:m>
                <a:endParaRPr lang="en-US" sz="1600" dirty="0"/>
              </a:p>
            </p:txBody>
          </p:sp>
        </mc:Choice>
        <mc:Fallback xmlns="">
          <p:sp>
            <p:nvSpPr>
              <p:cNvPr id="52" name="TextBox 51">
                <a:extLst>
                  <a:ext uri="{FF2B5EF4-FFF2-40B4-BE49-F238E27FC236}">
                    <a16:creationId xmlns:a16="http://schemas.microsoft.com/office/drawing/2014/main" id="{2BC8C7FE-9224-A445-AB0F-E1106C9AED3A}"/>
                  </a:ext>
                </a:extLst>
              </p:cNvPr>
              <p:cNvSpPr txBox="1">
                <a:spLocks noRot="1" noChangeAspect="1" noMove="1" noResize="1" noEditPoints="1" noAdjustHandles="1" noChangeArrowheads="1" noChangeShapeType="1" noTextEdit="1"/>
              </p:cNvSpPr>
              <p:nvPr/>
            </p:nvSpPr>
            <p:spPr>
              <a:xfrm flipH="1">
                <a:off x="2376572" y="6415801"/>
                <a:ext cx="943692" cy="246221"/>
              </a:xfrm>
              <a:prstGeom prst="rect">
                <a:avLst/>
              </a:prstGeom>
              <a:blipFill>
                <a:blip r:embed="rId10"/>
                <a:stretch>
                  <a:fillRect b="-12195"/>
                </a:stretch>
              </a:blipFill>
            </p:spPr>
            <p:txBody>
              <a:bodyPr/>
              <a:lstStyle/>
              <a:p>
                <a:r>
                  <a:rPr lang="en-US">
                    <a:noFill/>
                  </a:rPr>
                  <a:t> </a:t>
                </a:r>
              </a:p>
            </p:txBody>
          </p:sp>
        </mc:Fallback>
      </mc:AlternateContent>
      <p:sp>
        <p:nvSpPr>
          <p:cNvPr id="53"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7568614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What’s the impact on utility?</a:t>
            </a:r>
            <a:endParaRPr lang="en-US"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283</a:t>
            </a:fld>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3AD08-A502-B542-B38A-EECCB8CDC09D}"/>
                  </a:ext>
                </a:extLst>
              </p:cNvPr>
              <p:cNvSpPr txBox="1"/>
              <p:nvPr/>
            </p:nvSpPr>
            <p:spPr>
              <a:xfrm>
                <a:off x="3313648" y="1491116"/>
                <a:ext cx="7815905" cy="5161734"/>
              </a:xfrm>
              <a:prstGeom prst="rect">
                <a:avLst/>
              </a:prstGeom>
              <a:noFill/>
            </p:spPr>
            <p:txBody>
              <a:bodyPr wrap="square" rtlCol="0">
                <a:spAutoFit/>
              </a:bodyPr>
              <a:lstStyle/>
              <a:p>
                <a:pPr algn="ctr">
                  <a:lnSpc>
                    <a:spcPct val="150000"/>
                  </a:lnSpc>
                </a:pPr>
                <a14:m>
                  <m:oMathPara xmlns:m="http://schemas.openxmlformats.org/officeDocument/2006/math">
                    <m:oMathParaPr>
                      <m:jc m:val="center"/>
                    </m:oMathParaPr>
                    <m:oMath xmlns:m="http://schemas.openxmlformats.org/officeDocument/2006/math">
                      <m:d>
                        <m:dPr>
                          <m:ctrlPr>
                            <a:rPr lang="en-US" sz="2400" b="0" i="1" smtClean="0">
                              <a:solidFill>
                                <a:srgbClr val="00B050"/>
                              </a:solidFill>
                              <a:latin typeface="Cambria Math" panose="02040503050406030204" pitchFamily="18" charset="0"/>
                            </a:rPr>
                          </m:ctrlPr>
                        </m:dPr>
                        <m:e>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𝑥</m:t>
                              </m:r>
                            </m:sub>
                          </m:sSub>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𝑝</m:t>
                              </m:r>
                            </m:e>
                            <m:sub>
                              <m:r>
                                <a:rPr lang="en-US" sz="2400" b="0" i="1" smtClean="0">
                                  <a:solidFill>
                                    <a:srgbClr val="00B050"/>
                                  </a:solidFill>
                                  <a:latin typeface="Cambria Math" panose="02040503050406030204" pitchFamily="18" charset="0"/>
                                </a:rPr>
                                <m:t>𝑦</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𝐼</m:t>
                          </m:r>
                        </m:e>
                      </m:d>
                      <m:r>
                        <a:rPr lang="en-US" sz="2400" b="0" i="1" smtClean="0">
                          <a:latin typeface="Cambria Math" panose="02040503050406030204" pitchFamily="18" charset="0"/>
                          <a:ea typeface="Cambria Math" panose="02040503050406030204" pitchFamily="18" charset="0"/>
                        </a:rPr>
                        <m:t>→</m:t>
                      </m:r>
                      <m:d>
                        <m:dPr>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𝑥</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𝑉</m:t>
                      </m:r>
                      <m:d>
                        <m:dPr>
                          <m:ctrlPr>
                            <a:rPr lang="en-US" sz="2400" b="0" i="1" smtClean="0">
                              <a:solidFill>
                                <a:schemeClr val="accent1"/>
                              </a:solidFill>
                              <a:latin typeface="Cambria Math" panose="02040503050406030204" pitchFamily="18" charset="0"/>
                              <a:ea typeface="Cambria Math" panose="02040503050406030204" pitchFamily="18" charset="0"/>
                            </a:rPr>
                          </m:ctrlPr>
                        </m:dPr>
                        <m:e>
                          <m:r>
                            <a:rPr lang="en-US" sz="2400" b="0" i="1" smtClean="0">
                              <a:solidFill>
                                <a:schemeClr val="accent1"/>
                              </a:solidFill>
                              <a:latin typeface="Cambria Math" panose="02040503050406030204" pitchFamily="18" charset="0"/>
                              <a:ea typeface="Cambria Math" panose="02040503050406030204" pitchFamily="18" charset="0"/>
                            </a:rPr>
                            <m:t>𝑥</m:t>
                          </m:r>
                          <m:r>
                            <a:rPr lang="en-US" sz="2400" b="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𝑦</m:t>
                          </m:r>
                        </m:e>
                      </m:d>
                    </m:oMath>
                  </m:oMathPara>
                </a14:m>
                <a:endParaRPr lang="en-US" sz="2400" b="0" i="1" dirty="0">
                  <a:latin typeface="Cambria Math" panose="02040503050406030204" pitchFamily="18" charset="0"/>
                  <a:ea typeface="Cambria Math" panose="02040503050406030204" pitchFamily="18" charset="0"/>
                </a:endParaRPr>
              </a:p>
              <a:p>
                <a:pPr algn="ctr">
                  <a:lnSpc>
                    <a:spcPct val="150000"/>
                  </a:lnSpc>
                </a:pPr>
                <a14:m>
                  <m:oMathPara xmlns:m="http://schemas.openxmlformats.org/officeDocument/2006/math">
                    <m:oMathParaPr>
                      <m:jc m:val="center"/>
                    </m:oMathParaPr>
                    <m:oMath xmlns:m="http://schemas.openxmlformats.org/officeDocument/2006/math">
                      <m:r>
                        <a:rPr lang="en-US" sz="2400" b="0" i="1" smtClean="0">
                          <a:solidFill>
                            <a:schemeClr val="accent1"/>
                          </a:solidFill>
                          <a:latin typeface="Cambria Math" panose="02040503050406030204" pitchFamily="18" charset="0"/>
                        </a:rPr>
                        <m:t>𝑉</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𝑥𝑦</m:t>
                      </m:r>
                      <m:r>
                        <a:rPr lang="en-US" sz="2400" b="0" i="1" smtClean="0">
                          <a:solidFill>
                            <a:schemeClr val="accent1"/>
                          </a:solidFill>
                          <a:latin typeface="Cambria Math" panose="02040503050406030204" pitchFamily="18" charset="0"/>
                        </a:rPr>
                        <m:t> </m:t>
                      </m:r>
                    </m:oMath>
                  </m:oMathPara>
                </a14:m>
                <a:endParaRPr lang="en-US" sz="2400" b="0" i="1" dirty="0">
                  <a:solidFill>
                    <a:schemeClr val="accent1"/>
                  </a:solidFill>
                  <a:latin typeface="Cambria Math" panose="02040503050406030204" pitchFamily="18" charset="0"/>
                </a:endParaRPr>
              </a:p>
              <a:p>
                <a:pPr algn="ctr">
                  <a:lnSpc>
                    <a:spcPct val="150000"/>
                  </a:lnSpc>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m:t>
                      </m:r>
                      <m:r>
                        <a:rPr lang="en-US" sz="2400" b="0" i="1" smtClean="0">
                          <a:solidFill>
                            <a:schemeClr val="accent1"/>
                          </a:solidFill>
                          <a:latin typeface="Cambria Math" panose="02040503050406030204" pitchFamily="18" charset="0"/>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e>
                      </m:d>
                      <m:r>
                        <a:rPr lang="en-US"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log</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e>
                      </m:func>
                      <m:r>
                        <a:rPr lang="en-US" sz="2400" b="0" i="1" smtClean="0">
                          <a:solidFill>
                            <a:schemeClr val="accent1"/>
                          </a:solidFill>
                          <a:latin typeface="Cambria Math" panose="02040503050406030204" pitchFamily="18" charset="0"/>
                        </a:rPr>
                        <m:t>+</m:t>
                      </m:r>
                      <m:func>
                        <m:funcPr>
                          <m:ctrlPr>
                            <a:rPr lang="en-US" sz="2400" b="0" i="1" smtClean="0">
                              <a:solidFill>
                                <a:schemeClr val="accent1"/>
                              </a:solidFill>
                              <a:latin typeface="Cambria Math" panose="02040503050406030204" pitchFamily="18" charset="0"/>
                            </a:rPr>
                          </m:ctrlPr>
                        </m:funcPr>
                        <m:fName>
                          <m:r>
                            <m:rPr>
                              <m:sty m:val="p"/>
                            </m:rPr>
                            <a:rPr lang="en-US" sz="2400" b="0" i="0" smtClean="0">
                              <a:solidFill>
                                <a:schemeClr val="accent1"/>
                              </a:solidFill>
                              <a:latin typeface="Cambria Math" panose="02040503050406030204" pitchFamily="18" charset="0"/>
                            </a:rPr>
                            <m:t>log</m:t>
                          </m:r>
                        </m:fName>
                        <m:e>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e>
                      </m:func>
                      <m:r>
                        <a:rPr lang="en-US" sz="2400" b="0" i="1" smtClean="0">
                          <a:latin typeface="Cambria Math" panose="02040503050406030204" pitchFamily="18" charset="0"/>
                        </a:rPr>
                        <m:t>]</m:t>
                      </m:r>
                    </m:oMath>
                  </m:oMathPara>
                </a14:m>
                <a:endParaRPr lang="he-IL" sz="2400" i="1" dirty="0">
                  <a:latin typeface="Cambria Math" panose="02040503050406030204" pitchFamily="18" charset="0"/>
                </a:endParaRPr>
              </a:p>
              <a:p>
                <a:pPr algn="r">
                  <a:lnSpc>
                    <a:spcPct val="150000"/>
                  </a:lnSpc>
                </a:pPr>
                <a14:m>
                  <m:oMath xmlns:m="http://schemas.openxmlformats.org/officeDocument/2006/math">
                    <m:r>
                      <a:rPr lang="en-US" sz="2400" i="1">
                        <a:latin typeface="Cambria Math" panose="02040503050406030204" pitchFamily="18" charset="0"/>
                      </a:rPr>
                      <m:t>𝐴</m:t>
                    </m:r>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120</m:t>
                        </m:r>
                      </m:e>
                    </m:d>
                    <m:r>
                      <a:rPr lang="en-US" sz="2400" i="1">
                        <a:latin typeface="Cambria Math" panose="02040503050406030204" pitchFamily="18" charset="0"/>
                        <a:ea typeface="Cambria Math" panose="02040503050406030204" pitchFamily="18" charset="0"/>
                      </a:rPr>
                      <m:t>→</m:t>
                    </m:r>
                    <m:r>
                      <a:rPr lang="he-IL"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30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r>
                      <a:rPr lang="he-IL" sz="2400" b="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m:t>
                    </m:r>
                    <m:r>
                      <a:rPr lang="he-IL" sz="2400" b="0" i="1" smtClean="0">
                        <a:latin typeface="Cambria Math" panose="02040503050406030204" pitchFamily="18" charset="0"/>
                        <a:ea typeface="Cambria Math" panose="02040503050406030204" pitchFamily="18" charset="0"/>
                      </a:rPr>
                      <m:t>    </m:t>
                    </m:r>
                    <m:r>
                      <a:rPr lang="en-US" sz="2400" b="0" i="1" smtClean="0">
                        <a:solidFill>
                          <a:schemeClr val="accent1"/>
                        </a:solidFill>
                        <a:latin typeface="Cambria Math" panose="02040503050406030204" pitchFamily="18" charset="0"/>
                        <a:ea typeface="Cambria Math" panose="02040503050406030204" pitchFamily="18" charset="0"/>
                      </a:rPr>
                      <m:t>900</m:t>
                    </m:r>
                    <m:r>
                      <a:rPr lang="he-IL" sz="2400" b="0" i="1" smtClean="0">
                        <a:latin typeface="Cambria Math" panose="02040503050406030204" pitchFamily="18" charset="0"/>
                        <a:ea typeface="Cambria Math" panose="02040503050406030204" pitchFamily="18" charset="0"/>
                      </a:rPr>
                      <m:t>  </m:t>
                    </m:r>
                  </m:oMath>
                </a14:m>
                <a:r>
                  <a:rPr lang="he-IL" sz="2400" dirty="0" smtClean="0">
                    <a:ea typeface="Cambria Math" panose="02040503050406030204" pitchFamily="18" charset="0"/>
                  </a:rPr>
                  <a:t> </a:t>
                </a:r>
                <a:endParaRPr lang="en-US" sz="2400" dirty="0">
                  <a:ea typeface="Cambria Math" panose="02040503050406030204" pitchFamily="18" charset="0"/>
                </a:endParaRPr>
              </a:p>
              <a:p>
                <a:pPr algn="l">
                  <a:lnSpc>
                    <a:spcPct val="150000"/>
                  </a:lnSpc>
                </a:pPr>
                <a14:m>
                  <m:oMathPara xmlns:m="http://schemas.openxmlformats.org/officeDocument/2006/math">
                    <m:oMathParaPr>
                      <m:jc m:val="right"/>
                    </m:oMathParaPr>
                    <m:oMath xmlns:m="http://schemas.openxmlformats.org/officeDocument/2006/math">
                      <m:r>
                        <a:rPr lang="en-US" sz="2400" i="1">
                          <a:latin typeface="Cambria Math" panose="02040503050406030204" pitchFamily="18" charset="0"/>
                        </a:rPr>
                        <m:t>𝐵</m:t>
                      </m:r>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120</m:t>
                          </m:r>
                        </m:e>
                      </m:d>
                      <m:r>
                        <a:rPr lang="en-US" sz="2400" i="1" smtClean="0">
                          <a:latin typeface="Cambria Math" panose="02040503050406030204" pitchFamily="18" charset="0"/>
                          <a:ea typeface="Cambria Math" panose="02040503050406030204" pitchFamily="18" charset="0"/>
                        </a:rPr>
                        <m:t>→</m:t>
                      </m:r>
                      <m:r>
                        <a:rPr lang="he-IL"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20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r>
                        <a:rPr lang="he-IL" sz="2400" b="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m:t>
                      </m:r>
                      <m:r>
                        <a:rPr lang="he-IL" sz="2400" b="0" i="1" smtClean="0">
                          <a:latin typeface="Cambria Math" panose="02040503050406030204" pitchFamily="18" charset="0"/>
                          <a:ea typeface="Cambria Math" panose="02040503050406030204" pitchFamily="18" charset="0"/>
                        </a:rPr>
                        <m:t>    </m:t>
                      </m:r>
                      <m:r>
                        <a:rPr lang="en-US" sz="2400" b="0" i="1" smtClean="0">
                          <a:solidFill>
                            <a:schemeClr val="accent1"/>
                          </a:solidFill>
                          <a:latin typeface="Cambria Math" panose="02040503050406030204" pitchFamily="18" charset="0"/>
                          <a:ea typeface="Cambria Math" panose="02040503050406030204" pitchFamily="18" charset="0"/>
                        </a:rPr>
                        <m:t>600</m:t>
                      </m:r>
                      <m:r>
                        <a:rPr lang="he-IL" sz="2400" b="0" i="1" smtClean="0">
                          <a:latin typeface="Cambria Math" panose="02040503050406030204" pitchFamily="18" charset="0"/>
                          <a:ea typeface="Cambria Math" panose="02040503050406030204" pitchFamily="18" charset="0"/>
                        </a:rPr>
                        <m:t>   </m:t>
                      </m:r>
                    </m:oMath>
                  </m:oMathPara>
                </a14:m>
                <a:endParaRPr lang="en-US" sz="2400" dirty="0">
                  <a:ea typeface="Cambria Math" panose="02040503050406030204" pitchFamily="18" charset="0"/>
                </a:endParaRPr>
              </a:p>
              <a:p>
                <a:pPr algn="l">
                  <a:lnSpc>
                    <a:spcPct val="150000"/>
                  </a:lnSpc>
                </a:pPr>
                <a14:m>
                  <m:oMathPara xmlns:m="http://schemas.openxmlformats.org/officeDocument/2006/math">
                    <m:oMathParaPr>
                      <m:jc m:val="right"/>
                    </m:oMathParaPr>
                    <m:oMath xmlns:m="http://schemas.openxmlformats.org/officeDocument/2006/math">
                      <m:r>
                        <a:rPr lang="en-US" sz="2400" i="1">
                          <a:latin typeface="Cambria Math" panose="02040503050406030204" pitchFamily="18" charset="0"/>
                        </a:rPr>
                        <m:t>𝐶</m:t>
                      </m:r>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150</m:t>
                          </m:r>
                        </m:e>
                      </m:d>
                      <m:r>
                        <a:rPr lang="en-US" sz="2400" i="1">
                          <a:latin typeface="Cambria Math" panose="02040503050406030204" pitchFamily="18" charset="0"/>
                          <a:ea typeface="Cambria Math" panose="02040503050406030204" pitchFamily="18" charset="0"/>
                        </a:rPr>
                        <m:t>→</m:t>
                      </m:r>
                      <m:r>
                        <a:rPr lang="he-IL"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25</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37</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5</m:t>
                          </m:r>
                        </m:e>
                      </m:d>
                      <m:r>
                        <a:rPr lang="en-US" sz="2400" b="0" i="1" smtClean="0">
                          <a:latin typeface="Cambria Math" panose="02040503050406030204" pitchFamily="18" charset="0"/>
                          <a:ea typeface="Cambria Math" panose="02040503050406030204" pitchFamily="18" charset="0"/>
                        </a:rPr>
                        <m:t> →</m:t>
                      </m:r>
                      <m:r>
                        <a:rPr lang="he-IL" sz="2400" b="0" i="1" smtClean="0">
                          <a:latin typeface="Cambria Math" panose="02040503050406030204" pitchFamily="18" charset="0"/>
                          <a:ea typeface="Cambria Math" panose="02040503050406030204" pitchFamily="18" charset="0"/>
                        </a:rPr>
                        <m:t>   </m:t>
                      </m:r>
                      <m:r>
                        <a:rPr lang="en-US" sz="2400" b="0" i="1" smtClean="0">
                          <a:solidFill>
                            <a:schemeClr val="accent1"/>
                          </a:solidFill>
                          <a:latin typeface="Cambria Math" panose="02040503050406030204" pitchFamily="18" charset="0"/>
                          <a:ea typeface="Cambria Math" panose="02040503050406030204" pitchFamily="18" charset="0"/>
                        </a:rPr>
                        <m:t>937</m:t>
                      </m:r>
                      <m:r>
                        <a:rPr lang="en-US" sz="2400" b="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5</m:t>
                      </m:r>
                    </m:oMath>
                  </m:oMathPara>
                </a14:m>
                <a:endParaRPr lang="en-US" sz="2400" b="0" dirty="0" smtClean="0">
                  <a:solidFill>
                    <a:schemeClr val="accent1"/>
                  </a:solidFill>
                  <a:ea typeface="Cambria Math" panose="02040503050406030204" pitchFamily="18" charset="0"/>
                </a:endParaRPr>
              </a:p>
              <a:p>
                <a:pPr algn="l">
                  <a:lnSpc>
                    <a:spcPct val="150000"/>
                  </a:lnSpc>
                </a:pPr>
                <a:endParaRPr lang="en-US" sz="2400" b="0" dirty="0">
                  <a:solidFill>
                    <a:schemeClr val="accent1"/>
                  </a:solidFill>
                  <a:ea typeface="Cambria Math" panose="02040503050406030204" pitchFamily="18" charset="0"/>
                </a:endParaRPr>
              </a:p>
              <a:p>
                <a:pPr algn="ctr">
                  <a:lnSpc>
                    <a:spcPct val="150000"/>
                  </a:lnSpc>
                </a:pPr>
                <a:r>
                  <a:rPr lang="en-US" sz="2400" dirty="0" smtClean="0">
                    <a:ea typeface="Cambria Math" panose="02040503050406030204" pitchFamily="18" charset="0"/>
                  </a:rPr>
                  <a:t>150 – the compensated income, according to </a:t>
                </a:r>
                <a:r>
                  <a:rPr lang="en-US" sz="2400" dirty="0" err="1" smtClean="0">
                    <a:ea typeface="Cambria Math" panose="02040503050406030204" pitchFamily="18" charset="0"/>
                  </a:rPr>
                  <a:t>Slutsky</a:t>
                </a:r>
                <a:endParaRPr lang="he-IL" sz="2400" dirty="0">
                  <a:ea typeface="Cambria Math" panose="02040503050406030204" pitchFamily="18" charset="0"/>
                </a:endParaRPr>
              </a:p>
              <a:p>
                <a:pPr algn="ctr">
                  <a:lnSpc>
                    <a:spcPct val="150000"/>
                  </a:lnSpc>
                </a:pPr>
                <a:r>
                  <a:rPr lang="en-US" sz="2400" dirty="0" err="1" smtClean="0">
                    <a:solidFill>
                      <a:srgbClr val="0070C0"/>
                    </a:solidFill>
                    <a:ea typeface="Cambria Math" panose="02040503050406030204" pitchFamily="18" charset="0"/>
                  </a:rPr>
                  <a:t>Slutsky</a:t>
                </a:r>
                <a:r>
                  <a:rPr lang="en-US" sz="2400" dirty="0" smtClean="0">
                    <a:solidFill>
                      <a:srgbClr val="0070C0"/>
                    </a:solidFill>
                    <a:ea typeface="Cambria Math" panose="02040503050406030204" pitchFamily="18" charset="0"/>
                  </a:rPr>
                  <a:t> compensation: 150-120=30</a:t>
                </a:r>
                <a:endParaRPr lang="en-US" sz="2400" dirty="0">
                  <a:solidFill>
                    <a:srgbClr val="0070C0"/>
                  </a:solidFill>
                  <a:ea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xmlns:a14="http://schemas.microsoft.com/office/drawing/2010/main" xmlns="" id="{AC13AD08-A502-B542-B38A-EECCB8CDC09D}"/>
                  </a:ext>
                </a:extLst>
              </p:cNvPr>
              <p:cNvSpPr txBox="1">
                <a:spLocks noRot="1" noChangeAspect="1" noMove="1" noResize="1" noEditPoints="1" noAdjustHandles="1" noChangeArrowheads="1" noChangeShapeType="1" noTextEdit="1"/>
              </p:cNvSpPr>
              <p:nvPr/>
            </p:nvSpPr>
            <p:spPr>
              <a:xfrm>
                <a:off x="3313648" y="1491116"/>
                <a:ext cx="7815905" cy="5161734"/>
              </a:xfrm>
              <a:prstGeom prst="rect">
                <a:avLst/>
              </a:prstGeom>
              <a:blipFill rotWithShape="1">
                <a:blip r:embed="rId2"/>
                <a:stretch>
                  <a:fillRect r="-1092" b="-59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00" y="2377120"/>
            <a:ext cx="2219335" cy="2219335"/>
          </a:xfrm>
          <a:prstGeom prst="rect">
            <a:avLst/>
          </a:prstGeom>
        </p:spPr>
      </p:pic>
      <p:sp>
        <p:nvSpPr>
          <p:cNvPr id="5" name="TextBox 4"/>
          <p:cNvSpPr txBox="1"/>
          <p:nvPr/>
        </p:nvSpPr>
        <p:spPr>
          <a:xfrm>
            <a:off x="455433" y="4781431"/>
            <a:ext cx="4672603"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Evgeny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Evgenievich</a:t>
            </a:r>
            <a:r>
              <a:rPr lang="en-US" dirty="0">
                <a:latin typeface="Arial" panose="020B0604020202020204" pitchFamily="34" charset="0"/>
                <a:cs typeface="Arial" panose="020B0604020202020204" pitchFamily="34" charset="0"/>
              </a:rPr>
              <a:t> </a:t>
            </a:r>
            <a:r>
              <a:rPr lang="en-US" dirty="0" err="1" smtClean="0">
                <a:solidFill>
                  <a:srgbClr val="C00000"/>
                </a:solidFill>
                <a:latin typeface="Arial" panose="020B0604020202020204" pitchFamily="34" charset="0"/>
                <a:cs typeface="Arial" panose="020B0604020202020204" pitchFamily="34" charset="0"/>
              </a:rPr>
              <a:t>Slutsky</a:t>
            </a:r>
            <a:r>
              <a:rPr lang="en-US" dirty="0" smtClean="0">
                <a:latin typeface="Arial" panose="020B0604020202020204" pitchFamily="34" charset="0"/>
                <a:cs typeface="Arial" panose="020B0604020202020204" pitchFamily="34" charset="0"/>
              </a:rPr>
              <a:t> 1880-1948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22016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Neither shocked nor upset</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284</a:t>
            </a:fld>
            <a:endParaRPr lang="en-US"/>
          </a:p>
        </p:txBody>
      </p:sp>
      <p:sp>
        <p:nvSpPr>
          <p:cNvPr id="6" name="Line 3">
            <a:extLst>
              <a:ext uri="{FF2B5EF4-FFF2-40B4-BE49-F238E27FC236}">
                <a16:creationId xmlns:a16="http://schemas.microsoft.com/office/drawing/2014/main" id="{3E3ED2F3-24A9-414B-85C1-2EABA1821221}"/>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4">
            <a:extLst>
              <a:ext uri="{FF2B5EF4-FFF2-40B4-BE49-F238E27FC236}">
                <a16:creationId xmlns:a16="http://schemas.microsoft.com/office/drawing/2014/main" id="{A3BD96C6-5882-4644-ACF3-CB5FBB167A33}"/>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Arc 2">
            <a:extLst>
              <a:ext uri="{FF2B5EF4-FFF2-40B4-BE49-F238E27FC236}">
                <a16:creationId xmlns:a16="http://schemas.microsoft.com/office/drawing/2014/main" id="{C8DA55FD-EDD5-9A4F-92AB-FAC4EEA62DEC}"/>
              </a:ext>
            </a:extLst>
          </p:cNvPr>
          <p:cNvSpPr/>
          <p:nvPr/>
        </p:nvSpPr>
        <p:spPr>
          <a:xfrm rot="11329051">
            <a:off x="2420536" y="1342704"/>
            <a:ext cx="2902226" cy="35081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2" name="Straight Connector 11">
            <a:extLst>
              <a:ext uri="{FF2B5EF4-FFF2-40B4-BE49-F238E27FC236}">
                <a16:creationId xmlns:a16="http://schemas.microsoft.com/office/drawing/2014/main" id="{2E334718-EFD2-284C-A746-5921B55E72BB}"/>
              </a:ext>
            </a:extLst>
          </p:cNvPr>
          <p:cNvCxnSpPr>
            <a:cxnSpLocks/>
          </p:cNvCxnSpPr>
          <p:nvPr/>
        </p:nvCxnSpPr>
        <p:spPr>
          <a:xfrm>
            <a:off x="1547813" y="2632325"/>
            <a:ext cx="2235892" cy="2948346"/>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898FB60F-D249-0A4B-B4A0-988C7C26155B}"/>
              </a:ext>
            </a:extLst>
          </p:cNvPr>
          <p:cNvCxnSpPr>
            <a:cxnSpLocks/>
          </p:cNvCxnSpPr>
          <p:nvPr/>
        </p:nvCxnSpPr>
        <p:spPr>
          <a:xfrm>
            <a:off x="2522968" y="2578841"/>
            <a:ext cx="226571" cy="2176567"/>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8FF7F475-5B94-ED4E-9151-26A70865FC33}"/>
              </a:ext>
            </a:extLst>
          </p:cNvPr>
          <p:cNvSpPr txBox="1"/>
          <p:nvPr/>
        </p:nvSpPr>
        <p:spPr>
          <a:xfrm>
            <a:off x="2923474" y="3949148"/>
            <a:ext cx="286903" cy="369332"/>
          </a:xfrm>
          <a:prstGeom prst="rect">
            <a:avLst/>
          </a:prstGeom>
          <a:noFill/>
        </p:spPr>
        <p:txBody>
          <a:bodyPr wrap="square" rtlCol="0">
            <a:spAutoFit/>
          </a:bodyPr>
          <a:lstStyle/>
          <a:p>
            <a:pPr marL="0" algn="l" defTabSz="914400" rtl="0" eaLnBrk="1" latinLnBrk="0" hangingPunct="1"/>
            <a:r>
              <a:rPr lang="en-US" dirty="0"/>
              <a:t>A</a:t>
            </a:r>
          </a:p>
        </p:txBody>
      </p:sp>
      <p:sp>
        <p:nvSpPr>
          <p:cNvPr id="16" name="TextBox 15">
            <a:extLst>
              <a:ext uri="{FF2B5EF4-FFF2-40B4-BE49-F238E27FC236}">
                <a16:creationId xmlns:a16="http://schemas.microsoft.com/office/drawing/2014/main" id="{07246B91-F134-0349-B2A9-4E66D272C47F}"/>
              </a:ext>
            </a:extLst>
          </p:cNvPr>
          <p:cNvSpPr txBox="1"/>
          <p:nvPr/>
        </p:nvSpPr>
        <p:spPr>
          <a:xfrm>
            <a:off x="2749539" y="3113128"/>
            <a:ext cx="291204" cy="369332"/>
          </a:xfrm>
          <a:prstGeom prst="rect">
            <a:avLst/>
          </a:prstGeom>
          <a:noFill/>
        </p:spPr>
        <p:txBody>
          <a:bodyPr wrap="square" rtlCol="0">
            <a:spAutoFit/>
          </a:bodyPr>
          <a:lstStyle/>
          <a:p>
            <a:pPr marL="0" algn="l" defTabSz="914400" rtl="0" eaLnBrk="1" latinLnBrk="0" hangingPunct="1"/>
            <a:r>
              <a:rPr lang="en-US" dirty="0"/>
              <a:t>C</a:t>
            </a:r>
          </a:p>
        </p:txBody>
      </p:sp>
      <p:sp>
        <p:nvSpPr>
          <p:cNvPr id="17" name="TextBox 16">
            <a:extLst>
              <a:ext uri="{FF2B5EF4-FFF2-40B4-BE49-F238E27FC236}">
                <a16:creationId xmlns:a16="http://schemas.microsoft.com/office/drawing/2014/main" id="{AA162602-9025-BB41-B303-811E572511FB}"/>
              </a:ext>
            </a:extLst>
          </p:cNvPr>
          <p:cNvSpPr txBox="1"/>
          <p:nvPr/>
        </p:nvSpPr>
        <p:spPr>
          <a:xfrm>
            <a:off x="5071724" y="1887045"/>
            <a:ext cx="6118606" cy="2308324"/>
          </a:xfrm>
          <a:prstGeom prst="rect">
            <a:avLst/>
          </a:prstGeom>
          <a:noFill/>
        </p:spPr>
        <p:txBody>
          <a:bodyPr wrap="square" rtlCol="0">
            <a:spAutoFit/>
          </a:bodyPr>
          <a:lstStyle/>
          <a:p>
            <a:pPr marL="457200" indent="-457200" algn="l" defTabSz="914400" eaLnBrk="1" latinLnBrk="0" hangingPunct="1">
              <a:lnSpc>
                <a:spcPct val="150000"/>
              </a:lnSpc>
              <a:buFont typeface="Arial" panose="020B0604020202020204" pitchFamily="34" charset="0"/>
              <a:buChar char="•"/>
            </a:pPr>
            <a:r>
              <a:rPr lang="en-US" sz="2400" dirty="0" smtClean="0"/>
              <a:t>It’s natural that rotating the budget line around a point (A) would change the optimal bundle</a:t>
            </a:r>
            <a:endParaRPr lang="he-IL" sz="2400" dirty="0"/>
          </a:p>
          <a:p>
            <a:pPr marL="457200" indent="-457200" algn="l" defTabSz="914400" eaLnBrk="1" latinLnBrk="0" hangingPunct="1">
              <a:lnSpc>
                <a:spcPct val="150000"/>
              </a:lnSpc>
              <a:buFont typeface="Arial" panose="020B0604020202020204" pitchFamily="34" charset="0"/>
              <a:buChar char="•"/>
            </a:pPr>
            <a:r>
              <a:rPr lang="en-US" sz="2400" dirty="0" smtClean="0"/>
              <a:t>And that’s perfectly fine with us…</a:t>
            </a:r>
            <a:endParaRPr lang="en-US" sz="2400" dirty="0"/>
          </a:p>
        </p:txBody>
      </p:sp>
      <p:sp>
        <p:nvSpPr>
          <p:cNvPr id="18" name="Oval 17">
            <a:extLst>
              <a:ext uri="{FF2B5EF4-FFF2-40B4-BE49-F238E27FC236}">
                <a16:creationId xmlns:a16="http://schemas.microsoft.com/office/drawing/2014/main" id="{72EF5758-E6EE-2F49-8982-519E7D9F6DC2}"/>
              </a:ext>
            </a:extLst>
          </p:cNvPr>
          <p:cNvSpPr/>
          <p:nvPr/>
        </p:nvSpPr>
        <p:spPr>
          <a:xfrm>
            <a:off x="2558628" y="3420690"/>
            <a:ext cx="158884" cy="1764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9" name="Oval 18">
            <a:extLst>
              <a:ext uri="{FF2B5EF4-FFF2-40B4-BE49-F238E27FC236}">
                <a16:creationId xmlns:a16="http://schemas.microsoft.com/office/drawing/2014/main" id="{9F446FDE-B588-8646-B2F9-D9AFAFED55CB}"/>
              </a:ext>
            </a:extLst>
          </p:cNvPr>
          <p:cNvSpPr/>
          <p:nvPr/>
        </p:nvSpPr>
        <p:spPr>
          <a:xfrm>
            <a:off x="2643779" y="4163380"/>
            <a:ext cx="158884" cy="1764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D2A500-E17D-A84C-8CD6-6DED009D9363}"/>
                  </a:ext>
                </a:extLst>
              </p:cNvPr>
              <p:cNvSpPr txBox="1"/>
              <p:nvPr/>
            </p:nvSpPr>
            <p:spPr>
              <a:xfrm>
                <a:off x="1038536" y="1702379"/>
                <a:ext cx="397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ea typeface="Cambria Math" panose="02040503050406030204" pitchFamily="18" charset="0"/>
                        </a:rPr>
                        <m:t>𝑦</m:t>
                      </m:r>
                    </m:oMath>
                  </m:oMathPara>
                </a14:m>
                <a:endParaRPr lang="en-US" dirty="0"/>
              </a:p>
            </p:txBody>
          </p:sp>
        </mc:Choice>
        <mc:Fallback xmlns="">
          <p:sp>
            <p:nvSpPr>
              <p:cNvPr id="9" name="TextBox 8">
                <a:extLst>
                  <a:ext uri="{FF2B5EF4-FFF2-40B4-BE49-F238E27FC236}">
                    <a16:creationId xmlns:a16="http://schemas.microsoft.com/office/drawing/2014/main" xmlns="" id="{F2D2A500-E17D-A84C-8CD6-6DED009D9363}"/>
                  </a:ext>
                </a:extLst>
              </p:cNvPr>
              <p:cNvSpPr txBox="1">
                <a:spLocks noRot="1" noChangeAspect="1" noMove="1" noResize="1" noEditPoints="1" noAdjustHandles="1" noChangeArrowheads="1" noChangeShapeType="1" noTextEdit="1"/>
              </p:cNvSpPr>
              <p:nvPr/>
            </p:nvSpPr>
            <p:spPr>
              <a:xfrm>
                <a:off x="1038536" y="1702379"/>
                <a:ext cx="397565" cy="369332"/>
              </a:xfrm>
              <a:prstGeom prst="rect">
                <a:avLst/>
              </a:prstGeom>
              <a:blipFill rotWithShape="1">
                <a:blip r:embed="rId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3F43E-C95D-894B-922D-9B1D87733F2F}"/>
                  </a:ext>
                </a:extLst>
              </p:cNvPr>
              <p:cNvSpPr txBox="1"/>
              <p:nvPr/>
            </p:nvSpPr>
            <p:spPr>
              <a:xfrm>
                <a:off x="4674159" y="5707053"/>
                <a:ext cx="397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xmlns="" id="{4F13F43E-C95D-894B-922D-9B1D87733F2F}"/>
                  </a:ext>
                </a:extLst>
              </p:cNvPr>
              <p:cNvSpPr txBox="1">
                <a:spLocks noRot="1" noChangeAspect="1" noMove="1" noResize="1" noEditPoints="1" noAdjustHandles="1" noChangeArrowheads="1" noChangeShapeType="1" noTextEdit="1"/>
              </p:cNvSpPr>
              <p:nvPr/>
            </p:nvSpPr>
            <p:spPr>
              <a:xfrm>
                <a:off x="4674159" y="5707053"/>
                <a:ext cx="397565" cy="369332"/>
              </a:xfrm>
              <a:prstGeom prst="rect">
                <a:avLst/>
              </a:prstGeom>
              <a:blipFill rotWithShape="1">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E2A67B3A-237E-D944-99AB-B630CA7AA590}"/>
              </a:ext>
            </a:extLst>
          </p:cNvPr>
          <p:cNvSpPr txBox="1"/>
          <p:nvPr/>
        </p:nvSpPr>
        <p:spPr>
          <a:xfrm>
            <a:off x="1073814" y="2447659"/>
            <a:ext cx="572000" cy="369332"/>
          </a:xfrm>
          <a:prstGeom prst="rect">
            <a:avLst/>
          </a:prstGeom>
          <a:noFill/>
        </p:spPr>
        <p:txBody>
          <a:bodyPr wrap="square" rtlCol="0">
            <a:spAutoFit/>
          </a:bodyPr>
          <a:lstStyle/>
          <a:p>
            <a:r>
              <a:rPr lang="en-US" dirty="0"/>
              <a:t>60</a:t>
            </a:r>
          </a:p>
        </p:txBody>
      </p:sp>
      <p:sp>
        <p:nvSpPr>
          <p:cNvPr id="22" name="TextBox 21">
            <a:extLst>
              <a:ext uri="{FF2B5EF4-FFF2-40B4-BE49-F238E27FC236}">
                <a16:creationId xmlns:a16="http://schemas.microsoft.com/office/drawing/2014/main" id="{F5576D0E-585B-A942-BDF4-1E43B17F68AD}"/>
              </a:ext>
            </a:extLst>
          </p:cNvPr>
          <p:cNvSpPr txBox="1"/>
          <p:nvPr/>
        </p:nvSpPr>
        <p:spPr>
          <a:xfrm>
            <a:off x="3783705" y="5634154"/>
            <a:ext cx="572000" cy="369332"/>
          </a:xfrm>
          <a:prstGeom prst="rect">
            <a:avLst/>
          </a:prstGeom>
          <a:noFill/>
        </p:spPr>
        <p:txBody>
          <a:bodyPr wrap="square" rtlCol="0">
            <a:spAutoFit/>
          </a:bodyPr>
          <a:lstStyle/>
          <a:p>
            <a:r>
              <a:rPr lang="en-US" dirty="0"/>
              <a:t>60</a:t>
            </a:r>
          </a:p>
        </p:txBody>
      </p:sp>
    </p:spTree>
    <p:extLst>
      <p:ext uri="{BB962C8B-B14F-4D97-AF65-F5344CB8AC3E}">
        <p14:creationId xmlns:p14="http://schemas.microsoft.com/office/powerpoint/2010/main" val="63090669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However</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285</a:t>
            </a:fld>
            <a:endParaRPr lang="en-US"/>
          </a:p>
        </p:txBody>
      </p:sp>
      <p:sp>
        <p:nvSpPr>
          <p:cNvPr id="6" name="Line 3">
            <a:extLst>
              <a:ext uri="{FF2B5EF4-FFF2-40B4-BE49-F238E27FC236}">
                <a16:creationId xmlns:a16="http://schemas.microsoft.com/office/drawing/2014/main" id="{3E3ED2F3-24A9-414B-85C1-2EABA1821221}"/>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4">
            <a:extLst>
              <a:ext uri="{FF2B5EF4-FFF2-40B4-BE49-F238E27FC236}">
                <a16:creationId xmlns:a16="http://schemas.microsoft.com/office/drawing/2014/main" id="{A3BD96C6-5882-4644-ACF3-CB5FBB167A33}"/>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Arc 2">
            <a:extLst>
              <a:ext uri="{FF2B5EF4-FFF2-40B4-BE49-F238E27FC236}">
                <a16:creationId xmlns:a16="http://schemas.microsoft.com/office/drawing/2014/main" id="{C8DA55FD-EDD5-9A4F-92AB-FAC4EEA62DEC}"/>
              </a:ext>
            </a:extLst>
          </p:cNvPr>
          <p:cNvSpPr/>
          <p:nvPr/>
        </p:nvSpPr>
        <p:spPr>
          <a:xfrm rot="11329051">
            <a:off x="2420536" y="1267548"/>
            <a:ext cx="2902226" cy="350818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1" eaLnBrk="1" latinLnBrk="0" hangingPunct="1"/>
            <a:endParaRPr lang="en-US"/>
          </a:p>
        </p:txBody>
      </p:sp>
      <p:cxnSp>
        <p:nvCxnSpPr>
          <p:cNvPr id="12" name="Straight Connector 11">
            <a:extLst>
              <a:ext uri="{FF2B5EF4-FFF2-40B4-BE49-F238E27FC236}">
                <a16:creationId xmlns:a16="http://schemas.microsoft.com/office/drawing/2014/main" id="{2E334718-EFD2-284C-A746-5921B55E72BB}"/>
              </a:ext>
            </a:extLst>
          </p:cNvPr>
          <p:cNvCxnSpPr>
            <a:cxnSpLocks/>
          </p:cNvCxnSpPr>
          <p:nvPr/>
        </p:nvCxnSpPr>
        <p:spPr>
          <a:xfrm>
            <a:off x="1547813" y="2632325"/>
            <a:ext cx="2235892" cy="2948346"/>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898FB60F-D249-0A4B-B4A0-988C7C26155B}"/>
              </a:ext>
            </a:extLst>
          </p:cNvPr>
          <p:cNvCxnSpPr>
            <a:cxnSpLocks/>
          </p:cNvCxnSpPr>
          <p:nvPr/>
        </p:nvCxnSpPr>
        <p:spPr>
          <a:xfrm>
            <a:off x="2310087" y="2578842"/>
            <a:ext cx="288524" cy="2176567"/>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8FF7F475-5B94-ED4E-9151-26A70865FC33}"/>
              </a:ext>
            </a:extLst>
          </p:cNvPr>
          <p:cNvSpPr txBox="1"/>
          <p:nvPr/>
        </p:nvSpPr>
        <p:spPr>
          <a:xfrm>
            <a:off x="2923474" y="3949148"/>
            <a:ext cx="286903" cy="369332"/>
          </a:xfrm>
          <a:prstGeom prst="rect">
            <a:avLst/>
          </a:prstGeom>
          <a:noFill/>
        </p:spPr>
        <p:txBody>
          <a:bodyPr wrap="square" rtlCol="0">
            <a:spAutoFit/>
          </a:bodyPr>
          <a:lstStyle/>
          <a:p>
            <a:pPr marL="0" algn="l" defTabSz="914400" rtl="0" eaLnBrk="1" latinLnBrk="0" hangingPunct="1"/>
            <a:r>
              <a:rPr lang="en-US" dirty="0"/>
              <a:t>A</a:t>
            </a:r>
          </a:p>
        </p:txBody>
      </p:sp>
      <p:sp>
        <p:nvSpPr>
          <p:cNvPr id="16" name="TextBox 15">
            <a:extLst>
              <a:ext uri="{FF2B5EF4-FFF2-40B4-BE49-F238E27FC236}">
                <a16:creationId xmlns:a16="http://schemas.microsoft.com/office/drawing/2014/main" id="{07246B91-F134-0349-B2A9-4E66D272C47F}"/>
              </a:ext>
            </a:extLst>
          </p:cNvPr>
          <p:cNvSpPr txBox="1"/>
          <p:nvPr/>
        </p:nvSpPr>
        <p:spPr>
          <a:xfrm>
            <a:off x="2515760" y="3113128"/>
            <a:ext cx="286903" cy="369332"/>
          </a:xfrm>
          <a:prstGeom prst="rect">
            <a:avLst/>
          </a:prstGeom>
          <a:noFill/>
        </p:spPr>
        <p:txBody>
          <a:bodyPr wrap="square" rtlCol="0">
            <a:spAutoFit/>
          </a:bodyPr>
          <a:lstStyle/>
          <a:p>
            <a:pPr marL="0" algn="l" defTabSz="914400" rtl="0" eaLnBrk="1" latinLnBrk="0" hangingPunct="1"/>
            <a:r>
              <a:rPr lang="en-US" dirty="0"/>
              <a:t>D</a:t>
            </a:r>
          </a:p>
        </p:txBody>
      </p:sp>
      <p:sp>
        <p:nvSpPr>
          <p:cNvPr id="17" name="TextBox 16">
            <a:extLst>
              <a:ext uri="{FF2B5EF4-FFF2-40B4-BE49-F238E27FC236}">
                <a16:creationId xmlns:a16="http://schemas.microsoft.com/office/drawing/2014/main" id="{AA162602-9025-BB41-B303-811E572511FB}"/>
              </a:ext>
            </a:extLst>
          </p:cNvPr>
          <p:cNvSpPr txBox="1"/>
          <p:nvPr/>
        </p:nvSpPr>
        <p:spPr>
          <a:xfrm>
            <a:off x="5290457" y="1887045"/>
            <a:ext cx="5899873" cy="3416320"/>
          </a:xfrm>
          <a:prstGeom prst="rect">
            <a:avLst/>
          </a:prstGeom>
          <a:noFill/>
        </p:spPr>
        <p:txBody>
          <a:bodyPr wrap="square" rtlCol="0">
            <a:spAutoFit/>
          </a:bodyPr>
          <a:lstStyle/>
          <a:p>
            <a:pPr marL="342900" indent="-342900" algn="l" defTabSz="914400" eaLnBrk="1" latinLnBrk="0" hangingPunct="1">
              <a:lnSpc>
                <a:spcPct val="150000"/>
              </a:lnSpc>
              <a:buFont typeface="Arial" panose="020B0604020202020204" pitchFamily="34" charset="0"/>
              <a:buChar char="•"/>
            </a:pPr>
            <a:r>
              <a:rPr lang="en-US" sz="2400" dirty="0" smtClean="0"/>
              <a:t>Maybe the compensation shouldn’t be that high?</a:t>
            </a:r>
          </a:p>
          <a:p>
            <a:pPr marL="342900" indent="-342900" algn="l" defTabSz="914400" eaLnBrk="1" latinLnBrk="0" hangingPunct="1">
              <a:lnSpc>
                <a:spcPct val="150000"/>
              </a:lnSpc>
              <a:buFont typeface="Arial" panose="020B0604020202020204" pitchFamily="34" charset="0"/>
              <a:buChar char="•"/>
            </a:pPr>
            <a:r>
              <a:rPr lang="en-US" sz="2400" dirty="0" smtClean="0"/>
              <a:t>Maybe it’s enough to go back to the </a:t>
            </a:r>
            <a:r>
              <a:rPr lang="en-US" sz="2400" dirty="0" smtClean="0">
                <a:solidFill>
                  <a:srgbClr val="FF0000"/>
                </a:solidFill>
              </a:rPr>
              <a:t>old utility level</a:t>
            </a:r>
            <a:r>
              <a:rPr lang="en-US" sz="2400" dirty="0" smtClean="0"/>
              <a:t>, rather than the old </a:t>
            </a:r>
            <a:r>
              <a:rPr lang="en-US" sz="2400" dirty="0" smtClean="0">
                <a:solidFill>
                  <a:srgbClr val="0070C0"/>
                </a:solidFill>
              </a:rPr>
              <a:t>physical quantities</a:t>
            </a:r>
            <a:r>
              <a:rPr lang="en-US" sz="2400" dirty="0" smtClean="0"/>
              <a:t> (which are no longer optimal)?</a:t>
            </a:r>
            <a:endParaRPr lang="en-US" sz="2400" dirty="0"/>
          </a:p>
        </p:txBody>
      </p:sp>
      <p:sp>
        <p:nvSpPr>
          <p:cNvPr id="18" name="Oval 17">
            <a:extLst>
              <a:ext uri="{FF2B5EF4-FFF2-40B4-BE49-F238E27FC236}">
                <a16:creationId xmlns:a16="http://schemas.microsoft.com/office/drawing/2014/main" id="{72EF5758-E6EE-2F49-8982-519E7D9F6DC2}"/>
              </a:ext>
            </a:extLst>
          </p:cNvPr>
          <p:cNvSpPr/>
          <p:nvPr/>
        </p:nvSpPr>
        <p:spPr>
          <a:xfrm>
            <a:off x="2318916" y="3257002"/>
            <a:ext cx="158884" cy="1764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9" name="Oval 18">
            <a:extLst>
              <a:ext uri="{FF2B5EF4-FFF2-40B4-BE49-F238E27FC236}">
                <a16:creationId xmlns:a16="http://schemas.microsoft.com/office/drawing/2014/main" id="{9F446FDE-B588-8646-B2F9-D9AFAFED55CB}"/>
              </a:ext>
            </a:extLst>
          </p:cNvPr>
          <p:cNvSpPr/>
          <p:nvPr/>
        </p:nvSpPr>
        <p:spPr>
          <a:xfrm>
            <a:off x="2660452" y="4163380"/>
            <a:ext cx="158884" cy="1764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D2A500-E17D-A84C-8CD6-6DED009D9363}"/>
                  </a:ext>
                </a:extLst>
              </p:cNvPr>
              <p:cNvSpPr txBox="1"/>
              <p:nvPr/>
            </p:nvSpPr>
            <p:spPr>
              <a:xfrm>
                <a:off x="1074071" y="1702379"/>
                <a:ext cx="397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𝑦</m:t>
                      </m:r>
                    </m:oMath>
                  </m:oMathPara>
                </a14:m>
                <a:endParaRPr lang="en-US" dirty="0">
                  <a:solidFill>
                    <a:srgbClr val="FF0000"/>
                  </a:solidFill>
                </a:endParaRPr>
              </a:p>
            </p:txBody>
          </p:sp>
        </mc:Choice>
        <mc:Fallback xmlns="">
          <p:sp>
            <p:nvSpPr>
              <p:cNvPr id="9" name="TextBox 8">
                <a:extLst>
                  <a:ext uri="{FF2B5EF4-FFF2-40B4-BE49-F238E27FC236}">
                    <a16:creationId xmlns:a16="http://schemas.microsoft.com/office/drawing/2014/main" xmlns="" id="{F2D2A500-E17D-A84C-8CD6-6DED009D9363}"/>
                  </a:ext>
                </a:extLst>
              </p:cNvPr>
              <p:cNvSpPr txBox="1">
                <a:spLocks noRot="1" noChangeAspect="1" noMove="1" noResize="1" noEditPoints="1" noAdjustHandles="1" noChangeArrowheads="1" noChangeShapeType="1" noTextEdit="1"/>
              </p:cNvSpPr>
              <p:nvPr/>
            </p:nvSpPr>
            <p:spPr>
              <a:xfrm>
                <a:off x="1074071" y="1702379"/>
                <a:ext cx="397565" cy="369332"/>
              </a:xfrm>
              <a:prstGeom prst="rect">
                <a:avLst/>
              </a:prstGeom>
              <a:blipFill rotWithShape="1">
                <a:blip r:embed="rId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3F43E-C95D-894B-922D-9B1D87733F2F}"/>
                  </a:ext>
                </a:extLst>
              </p:cNvPr>
              <p:cNvSpPr txBox="1"/>
              <p:nvPr/>
            </p:nvSpPr>
            <p:spPr>
              <a:xfrm>
                <a:off x="4661592" y="5707053"/>
                <a:ext cx="3975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xmlns="" id="{4F13F43E-C95D-894B-922D-9B1D87733F2F}"/>
                  </a:ext>
                </a:extLst>
              </p:cNvPr>
              <p:cNvSpPr txBox="1">
                <a:spLocks noRot="1" noChangeAspect="1" noMove="1" noResize="1" noEditPoints="1" noAdjustHandles="1" noChangeArrowheads="1" noChangeShapeType="1" noTextEdit="1"/>
              </p:cNvSpPr>
              <p:nvPr/>
            </p:nvSpPr>
            <p:spPr>
              <a:xfrm>
                <a:off x="4661592" y="5707053"/>
                <a:ext cx="397565" cy="369332"/>
              </a:xfrm>
              <a:prstGeom prst="rect">
                <a:avLst/>
              </a:prstGeom>
              <a:blipFill rotWithShape="1">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E2A67B3A-237E-D944-99AB-B630CA7AA590}"/>
              </a:ext>
            </a:extLst>
          </p:cNvPr>
          <p:cNvSpPr txBox="1"/>
          <p:nvPr/>
        </p:nvSpPr>
        <p:spPr>
          <a:xfrm>
            <a:off x="1073814" y="2447659"/>
            <a:ext cx="572000" cy="369332"/>
          </a:xfrm>
          <a:prstGeom prst="rect">
            <a:avLst/>
          </a:prstGeom>
          <a:noFill/>
        </p:spPr>
        <p:txBody>
          <a:bodyPr wrap="square" rtlCol="0">
            <a:spAutoFit/>
          </a:bodyPr>
          <a:lstStyle/>
          <a:p>
            <a:r>
              <a:rPr lang="en-US" dirty="0"/>
              <a:t>60</a:t>
            </a:r>
          </a:p>
        </p:txBody>
      </p:sp>
      <p:sp>
        <p:nvSpPr>
          <p:cNvPr id="22" name="TextBox 21">
            <a:extLst>
              <a:ext uri="{FF2B5EF4-FFF2-40B4-BE49-F238E27FC236}">
                <a16:creationId xmlns:a16="http://schemas.microsoft.com/office/drawing/2014/main" id="{F5576D0E-585B-A942-BDF4-1E43B17F68AD}"/>
              </a:ext>
            </a:extLst>
          </p:cNvPr>
          <p:cNvSpPr txBox="1"/>
          <p:nvPr/>
        </p:nvSpPr>
        <p:spPr>
          <a:xfrm>
            <a:off x="3783705" y="5634154"/>
            <a:ext cx="572000" cy="369332"/>
          </a:xfrm>
          <a:prstGeom prst="rect">
            <a:avLst/>
          </a:prstGeom>
          <a:noFill/>
        </p:spPr>
        <p:txBody>
          <a:bodyPr wrap="square" rtlCol="0">
            <a:spAutoFit/>
          </a:bodyPr>
          <a:lstStyle/>
          <a:p>
            <a:r>
              <a:rPr lang="en-US" dirty="0"/>
              <a:t>60</a:t>
            </a:r>
          </a:p>
        </p:txBody>
      </p:sp>
      <p:sp>
        <p:nvSpPr>
          <p:cNvPr id="23" name="TextBox 22">
            <a:extLst>
              <a:ext uri="{FF2B5EF4-FFF2-40B4-BE49-F238E27FC236}">
                <a16:creationId xmlns:a16="http://schemas.microsoft.com/office/drawing/2014/main" id="{986421F2-B45C-ED40-B6DA-4D55B651F7FB}"/>
              </a:ext>
            </a:extLst>
          </p:cNvPr>
          <p:cNvSpPr txBox="1"/>
          <p:nvPr/>
        </p:nvSpPr>
        <p:spPr>
          <a:xfrm>
            <a:off x="2516663" y="5624904"/>
            <a:ext cx="572000" cy="369332"/>
          </a:xfrm>
          <a:prstGeom prst="rect">
            <a:avLst/>
          </a:prstGeom>
          <a:noFill/>
        </p:spPr>
        <p:txBody>
          <a:bodyPr wrap="square" rtlCol="0">
            <a:spAutoFit/>
          </a:bodyPr>
          <a:lstStyle/>
          <a:p>
            <a:r>
              <a:rPr lang="en-US" dirty="0"/>
              <a:t>30</a:t>
            </a:r>
          </a:p>
        </p:txBody>
      </p:sp>
      <p:sp>
        <p:nvSpPr>
          <p:cNvPr id="24" name="TextBox 23">
            <a:extLst>
              <a:ext uri="{FF2B5EF4-FFF2-40B4-BE49-F238E27FC236}">
                <a16:creationId xmlns:a16="http://schemas.microsoft.com/office/drawing/2014/main" id="{C648A03B-01D0-1442-9931-F9E4C53810A8}"/>
              </a:ext>
            </a:extLst>
          </p:cNvPr>
          <p:cNvSpPr txBox="1"/>
          <p:nvPr/>
        </p:nvSpPr>
        <p:spPr>
          <a:xfrm>
            <a:off x="1038536" y="4272621"/>
            <a:ext cx="572000"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386336060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compensation according to </a:t>
            </a:r>
            <a:r>
              <a:rPr lang="en-US" dirty="0" smtClean="0">
                <a:solidFill>
                  <a:srgbClr val="C00000"/>
                </a:solidFill>
                <a:latin typeface="Arial" panose="020B0604020202020204" pitchFamily="34" charset="0"/>
                <a:cs typeface="Arial" panose="020B0604020202020204" pitchFamily="34" charset="0"/>
              </a:rPr>
              <a:t>Hicks</a:t>
            </a:r>
            <a:r>
              <a:rPr lang="en-US" dirty="0" smtClean="0">
                <a:solidFill>
                  <a:srgbClr val="7030A0"/>
                </a:solidFill>
                <a:cs typeface="+mn-cs"/>
              </a:rPr>
              <a:t> </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286</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FCBF21-1B1E-9F47-BFF5-0C0D9FB5D3CB}"/>
                  </a:ext>
                </a:extLst>
              </p:cNvPr>
              <p:cNvSpPr txBox="1"/>
              <p:nvPr/>
            </p:nvSpPr>
            <p:spPr>
              <a:xfrm>
                <a:off x="1675264" y="1690688"/>
                <a:ext cx="6776405" cy="4053738"/>
              </a:xfrm>
              <a:prstGeom prst="rect">
                <a:avLst/>
              </a:prstGeom>
              <a:noFill/>
            </p:spPr>
            <p:txBody>
              <a:bodyPr wrap="square" rtlCol="0">
                <a:spAutoFit/>
              </a:bodyPr>
              <a:lstStyle/>
              <a:p>
                <a:pPr algn="l">
                  <a:lnSpc>
                    <a:spcPct val="150000"/>
                  </a:lnSpc>
                </a:pPr>
                <a:r>
                  <a:rPr lang="en-US" sz="2400" i="0" dirty="0" smtClean="0">
                    <a:latin typeface="+mj-lt"/>
                  </a:rPr>
                  <a:t>Consider the table again</a:t>
                </a:r>
                <a:endParaRPr lang="en-US" sz="2400" dirty="0">
                  <a:latin typeface="Cambria Math" panose="02040503050406030204" pitchFamily="18" charset="0"/>
                </a:endParaRPr>
              </a:p>
              <a:p>
                <a:pPr algn="l">
                  <a:lnSpc>
                    <a:spcPct val="150000"/>
                  </a:lnSpc>
                </a:pPr>
                <a:r>
                  <a:rPr lang="en-US" sz="2400" dirty="0" smtClean="0">
                    <a:solidFill>
                      <a:srgbClr val="00B050"/>
                    </a:solidFill>
                    <a:latin typeface="Cambria Math" panose="02040503050406030204" pitchFamily="18" charset="0"/>
                  </a:rPr>
                  <a:t>	</a:t>
                </a:r>
                <a14:m>
                  <m:oMath xmlns:m="http://schemas.openxmlformats.org/officeDocument/2006/math">
                    <m:d>
                      <m:dPr>
                        <m:ctrlPr>
                          <a:rPr lang="en-US" sz="2400" i="1" smtClean="0">
                            <a:solidFill>
                              <a:srgbClr val="00B050"/>
                            </a:solidFill>
                            <a:latin typeface="Cambria Math" panose="02040503050406030204" pitchFamily="18" charset="0"/>
                          </a:rPr>
                        </m:ctrlPr>
                      </m:dPr>
                      <m:e>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𝐼</m:t>
                        </m:r>
                      </m:e>
                    </m:d>
                    <m:r>
                      <a:rPr lang="en-US" sz="2400" b="0" i="1" smtClean="0">
                        <a:solidFill>
                          <a:srgbClr val="00B050"/>
                        </a:solidFill>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𝑥</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𝑦</m:t>
                        </m:r>
                      </m:e>
                    </m:d>
                    <m:r>
                      <a:rPr lang="en-US" sz="2400" b="0" i="1" smtClean="0">
                        <a:solidFill>
                          <a:srgbClr val="FF0000"/>
                        </a:solidFill>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𝑉</m:t>
                    </m:r>
                    <m:d>
                      <m:dPr>
                        <m:ctrlPr>
                          <a:rPr lang="en-US" sz="2400" i="1">
                            <a:solidFill>
                              <a:schemeClr val="accent1"/>
                            </a:solidFill>
                            <a:latin typeface="Cambria Math" panose="02040503050406030204" pitchFamily="18" charset="0"/>
                            <a:ea typeface="Cambria Math" panose="02040503050406030204" pitchFamily="18" charset="0"/>
                          </a:rPr>
                        </m:ctrlPr>
                      </m:dPr>
                      <m:e>
                        <m:r>
                          <a:rPr lang="en-US" sz="2400" i="1">
                            <a:solidFill>
                              <a:schemeClr val="accent1"/>
                            </a:solidFill>
                            <a:latin typeface="Cambria Math" panose="02040503050406030204" pitchFamily="18" charset="0"/>
                            <a:ea typeface="Cambria Math" panose="02040503050406030204" pitchFamily="18" charset="0"/>
                          </a:rPr>
                          <m:t>𝑥</m:t>
                        </m:r>
                        <m:r>
                          <a:rPr lang="en-US" sz="2400" i="1">
                            <a:solidFill>
                              <a:schemeClr val="accent1"/>
                            </a:solidFill>
                            <a:latin typeface="Cambria Math" panose="02040503050406030204" pitchFamily="18" charset="0"/>
                            <a:ea typeface="Cambria Math" panose="02040503050406030204" pitchFamily="18" charset="0"/>
                          </a:rPr>
                          <m:t>,</m:t>
                        </m:r>
                        <m:r>
                          <a:rPr lang="en-US" sz="2400" i="1">
                            <a:solidFill>
                              <a:schemeClr val="accent1"/>
                            </a:solidFill>
                            <a:latin typeface="Cambria Math" panose="02040503050406030204" pitchFamily="18" charset="0"/>
                            <a:ea typeface="Cambria Math" panose="02040503050406030204" pitchFamily="18" charset="0"/>
                          </a:rPr>
                          <m:t>𝑦</m:t>
                        </m:r>
                      </m:e>
                    </m:d>
                  </m:oMath>
                </a14:m>
                <a:endParaRPr lang="en-US" sz="2400" i="1" dirty="0">
                  <a:latin typeface="Cambria Math" panose="02040503050406030204" pitchFamily="18" charset="0"/>
                  <a:ea typeface="Cambria Math" panose="02040503050406030204" pitchFamily="18" charset="0"/>
                </a:endParaRPr>
              </a:p>
              <a:p>
                <a:pPr algn="ctr">
                  <a:lnSpc>
                    <a:spcPct val="150000"/>
                  </a:lnSpc>
                </a:pPr>
                <a:endParaRPr lang="en-US" sz="2400" dirty="0">
                  <a:latin typeface="Cambria Math" panose="02040503050406030204" pitchFamily="18" charset="0"/>
                </a:endParaRPr>
              </a:p>
              <a:p>
                <a:pPr>
                  <a:lnSpc>
                    <a:spcPct val="150000"/>
                  </a:lnSpc>
                </a:pPr>
                <a:r>
                  <a:rPr lang="en-US" sz="2400" dirty="0" smtClean="0"/>
                  <a:t>	</a:t>
                </a:r>
                <a14:m>
                  <m:oMath xmlns:m="http://schemas.openxmlformats.org/officeDocument/2006/math">
                    <m:r>
                      <a:rPr lang="en-US" sz="2400" i="1" smtClean="0">
                        <a:latin typeface="Cambria Math" panose="02040503050406030204" pitchFamily="18" charset="0"/>
                      </a:rPr>
                      <m:t>𝐴</m:t>
                    </m:r>
                    <m:r>
                      <a:rPr lang="he-IL" sz="2400" b="0" i="1" smtClean="0">
                        <a:latin typeface="Cambria Math" panose="02040503050406030204" pitchFamily="18" charset="0"/>
                      </a:rPr>
                      <m:t>  </m:t>
                    </m:r>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120</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30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900</m:t>
                    </m:r>
                  </m:oMath>
                </a14:m>
                <a:endParaRPr lang="en-US" sz="2400" dirty="0">
                  <a:ea typeface="Cambria Math" panose="02040503050406030204" pitchFamily="18" charset="0"/>
                </a:endParaRPr>
              </a:p>
              <a:p>
                <a:pPr>
                  <a:lnSpc>
                    <a:spcPct val="150000"/>
                  </a:lnSpc>
                </a:pPr>
                <a:r>
                  <a:rPr lang="en-US" sz="2400" dirty="0" smtClean="0"/>
                  <a:t>	</a:t>
                </a:r>
                <a14:m>
                  <m:oMath xmlns:m="http://schemas.openxmlformats.org/officeDocument/2006/math">
                    <m:r>
                      <a:rPr lang="en-US" sz="2400" i="1">
                        <a:latin typeface="Cambria Math" panose="02040503050406030204" pitchFamily="18" charset="0"/>
                      </a:rPr>
                      <m:t>𝐵</m:t>
                    </m:r>
                    <m:r>
                      <a:rPr lang="he-IL" sz="2400" b="0" i="1" smtClean="0">
                        <a:latin typeface="Cambria Math" panose="02040503050406030204" pitchFamily="18" charset="0"/>
                      </a:rPr>
                      <m:t>  </m:t>
                    </m:r>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120</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20</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30</m:t>
                        </m:r>
                      </m:e>
                    </m:d>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600</m:t>
                    </m:r>
                  </m:oMath>
                </a14:m>
                <a:endParaRPr lang="en-US" sz="2400" dirty="0">
                  <a:ea typeface="Cambria Math" panose="02040503050406030204" pitchFamily="18" charset="0"/>
                </a:endParaRPr>
              </a:p>
              <a:p>
                <a:pPr>
                  <a:lnSpc>
                    <a:spcPct val="150000"/>
                  </a:lnSpc>
                </a:pPr>
                <a:r>
                  <a:rPr lang="en-US" sz="2400" dirty="0" smtClean="0"/>
                  <a:t>	</a:t>
                </a:r>
                <a14:m>
                  <m:oMath xmlns:m="http://schemas.openxmlformats.org/officeDocument/2006/math">
                    <m:r>
                      <a:rPr lang="en-US" sz="2400" i="1">
                        <a:latin typeface="Cambria Math" panose="02040503050406030204" pitchFamily="18" charset="0"/>
                      </a:rPr>
                      <m:t>𝐶</m:t>
                    </m:r>
                    <m:r>
                      <a:rPr lang="he-IL" sz="2400" b="0" i="1" smtClean="0">
                        <a:latin typeface="Cambria Math" panose="02040503050406030204" pitchFamily="18" charset="0"/>
                      </a:rPr>
                      <m:t>  </m:t>
                    </m:r>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150</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25</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37</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5</m:t>
                        </m:r>
                      </m:e>
                    </m:d>
                    <m:r>
                      <a:rPr lang="en-US" sz="2400" i="1">
                        <a:latin typeface="Cambria Math" panose="02040503050406030204" pitchFamily="18" charset="0"/>
                        <a:ea typeface="Cambria Math" panose="02040503050406030204" pitchFamily="18" charset="0"/>
                      </a:rPr>
                      <m:t> →</m:t>
                    </m:r>
                    <m:r>
                      <a:rPr lang="en-US" sz="2400" i="1" smtClean="0">
                        <a:solidFill>
                          <a:schemeClr val="accent1"/>
                        </a:solidFill>
                        <a:latin typeface="Cambria Math" panose="02040503050406030204" pitchFamily="18" charset="0"/>
                        <a:ea typeface="Cambria Math" panose="02040503050406030204" pitchFamily="18" charset="0"/>
                      </a:rPr>
                      <m:t>937</m:t>
                    </m:r>
                    <m:r>
                      <a:rPr lang="en-US" sz="2400" i="1" smtClean="0">
                        <a:solidFill>
                          <a:schemeClr val="accent1"/>
                        </a:solidFill>
                        <a:latin typeface="Cambria Math" panose="02040503050406030204" pitchFamily="18" charset="0"/>
                        <a:ea typeface="Cambria Math" panose="02040503050406030204" pitchFamily="18" charset="0"/>
                      </a:rPr>
                      <m:t>.</m:t>
                    </m:r>
                    <m:r>
                      <a:rPr lang="en-US" sz="2400" i="1" smtClean="0">
                        <a:solidFill>
                          <a:schemeClr val="accent1"/>
                        </a:solidFill>
                        <a:latin typeface="Cambria Math" panose="02040503050406030204" pitchFamily="18" charset="0"/>
                        <a:ea typeface="Cambria Math" panose="02040503050406030204" pitchFamily="18" charset="0"/>
                      </a:rPr>
                      <m:t>5</m:t>
                    </m:r>
                  </m:oMath>
                </a14:m>
                <a:endParaRPr lang="he-IL" sz="2400" dirty="0">
                  <a:ea typeface="Cambria Math" panose="02040503050406030204" pitchFamily="18" charset="0"/>
                </a:endParaRPr>
              </a:p>
              <a:p>
                <a:pPr>
                  <a:lnSpc>
                    <a:spcPct val="150000"/>
                  </a:lnSpc>
                </a:pPr>
                <a:r>
                  <a:rPr lang="en-US" sz="2400" b="0" dirty="0" smtClean="0"/>
                  <a:t>	</a:t>
                </a:r>
                <a14:m>
                  <m:oMath xmlns:m="http://schemas.openxmlformats.org/officeDocument/2006/math">
                    <m:r>
                      <a:rPr lang="en-US" sz="2400" b="0" i="1" smtClean="0">
                        <a:latin typeface="Cambria Math" panose="02040503050406030204" pitchFamily="18" charset="0"/>
                      </a:rPr>
                      <m:t>𝐷</m:t>
                    </m:r>
                    <m:r>
                      <a:rPr lang="he-IL" sz="2400" i="1">
                        <a:latin typeface="Cambria Math" panose="02040503050406030204" pitchFamily="18" charset="0"/>
                      </a:rPr>
                      <m:t>  </m:t>
                    </m:r>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e>
                    </m:d>
                    <m:r>
                      <a:rPr lang="en-US" sz="2400" b="0" i="1" smtClean="0">
                        <a:solidFill>
                          <a:srgbClr val="00B050"/>
                        </a:solidFill>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d>
                      <m:dPr>
                        <m:ctrlPr>
                          <a:rPr lang="en-US" sz="240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𝑥</m:t>
                        </m:r>
                        <m:r>
                          <a:rPr lang="en-US" sz="2400" i="1">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𝑦</m:t>
                        </m:r>
                      </m:e>
                    </m:d>
                    <m:r>
                      <a:rPr lang="en-US" sz="2400" i="1">
                        <a:solidFill>
                          <a:srgbClr val="FF0000"/>
                        </a:solidFill>
                        <a:latin typeface="Cambria Math" panose="02040503050406030204" pitchFamily="18" charset="0"/>
                        <a:ea typeface="Cambria Math" panose="02040503050406030204" pitchFamily="18" charset="0"/>
                      </a:rPr>
                      <m:t> </m:t>
                    </m:r>
                    <m:r>
                      <a:rPr lang="en-US" sz="2400" b="0" i="1" smtClean="0">
                        <a:solidFill>
                          <a:srgbClr val="FF0000"/>
                        </a:solidFill>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900</m:t>
                    </m:r>
                  </m:oMath>
                </a14:m>
                <a:endParaRPr lang="en-US" sz="2400" dirty="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xmlns:a14="http://schemas.microsoft.com/office/drawing/2010/main" xmlns="" id="{2FFCBF21-1B1E-9F47-BFF5-0C0D9FB5D3CB}"/>
                  </a:ext>
                </a:extLst>
              </p:cNvPr>
              <p:cNvSpPr txBox="1">
                <a:spLocks noRot="1" noChangeAspect="1" noMove="1" noResize="1" noEditPoints="1" noAdjustHandles="1" noChangeArrowheads="1" noChangeShapeType="1" noTextEdit="1"/>
              </p:cNvSpPr>
              <p:nvPr/>
            </p:nvSpPr>
            <p:spPr>
              <a:xfrm>
                <a:off x="1675264" y="1690688"/>
                <a:ext cx="6776405" cy="4053738"/>
              </a:xfrm>
              <a:prstGeom prst="rect">
                <a:avLst/>
              </a:prstGeom>
              <a:blipFill rotWithShape="1">
                <a:blip r:embed="rId2"/>
                <a:stretch>
                  <a:fillRect l="-1440"/>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315" y="2195353"/>
            <a:ext cx="1665713" cy="2185079"/>
          </a:xfrm>
          <a:prstGeom prst="rect">
            <a:avLst/>
          </a:prstGeom>
        </p:spPr>
      </p:pic>
      <p:sp>
        <p:nvSpPr>
          <p:cNvPr id="6" name="TextBox 5"/>
          <p:cNvSpPr txBox="1"/>
          <p:nvPr/>
        </p:nvSpPr>
        <p:spPr>
          <a:xfrm>
            <a:off x="8725607" y="4649422"/>
            <a:ext cx="2628193"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John </a:t>
            </a:r>
            <a:r>
              <a:rPr lang="en-US" dirty="0" smtClean="0">
                <a:solidFill>
                  <a:srgbClr val="C00000"/>
                </a:solidFill>
                <a:latin typeface="Arial" panose="020B0604020202020204" pitchFamily="34" charset="0"/>
                <a:cs typeface="Arial" panose="020B0604020202020204" pitchFamily="34" charset="0"/>
              </a:rPr>
              <a:t>Hicks</a:t>
            </a:r>
            <a:r>
              <a:rPr lang="en-US" dirty="0" smtClean="0">
                <a:latin typeface="Arial" panose="020B0604020202020204" pitchFamily="34" charset="0"/>
                <a:cs typeface="Arial" panose="020B0604020202020204" pitchFamily="34" charset="0"/>
              </a:rPr>
              <a:t> 1904-1989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03959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Hicks compensation – cont. </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287</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FCBF21-1B1E-9F47-BFF5-0C0D9FB5D3CB}"/>
                  </a:ext>
                </a:extLst>
              </p:cNvPr>
              <p:cNvSpPr txBox="1"/>
              <p:nvPr/>
            </p:nvSpPr>
            <p:spPr>
              <a:xfrm>
                <a:off x="1683026" y="1690688"/>
                <a:ext cx="7832035" cy="4453207"/>
              </a:xfrm>
              <a:prstGeom prst="rect">
                <a:avLst/>
              </a:prstGeom>
              <a:noFill/>
            </p:spPr>
            <p:txBody>
              <a:bodyPr wrap="square" rtlCol="0">
                <a:spAutoFit/>
              </a:bodyPr>
              <a:lstStyle/>
              <a:p>
                <a:pPr algn="l"/>
                <a:r>
                  <a:rPr lang="en-US" sz="2400" dirty="0" smtClean="0"/>
                  <a:t>For </a:t>
                </a:r>
                <a14:m>
                  <m:oMath xmlns:m="http://schemas.openxmlformats.org/officeDocument/2006/math">
                    <m:r>
                      <a:rPr lang="en-US" sz="2400" b="0" i="0" smtClean="0">
                        <a:solidFill>
                          <a:srgbClr val="00B050"/>
                        </a:solidFill>
                        <a:latin typeface="Cambria Math"/>
                      </a:rPr>
                      <m:t> </m:t>
                    </m:r>
                    <m:d>
                      <m:dPr>
                        <m:ctrlPr>
                          <a:rPr lang="en-US" sz="2400" i="1">
                            <a:solidFill>
                              <a:srgbClr val="00B050"/>
                            </a:solidFill>
                            <a:latin typeface="Cambria Math" panose="02040503050406030204" pitchFamily="18" charset="0"/>
                          </a:rPr>
                        </m:ctrlPr>
                      </m:dPr>
                      <m:e>
                        <m:r>
                          <a:rPr lang="he-IL" sz="2400" b="0" i="1" smtClean="0">
                            <a:solidFill>
                              <a:srgbClr val="00B050"/>
                            </a:solidFill>
                            <a:latin typeface="Cambria Math" panose="02040503050406030204" pitchFamily="18" charset="0"/>
                          </a:rPr>
                          <m:t>3</m:t>
                        </m:r>
                        <m:r>
                          <a:rPr lang="en-US" sz="2400" i="1">
                            <a:solidFill>
                              <a:srgbClr val="00B050"/>
                            </a:solidFill>
                            <a:latin typeface="Cambria Math" panose="02040503050406030204" pitchFamily="18" charset="0"/>
                          </a:rPr>
                          <m:t>,</m:t>
                        </m:r>
                        <m:r>
                          <a:rPr lang="he-IL" sz="2400" b="0" i="1" smtClean="0">
                            <a:solidFill>
                              <a:srgbClr val="00B050"/>
                            </a:solidFill>
                            <a:latin typeface="Cambria Math" panose="02040503050406030204" pitchFamily="18" charset="0"/>
                          </a:rPr>
                          <m:t>2</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𝐼</m:t>
                        </m:r>
                      </m:e>
                    </m:d>
                  </m:oMath>
                </a14:m>
                <a:r>
                  <a:rPr lang="en-US" sz="2400" i="1" dirty="0" smtClean="0">
                    <a:solidFill>
                      <a:srgbClr val="00B050"/>
                    </a:solidFill>
                    <a:latin typeface="Cambria Math"/>
                  </a:rPr>
                  <a:t> </a:t>
                </a:r>
                <a:r>
                  <a:rPr lang="en-US" sz="2400" i="0" dirty="0" smtClean="0">
                    <a:latin typeface="+mj-lt"/>
                  </a:rPr>
                  <a:t>we have</a:t>
                </a:r>
                <a:endParaRPr lang="en-US" sz="2400" i="1" dirty="0" smtClean="0">
                  <a:latin typeface="Cambria Math"/>
                </a:endParaRPr>
              </a:p>
              <a:p>
                <a:pPr algn="l"/>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m:t>
                      </m:r>
                      <m:r>
                        <a:rPr lang="en-US" sz="2000" b="0" i="1" smtClean="0">
                          <a:latin typeface="Cambria Math" panose="02040503050406030204" pitchFamily="18" charset="0"/>
                          <a:ea typeface="Cambria Math" panose="02040503050406030204" pitchFamily="18" charset="0"/>
                        </a:rPr>
                        <m:t>=</m:t>
                      </m:r>
                      <m:f>
                        <m:fPr>
                          <m:ctrlPr>
                            <a:rPr lang="en-US" sz="2000" b="0" i="1" smtClean="0">
                              <a:solidFill>
                                <a:srgbClr val="FF0000"/>
                              </a:solidFill>
                              <a:latin typeface="Cambria Math" panose="02040503050406030204" pitchFamily="18" charset="0"/>
                              <a:ea typeface="Cambria Math" panose="02040503050406030204" pitchFamily="18" charset="0"/>
                            </a:rPr>
                          </m:ctrlPr>
                        </m:fPr>
                        <m:num>
                          <m:r>
                            <a:rPr lang="en-US" sz="2000" b="0" i="1" smtClean="0">
                              <a:solidFill>
                                <a:srgbClr val="FF0000"/>
                              </a:solidFill>
                              <a:latin typeface="Cambria Math" panose="02040503050406030204" pitchFamily="18" charset="0"/>
                              <a:ea typeface="Cambria Math" panose="02040503050406030204" pitchFamily="18" charset="0"/>
                            </a:rPr>
                            <m:t>1</m:t>
                          </m:r>
                        </m:num>
                        <m:den>
                          <m:r>
                            <a:rPr lang="en-US" sz="2000" b="0" i="1" smtClean="0">
                              <a:solidFill>
                                <a:srgbClr val="FF0000"/>
                              </a:solidFill>
                              <a:latin typeface="Cambria Math" panose="02040503050406030204" pitchFamily="18" charset="0"/>
                              <a:ea typeface="Cambria Math" panose="02040503050406030204" pitchFamily="18" charset="0"/>
                            </a:rPr>
                            <m:t>6</m:t>
                          </m:r>
                        </m:den>
                      </m:f>
                      <m:r>
                        <a:rPr lang="en-US" sz="2000" b="0" i="1" smtClean="0">
                          <a:solidFill>
                            <a:srgbClr val="FF0000"/>
                          </a:solidFill>
                          <a:latin typeface="Cambria Math" panose="02040503050406030204" pitchFamily="18" charset="0"/>
                          <a:ea typeface="Cambria Math" panose="02040503050406030204" pitchFamily="18" charset="0"/>
                        </a:rPr>
                        <m:t>𝐼</m:t>
                      </m:r>
                    </m:oMath>
                  </m:oMathPara>
                </a14:m>
                <a:endParaRPr lang="en-US" sz="2000" dirty="0">
                  <a:solidFill>
                    <a:srgbClr val="FF0000"/>
                  </a:solidFill>
                </a:endParaRPr>
              </a:p>
              <a:p>
                <a:pPr algn="l"/>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𝑦</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𝐼</m:t>
                      </m:r>
                      <m:r>
                        <a:rPr lang="en-US" sz="2000" i="1">
                          <a:latin typeface="Cambria Math" panose="02040503050406030204" pitchFamily="18" charset="0"/>
                          <a:ea typeface="Cambria Math" panose="02040503050406030204" pitchFamily="18" charset="0"/>
                        </a:rPr>
                        <m:t>=</m:t>
                      </m:r>
                      <m:f>
                        <m:fPr>
                          <m:ctrlPr>
                            <a:rPr lang="en-US" sz="2000" i="1" smtClean="0">
                              <a:solidFill>
                                <a:srgbClr val="FF0000"/>
                              </a:solidFill>
                              <a:latin typeface="Cambria Math" panose="02040503050406030204" pitchFamily="18" charset="0"/>
                              <a:ea typeface="Cambria Math" panose="02040503050406030204" pitchFamily="18" charset="0"/>
                            </a:rPr>
                          </m:ctrlPr>
                        </m:fPr>
                        <m:num>
                          <m:r>
                            <a:rPr lang="en-US" sz="2000" i="1">
                              <a:solidFill>
                                <a:srgbClr val="FF0000"/>
                              </a:solidFill>
                              <a:latin typeface="Cambria Math" panose="02040503050406030204" pitchFamily="18" charset="0"/>
                              <a:ea typeface="Cambria Math" panose="02040503050406030204" pitchFamily="18" charset="0"/>
                            </a:rPr>
                            <m:t>1</m:t>
                          </m:r>
                        </m:num>
                        <m:den>
                          <m:r>
                            <a:rPr lang="en-US" sz="2000" b="0" i="1" smtClean="0">
                              <a:solidFill>
                                <a:srgbClr val="FF0000"/>
                              </a:solidFill>
                              <a:latin typeface="Cambria Math" panose="02040503050406030204" pitchFamily="18" charset="0"/>
                              <a:ea typeface="Cambria Math" panose="02040503050406030204" pitchFamily="18" charset="0"/>
                            </a:rPr>
                            <m:t>4</m:t>
                          </m:r>
                        </m:den>
                      </m:f>
                      <m:r>
                        <a:rPr lang="en-US" sz="2000" i="1">
                          <a:solidFill>
                            <a:srgbClr val="FF0000"/>
                          </a:solidFill>
                          <a:latin typeface="Cambria Math" panose="02040503050406030204" pitchFamily="18" charset="0"/>
                          <a:ea typeface="Cambria Math" panose="02040503050406030204" pitchFamily="18" charset="0"/>
                        </a:rPr>
                        <m:t>𝐼</m:t>
                      </m:r>
                    </m:oMath>
                  </m:oMathPara>
                </a14:m>
                <a:endParaRPr lang="en-US" sz="2000" dirty="0">
                  <a:solidFill>
                    <a:srgbClr val="FF0000"/>
                  </a:solidFill>
                </a:endParaRPr>
              </a:p>
              <a:p>
                <a:pPr algn="l"/>
                <a:endParaRPr lang="en-US" sz="2400" dirty="0"/>
              </a:p>
              <a:p>
                <a:pPr algn="l"/>
                <a:r>
                  <a:rPr lang="en-US" sz="2400" dirty="0" smtClean="0">
                    <a:ea typeface="Cambria Math" panose="02040503050406030204" pitchFamily="18" charset="0"/>
                  </a:rPr>
                  <a:t>To get </a:t>
                </a:r>
                <a14:m>
                  <m:oMath xmlns:m="http://schemas.openxmlformats.org/officeDocument/2006/math">
                    <m:r>
                      <a:rPr lang="en-US" sz="2400" i="1" smtClean="0">
                        <a:solidFill>
                          <a:schemeClr val="accent1"/>
                        </a:solidFill>
                        <a:latin typeface="Cambria Math" panose="02040503050406030204" pitchFamily="18" charset="0"/>
                        <a:ea typeface="Cambria Math" panose="02040503050406030204" pitchFamily="18" charset="0"/>
                      </a:rPr>
                      <m:t>𝑉</m:t>
                    </m:r>
                    <m:d>
                      <m:dPr>
                        <m:ctrlPr>
                          <a:rPr lang="en-US" sz="2400" b="0" i="1" smtClean="0">
                            <a:solidFill>
                              <a:schemeClr val="accent1"/>
                            </a:solidFill>
                            <a:latin typeface="Cambria Math" panose="02040503050406030204" pitchFamily="18" charset="0"/>
                            <a:ea typeface="Cambria Math" panose="02040503050406030204" pitchFamily="18" charset="0"/>
                          </a:rPr>
                        </m:ctrlPr>
                      </m:dPr>
                      <m:e>
                        <m:r>
                          <a:rPr lang="en-US" sz="2400" b="0" i="1" smtClean="0">
                            <a:solidFill>
                              <a:schemeClr val="accent1"/>
                            </a:solidFill>
                            <a:latin typeface="Cambria Math" panose="02040503050406030204" pitchFamily="18" charset="0"/>
                            <a:ea typeface="Cambria Math" panose="02040503050406030204" pitchFamily="18" charset="0"/>
                          </a:rPr>
                          <m:t>𝑥</m:t>
                        </m:r>
                        <m:r>
                          <a:rPr lang="en-US" sz="2400" b="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𝑦</m:t>
                        </m:r>
                      </m:e>
                    </m:d>
                    <m:r>
                      <a:rPr lang="en-US" sz="2400" b="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𝑥𝑦</m:t>
                    </m:r>
                    <m:r>
                      <a:rPr lang="en-US" sz="2400" b="0" i="1" smtClean="0">
                        <a:solidFill>
                          <a:schemeClr val="accent1"/>
                        </a:solidFill>
                        <a:latin typeface="Cambria Math" panose="02040503050406030204" pitchFamily="18" charset="0"/>
                        <a:ea typeface="Cambria Math" panose="02040503050406030204" pitchFamily="18" charset="0"/>
                      </a:rPr>
                      <m:t>=</m:t>
                    </m:r>
                    <m:r>
                      <a:rPr lang="en-US" sz="2400" b="0" i="1" smtClean="0">
                        <a:solidFill>
                          <a:schemeClr val="accent1"/>
                        </a:solidFill>
                        <a:latin typeface="Cambria Math" panose="02040503050406030204" pitchFamily="18" charset="0"/>
                        <a:ea typeface="Cambria Math" panose="02040503050406030204" pitchFamily="18" charset="0"/>
                      </a:rPr>
                      <m:t>900</m:t>
                    </m:r>
                  </m:oMath>
                </a14:m>
                <a:r>
                  <a:rPr lang="he-IL" sz="2400" dirty="0">
                    <a:solidFill>
                      <a:schemeClr val="accent1"/>
                    </a:solidFill>
                  </a:rPr>
                  <a:t> </a:t>
                </a:r>
                <a:r>
                  <a:rPr lang="en-US" sz="2400" dirty="0" smtClean="0"/>
                  <a:t> we will require</a:t>
                </a:r>
                <a:endParaRPr lang="en-US" sz="2400" dirty="0"/>
              </a:p>
              <a:p>
                <a:pPr algn="l"/>
                <a:endParaRPr lang="he-IL" sz="2000" dirty="0"/>
              </a:p>
              <a:p>
                <a:pPr algn="l">
                  <a:lnSpc>
                    <a:spcPct val="150000"/>
                  </a:lnSpc>
                </a:pPr>
                <a14:m>
                  <m:oMathPara xmlns:m="http://schemas.openxmlformats.org/officeDocument/2006/math">
                    <m:oMathParaPr>
                      <m:jc m:val="centerGroup"/>
                    </m:oMathParaPr>
                    <m:oMath xmlns:m="http://schemas.openxmlformats.org/officeDocument/2006/math">
                      <m:f>
                        <m:fPr>
                          <m:ctrlPr>
                            <a:rPr lang="en-US" sz="2000" i="1" smtClean="0">
                              <a:solidFill>
                                <a:schemeClr val="accent1"/>
                              </a:solidFill>
                              <a:latin typeface="Cambria Math" panose="02040503050406030204" pitchFamily="18" charset="0"/>
                            </a:rPr>
                          </m:ctrlPr>
                        </m:fPr>
                        <m:num>
                          <m:r>
                            <a:rPr lang="he-IL" sz="2000" b="0" i="1" smtClean="0">
                              <a:solidFill>
                                <a:schemeClr val="accent1"/>
                              </a:solidFill>
                              <a:latin typeface="Cambria Math" panose="02040503050406030204" pitchFamily="18" charset="0"/>
                            </a:rPr>
                            <m:t>1</m:t>
                          </m:r>
                        </m:num>
                        <m:den>
                          <m:r>
                            <a:rPr lang="he-IL" sz="2000" b="0" i="1" smtClean="0">
                              <a:solidFill>
                                <a:schemeClr val="accent1"/>
                              </a:solidFill>
                              <a:latin typeface="Cambria Math" panose="02040503050406030204" pitchFamily="18" charset="0"/>
                            </a:rPr>
                            <m:t>4</m:t>
                          </m:r>
                        </m:den>
                      </m:f>
                      <m:r>
                        <a:rPr lang="en-US" sz="2000" b="0" i="1" smtClean="0">
                          <a:solidFill>
                            <a:schemeClr val="accent1"/>
                          </a:solidFill>
                          <a:latin typeface="Cambria Math" panose="02040503050406030204" pitchFamily="18" charset="0"/>
                        </a:rPr>
                        <m:t>𝐼</m:t>
                      </m:r>
                      <m:r>
                        <a:rPr lang="en-US" sz="2000" b="0" i="1" smtClean="0">
                          <a:solidFill>
                            <a:schemeClr val="accent1"/>
                          </a:solidFill>
                          <a:latin typeface="Cambria Math" panose="02040503050406030204" pitchFamily="18" charset="0"/>
                          <a:ea typeface="Cambria Math" panose="02040503050406030204" pitchFamily="18" charset="0"/>
                        </a:rPr>
                        <m:t>∙</m:t>
                      </m:r>
                      <m:f>
                        <m:fPr>
                          <m:ctrlPr>
                            <a:rPr lang="en-US" sz="2000" b="0" i="1" smtClean="0">
                              <a:solidFill>
                                <a:schemeClr val="accent1"/>
                              </a:solidFill>
                              <a:latin typeface="Cambria Math" panose="02040503050406030204" pitchFamily="18" charset="0"/>
                              <a:ea typeface="Cambria Math" panose="02040503050406030204" pitchFamily="18" charset="0"/>
                            </a:rPr>
                          </m:ctrlPr>
                        </m:fPr>
                        <m:num>
                          <m:r>
                            <a:rPr lang="en-US" sz="2000" b="0" i="1" smtClean="0">
                              <a:solidFill>
                                <a:schemeClr val="accent1"/>
                              </a:solidFill>
                              <a:latin typeface="Cambria Math" panose="02040503050406030204" pitchFamily="18" charset="0"/>
                              <a:ea typeface="Cambria Math" panose="02040503050406030204" pitchFamily="18" charset="0"/>
                            </a:rPr>
                            <m:t>1</m:t>
                          </m:r>
                        </m:num>
                        <m:den>
                          <m:r>
                            <a:rPr lang="en-US" sz="2000" b="0" i="1" smtClean="0">
                              <a:solidFill>
                                <a:schemeClr val="accent1"/>
                              </a:solidFill>
                              <a:latin typeface="Cambria Math" panose="02040503050406030204" pitchFamily="18" charset="0"/>
                              <a:ea typeface="Cambria Math" panose="02040503050406030204" pitchFamily="18" charset="0"/>
                            </a:rPr>
                            <m:t>6</m:t>
                          </m:r>
                        </m:den>
                      </m:f>
                      <m:r>
                        <a:rPr lang="en-US" sz="2000" b="0" i="1" smtClean="0">
                          <a:solidFill>
                            <a:schemeClr val="accent1"/>
                          </a:solidFill>
                          <a:latin typeface="Cambria Math" panose="02040503050406030204" pitchFamily="18" charset="0"/>
                          <a:ea typeface="Cambria Math" panose="02040503050406030204" pitchFamily="18" charset="0"/>
                        </a:rPr>
                        <m:t>𝐼</m:t>
                      </m:r>
                      <m:r>
                        <a:rPr lang="en-US" sz="2000" b="0" i="1" smtClean="0">
                          <a:solidFill>
                            <a:schemeClr val="accent1"/>
                          </a:solidFill>
                          <a:latin typeface="Cambria Math" panose="02040503050406030204" pitchFamily="18" charset="0"/>
                          <a:ea typeface="Cambria Math" panose="02040503050406030204" pitchFamily="18" charset="0"/>
                        </a:rPr>
                        <m:t>=</m:t>
                      </m:r>
                      <m:r>
                        <a:rPr lang="en-US" sz="2000" b="0" i="1" smtClean="0">
                          <a:solidFill>
                            <a:schemeClr val="accent1"/>
                          </a:solidFill>
                          <a:latin typeface="Cambria Math" panose="02040503050406030204" pitchFamily="18" charset="0"/>
                          <a:ea typeface="Cambria Math" panose="02040503050406030204" pitchFamily="18" charset="0"/>
                        </a:rPr>
                        <m:t>900</m:t>
                      </m:r>
                    </m:oMath>
                  </m:oMathPara>
                </a14:m>
                <a:endParaRPr lang="en-US" sz="2000" b="0" dirty="0">
                  <a:solidFill>
                    <a:schemeClr val="accent1"/>
                  </a:solidFill>
                  <a:ea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𝐼</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900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24</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21</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600</m:t>
                      </m:r>
                    </m:oMath>
                  </m:oMathPara>
                </a14:m>
                <a:endParaRPr lang="en-US" sz="2000" b="0" dirty="0">
                  <a:ea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US" sz="2000" b="0" i="1" smtClean="0">
                          <a:solidFill>
                            <a:schemeClr val="accent1"/>
                          </a:solidFill>
                          <a:latin typeface="Cambria Math" panose="02040503050406030204" pitchFamily="18" charset="0"/>
                        </a:rPr>
                        <m:t>𝐼</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146</m:t>
                      </m:r>
                      <m:r>
                        <a:rPr lang="en-US" sz="2000" b="0" i="1" smtClean="0">
                          <a:solidFill>
                            <a:schemeClr val="accent1"/>
                          </a:solidFill>
                          <a:latin typeface="Cambria Math" panose="02040503050406030204" pitchFamily="18" charset="0"/>
                        </a:rPr>
                        <m:t>.</m:t>
                      </m:r>
                      <m:r>
                        <a:rPr lang="en-US" sz="2000" b="0" i="1" smtClean="0">
                          <a:solidFill>
                            <a:schemeClr val="accent1"/>
                          </a:solidFill>
                          <a:latin typeface="Cambria Math" panose="02040503050406030204" pitchFamily="18" charset="0"/>
                        </a:rPr>
                        <m:t>96</m:t>
                      </m:r>
                    </m:oMath>
                  </m:oMathPara>
                </a14:m>
                <a:endParaRPr lang="en-US" sz="2000" dirty="0">
                  <a:solidFill>
                    <a:schemeClr val="accent1"/>
                  </a:solidFill>
                </a:endParaRPr>
              </a:p>
            </p:txBody>
          </p:sp>
        </mc:Choice>
        <mc:Fallback xmlns="">
          <p:sp>
            <p:nvSpPr>
              <p:cNvPr id="5" name="TextBox 4">
                <a:extLst>
                  <a:ext uri="{FF2B5EF4-FFF2-40B4-BE49-F238E27FC236}">
                    <a16:creationId xmlns:a16="http://schemas.microsoft.com/office/drawing/2014/main" xmlns:a14="http://schemas.microsoft.com/office/drawing/2010/main" xmlns="" id="{2FFCBF21-1B1E-9F47-BFF5-0C0D9FB5D3CB}"/>
                  </a:ext>
                </a:extLst>
              </p:cNvPr>
              <p:cNvSpPr txBox="1">
                <a:spLocks noRot="1" noChangeAspect="1" noMove="1" noResize="1" noEditPoints="1" noAdjustHandles="1" noChangeArrowheads="1" noChangeShapeType="1" noTextEdit="1"/>
              </p:cNvSpPr>
              <p:nvPr/>
            </p:nvSpPr>
            <p:spPr>
              <a:xfrm>
                <a:off x="1683026" y="1690688"/>
                <a:ext cx="7832035" cy="4453207"/>
              </a:xfrm>
              <a:prstGeom prst="rect">
                <a:avLst/>
              </a:prstGeom>
              <a:blipFill rotWithShape="1">
                <a:blip r:embed="rId2"/>
                <a:stretch>
                  <a:fillRect l="-1167" t="-958"/>
                </a:stretch>
              </a:blipFill>
            </p:spPr>
            <p:txBody>
              <a:bodyPr/>
              <a:lstStyle/>
              <a:p>
                <a:r>
                  <a:rPr lang="en-US">
                    <a:noFill/>
                  </a:rPr>
                  <a:t> </a:t>
                </a:r>
              </a:p>
            </p:txBody>
          </p:sp>
        </mc:Fallback>
      </mc:AlternateContent>
    </p:spTree>
    <p:extLst>
      <p:ext uri="{BB962C8B-B14F-4D97-AF65-F5344CB8AC3E}">
        <p14:creationId xmlns:p14="http://schemas.microsoft.com/office/powerpoint/2010/main" val="19087121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The compensations of </a:t>
            </a:r>
            <a:r>
              <a:rPr lang="en-US" dirty="0" err="1" smtClean="0">
                <a:solidFill>
                  <a:srgbClr val="C00000"/>
                </a:solidFill>
                <a:latin typeface="Arial" panose="020B0604020202020204" pitchFamily="34" charset="0"/>
                <a:cs typeface="Arial" panose="020B0604020202020204" pitchFamily="34" charset="0"/>
              </a:rPr>
              <a:t>Slutsky</a:t>
            </a:r>
            <a:r>
              <a:rPr lang="en-US" dirty="0" smtClean="0">
                <a:solidFill>
                  <a:srgbClr val="7030A0"/>
                </a:solidFill>
                <a:latin typeface="Arial" panose="020B0604020202020204" pitchFamily="34" charset="0"/>
                <a:cs typeface="Arial" panose="020B0604020202020204" pitchFamily="34" charset="0"/>
              </a:rPr>
              <a:t> and </a:t>
            </a:r>
            <a:r>
              <a:rPr lang="en-US" dirty="0" smtClean="0">
                <a:solidFill>
                  <a:srgbClr val="C00000"/>
                </a:solidFill>
                <a:latin typeface="Arial" panose="020B0604020202020204" pitchFamily="34" charset="0"/>
                <a:cs typeface="Arial" panose="020B0604020202020204" pitchFamily="34" charset="0"/>
              </a:rPr>
              <a:t>Hicks</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288</a:t>
            </a:fld>
            <a:endParaRPr lang="en-US"/>
          </a:p>
        </p:txBody>
      </p:sp>
      <p:sp>
        <p:nvSpPr>
          <p:cNvPr id="5" name="TextBox 4">
            <a:extLst>
              <a:ext uri="{FF2B5EF4-FFF2-40B4-BE49-F238E27FC236}">
                <a16:creationId xmlns:a16="http://schemas.microsoft.com/office/drawing/2014/main" id="{2FFCBF21-1B1E-9F47-BFF5-0C0D9FB5D3CB}"/>
              </a:ext>
            </a:extLst>
          </p:cNvPr>
          <p:cNvSpPr txBox="1"/>
          <p:nvPr/>
        </p:nvSpPr>
        <p:spPr>
          <a:xfrm>
            <a:off x="1683026" y="1690688"/>
            <a:ext cx="8584380" cy="3416320"/>
          </a:xfrm>
          <a:prstGeom prst="rect">
            <a:avLst/>
          </a:prstGeom>
          <a:noFill/>
        </p:spPr>
        <p:txBody>
          <a:bodyPr wrap="square" rtlCol="0">
            <a:spAutoFit/>
          </a:bodyPr>
          <a:lstStyle/>
          <a:p>
            <a:pPr algn="l">
              <a:lnSpc>
                <a:spcPct val="150000"/>
              </a:lnSpc>
            </a:pPr>
            <a:r>
              <a:rPr lang="en-US" sz="2400" dirty="0" err="1" smtClean="0">
                <a:solidFill>
                  <a:srgbClr val="0070C0"/>
                </a:solidFill>
              </a:rPr>
              <a:t>Slutzky</a:t>
            </a:r>
            <a:r>
              <a:rPr lang="en-US" sz="2400" dirty="0" smtClean="0">
                <a:solidFill>
                  <a:srgbClr val="FF0000"/>
                </a:solidFill>
              </a:rPr>
              <a:t>: </a:t>
            </a:r>
            <a:r>
              <a:rPr lang="en-US" sz="2400" dirty="0" smtClean="0"/>
              <a:t>changes income to be able to be consume the original </a:t>
            </a:r>
            <a:r>
              <a:rPr lang="en-US" sz="2400" dirty="0" smtClean="0">
                <a:solidFill>
                  <a:srgbClr val="FF0000"/>
                </a:solidFill>
              </a:rPr>
              <a:t>bundle</a:t>
            </a:r>
            <a:endParaRPr lang="he-IL" sz="2400" dirty="0">
              <a:solidFill>
                <a:srgbClr val="FF0000"/>
              </a:solidFill>
            </a:endParaRPr>
          </a:p>
          <a:p>
            <a:pPr>
              <a:lnSpc>
                <a:spcPct val="150000"/>
              </a:lnSpc>
            </a:pPr>
            <a:r>
              <a:rPr lang="en-US" sz="2400" dirty="0" smtClean="0">
                <a:solidFill>
                  <a:srgbClr val="0070C0"/>
                </a:solidFill>
              </a:rPr>
              <a:t>Hicks</a:t>
            </a:r>
            <a:r>
              <a:rPr lang="en-US" sz="2400" dirty="0"/>
              <a:t>: changes income to be able to be consume </a:t>
            </a:r>
            <a:r>
              <a:rPr lang="en-US" sz="2400" dirty="0" smtClean="0"/>
              <a:t>at the </a:t>
            </a:r>
            <a:r>
              <a:rPr lang="en-US" sz="2400" dirty="0"/>
              <a:t>original </a:t>
            </a:r>
            <a:r>
              <a:rPr lang="en-US" sz="2400" dirty="0" smtClean="0">
                <a:solidFill>
                  <a:srgbClr val="FF0000"/>
                </a:solidFill>
              </a:rPr>
              <a:t>utility</a:t>
            </a:r>
            <a:r>
              <a:rPr lang="en-US" sz="2400" dirty="0" smtClean="0"/>
              <a:t> level</a:t>
            </a:r>
            <a:endParaRPr lang="he-IL" sz="2400" dirty="0"/>
          </a:p>
          <a:p>
            <a:pPr algn="l">
              <a:lnSpc>
                <a:spcPct val="150000"/>
              </a:lnSpc>
            </a:pPr>
            <a:r>
              <a:rPr lang="en-US" sz="2400" dirty="0" smtClean="0"/>
              <a:t>Hicks' sounds more fair, but requires knowledge (/estimation) of the utility function</a:t>
            </a:r>
            <a:endParaRPr lang="en-US" sz="2400" dirty="0"/>
          </a:p>
        </p:txBody>
      </p:sp>
    </p:spTree>
    <p:extLst>
      <p:ext uri="{BB962C8B-B14F-4D97-AF65-F5344CB8AC3E}">
        <p14:creationId xmlns:p14="http://schemas.microsoft.com/office/powerpoint/2010/main" val="243742576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85D1-F517-6049-B20D-F8EE6A23CC69}"/>
              </a:ext>
            </a:extLst>
          </p:cNvPr>
          <p:cNvSpPr>
            <a:spLocks noGrp="1"/>
          </p:cNvSpPr>
          <p:nvPr>
            <p:ph type="title"/>
          </p:nvPr>
        </p:nvSpPr>
        <p:spPr/>
        <p:txBody>
          <a:bodyPr/>
          <a:lstStyle/>
          <a:p>
            <a:pPr algn="ctr" rtl="1"/>
            <a:r>
              <a:rPr lang="en-US" dirty="0" smtClean="0">
                <a:solidFill>
                  <a:srgbClr val="7030A0"/>
                </a:solidFill>
                <a:cs typeface="+mn-cs"/>
              </a:rPr>
              <a:t>The PCC for linear preferences</a:t>
            </a:r>
            <a:endParaRPr lang="en-US" sz="24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289</a:t>
            </a:fld>
            <a:endParaRPr lang="en-US"/>
          </a:p>
        </p:txBody>
      </p:sp>
      <p:sp>
        <p:nvSpPr>
          <p:cNvPr id="5" name="Line 3">
            <a:extLst>
              <a:ext uri="{FF2B5EF4-FFF2-40B4-BE49-F238E27FC236}">
                <a16:creationId xmlns:a16="http://schemas.microsoft.com/office/drawing/2014/main" id="{477F1EF0-CD0C-3F44-A190-004841A546D2}"/>
              </a:ext>
            </a:extLst>
          </p:cNvPr>
          <p:cNvSpPr>
            <a:spLocks noChangeShapeType="1"/>
          </p:cNvSpPr>
          <p:nvPr/>
        </p:nvSpPr>
        <p:spPr bwMode="auto">
          <a:xfrm>
            <a:off x="1600200" y="3094696"/>
            <a:ext cx="14876" cy="2962883"/>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9C293FF-C4E7-8943-8502-8A4B5BEF66AF}"/>
                  </a:ext>
                </a:extLst>
              </p:cNvPr>
              <p:cNvSpPr>
                <a:spLocks noChangeArrowheads="1"/>
              </p:cNvSpPr>
              <p:nvPr/>
            </p:nvSpPr>
            <p:spPr bwMode="auto">
              <a:xfrm>
                <a:off x="4735625" y="6159178"/>
                <a:ext cx="301365" cy="363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6" name="Rectangle 5">
                <a:extLst>
                  <a:ext uri="{FF2B5EF4-FFF2-40B4-BE49-F238E27FC236}">
                    <a16:creationId xmlns:a16="http://schemas.microsoft.com/office/drawing/2014/main" id="{C9C293FF-C4E7-8943-8502-8A4B5BEF66AF}"/>
                  </a:ext>
                </a:extLst>
              </p:cNvPr>
              <p:cNvSpPr>
                <a:spLocks noRot="1" noChangeAspect="1" noMove="1" noResize="1" noEditPoints="1" noAdjustHandles="1" noChangeArrowheads="1" noChangeShapeType="1" noTextEdit="1"/>
              </p:cNvSpPr>
              <p:nvPr/>
            </p:nvSpPr>
            <p:spPr bwMode="auto">
              <a:xfrm>
                <a:off x="4735625" y="6159178"/>
                <a:ext cx="301365" cy="36362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Line 3">
            <a:extLst>
              <a:ext uri="{FF2B5EF4-FFF2-40B4-BE49-F238E27FC236}">
                <a16:creationId xmlns:a16="http://schemas.microsoft.com/office/drawing/2014/main" id="{8335AFE2-5AA9-504F-B7FF-A1EB04A12EFF}"/>
              </a:ext>
            </a:extLst>
          </p:cNvPr>
          <p:cNvSpPr>
            <a:spLocks noChangeShapeType="1"/>
          </p:cNvSpPr>
          <p:nvPr/>
        </p:nvSpPr>
        <p:spPr bwMode="auto">
          <a:xfrm flipH="1">
            <a:off x="1599557" y="6030821"/>
            <a:ext cx="3286751" cy="2675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837E4F7-6059-D341-8998-3F9D1DE24E38}"/>
                  </a:ext>
                </a:extLst>
              </p:cNvPr>
              <p:cNvSpPr>
                <a:spLocks noChangeArrowheads="1"/>
              </p:cNvSpPr>
              <p:nvPr/>
            </p:nvSpPr>
            <p:spPr bwMode="auto">
              <a:xfrm>
                <a:off x="1190146" y="2926354"/>
                <a:ext cx="301365" cy="369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altLang="en-US" baseline="-25000" dirty="0"/>
              </a:p>
            </p:txBody>
          </p:sp>
        </mc:Choice>
        <mc:Fallback xmlns="">
          <p:sp>
            <p:nvSpPr>
              <p:cNvPr id="12" name="Rectangle 11">
                <a:extLst>
                  <a:ext uri="{FF2B5EF4-FFF2-40B4-BE49-F238E27FC236}">
                    <a16:creationId xmlns:a16="http://schemas.microsoft.com/office/drawing/2014/main" id="{4837E4F7-6059-D341-8998-3F9D1DE24E38}"/>
                  </a:ext>
                </a:extLst>
              </p:cNvPr>
              <p:cNvSpPr>
                <a:spLocks noRot="1" noChangeAspect="1" noMove="1" noResize="1" noEditPoints="1" noAdjustHandles="1" noChangeArrowheads="1" noChangeShapeType="1" noTextEdit="1"/>
              </p:cNvSpPr>
              <p:nvPr/>
            </p:nvSpPr>
            <p:spPr bwMode="auto">
              <a:xfrm>
                <a:off x="1190146" y="2926354"/>
                <a:ext cx="301365" cy="369974"/>
              </a:xfrm>
              <a:prstGeom prst="rect">
                <a:avLst/>
              </a:prstGeom>
              <a:blipFill>
                <a:blip r:embed="rId3"/>
                <a:stretch>
                  <a:fillRect b="-8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Line 8">
            <a:extLst>
              <a:ext uri="{FF2B5EF4-FFF2-40B4-BE49-F238E27FC236}">
                <a16:creationId xmlns:a16="http://schemas.microsoft.com/office/drawing/2014/main" id="{B9AB42E7-43B4-B64A-9161-6C5AAD6630CC}"/>
              </a:ext>
            </a:extLst>
          </p:cNvPr>
          <p:cNvSpPr>
            <a:spLocks noChangeShapeType="1"/>
          </p:cNvSpPr>
          <p:nvPr/>
        </p:nvSpPr>
        <p:spPr bwMode="auto">
          <a:xfrm flipH="1" flipV="1">
            <a:off x="1615074" y="3842794"/>
            <a:ext cx="2088824" cy="2188025"/>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4" name="Line 8">
            <a:extLst>
              <a:ext uri="{FF2B5EF4-FFF2-40B4-BE49-F238E27FC236}">
                <a16:creationId xmlns:a16="http://schemas.microsoft.com/office/drawing/2014/main" id="{173B2F28-B94A-2946-BFB1-52909408A218}"/>
              </a:ext>
            </a:extLst>
          </p:cNvPr>
          <p:cNvSpPr>
            <a:spLocks noChangeShapeType="1"/>
          </p:cNvSpPr>
          <p:nvPr/>
        </p:nvSpPr>
        <p:spPr bwMode="auto">
          <a:xfrm flipH="1" flipV="1">
            <a:off x="1629950" y="3842793"/>
            <a:ext cx="1634111" cy="2188026"/>
          </a:xfrm>
          <a:prstGeom prst="line">
            <a:avLst/>
          </a:prstGeom>
          <a:ln w="38100">
            <a:solidFill>
              <a:schemeClr val="accent1"/>
            </a:solidFill>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5" name="Line 8">
            <a:extLst>
              <a:ext uri="{FF2B5EF4-FFF2-40B4-BE49-F238E27FC236}">
                <a16:creationId xmlns:a16="http://schemas.microsoft.com/office/drawing/2014/main" id="{D002B634-22E5-B145-8996-DC4D16428F36}"/>
              </a:ext>
            </a:extLst>
          </p:cNvPr>
          <p:cNvSpPr>
            <a:spLocks noChangeShapeType="1"/>
          </p:cNvSpPr>
          <p:nvPr/>
        </p:nvSpPr>
        <p:spPr bwMode="auto">
          <a:xfrm flipH="1" flipV="1">
            <a:off x="1629948" y="3842791"/>
            <a:ext cx="1182699" cy="2214787"/>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6" name="Line 8">
            <a:extLst>
              <a:ext uri="{FF2B5EF4-FFF2-40B4-BE49-F238E27FC236}">
                <a16:creationId xmlns:a16="http://schemas.microsoft.com/office/drawing/2014/main" id="{D843CCA4-A074-5540-AA67-7F4721727453}"/>
              </a:ext>
            </a:extLst>
          </p:cNvPr>
          <p:cNvSpPr>
            <a:spLocks noChangeShapeType="1"/>
          </p:cNvSpPr>
          <p:nvPr/>
        </p:nvSpPr>
        <p:spPr bwMode="auto">
          <a:xfrm flipH="1" flipV="1">
            <a:off x="1615072" y="3842790"/>
            <a:ext cx="757737" cy="2214788"/>
          </a:xfrm>
          <a:prstGeom prst="line">
            <a:avLst/>
          </a:prstGeom>
          <a:ln w="38100">
            <a:headEnd type="none" w="sm" len="sm"/>
            <a:tailEnd type="none" w="sm" len="sm"/>
          </a:ln>
          <a:extLst/>
        </p:spPr>
        <p:style>
          <a:lnRef idx="1">
            <a:schemeClr val="accent6"/>
          </a:lnRef>
          <a:fillRef idx="0">
            <a:schemeClr val="accent6"/>
          </a:fillRef>
          <a:effectRef idx="0">
            <a:schemeClr val="accent6"/>
          </a:effectRef>
          <a:fontRef idx="minor">
            <a:schemeClr val="tx1"/>
          </a:fontRef>
        </p:style>
        <p:txBody>
          <a:bodyPr wrap="none" anchor="ctr"/>
          <a:lstStyle/>
          <a:p>
            <a:pPr marL="0" algn="r" defTabSz="914400" rtl="1" eaLnBrk="1" latinLnBrk="0" hangingPunct="1"/>
            <a:endParaRPr lang="en-US"/>
          </a:p>
        </p:txBody>
      </p:sp>
      <p:sp>
        <p:nvSpPr>
          <p:cNvPr id="17" name="Line 8">
            <a:extLst>
              <a:ext uri="{FF2B5EF4-FFF2-40B4-BE49-F238E27FC236}">
                <a16:creationId xmlns:a16="http://schemas.microsoft.com/office/drawing/2014/main" id="{2048B0BA-0D5C-FB42-B135-8C2091F19A31}"/>
              </a:ext>
            </a:extLst>
          </p:cNvPr>
          <p:cNvSpPr>
            <a:spLocks noChangeShapeType="1"/>
          </p:cNvSpPr>
          <p:nvPr/>
        </p:nvSpPr>
        <p:spPr bwMode="auto">
          <a:xfrm flipH="1" flipV="1">
            <a:off x="1587643" y="3878718"/>
            <a:ext cx="1648985" cy="2197143"/>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r" defTabSz="914400" rtl="1" eaLnBrk="1" latinLnBrk="0" hangingPunct="1"/>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4B451C0-D54D-DA4D-A739-A840C92ABE46}"/>
                  </a:ext>
                </a:extLst>
              </p:cNvPr>
              <p:cNvSpPr txBox="1"/>
              <p:nvPr/>
            </p:nvSpPr>
            <p:spPr>
              <a:xfrm>
                <a:off x="3923906" y="4936806"/>
                <a:ext cx="899605" cy="369332"/>
              </a:xfrm>
              <a:prstGeom prst="rect">
                <a:avLst/>
              </a:prstGeom>
              <a:noFill/>
            </p:spPr>
            <p:txBody>
              <a:bodyPr wrap="none" rtlCol="0">
                <a:spAutoFit/>
              </a:bodyPr>
              <a:lstStyle/>
              <a:p>
                <a:pPr marL="0" algn="l" defTabSz="914400" eaLnBrk="1" latinLnBrk="0" hangingPunct="1"/>
                <a:r>
                  <a:rPr lang="en-US" dirty="0" smtClean="0">
                    <a:solidFill>
                      <a:srgbClr val="FF0000"/>
                    </a:solidFill>
                  </a:rPr>
                  <a:t>PCC</a:t>
                </a:r>
                <a14:m>
                  <m:oMath xmlns:m="http://schemas.openxmlformats.org/officeDocument/2006/math">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1</m:t>
                    </m:r>
                    <m:r>
                      <a:rPr lang="en-US" i="1" dirty="0" smtClean="0">
                        <a:solidFill>
                          <a:srgbClr val="FF0000"/>
                        </a:solidFill>
                        <a:latin typeface="Cambria Math" panose="02040503050406030204" pitchFamily="18" charset="0"/>
                      </a:rPr>
                      <m:t>)</m:t>
                    </m:r>
                  </m:oMath>
                </a14:m>
                <a:endParaRPr lang="en-US" dirty="0">
                  <a:solidFill>
                    <a:srgbClr val="FF0000"/>
                  </a:solidFill>
                </a:endParaRPr>
              </a:p>
            </p:txBody>
          </p:sp>
        </mc:Choice>
        <mc:Fallback xmlns="">
          <p:sp>
            <p:nvSpPr>
              <p:cNvPr id="10" name="TextBox 9">
                <a:extLst>
                  <a:ext uri="{FF2B5EF4-FFF2-40B4-BE49-F238E27FC236}">
                    <a16:creationId xmlns:a16="http://schemas.microsoft.com/office/drawing/2014/main" id="{E4B451C0-D54D-DA4D-A739-A840C92ABE46}"/>
                  </a:ext>
                </a:extLst>
              </p:cNvPr>
              <p:cNvSpPr txBox="1">
                <a:spLocks noRot="1" noChangeAspect="1" noMove="1" noResize="1" noEditPoints="1" noAdjustHandles="1" noChangeArrowheads="1" noChangeShapeType="1" noTextEdit="1"/>
              </p:cNvSpPr>
              <p:nvPr/>
            </p:nvSpPr>
            <p:spPr>
              <a:xfrm>
                <a:off x="3923906" y="4936806"/>
                <a:ext cx="899605" cy="369332"/>
              </a:xfrm>
              <a:prstGeom prst="rect">
                <a:avLst/>
              </a:prstGeom>
              <a:blipFill>
                <a:blip r:embed="rId4"/>
                <a:stretch>
                  <a:fillRect l="-6122"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E09735-19D6-BB48-8212-4276A4746BFF}"/>
                  </a:ext>
                </a:extLst>
              </p:cNvPr>
              <p:cNvSpPr txBox="1"/>
              <p:nvPr/>
            </p:nvSpPr>
            <p:spPr>
              <a:xfrm>
                <a:off x="1162062" y="3529787"/>
                <a:ext cx="337015" cy="662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𝐼</m:t>
                          </m:r>
                        </m:num>
                        <m:den>
                          <m:sSub>
                            <m:sSubPr>
                              <m:ctrlPr>
                                <a:rPr lang="en-US" sz="200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𝑝</m:t>
                              </m:r>
                            </m:e>
                            <m:sub>
                              <m:r>
                                <a:rPr lang="en-US" sz="2000" b="0" i="1" smtClean="0">
                                  <a:solidFill>
                                    <a:srgbClr val="00B050"/>
                                  </a:solidFill>
                                  <a:latin typeface="Cambria Math" panose="02040503050406030204" pitchFamily="18" charset="0"/>
                                </a:rPr>
                                <m:t>𝑦</m:t>
                              </m:r>
                            </m:sub>
                          </m:sSub>
                        </m:den>
                      </m:f>
                    </m:oMath>
                  </m:oMathPara>
                </a14:m>
                <a:endParaRPr lang="en-US" sz="2000" dirty="0"/>
              </a:p>
            </p:txBody>
          </p:sp>
        </mc:Choice>
        <mc:Fallback xmlns="">
          <p:sp>
            <p:nvSpPr>
              <p:cNvPr id="20" name="TextBox 19">
                <a:extLst>
                  <a:ext uri="{FF2B5EF4-FFF2-40B4-BE49-F238E27FC236}">
                    <a16:creationId xmlns:a16="http://schemas.microsoft.com/office/drawing/2014/main" id="{D7E09735-19D6-BB48-8212-4276A4746BFF}"/>
                  </a:ext>
                </a:extLst>
              </p:cNvPr>
              <p:cNvSpPr txBox="1">
                <a:spLocks noRot="1" noChangeAspect="1" noMove="1" noResize="1" noEditPoints="1" noAdjustHandles="1" noChangeArrowheads="1" noChangeShapeType="1" noTextEdit="1"/>
              </p:cNvSpPr>
              <p:nvPr/>
            </p:nvSpPr>
            <p:spPr>
              <a:xfrm>
                <a:off x="1162062" y="3529787"/>
                <a:ext cx="337015" cy="662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CA35723-5403-064C-8C69-40051649BAC8}"/>
                  </a:ext>
                </a:extLst>
              </p:cNvPr>
              <p:cNvSpPr txBox="1"/>
              <p:nvPr/>
            </p:nvSpPr>
            <p:spPr>
              <a:xfrm>
                <a:off x="3703898" y="1974196"/>
                <a:ext cx="3105592"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solidFill>
                            <a:schemeClr val="accent1"/>
                          </a:solidFill>
                          <a:latin typeface="Cambria Math"/>
                        </a:rPr>
                        <m:t>𝑈</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a:rPr>
                            <m:t>𝑥</m:t>
                          </m:r>
                          <m:r>
                            <a:rPr lang="en-US" sz="2400" b="0" i="1" smtClean="0">
                              <a:solidFill>
                                <a:schemeClr val="accent1"/>
                              </a:solidFill>
                              <a:latin typeface="Cambria Math"/>
                            </a:rPr>
                            <m:t>,</m:t>
                          </m:r>
                          <m:r>
                            <a:rPr lang="en-US" sz="2400" b="0" i="1" smtClean="0">
                              <a:solidFill>
                                <a:schemeClr val="accent1"/>
                              </a:solidFill>
                              <a:latin typeface="Cambria Math"/>
                            </a:rPr>
                            <m:t>𝑦</m:t>
                          </m:r>
                        </m:e>
                      </m:d>
                      <m:r>
                        <a:rPr lang="en-US" sz="2400" b="0" i="1" smtClean="0">
                          <a:solidFill>
                            <a:schemeClr val="accent1"/>
                          </a:solidFill>
                          <a:latin typeface="Cambria Math"/>
                        </a:rPr>
                        <m:t>=</m:t>
                      </m:r>
                      <m:r>
                        <a:rPr lang="en-US" sz="2400" b="0" i="1" smtClean="0">
                          <a:solidFill>
                            <a:schemeClr val="accent1"/>
                          </a:solidFill>
                          <a:latin typeface="Cambria Math"/>
                        </a:rPr>
                        <m:t>𝑎𝑥</m:t>
                      </m:r>
                      <m:r>
                        <a:rPr lang="en-US" sz="2400" b="0" i="1" smtClean="0">
                          <a:solidFill>
                            <a:schemeClr val="accent1"/>
                          </a:solidFill>
                          <a:latin typeface="Cambria Math"/>
                        </a:rPr>
                        <m:t>+</m:t>
                      </m:r>
                      <m:r>
                        <a:rPr lang="en-US" sz="2400" b="0" i="1" smtClean="0">
                          <a:solidFill>
                            <a:schemeClr val="accent1"/>
                          </a:solidFill>
                          <a:latin typeface="Cambria Math"/>
                        </a:rPr>
                        <m:t>𝑏𝑦</m:t>
                      </m:r>
                    </m:oMath>
                  </m:oMathPara>
                </a14:m>
                <a:endParaRPr lang="en-US" sz="2400" b="0" i="1" dirty="0">
                  <a:solidFill>
                    <a:schemeClr val="accent1"/>
                  </a:solidFill>
                  <a:latin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1CA35723-5403-064C-8C69-40051649BAC8}"/>
                  </a:ext>
                </a:extLst>
              </p:cNvPr>
              <p:cNvSpPr txBox="1">
                <a:spLocks noRot="1" noChangeAspect="1" noMove="1" noResize="1" noEditPoints="1" noAdjustHandles="1" noChangeArrowheads="1" noChangeShapeType="1" noTextEdit="1"/>
              </p:cNvSpPr>
              <p:nvPr/>
            </p:nvSpPr>
            <p:spPr>
              <a:xfrm>
                <a:off x="3703898" y="1974196"/>
                <a:ext cx="3105592" cy="461665"/>
              </a:xfrm>
              <a:prstGeom prst="rect">
                <a:avLst/>
              </a:prstGeom>
              <a:blipFill>
                <a:blip r:embed="rId7"/>
                <a:stretch>
                  <a:fillRect l="-589" b="-19737"/>
                </a:stretch>
              </a:blipFill>
            </p:spPr>
            <p:txBody>
              <a:bodyPr/>
              <a:lstStyle/>
              <a:p>
                <a:r>
                  <a:rPr lang="en-US">
                    <a:noFill/>
                  </a:rPr>
                  <a:t> </a:t>
                </a:r>
              </a:p>
            </p:txBody>
          </p:sp>
        </mc:Fallback>
      </mc:AlternateContent>
      <p:sp>
        <p:nvSpPr>
          <p:cNvPr id="21" name="Line 8">
            <a:extLst>
              <a:ext uri="{FF2B5EF4-FFF2-40B4-BE49-F238E27FC236}">
                <a16:creationId xmlns:a16="http://schemas.microsoft.com/office/drawing/2014/main" id="{2048B0BA-0D5C-FB42-B135-8C2091F19A31}"/>
              </a:ext>
            </a:extLst>
          </p:cNvPr>
          <p:cNvSpPr>
            <a:spLocks noChangeShapeType="1"/>
          </p:cNvSpPr>
          <p:nvPr/>
        </p:nvSpPr>
        <p:spPr bwMode="auto">
          <a:xfrm flipH="1" flipV="1">
            <a:off x="3264061" y="6030819"/>
            <a:ext cx="1371947" cy="2"/>
          </a:xfrm>
          <a:prstGeom prst="line">
            <a:avLst/>
          </a:prstGeom>
          <a:ln w="38100">
            <a:solidFill>
              <a:srgbClr val="FF0000"/>
            </a:solidFill>
            <a:headEnd type="none" w="sm" len="sm"/>
            <a:tailEnd type="none" w="sm" len="sm"/>
          </a:ln>
          <a:extLst/>
        </p:spPr>
        <p:style>
          <a:lnRef idx="1">
            <a:schemeClr val="accent2"/>
          </a:lnRef>
          <a:fillRef idx="0">
            <a:schemeClr val="accent2"/>
          </a:fillRef>
          <a:effectRef idx="0">
            <a:schemeClr val="accent2"/>
          </a:effectRef>
          <a:fontRef idx="minor">
            <a:schemeClr val="tx1"/>
          </a:fontRef>
        </p:style>
        <p:txBody>
          <a:bodyPr wrap="none" anchor="ctr"/>
          <a:lstStyle/>
          <a:p>
            <a:pPr marL="0" algn="r" defTabSz="914400" rtl="1" eaLnBrk="1" latinLnBrk="0" hangingPunct="1"/>
            <a:endParaRPr lang="en-US"/>
          </a:p>
        </p:txBody>
      </p:sp>
      <p:sp>
        <p:nvSpPr>
          <p:cNvPr id="4" name="Oval 3"/>
          <p:cNvSpPr/>
          <p:nvPr/>
        </p:nvSpPr>
        <p:spPr>
          <a:xfrm>
            <a:off x="1581912" y="3824506"/>
            <a:ext cx="164592" cy="15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678424" y="2831456"/>
                <a:ext cx="5449824" cy="583493"/>
              </a:xfrm>
              <a:prstGeom prst="rect">
                <a:avLst/>
              </a:prstGeom>
              <a:noFill/>
            </p:spPr>
            <p:txBody>
              <a:bodyPr wrap="square" rtlCol="0">
                <a:spAutoFit/>
              </a:bodyPr>
              <a:lstStyle/>
              <a:p>
                <a:pPr algn="l"/>
                <a:r>
                  <a:rPr lang="en-US" sz="2000" dirty="0" smtClean="0"/>
                  <a:t>If </a:t>
                </a:r>
                <a:r>
                  <a:rPr lang="he-IL" sz="2000" dirty="0" smtClean="0"/>
                  <a:t>  </a:t>
                </a:r>
                <a14:m>
                  <m:oMath xmlns:m="http://schemas.openxmlformats.org/officeDocument/2006/math">
                    <m:f>
                      <m:fPr>
                        <m:ctrlPr>
                          <a:rPr lang="en-US" sz="2000" i="1">
                            <a:solidFill>
                              <a:srgbClr val="00B050"/>
                            </a:solidFill>
                            <a:latin typeface="Cambria Math" panose="02040503050406030204" pitchFamily="18" charset="0"/>
                          </a:rPr>
                        </m:ctrlPr>
                      </m:fPr>
                      <m:num>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𝑥</m:t>
                            </m:r>
                          </m:sub>
                        </m:sSub>
                      </m:num>
                      <m:den>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𝑦</m:t>
                            </m:r>
                          </m:sub>
                        </m:sSub>
                      </m:den>
                    </m:f>
                    <m:r>
                      <a:rPr lang="en-US" sz="2000" i="1">
                        <a:latin typeface="Cambria Math"/>
                      </a:rPr>
                      <m:t>&lt;</m:t>
                    </m:r>
                    <m:f>
                      <m:fPr>
                        <m:ctrlPr>
                          <a:rPr lang="en-US" sz="2000" i="1">
                            <a:solidFill>
                              <a:schemeClr val="accent1"/>
                            </a:solidFill>
                            <a:latin typeface="Cambria Math" panose="02040503050406030204" pitchFamily="18" charset="0"/>
                          </a:rPr>
                        </m:ctrlPr>
                      </m:fPr>
                      <m:num>
                        <m:r>
                          <a:rPr lang="en-US" sz="2000" i="1">
                            <a:solidFill>
                              <a:schemeClr val="accent1"/>
                            </a:solidFill>
                            <a:latin typeface="Cambria Math"/>
                          </a:rPr>
                          <m:t>𝑎</m:t>
                        </m:r>
                      </m:num>
                      <m:den>
                        <m:r>
                          <a:rPr lang="en-US" sz="2000" i="1">
                            <a:solidFill>
                              <a:schemeClr val="accent1"/>
                            </a:solidFill>
                            <a:latin typeface="Cambria Math"/>
                          </a:rPr>
                          <m:t>𝑏</m:t>
                        </m:r>
                      </m:den>
                    </m:f>
                  </m:oMath>
                </a14:m>
                <a:r>
                  <a:rPr lang="he-IL" sz="2000" dirty="0"/>
                  <a:t> </a:t>
                </a:r>
                <a:r>
                  <a:rPr lang="he-IL" sz="2000" dirty="0" smtClean="0"/>
                  <a:t> </a:t>
                </a:r>
                <a:r>
                  <a:rPr lang="en-US" sz="2000" dirty="0" smtClean="0"/>
                  <a:t> the solution is  </a:t>
                </a:r>
                <a14:m>
                  <m:oMath xmlns:m="http://schemas.openxmlformats.org/officeDocument/2006/math">
                    <m:d>
                      <m:dPr>
                        <m:ctrlPr>
                          <a:rPr lang="en-US" sz="2000" b="0" i="1" smtClean="0">
                            <a:solidFill>
                              <a:srgbClr val="FF0000"/>
                            </a:solidFill>
                            <a:latin typeface="Cambria Math" panose="02040503050406030204" pitchFamily="18" charset="0"/>
                          </a:rPr>
                        </m:ctrlPr>
                      </m:dPr>
                      <m:e>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𝐼</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𝑝</m:t>
                                </m:r>
                              </m:e>
                              <m:sub>
                                <m:r>
                                  <a:rPr lang="en-US" sz="2000" b="0" i="1" smtClean="0">
                                    <a:solidFill>
                                      <a:srgbClr val="FF0000"/>
                                    </a:solidFill>
                                    <a:latin typeface="Cambria Math" panose="02040503050406030204" pitchFamily="18" charset="0"/>
                                  </a:rPr>
                                  <m:t>𝑥</m:t>
                                </m:r>
                              </m:sub>
                            </m:sSub>
                          </m:den>
                        </m:f>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0</m:t>
                        </m:r>
                      </m:e>
                    </m:d>
                  </m:oMath>
                </a14:m>
                <a:r>
                  <a:rPr lang="he-IL" sz="2000" dirty="0" smtClean="0">
                    <a:solidFill>
                      <a:srgbClr val="FF0000"/>
                    </a:solidFill>
                  </a:rPr>
                  <a:t> </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5678424" y="2831456"/>
                <a:ext cx="5449824" cy="583493"/>
              </a:xfrm>
              <a:prstGeom prst="rect">
                <a:avLst/>
              </a:prstGeom>
              <a:blipFill rotWithShape="1">
                <a:blip r:embed="rId8"/>
                <a:stretch>
                  <a:fillRect l="-1230"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885688" y="5213591"/>
                <a:ext cx="5449824" cy="573298"/>
              </a:xfrm>
              <a:prstGeom prst="rect">
                <a:avLst/>
              </a:prstGeom>
              <a:noFill/>
            </p:spPr>
            <p:txBody>
              <a:bodyPr wrap="square" rtlCol="0">
                <a:spAutoFit/>
              </a:bodyPr>
              <a:lstStyle/>
              <a:p>
                <a:pPr algn="l"/>
                <a:r>
                  <a:rPr lang="en-US" sz="2000" dirty="0"/>
                  <a:t>I</a:t>
                </a:r>
                <a:r>
                  <a:rPr lang="en-US" sz="2000" dirty="0" smtClean="0"/>
                  <a:t>f </a:t>
                </a:r>
                <a14:m>
                  <m:oMath xmlns:m="http://schemas.openxmlformats.org/officeDocument/2006/math">
                    <m:f>
                      <m:fPr>
                        <m:ctrlPr>
                          <a:rPr lang="en-US" sz="2000" i="1">
                            <a:solidFill>
                              <a:srgbClr val="00B050"/>
                            </a:solidFill>
                            <a:latin typeface="Cambria Math" panose="02040503050406030204" pitchFamily="18" charset="0"/>
                          </a:rPr>
                        </m:ctrlPr>
                      </m:fPr>
                      <m:num>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𝑥</m:t>
                            </m:r>
                          </m:sub>
                        </m:sSub>
                      </m:num>
                      <m:den>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𝑦</m:t>
                            </m:r>
                          </m:sub>
                        </m:sSub>
                      </m:den>
                    </m:f>
                    <m:r>
                      <a:rPr lang="en-US" sz="2000" b="0" i="1" smtClean="0">
                        <a:latin typeface="Cambria Math" panose="02040503050406030204" pitchFamily="18" charset="0"/>
                      </a:rPr>
                      <m:t>=</m:t>
                    </m:r>
                    <m:f>
                      <m:fPr>
                        <m:ctrlPr>
                          <a:rPr lang="en-US" sz="2000" i="1">
                            <a:solidFill>
                              <a:schemeClr val="accent1"/>
                            </a:solidFill>
                            <a:latin typeface="Cambria Math" panose="02040503050406030204" pitchFamily="18" charset="0"/>
                          </a:rPr>
                        </m:ctrlPr>
                      </m:fPr>
                      <m:num>
                        <m:r>
                          <a:rPr lang="en-US" sz="2000" i="1">
                            <a:solidFill>
                              <a:schemeClr val="accent1"/>
                            </a:solidFill>
                            <a:latin typeface="Cambria Math"/>
                          </a:rPr>
                          <m:t>𝑎</m:t>
                        </m:r>
                      </m:num>
                      <m:den>
                        <m:r>
                          <a:rPr lang="en-US" sz="2000" i="1">
                            <a:solidFill>
                              <a:schemeClr val="accent1"/>
                            </a:solidFill>
                            <a:latin typeface="Cambria Math"/>
                          </a:rPr>
                          <m:t>𝑏</m:t>
                        </m:r>
                      </m:den>
                    </m:f>
                  </m:oMath>
                </a14:m>
                <a:r>
                  <a:rPr lang="en-US" sz="2000" dirty="0" smtClean="0"/>
                  <a:t>  it's any point in between</a:t>
                </a:r>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885688" y="5213591"/>
                <a:ext cx="5449824" cy="573298"/>
              </a:xfrm>
              <a:prstGeom prst="rect">
                <a:avLst/>
              </a:prstGeom>
              <a:blipFill rotWithShape="1">
                <a:blip r:embed="rId9"/>
                <a:stretch>
                  <a:fillRect l="-123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04550" y="3952423"/>
                <a:ext cx="5449824" cy="656270"/>
              </a:xfrm>
              <a:prstGeom prst="rect">
                <a:avLst/>
              </a:prstGeom>
              <a:noFill/>
            </p:spPr>
            <p:txBody>
              <a:bodyPr wrap="square" rtlCol="0">
                <a:spAutoFit/>
              </a:bodyPr>
              <a:lstStyle/>
              <a:p>
                <a:r>
                  <a:rPr lang="en-US" sz="2000" dirty="0"/>
                  <a:t>I</a:t>
                </a:r>
                <a:r>
                  <a:rPr lang="en-US" sz="2000" dirty="0" smtClean="0"/>
                  <a:t>f </a:t>
                </a:r>
                <a:r>
                  <a:rPr lang="he-IL" sz="2000" dirty="0" smtClean="0"/>
                  <a:t> </a:t>
                </a:r>
                <a14:m>
                  <m:oMath xmlns:m="http://schemas.openxmlformats.org/officeDocument/2006/math">
                    <m:f>
                      <m:fPr>
                        <m:ctrlPr>
                          <a:rPr lang="en-US" sz="2000" i="1">
                            <a:solidFill>
                              <a:srgbClr val="00B050"/>
                            </a:solidFill>
                            <a:latin typeface="Cambria Math" panose="02040503050406030204" pitchFamily="18" charset="0"/>
                          </a:rPr>
                        </m:ctrlPr>
                      </m:fPr>
                      <m:num>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𝑥</m:t>
                            </m:r>
                          </m:sub>
                        </m:sSub>
                      </m:num>
                      <m:den>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𝑦</m:t>
                            </m:r>
                          </m:sub>
                        </m:sSub>
                      </m:den>
                    </m:f>
                    <m:r>
                      <a:rPr lang="en-US" sz="2000" b="0" i="1" smtClean="0">
                        <a:latin typeface="Cambria Math" panose="02040503050406030204" pitchFamily="18" charset="0"/>
                      </a:rPr>
                      <m:t>&gt;</m:t>
                    </m:r>
                    <m:f>
                      <m:fPr>
                        <m:ctrlPr>
                          <a:rPr lang="en-US" sz="2000" i="1">
                            <a:solidFill>
                              <a:schemeClr val="accent1"/>
                            </a:solidFill>
                            <a:latin typeface="Cambria Math" panose="02040503050406030204" pitchFamily="18" charset="0"/>
                          </a:rPr>
                        </m:ctrlPr>
                      </m:fPr>
                      <m:num>
                        <m:r>
                          <a:rPr lang="en-US" sz="2000" i="1">
                            <a:solidFill>
                              <a:schemeClr val="accent1"/>
                            </a:solidFill>
                            <a:latin typeface="Cambria Math"/>
                          </a:rPr>
                          <m:t>𝑎</m:t>
                        </m:r>
                      </m:num>
                      <m:den>
                        <m:r>
                          <a:rPr lang="en-US" sz="2000" i="1">
                            <a:solidFill>
                              <a:schemeClr val="accent1"/>
                            </a:solidFill>
                            <a:latin typeface="Cambria Math"/>
                          </a:rPr>
                          <m:t>𝑏</m:t>
                        </m:r>
                      </m:den>
                    </m:f>
                  </m:oMath>
                </a14:m>
                <a:r>
                  <a:rPr lang="he-IL" sz="2000" dirty="0"/>
                  <a:t> </a:t>
                </a:r>
                <a:r>
                  <a:rPr lang="en-US" sz="2000" dirty="0"/>
                  <a:t>the solution is </a:t>
                </a:r>
                <a14:m>
                  <m:oMath xmlns:m="http://schemas.openxmlformats.org/officeDocument/2006/math">
                    <m:d>
                      <m:dPr>
                        <m:ctrlPr>
                          <a:rPr lang="en-US" sz="2000" b="0" i="1" smtClean="0">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0</m:t>
                        </m:r>
                        <m:r>
                          <a:rPr lang="en-US" sz="2000" b="0" i="1" smtClean="0">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𝐼</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𝑝</m:t>
                                </m:r>
                              </m:e>
                              <m:sub>
                                <m:r>
                                  <a:rPr lang="en-US" sz="2000" i="1">
                                    <a:solidFill>
                                      <a:srgbClr val="FF0000"/>
                                    </a:solidFill>
                                    <a:latin typeface="Cambria Math" panose="02040503050406030204" pitchFamily="18" charset="0"/>
                                  </a:rPr>
                                  <m:t>𝑦</m:t>
                                </m:r>
                              </m:sub>
                            </m:sSub>
                          </m:den>
                        </m:f>
                      </m:e>
                    </m:d>
                  </m:oMath>
                </a14:m>
                <a:r>
                  <a:rPr lang="he-IL" sz="2000" dirty="0" smtClean="0">
                    <a:solidFill>
                      <a:srgbClr val="FF0000"/>
                    </a:solidFill>
                  </a:rPr>
                  <a:t> </a:t>
                </a:r>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704550" y="3952423"/>
                <a:ext cx="5449824" cy="656270"/>
              </a:xfrm>
              <a:prstGeom prst="rect">
                <a:avLst/>
              </a:prstGeom>
              <a:blipFill rotWithShape="1">
                <a:blip r:embed="rId10"/>
                <a:stretch>
                  <a:fillRect l="-1230"/>
                </a:stretch>
              </a:blipFill>
            </p:spPr>
            <p:txBody>
              <a:bodyPr/>
              <a:lstStyle/>
              <a:p>
                <a:r>
                  <a:rPr lang="en-US">
                    <a:noFill/>
                  </a:rPr>
                  <a:t> </a:t>
                </a:r>
              </a:p>
            </p:txBody>
          </p:sp>
        </mc:Fallback>
      </mc:AlternateContent>
    </p:spTree>
    <p:extLst>
      <p:ext uri="{BB962C8B-B14F-4D97-AF65-F5344CB8AC3E}">
        <p14:creationId xmlns:p14="http://schemas.microsoft.com/office/powerpoint/2010/main" val="2349452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Positive vs. Normative</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a:t>
            </a:fld>
            <a:endParaRPr lang="en-US"/>
          </a:p>
        </p:txBody>
      </p:sp>
      <p:sp>
        <p:nvSpPr>
          <p:cNvPr id="6" name="TextBox 5"/>
          <p:cNvSpPr txBox="1"/>
          <p:nvPr/>
        </p:nvSpPr>
        <p:spPr>
          <a:xfrm>
            <a:off x="1219200" y="2214694"/>
            <a:ext cx="9852454" cy="338554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0070C0"/>
                </a:solidFill>
                <a:latin typeface="Arial" panose="020B0604020202020204" pitchFamily="34" charset="0"/>
                <a:cs typeface="Arial" panose="020B0604020202020204" pitchFamily="34" charset="0"/>
              </a:rPr>
              <a:t>Positive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descriptive</a:t>
            </a:r>
            <a:r>
              <a:rPr lang="en-US" sz="2800" dirty="0" smtClean="0">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IS</a:t>
            </a:r>
            <a:endParaRPr lang="en-US" sz="28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0070C0"/>
                </a:solidFill>
                <a:latin typeface="Arial" panose="020B0604020202020204" pitchFamily="34" charset="0"/>
                <a:cs typeface="Arial" panose="020B0604020202020204" pitchFamily="34" charset="0"/>
              </a:rPr>
              <a:t>Normative</a:t>
            </a:r>
            <a:r>
              <a:rPr lang="en-US" sz="2800" dirty="0" smtClean="0">
                <a:latin typeface="Arial" panose="020B0604020202020204" pitchFamily="34" charset="0"/>
                <a:cs typeface="Arial" panose="020B0604020202020204" pitchFamily="34" charset="0"/>
              </a:rPr>
              <a:t> (~ prescriptive) 	</a:t>
            </a:r>
            <a:r>
              <a:rPr lang="en-US" sz="2800" dirty="0" smtClean="0">
                <a:solidFill>
                  <a:srgbClr val="FF0000"/>
                </a:solidFill>
                <a:latin typeface="Arial" panose="020B0604020202020204" pitchFamily="34" charset="0"/>
                <a:cs typeface="Arial" panose="020B0604020202020204" pitchFamily="34" charset="0"/>
              </a:rPr>
              <a:t>OUGHT</a:t>
            </a:r>
            <a:endParaRPr lang="en-US" sz="28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Normative physics is called </a:t>
            </a:r>
            <a:r>
              <a:rPr lang="en-US" sz="2800" dirty="0" err="1" smtClean="0">
                <a:latin typeface="Arial" panose="020B0604020202020204" pitchFamily="34" charset="0"/>
                <a:cs typeface="Arial" panose="020B0604020202020204" pitchFamily="34" charset="0"/>
              </a:rPr>
              <a:t>SciFi</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But in the social sciences it makes sense</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9189280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The demand "function"</a:t>
            </a:r>
            <a:endParaRPr lang="en-US" dirty="0">
              <a:solidFill>
                <a:srgbClr val="7030A0"/>
              </a:solidFill>
              <a:cs typeface="+mn-cs"/>
            </a:endParaRPr>
          </a:p>
        </p:txBody>
      </p:sp>
      <p:sp>
        <p:nvSpPr>
          <p:cNvPr id="7" name="Slide Number Placeholder 6"/>
          <p:cNvSpPr>
            <a:spLocks noGrp="1"/>
          </p:cNvSpPr>
          <p:nvPr>
            <p:ph type="sldNum" sz="quarter" idx="12"/>
          </p:nvPr>
        </p:nvSpPr>
        <p:spPr/>
        <p:txBody>
          <a:bodyPr/>
          <a:lstStyle/>
          <a:p>
            <a:fld id="{3ED69D72-ABB3-F043-AB7B-9747B590CAA5}" type="slidenum">
              <a:rPr lang="en-US" smtClean="0"/>
              <a:t>290</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7">
            <a:extLst>
              <a:ext uri="{FF2B5EF4-FFF2-40B4-BE49-F238E27FC236}">
                <a16:creationId xmlns:a16="http://schemas.microsoft.com/office/drawing/2014/main" id="{E68DEE33-160A-CD4E-87B6-BE42B2E1735F}"/>
              </a:ext>
            </a:extLst>
          </p:cNvPr>
          <p:cNvSpPr>
            <a:spLocks/>
          </p:cNvSpPr>
          <p:nvPr/>
        </p:nvSpPr>
        <p:spPr bwMode="auto">
          <a:xfrm rot="10140000">
            <a:off x="1881177" y="2089168"/>
            <a:ext cx="1324981" cy="2298304"/>
          </a:xfrm>
          <a:custGeom>
            <a:avLst/>
            <a:gdLst>
              <a:gd name="G0" fmla="+- 0 0 0"/>
              <a:gd name="G1" fmla="+- 19940 0 0"/>
              <a:gd name="G2" fmla="+- 21600 0 0"/>
              <a:gd name="T0" fmla="*/ 8304 w 21600"/>
              <a:gd name="T1" fmla="*/ 0 h 22639"/>
              <a:gd name="T2" fmla="*/ 21431 w 21600"/>
              <a:gd name="T3" fmla="*/ 22639 h 22639"/>
              <a:gd name="T4" fmla="*/ 0 w 21600"/>
              <a:gd name="T5" fmla="*/ 19940 h 22639"/>
            </a:gdLst>
            <a:ahLst/>
            <a:cxnLst>
              <a:cxn ang="0">
                <a:pos x="T0" y="T1"/>
              </a:cxn>
              <a:cxn ang="0">
                <a:pos x="T2" y="T3"/>
              </a:cxn>
              <a:cxn ang="0">
                <a:pos x="T4" y="T5"/>
              </a:cxn>
            </a:cxnLst>
            <a:rect l="0" t="0" r="r" b="b"/>
            <a:pathLst>
              <a:path w="21600" h="22639" fill="none" extrusionOk="0">
                <a:moveTo>
                  <a:pt x="8303" y="0"/>
                </a:moveTo>
                <a:cubicBezTo>
                  <a:pt x="16355" y="3352"/>
                  <a:pt x="21600" y="11218"/>
                  <a:pt x="21600" y="19940"/>
                </a:cubicBezTo>
                <a:cubicBezTo>
                  <a:pt x="21600" y="20842"/>
                  <a:pt x="21543" y="21743"/>
                  <a:pt x="21430" y="22638"/>
                </a:cubicBezTo>
              </a:path>
              <a:path w="21600" h="22639" stroke="0" extrusionOk="0">
                <a:moveTo>
                  <a:pt x="8303" y="0"/>
                </a:moveTo>
                <a:cubicBezTo>
                  <a:pt x="16355" y="3352"/>
                  <a:pt x="21600" y="11218"/>
                  <a:pt x="21600" y="19940"/>
                </a:cubicBezTo>
                <a:cubicBezTo>
                  <a:pt x="21600" y="20842"/>
                  <a:pt x="21543" y="21743"/>
                  <a:pt x="21430" y="22638"/>
                </a:cubicBezTo>
                <a:lnTo>
                  <a:pt x="0" y="19940"/>
                </a:lnTo>
                <a:close/>
              </a:path>
            </a:pathLst>
          </a:custGeom>
          <a:noFill/>
          <a:ln w="25400" cap="rnd">
            <a:solidFill>
              <a:srgbClr val="C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FF2EA76-9D35-2443-B8BA-9D566FE90C8E}"/>
                  </a:ext>
                </a:extLst>
              </p:cNvPr>
              <p:cNvSpPr>
                <a:spLocks noChangeArrowheads="1"/>
              </p:cNvSpPr>
              <p:nvPr/>
            </p:nvSpPr>
            <p:spPr bwMode="auto">
              <a:xfrm>
                <a:off x="1179580" y="1785938"/>
                <a:ext cx="351635" cy="363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𝑥</m:t>
                      </m:r>
                    </m:oMath>
                  </m:oMathPara>
                </a14:m>
                <a:endParaRPr lang="en-US" altLang="en-US" baseline="-25000" dirty="0"/>
              </a:p>
            </p:txBody>
          </p:sp>
        </mc:Choice>
        <mc:Fallback xmlns="">
          <p:sp>
            <p:nvSpPr>
              <p:cNvPr id="13" name="Rectangle 12">
                <a:extLst>
                  <a:ext uri="{FF2B5EF4-FFF2-40B4-BE49-F238E27FC236}">
                    <a16:creationId xmlns:a16="http://schemas.microsoft.com/office/drawing/2014/main" id="{6FF2EA76-9D35-2443-B8BA-9D566FE90C8E}"/>
                  </a:ext>
                </a:extLst>
              </p:cNvPr>
              <p:cNvSpPr>
                <a:spLocks noRot="1" noChangeAspect="1" noMove="1" noResize="1" noEditPoints="1" noAdjustHandles="1" noChangeArrowheads="1" noChangeShapeType="1" noTextEdit="1"/>
              </p:cNvSpPr>
              <p:nvPr/>
            </p:nvSpPr>
            <p:spPr bwMode="auto">
              <a:xfrm>
                <a:off x="1179580" y="1785938"/>
                <a:ext cx="351635" cy="36362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87649D-323B-694F-A50D-03ED43B16767}"/>
                  </a:ext>
                </a:extLst>
              </p:cNvPr>
              <p:cNvSpPr txBox="1"/>
              <p:nvPr/>
            </p:nvSpPr>
            <p:spPr>
              <a:xfrm>
                <a:off x="6008426" y="4564413"/>
                <a:ext cx="4853830" cy="1763303"/>
              </a:xfrm>
              <a:prstGeom prst="rect">
                <a:avLst/>
              </a:prstGeom>
              <a:noFill/>
            </p:spPr>
            <p:txBody>
              <a:bodyPr wrap="square" rtlCol="0">
                <a:spAutoFit/>
              </a:bodyPr>
              <a:lstStyle/>
              <a:p>
                <a:pPr algn="l"/>
                <a:r>
                  <a:rPr lang="en-US" sz="2000" i="0" dirty="0" smtClean="0">
                    <a:latin typeface="+mj-lt"/>
                    <a:ea typeface="Cambria Math" panose="02040503050406030204" pitchFamily="18" charset="0"/>
                  </a:rPr>
                  <a:t>The elasticity is</a:t>
                </a:r>
                <a:endParaRPr lang="he-IL" sz="2000" dirty="0" smtClean="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2000" i="1" smtClean="0">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𝜂</m:t>
                        </m:r>
                      </m:e>
                      <m:sub>
                        <m:r>
                          <a:rPr lang="en-US" sz="2000" i="1">
                            <a:solidFill>
                              <a:srgbClr val="FF0000"/>
                            </a:solidFill>
                            <a:latin typeface="Cambria Math" panose="02040503050406030204" pitchFamily="18" charset="0"/>
                            <a:ea typeface="Cambria Math" panose="02040503050406030204" pitchFamily="18" charset="0"/>
                          </a:rPr>
                          <m:t>𝑥</m:t>
                        </m:r>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𝑝</m:t>
                            </m:r>
                          </m:e>
                          <m:sub>
                            <m:r>
                              <a:rPr lang="en-US" sz="2000" b="0" i="1" smtClean="0">
                                <a:solidFill>
                                  <a:srgbClr val="FF0000"/>
                                </a:solidFill>
                                <a:latin typeface="Cambria Math" panose="02040503050406030204" pitchFamily="18" charset="0"/>
                                <a:ea typeface="Cambria Math" panose="02040503050406030204" pitchFamily="18" charset="0"/>
                              </a:rPr>
                              <m:t>𝑥</m:t>
                            </m:r>
                          </m:sub>
                        </m:sSub>
                      </m:sub>
                    </m:sSub>
                  </m:oMath>
                </a14:m>
                <a:r>
                  <a:rPr lang="en-US" sz="2000" dirty="0">
                    <a:solidFill>
                      <a:srgbClr val="FF0000"/>
                    </a:solidFill>
                  </a:rPr>
                  <a:t>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1</m:t>
                    </m:r>
                  </m:oMath>
                </a14:m>
                <a:endParaRPr lang="en-US" sz="2000" b="0" dirty="0" smtClean="0">
                  <a:solidFill>
                    <a:srgbClr val="FF0000"/>
                  </a:solidFill>
                  <a:ea typeface="Cambria Math" panose="02040503050406030204" pitchFamily="18" charset="0"/>
                </a:endParaRPr>
              </a:p>
              <a:p>
                <a:endParaRPr lang="en-US" sz="2000" dirty="0" smtClean="0"/>
              </a:p>
              <a:p>
                <a:pPr algn="l"/>
                <a:r>
                  <a:rPr lang="en-US" sz="2000" dirty="0"/>
                  <a:t>i</a:t>
                </a:r>
                <a:r>
                  <a:rPr lang="en-US" sz="2000" dirty="0" smtClean="0"/>
                  <a:t>n the range </a:t>
                </a:r>
                <a14:m>
                  <m:oMath xmlns:m="http://schemas.openxmlformats.org/officeDocument/2006/math">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𝑥</m:t>
                        </m:r>
                      </m:sub>
                    </m:sSub>
                    <m:r>
                      <a:rPr lang="en-US" sz="2000" i="1">
                        <a:latin typeface="Cambria Math" panose="02040503050406030204" pitchFamily="18" charset="0"/>
                      </a:rPr>
                      <m:t>&lt;</m:t>
                    </m:r>
                    <m:f>
                      <m:fPr>
                        <m:ctrlPr>
                          <a:rPr lang="en-US" sz="2000" i="1">
                            <a:solidFill>
                              <a:schemeClr val="accent1"/>
                            </a:solidFill>
                            <a:latin typeface="Cambria Math" panose="02040503050406030204" pitchFamily="18" charset="0"/>
                          </a:rPr>
                        </m:ctrlPr>
                      </m:fPr>
                      <m:num>
                        <m:r>
                          <a:rPr lang="en-US" sz="2000" i="1">
                            <a:solidFill>
                              <a:schemeClr val="accent1"/>
                            </a:solidFill>
                            <a:latin typeface="Cambria Math"/>
                          </a:rPr>
                          <m:t>𝑎</m:t>
                        </m:r>
                      </m:num>
                      <m:den>
                        <m:r>
                          <a:rPr lang="en-US" sz="2000" i="1">
                            <a:solidFill>
                              <a:schemeClr val="accent1"/>
                            </a:solidFill>
                            <a:latin typeface="Cambria Math"/>
                          </a:rPr>
                          <m:t>𝑏</m:t>
                        </m:r>
                      </m:den>
                    </m:f>
                    <m:sSub>
                      <m:sSubPr>
                        <m:ctrlPr>
                          <a:rPr lang="en-US" sz="2000" b="1" i="1" smtClean="0">
                            <a:solidFill>
                              <a:srgbClr val="00B050"/>
                            </a:solidFill>
                            <a:latin typeface="Cambria Math" panose="02040503050406030204" pitchFamily="18" charset="0"/>
                          </a:rPr>
                        </m:ctrlPr>
                      </m:sSubPr>
                      <m:e>
                        <m:r>
                          <a:rPr lang="en-US" sz="2000" b="0" i="1">
                            <a:solidFill>
                              <a:srgbClr val="00B050"/>
                            </a:solidFill>
                            <a:latin typeface="Cambria Math" panose="02040503050406030204" pitchFamily="18" charset="0"/>
                          </a:rPr>
                          <m:t>𝑝</m:t>
                        </m:r>
                      </m:e>
                      <m:sub>
                        <m:r>
                          <a:rPr lang="en-US" sz="2000" b="1" i="1">
                            <a:solidFill>
                              <a:srgbClr val="00B050"/>
                            </a:solidFill>
                            <a:latin typeface="Cambria Math" panose="02040503050406030204" pitchFamily="18" charset="0"/>
                          </a:rPr>
                          <m:t>𝒚</m:t>
                        </m:r>
                      </m:sub>
                    </m:sSub>
                  </m:oMath>
                </a14:m>
                <a:r>
                  <a:rPr lang="he-IL" sz="2000" dirty="0" smtClean="0"/>
                  <a:t> </a:t>
                </a:r>
                <a:r>
                  <a:rPr lang="en-US" sz="2000" dirty="0"/>
                  <a:t> </a:t>
                </a:r>
                <a:r>
                  <a:rPr lang="en-US" sz="2000" dirty="0" smtClean="0"/>
                  <a:t>and not well defined outside it</a:t>
                </a:r>
                <a:endParaRPr lang="en-US" sz="2000" dirty="0"/>
              </a:p>
            </p:txBody>
          </p:sp>
        </mc:Choice>
        <mc:Fallback xmlns="">
          <p:sp>
            <p:nvSpPr>
              <p:cNvPr id="16" name="TextBox 15">
                <a:extLst>
                  <a:ext uri="{FF2B5EF4-FFF2-40B4-BE49-F238E27FC236}">
                    <a16:creationId xmlns="" xmlns:a16="http://schemas.microsoft.com/office/drawing/2014/main" xmlns:a14="http://schemas.microsoft.com/office/drawing/2010/main" id="{F587649D-323B-694F-A50D-03ED43B16767}"/>
                  </a:ext>
                </a:extLst>
              </p:cNvPr>
              <p:cNvSpPr txBox="1">
                <a:spLocks noRot="1" noChangeAspect="1" noMove="1" noResize="1" noEditPoints="1" noAdjustHandles="1" noChangeArrowheads="1" noChangeShapeType="1" noTextEdit="1"/>
              </p:cNvSpPr>
              <p:nvPr/>
            </p:nvSpPr>
            <p:spPr>
              <a:xfrm>
                <a:off x="6008426" y="4564413"/>
                <a:ext cx="4853830" cy="1763303"/>
              </a:xfrm>
              <a:prstGeom prst="rect">
                <a:avLst/>
              </a:prstGeom>
              <a:blipFill rotWithShape="1">
                <a:blip r:embed="rId3"/>
                <a:stretch>
                  <a:fillRect l="-1382" t="-1384" b="-5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2EFCFE-75DA-E946-B283-E70264E54D04}"/>
                  </a:ext>
                </a:extLst>
              </p:cNvPr>
              <p:cNvSpPr/>
              <p:nvPr/>
            </p:nvSpPr>
            <p:spPr>
              <a:xfrm>
                <a:off x="4533872" y="5656768"/>
                <a:ext cx="481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i="1">
                              <a:solidFill>
                                <a:srgbClr val="FF0000"/>
                              </a:solidFill>
                              <a:latin typeface="Cambria Math" panose="02040503050406030204" pitchFamily="18" charset="0"/>
                            </a:rPr>
                            <m:t>𝑥</m:t>
                          </m:r>
                        </m:sub>
                      </m:sSub>
                    </m:oMath>
                  </m:oMathPara>
                </a14:m>
                <a:endParaRPr lang="en-US" dirty="0"/>
              </a:p>
            </p:txBody>
          </p:sp>
        </mc:Choice>
        <mc:Fallback xmlns="">
          <p:sp>
            <p:nvSpPr>
              <p:cNvPr id="6" name="Rectangle 5">
                <a:extLst>
                  <a:ext uri="{FF2B5EF4-FFF2-40B4-BE49-F238E27FC236}">
                    <a16:creationId xmlns:a16="http://schemas.microsoft.com/office/drawing/2014/main" id="{E82EFCFE-75DA-E946-B283-E70264E54D04}"/>
                  </a:ext>
                </a:extLst>
              </p:cNvPr>
              <p:cNvSpPr>
                <a:spLocks noRot="1" noChangeAspect="1" noMove="1" noResize="1" noEditPoints="1" noAdjustHandles="1" noChangeArrowheads="1" noChangeShapeType="1" noTextEdit="1"/>
              </p:cNvSpPr>
              <p:nvPr/>
            </p:nvSpPr>
            <p:spPr>
              <a:xfrm>
                <a:off x="4533872" y="5656768"/>
                <a:ext cx="481414" cy="369332"/>
              </a:xfrm>
              <a:prstGeom prst="rect">
                <a:avLst/>
              </a:prstGeom>
              <a:blipFill>
                <a:blip r:embed="rId6"/>
                <a:stretch>
                  <a:fillRect b="-4918"/>
                </a:stretch>
              </a:blipFill>
            </p:spPr>
            <p:txBody>
              <a:bodyPr/>
              <a:lstStyle/>
              <a:p>
                <a:r>
                  <a:rPr lang="en-US">
                    <a:noFill/>
                  </a:rPr>
                  <a:t> </a:t>
                </a:r>
              </a:p>
            </p:txBody>
          </p:sp>
        </mc:Fallback>
      </mc:AlternateContent>
      <p:cxnSp>
        <p:nvCxnSpPr>
          <p:cNvPr id="11" name="Straight Connector 10"/>
          <p:cNvCxnSpPr>
            <a:stCxn id="10" idx="0"/>
          </p:cNvCxnSpPr>
          <p:nvPr/>
        </p:nvCxnSpPr>
        <p:spPr>
          <a:xfrm>
            <a:off x="2913232" y="4337144"/>
            <a:ext cx="31136" cy="12435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44368" y="5548313"/>
            <a:ext cx="15895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752344" y="5870448"/>
                <a:ext cx="660911" cy="5666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solidFill>
                                <a:schemeClr val="accent1"/>
                              </a:solidFill>
                              <a:latin typeface="Cambria Math" panose="02040503050406030204" pitchFamily="18" charset="0"/>
                            </a:rPr>
                          </m:ctrlPr>
                        </m:fPr>
                        <m:num>
                          <m:r>
                            <a:rPr lang="en-US" i="1">
                              <a:solidFill>
                                <a:schemeClr val="accent1"/>
                              </a:solidFill>
                              <a:latin typeface="Cambria Math"/>
                            </a:rPr>
                            <m:t>𝑎</m:t>
                          </m:r>
                        </m:num>
                        <m:den>
                          <m:r>
                            <a:rPr lang="en-US" i="1">
                              <a:solidFill>
                                <a:schemeClr val="accent1"/>
                              </a:solidFill>
                              <a:latin typeface="Cambria Math"/>
                            </a:rPr>
                            <m:t>𝑏</m:t>
                          </m:r>
                        </m:den>
                      </m:f>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𝑦</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752344" y="5870448"/>
                <a:ext cx="660911" cy="566694"/>
              </a:xfrm>
              <a:prstGeom prst="rect">
                <a:avLst/>
              </a:prstGeom>
              <a:blipFill>
                <a:blip r:embed="rId9"/>
                <a:stretch>
                  <a:fillRect/>
                </a:stretch>
              </a:blipFill>
            </p:spPr>
            <p:txBody>
              <a:bodyPr/>
              <a:lstStyle/>
              <a:p>
                <a:r>
                  <a:rPr lang="en-US">
                    <a:noFill/>
                  </a:rPr>
                  <a:t> </a:t>
                </a:r>
              </a:p>
            </p:txBody>
          </p:sp>
        </mc:Fallback>
      </mc:AlternateContent>
      <p:grpSp>
        <p:nvGrpSpPr>
          <p:cNvPr id="8" name="Group 7"/>
          <p:cNvGrpSpPr/>
          <p:nvPr/>
        </p:nvGrpSpPr>
        <p:grpSpPr>
          <a:xfrm>
            <a:off x="5963522" y="2032941"/>
            <a:ext cx="4898734" cy="2214856"/>
            <a:chOff x="5963522" y="2032941"/>
            <a:chExt cx="4898734" cy="2214856"/>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D675B8F-728C-8045-8609-026B680133F7}"/>
                    </a:ext>
                  </a:extLst>
                </p:cNvPr>
                <p:cNvSpPr/>
                <p:nvPr/>
              </p:nvSpPr>
              <p:spPr>
                <a:xfrm>
                  <a:off x="5963522" y="2032941"/>
                  <a:ext cx="4853830" cy="705962"/>
                </a:xfrm>
                <a:prstGeom prst="rect">
                  <a:avLst/>
                </a:prstGeom>
              </p:spPr>
              <p:txBody>
                <a:bodyPr wrap="square">
                  <a:spAutoFit/>
                </a:bodyPr>
                <a:lstStyle/>
                <a:p>
                  <a:r>
                    <a:rPr lang="en-US" sz="2400" dirty="0" smtClean="0"/>
                    <a:t>For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𝑥</m:t>
                          </m:r>
                        </m:sub>
                      </m:sSub>
                      <m:r>
                        <a:rPr lang="en-US" sz="2400" i="1">
                          <a:latin typeface="Cambria Math"/>
                        </a:rPr>
                        <m:t>&lt;</m:t>
                      </m:r>
                      <m:f>
                        <m:fPr>
                          <m:ctrlPr>
                            <a:rPr lang="en-US" sz="2400" i="1">
                              <a:solidFill>
                                <a:schemeClr val="accent1"/>
                              </a:solidFill>
                              <a:latin typeface="Cambria Math" panose="02040503050406030204" pitchFamily="18" charset="0"/>
                            </a:rPr>
                          </m:ctrlPr>
                        </m:fPr>
                        <m:num>
                          <m:r>
                            <a:rPr lang="en-US" sz="2400" i="1">
                              <a:solidFill>
                                <a:schemeClr val="accent1"/>
                              </a:solidFill>
                              <a:latin typeface="Cambria Math"/>
                            </a:rPr>
                            <m:t>𝑎</m:t>
                          </m:r>
                        </m:num>
                        <m:den>
                          <m:r>
                            <a:rPr lang="en-US" sz="2400" i="1">
                              <a:solidFill>
                                <a:schemeClr val="accent1"/>
                              </a:solidFill>
                              <a:latin typeface="Cambria Math"/>
                            </a:rPr>
                            <m:t>𝑏</m:t>
                          </m:r>
                        </m:den>
                      </m:f>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𝑦</m:t>
                          </m:r>
                        </m:sub>
                      </m:sSub>
                    </m:oMath>
                  </a14:m>
                  <a:r>
                    <a:rPr lang="en-US" sz="2400" dirty="0" smtClean="0"/>
                    <a:t>  it's  </a:t>
                  </a:r>
                  <a14:m>
                    <m:oMath xmlns:m="http://schemas.openxmlformats.org/officeDocument/2006/math">
                      <m:r>
                        <a:rPr lang="en-US" sz="2400" i="1">
                          <a:solidFill>
                            <a:srgbClr val="FF0000"/>
                          </a:solidFill>
                          <a:latin typeface="Cambria Math"/>
                        </a:rPr>
                        <m:t>𝑥</m:t>
                      </m:r>
                      <m:r>
                        <a:rPr lang="en-US" sz="2400" i="1">
                          <a:solidFill>
                            <a:srgbClr val="FF0000"/>
                          </a:solidFill>
                          <a:latin typeface="Cambria Math"/>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a:rPr>
                            <m:t>𝐼</m:t>
                          </m:r>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𝑝</m:t>
                              </m:r>
                            </m:e>
                            <m:sub>
                              <m:r>
                                <a:rPr lang="en-US" sz="2400" i="1">
                                  <a:solidFill>
                                    <a:srgbClr val="FF0000"/>
                                  </a:solidFill>
                                  <a:latin typeface="Cambria Math"/>
                                </a:rPr>
                                <m:t>𝑥</m:t>
                              </m:r>
                            </m:sub>
                          </m:sSub>
                        </m:den>
                      </m:f>
                    </m:oMath>
                  </a14:m>
                  <a:endParaRPr lang="en-US" sz="2400" dirty="0"/>
                </a:p>
              </p:txBody>
            </p:sp>
          </mc:Choice>
          <mc:Fallback xmlns="">
            <p:sp>
              <p:nvSpPr>
                <p:cNvPr id="3" name="Rectangle 2">
                  <a:extLst>
                    <a:ext uri="{FF2B5EF4-FFF2-40B4-BE49-F238E27FC236}">
                      <a16:creationId xmlns="" xmlns:a16="http://schemas.microsoft.com/office/drawing/2014/main" xmlns:a14="http://schemas.microsoft.com/office/drawing/2010/main" id="{2D675B8F-728C-8045-8609-026B680133F7}"/>
                    </a:ext>
                  </a:extLst>
                </p:cNvPr>
                <p:cNvSpPr>
                  <a:spLocks noRot="1" noChangeAspect="1" noMove="1" noResize="1" noEditPoints="1" noAdjustHandles="1" noChangeArrowheads="1" noChangeShapeType="1" noTextEdit="1"/>
                </p:cNvSpPr>
                <p:nvPr/>
              </p:nvSpPr>
              <p:spPr>
                <a:xfrm>
                  <a:off x="5963522" y="2032941"/>
                  <a:ext cx="4853830" cy="705962"/>
                </a:xfrm>
                <a:prstGeom prst="rect">
                  <a:avLst/>
                </a:prstGeom>
                <a:blipFill rotWithShape="1">
                  <a:blip r:embed="rId10"/>
                  <a:stretch>
                    <a:fillRect l="-1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D675B8F-728C-8045-8609-026B680133F7}"/>
                    </a:ext>
                  </a:extLst>
                </p:cNvPr>
                <p:cNvSpPr/>
                <p:nvPr/>
              </p:nvSpPr>
              <p:spPr>
                <a:xfrm>
                  <a:off x="5963522" y="3644042"/>
                  <a:ext cx="4853830" cy="603755"/>
                </a:xfrm>
                <a:prstGeom prst="rect">
                  <a:avLst/>
                </a:prstGeom>
              </p:spPr>
              <p:txBody>
                <a:bodyPr wrap="square">
                  <a:spAutoFit/>
                </a:bodyPr>
                <a:lstStyle/>
                <a:p>
                  <a:r>
                    <a:rPr lang="en-US" sz="2000" dirty="0" smtClean="0"/>
                    <a:t>(And for </a:t>
                  </a:r>
                  <a14:m>
                    <m:oMath xmlns:m="http://schemas.openxmlformats.org/officeDocument/2006/math">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a:rPr>
                            <m:t> </m:t>
                          </m:r>
                          <m:r>
                            <a:rPr lang="en-US" sz="2000" i="1">
                              <a:solidFill>
                                <a:srgbClr val="00B050"/>
                              </a:solidFill>
                              <a:latin typeface="Cambria Math"/>
                            </a:rPr>
                            <m:t>𝑝</m:t>
                          </m:r>
                        </m:e>
                        <m:sub>
                          <m:r>
                            <a:rPr lang="en-US" sz="2000" i="1">
                              <a:solidFill>
                                <a:srgbClr val="00B050"/>
                              </a:solidFill>
                              <a:latin typeface="Cambria Math"/>
                            </a:rPr>
                            <m:t>𝑥</m:t>
                          </m:r>
                        </m:sub>
                      </m:sSub>
                      <m:r>
                        <a:rPr lang="en-US" sz="2000" i="1">
                          <a:latin typeface="Cambria Math"/>
                        </a:rPr>
                        <m:t>=</m:t>
                      </m:r>
                      <m:f>
                        <m:fPr>
                          <m:ctrlPr>
                            <a:rPr lang="en-US" sz="2000" i="1">
                              <a:solidFill>
                                <a:schemeClr val="accent1"/>
                              </a:solidFill>
                              <a:latin typeface="Cambria Math" panose="02040503050406030204" pitchFamily="18" charset="0"/>
                            </a:rPr>
                          </m:ctrlPr>
                        </m:fPr>
                        <m:num>
                          <m:r>
                            <a:rPr lang="en-US" sz="2000" i="1">
                              <a:solidFill>
                                <a:schemeClr val="accent1"/>
                              </a:solidFill>
                              <a:latin typeface="Cambria Math"/>
                            </a:rPr>
                            <m:t>𝑎</m:t>
                          </m:r>
                        </m:num>
                        <m:den>
                          <m:r>
                            <a:rPr lang="en-US" sz="2000" i="1">
                              <a:solidFill>
                                <a:schemeClr val="accent1"/>
                              </a:solidFill>
                              <a:latin typeface="Cambria Math"/>
                            </a:rPr>
                            <m:t>𝑏</m:t>
                          </m:r>
                        </m:den>
                      </m:f>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a:rPr>
                            <m:t>𝑝</m:t>
                          </m:r>
                        </m:e>
                        <m:sub>
                          <m:r>
                            <a:rPr lang="en-US" sz="2000" i="1">
                              <a:solidFill>
                                <a:srgbClr val="00B050"/>
                              </a:solidFill>
                              <a:latin typeface="Cambria Math"/>
                            </a:rPr>
                            <m:t>𝑦</m:t>
                          </m:r>
                        </m:sub>
                      </m:sSub>
                    </m:oMath>
                  </a14:m>
                  <a:r>
                    <a:rPr lang="en-US" sz="2000" dirty="0" smtClean="0"/>
                    <a:t>  any value </a:t>
                  </a:r>
                  <a14:m>
                    <m:oMath xmlns:m="http://schemas.openxmlformats.org/officeDocument/2006/math">
                      <m:r>
                        <a:rPr lang="en-US" sz="2000">
                          <a:solidFill>
                            <a:srgbClr val="FF0000"/>
                          </a:solidFill>
                          <a:latin typeface="Cambria Math"/>
                        </a:rPr>
                        <m:t>0</m:t>
                      </m:r>
                      <m:r>
                        <a:rPr lang="en-US" sz="2000" i="1">
                          <a:solidFill>
                            <a:srgbClr val="FF0000"/>
                          </a:solidFill>
                          <a:latin typeface="Cambria Math"/>
                        </a:rPr>
                        <m:t>≤</m:t>
                      </m:r>
                      <m:r>
                        <a:rPr lang="en-US" sz="2000" i="1">
                          <a:solidFill>
                            <a:srgbClr val="FF0000"/>
                          </a:solidFill>
                          <a:latin typeface="Cambria Math"/>
                        </a:rPr>
                        <m:t>𝑥</m:t>
                      </m:r>
                      <m:r>
                        <a:rPr lang="en-US" sz="2000" i="1">
                          <a:solidFill>
                            <a:srgbClr val="FF0000"/>
                          </a:solidFill>
                          <a:latin typeface="Cambria Math"/>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a:rPr>
                            <m:t>𝐼</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𝑝</m:t>
                              </m:r>
                            </m:e>
                            <m:sub>
                              <m:r>
                                <a:rPr lang="en-US" sz="2000" i="1">
                                  <a:solidFill>
                                    <a:srgbClr val="FF0000"/>
                                  </a:solidFill>
                                  <a:latin typeface="Cambria Math"/>
                                </a:rPr>
                                <m:t>𝑥</m:t>
                              </m:r>
                            </m:sub>
                          </m:sSub>
                        </m:den>
                      </m:f>
                    </m:oMath>
                  </a14:m>
                  <a:r>
                    <a:rPr lang="en-US" sz="2000" dirty="0" smtClean="0"/>
                    <a:t> )</a:t>
                  </a:r>
                  <a:endParaRPr lang="en-US" sz="2000" dirty="0"/>
                </a:p>
              </p:txBody>
            </p:sp>
          </mc:Choice>
          <mc:Fallback xmlns="">
            <p:sp>
              <p:nvSpPr>
                <p:cNvPr id="19" name="Rectangle 18">
                  <a:extLst>
                    <a:ext uri="{FF2B5EF4-FFF2-40B4-BE49-F238E27FC236}">
                      <a16:creationId xmlns="" xmlns:a16="http://schemas.microsoft.com/office/drawing/2014/main" xmlns:a14="http://schemas.microsoft.com/office/drawing/2010/main" id="{2D675B8F-728C-8045-8609-026B680133F7}"/>
                    </a:ext>
                  </a:extLst>
                </p:cNvPr>
                <p:cNvSpPr>
                  <a:spLocks noRot="1" noChangeAspect="1" noMove="1" noResize="1" noEditPoints="1" noAdjustHandles="1" noChangeArrowheads="1" noChangeShapeType="1" noTextEdit="1"/>
                </p:cNvSpPr>
                <p:nvPr/>
              </p:nvSpPr>
              <p:spPr>
                <a:xfrm>
                  <a:off x="5963522" y="3644042"/>
                  <a:ext cx="4853830" cy="603755"/>
                </a:xfrm>
                <a:prstGeom prst="rect">
                  <a:avLst/>
                </a:prstGeom>
                <a:blipFill rotWithShape="1">
                  <a:blip r:embed="rId11"/>
                  <a:stretch>
                    <a:fillRect l="-1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D675B8F-728C-8045-8609-026B680133F7}"/>
                    </a:ext>
                  </a:extLst>
                </p:cNvPr>
                <p:cNvSpPr/>
                <p:nvPr/>
              </p:nvSpPr>
              <p:spPr>
                <a:xfrm>
                  <a:off x="6008426" y="2945771"/>
                  <a:ext cx="4853830" cy="585097"/>
                </a:xfrm>
                <a:prstGeom prst="rect">
                  <a:avLst/>
                </a:prstGeom>
              </p:spPr>
              <p:txBody>
                <a:bodyPr wrap="square">
                  <a:spAutoFit/>
                </a:bodyPr>
                <a:lstStyle/>
                <a:p>
                  <a:r>
                    <a:rPr lang="en-US" sz="2400" dirty="0" smtClean="0"/>
                    <a:t>For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𝑥</m:t>
                          </m:r>
                        </m:sub>
                      </m:sSub>
                      <m:r>
                        <a:rPr lang="en-US" sz="2400" b="0" i="1" smtClean="0">
                          <a:solidFill>
                            <a:srgbClr val="00B050"/>
                          </a:solidFill>
                          <a:latin typeface="Cambria Math"/>
                        </a:rPr>
                        <m:t>&gt;</m:t>
                      </m:r>
                      <m:f>
                        <m:fPr>
                          <m:ctrlPr>
                            <a:rPr lang="en-US" sz="2400" i="1">
                              <a:solidFill>
                                <a:schemeClr val="accent1"/>
                              </a:solidFill>
                              <a:latin typeface="Cambria Math" panose="02040503050406030204" pitchFamily="18" charset="0"/>
                            </a:rPr>
                          </m:ctrlPr>
                        </m:fPr>
                        <m:num>
                          <m:r>
                            <a:rPr lang="en-US" sz="2400" i="1">
                              <a:solidFill>
                                <a:schemeClr val="accent1"/>
                              </a:solidFill>
                              <a:latin typeface="Cambria Math"/>
                            </a:rPr>
                            <m:t>𝑎</m:t>
                          </m:r>
                        </m:num>
                        <m:den>
                          <m:r>
                            <a:rPr lang="en-US" sz="2400" i="1">
                              <a:solidFill>
                                <a:schemeClr val="accent1"/>
                              </a:solidFill>
                              <a:latin typeface="Cambria Math"/>
                            </a:rPr>
                            <m:t>𝑏</m:t>
                          </m:r>
                        </m:den>
                      </m:f>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𝑦</m:t>
                          </m:r>
                        </m:sub>
                      </m:sSub>
                    </m:oMath>
                  </a14:m>
                  <a:r>
                    <a:rPr lang="en-US" sz="2400" dirty="0" smtClean="0"/>
                    <a:t>  it's  </a:t>
                  </a:r>
                  <a14:m>
                    <m:oMath xmlns:m="http://schemas.openxmlformats.org/officeDocument/2006/math">
                      <m:r>
                        <a:rPr lang="en-US" sz="2400" i="1">
                          <a:solidFill>
                            <a:srgbClr val="FF0000"/>
                          </a:solidFill>
                          <a:latin typeface="Cambria Math"/>
                        </a:rPr>
                        <m:t>𝑥</m:t>
                      </m:r>
                      <m:r>
                        <a:rPr lang="en-US" sz="2400" i="1">
                          <a:solidFill>
                            <a:srgbClr val="FF0000"/>
                          </a:solidFill>
                          <a:latin typeface="Cambria Math"/>
                        </a:rPr>
                        <m:t>=</m:t>
                      </m:r>
                      <m:r>
                        <a:rPr lang="en-US" sz="2400" b="0" i="1" smtClean="0">
                          <a:solidFill>
                            <a:srgbClr val="FF0000"/>
                          </a:solidFill>
                          <a:latin typeface="Cambria Math"/>
                        </a:rPr>
                        <m:t>0</m:t>
                      </m:r>
                    </m:oMath>
                  </a14:m>
                  <a:endParaRPr lang="en-US" sz="2400" dirty="0"/>
                </a:p>
              </p:txBody>
            </p:sp>
          </mc:Choice>
          <mc:Fallback xmlns="">
            <p:sp>
              <p:nvSpPr>
                <p:cNvPr id="21" name="Rectangle 20">
                  <a:extLst>
                    <a:ext uri="{FF2B5EF4-FFF2-40B4-BE49-F238E27FC236}">
                      <a16:creationId xmlns="" xmlns:a16="http://schemas.microsoft.com/office/drawing/2014/main" xmlns:a14="http://schemas.microsoft.com/office/drawing/2010/main" id="{2D675B8F-728C-8045-8609-026B680133F7}"/>
                    </a:ext>
                  </a:extLst>
                </p:cNvPr>
                <p:cNvSpPr>
                  <a:spLocks noRot="1" noChangeAspect="1" noMove="1" noResize="1" noEditPoints="1" noAdjustHandles="1" noChangeArrowheads="1" noChangeShapeType="1" noTextEdit="1"/>
                </p:cNvSpPr>
                <p:nvPr/>
              </p:nvSpPr>
              <p:spPr>
                <a:xfrm>
                  <a:off x="6008426" y="2945771"/>
                  <a:ext cx="4853830" cy="585097"/>
                </a:xfrm>
                <a:prstGeom prst="rect">
                  <a:avLst/>
                </a:prstGeom>
                <a:blipFill rotWithShape="1">
                  <a:blip r:embed="rId12"/>
                  <a:stretch>
                    <a:fillRect l="-2010" t="-2083" b="-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84212505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2A9-C91D-C847-BDBE-84781B40595A}"/>
              </a:ext>
            </a:extLst>
          </p:cNvPr>
          <p:cNvSpPr>
            <a:spLocks noGrp="1"/>
          </p:cNvSpPr>
          <p:nvPr>
            <p:ph type="title"/>
          </p:nvPr>
        </p:nvSpPr>
        <p:spPr/>
        <p:txBody>
          <a:bodyPr/>
          <a:lstStyle/>
          <a:p>
            <a:pPr algn="ctr"/>
            <a:r>
              <a:rPr lang="en-US" dirty="0" smtClean="0">
                <a:solidFill>
                  <a:srgbClr val="7030A0"/>
                </a:solidFill>
                <a:cs typeface="+mn-cs"/>
              </a:rPr>
              <a:t>The cross demand "function"</a:t>
            </a:r>
            <a:endParaRPr lang="en-US" dirty="0">
              <a:solidFill>
                <a:srgbClr val="7030A0"/>
              </a:solidFill>
              <a:cs typeface="+mn-cs"/>
            </a:endParaRPr>
          </a:p>
        </p:txBody>
      </p:sp>
      <p:sp>
        <p:nvSpPr>
          <p:cNvPr id="7" name="Slide Number Placeholder 6"/>
          <p:cNvSpPr>
            <a:spLocks noGrp="1"/>
          </p:cNvSpPr>
          <p:nvPr>
            <p:ph type="sldNum" sz="quarter" idx="12"/>
          </p:nvPr>
        </p:nvSpPr>
        <p:spPr/>
        <p:txBody>
          <a:bodyPr/>
          <a:lstStyle/>
          <a:p>
            <a:fld id="{3ED69D72-ABB3-F043-AB7B-9747B590CAA5}" type="slidenum">
              <a:rPr lang="en-US" smtClean="0"/>
              <a:t>291</a:t>
            </a:fld>
            <a:endParaRPr lang="en-US"/>
          </a:p>
        </p:txBody>
      </p:sp>
      <p:sp>
        <p:nvSpPr>
          <p:cNvPr id="4" name="Line 3">
            <a:extLst>
              <a:ext uri="{FF2B5EF4-FFF2-40B4-BE49-F238E27FC236}">
                <a16:creationId xmlns:a16="http://schemas.microsoft.com/office/drawing/2014/main" id="{AF8ABA49-3D2F-1546-85D2-F230729C7D0A}"/>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1DDDD7E4-97E5-B84B-9CDE-0DB7B448885B}"/>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FF2EA76-9D35-2443-B8BA-9D566FE90C8E}"/>
                  </a:ext>
                </a:extLst>
              </p:cNvPr>
              <p:cNvSpPr>
                <a:spLocks noChangeArrowheads="1"/>
              </p:cNvSpPr>
              <p:nvPr/>
            </p:nvSpPr>
            <p:spPr bwMode="auto">
              <a:xfrm>
                <a:off x="1179580" y="1785938"/>
                <a:ext cx="351635" cy="363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altLang="en-US" baseline="-25000" dirty="0"/>
              </a:p>
            </p:txBody>
          </p:sp>
        </mc:Choice>
        <mc:Fallback xmlns="">
          <p:sp>
            <p:nvSpPr>
              <p:cNvPr id="13" name="Rectangle 12">
                <a:extLst>
                  <a:ext uri="{FF2B5EF4-FFF2-40B4-BE49-F238E27FC236}">
                    <a16:creationId xmlns:a16="http://schemas.microsoft.com/office/drawing/2014/main" id="{6FF2EA76-9D35-2443-B8BA-9D566FE90C8E}"/>
                  </a:ext>
                </a:extLst>
              </p:cNvPr>
              <p:cNvSpPr>
                <a:spLocks noRot="1" noChangeAspect="1" noMove="1" noResize="1" noEditPoints="1" noAdjustHandles="1" noChangeArrowheads="1" noChangeShapeType="1" noTextEdit="1"/>
              </p:cNvSpPr>
              <p:nvPr/>
            </p:nvSpPr>
            <p:spPr bwMode="auto">
              <a:xfrm>
                <a:off x="1179580" y="1785938"/>
                <a:ext cx="351635" cy="363627"/>
              </a:xfrm>
              <a:prstGeom prst="rect">
                <a:avLst/>
              </a:prstGeom>
              <a:blipFill>
                <a:blip r:embed="rId2"/>
                <a:stretch>
                  <a:fillRect b="-10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2EFCFE-75DA-E946-B283-E70264E54D04}"/>
                  </a:ext>
                </a:extLst>
              </p:cNvPr>
              <p:cNvSpPr/>
              <p:nvPr/>
            </p:nvSpPr>
            <p:spPr>
              <a:xfrm>
                <a:off x="4533872" y="5656768"/>
                <a:ext cx="481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i="1">
                              <a:solidFill>
                                <a:srgbClr val="FF0000"/>
                              </a:solidFill>
                              <a:latin typeface="Cambria Math" panose="02040503050406030204" pitchFamily="18" charset="0"/>
                            </a:rPr>
                            <m:t>𝑥</m:t>
                          </m:r>
                        </m:sub>
                      </m:sSub>
                    </m:oMath>
                  </m:oMathPara>
                </a14:m>
                <a:endParaRPr lang="en-US" dirty="0"/>
              </a:p>
            </p:txBody>
          </p:sp>
        </mc:Choice>
        <mc:Fallback xmlns="">
          <p:sp>
            <p:nvSpPr>
              <p:cNvPr id="6" name="Rectangle 5">
                <a:extLst>
                  <a:ext uri="{FF2B5EF4-FFF2-40B4-BE49-F238E27FC236}">
                    <a16:creationId xmlns:a16="http://schemas.microsoft.com/office/drawing/2014/main" id="{E82EFCFE-75DA-E946-B283-E70264E54D04}"/>
                  </a:ext>
                </a:extLst>
              </p:cNvPr>
              <p:cNvSpPr>
                <a:spLocks noRot="1" noChangeAspect="1" noMove="1" noResize="1" noEditPoints="1" noAdjustHandles="1" noChangeArrowheads="1" noChangeShapeType="1" noTextEdit="1"/>
              </p:cNvSpPr>
              <p:nvPr/>
            </p:nvSpPr>
            <p:spPr>
              <a:xfrm>
                <a:off x="4533872" y="5656768"/>
                <a:ext cx="481414" cy="369332"/>
              </a:xfrm>
              <a:prstGeom prst="rect">
                <a:avLst/>
              </a:prstGeom>
              <a:blipFill>
                <a:blip r:embed="rId6"/>
                <a:stretch>
                  <a:fillRect b="-4918"/>
                </a:stretch>
              </a:blipFill>
            </p:spPr>
            <p:txBody>
              <a:bodyPr/>
              <a:lstStyle/>
              <a:p>
                <a:r>
                  <a:rPr lang="en-US">
                    <a:noFill/>
                  </a:rPr>
                  <a:t> </a:t>
                </a:r>
              </a:p>
            </p:txBody>
          </p:sp>
        </mc:Fallback>
      </mc:AlternateContent>
      <p:cxnSp>
        <p:nvCxnSpPr>
          <p:cNvPr id="11" name="Straight Connector 10"/>
          <p:cNvCxnSpPr/>
          <p:nvPr/>
        </p:nvCxnSpPr>
        <p:spPr>
          <a:xfrm>
            <a:off x="2913232" y="4337144"/>
            <a:ext cx="31136" cy="12435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44369" y="4337144"/>
            <a:ext cx="15895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752344" y="5870448"/>
                <a:ext cx="660911" cy="5666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solidFill>
                                <a:schemeClr val="accent1"/>
                              </a:solidFill>
                              <a:latin typeface="Cambria Math" panose="02040503050406030204" pitchFamily="18" charset="0"/>
                            </a:rPr>
                          </m:ctrlPr>
                        </m:fPr>
                        <m:num>
                          <m:r>
                            <a:rPr lang="en-US" i="1">
                              <a:solidFill>
                                <a:schemeClr val="accent1"/>
                              </a:solidFill>
                              <a:latin typeface="Cambria Math"/>
                            </a:rPr>
                            <m:t>𝑎</m:t>
                          </m:r>
                        </m:num>
                        <m:den>
                          <m:r>
                            <a:rPr lang="en-US" i="1">
                              <a:solidFill>
                                <a:schemeClr val="accent1"/>
                              </a:solidFill>
                              <a:latin typeface="Cambria Math"/>
                            </a:rPr>
                            <m:t>𝑏</m:t>
                          </m:r>
                        </m:den>
                      </m:f>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𝑝</m:t>
                          </m:r>
                        </m:e>
                        <m:sub>
                          <m:r>
                            <a:rPr lang="en-US" i="1">
                              <a:solidFill>
                                <a:srgbClr val="00B050"/>
                              </a:solidFill>
                              <a:latin typeface="Cambria Math" panose="02040503050406030204" pitchFamily="18" charset="0"/>
                            </a:rPr>
                            <m:t>𝑦</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752344" y="5870448"/>
                <a:ext cx="660911" cy="566694"/>
              </a:xfrm>
              <a:prstGeom prst="rect">
                <a:avLst/>
              </a:prstGeom>
              <a:blipFill>
                <a:blip r:embed="rId9"/>
                <a:stretch>
                  <a:fillRect/>
                </a:stretch>
              </a:blipFill>
            </p:spPr>
            <p:txBody>
              <a:bodyPr/>
              <a:lstStyle/>
              <a:p>
                <a:r>
                  <a:rPr lang="en-US">
                    <a:noFill/>
                  </a:rPr>
                  <a:t> </a:t>
                </a:r>
              </a:p>
            </p:txBody>
          </p:sp>
        </mc:Fallback>
      </mc:AlternateContent>
      <p:cxnSp>
        <p:nvCxnSpPr>
          <p:cNvPr id="21" name="Straight Connector 20"/>
          <p:cNvCxnSpPr/>
          <p:nvPr/>
        </p:nvCxnSpPr>
        <p:spPr>
          <a:xfrm>
            <a:off x="1531215" y="5548153"/>
            <a:ext cx="1413153" cy="3251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838200" y="3895344"/>
                <a:ext cx="505968" cy="6886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𝐼</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i="1">
                                  <a:solidFill>
                                    <a:srgbClr val="FF0000"/>
                                  </a:solidFill>
                                  <a:latin typeface="Cambria Math" panose="02040503050406030204" pitchFamily="18" charset="0"/>
                                </a:rPr>
                                <m:t>𝑦</m:t>
                              </m:r>
                            </m:sub>
                          </m:sSub>
                          <m:r>
                            <a:rPr lang="he-IL" i="1">
                              <a:solidFill>
                                <a:srgbClr val="FF0000"/>
                              </a:solidFill>
                              <a:latin typeface="Cambria Math" panose="02040503050406030204" pitchFamily="18" charset="0"/>
                            </a:rPr>
                            <m:t> </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38200" y="3895344"/>
                <a:ext cx="505968" cy="688650"/>
              </a:xfrm>
              <a:prstGeom prst="rect">
                <a:avLst/>
              </a:prstGeom>
              <a:blipFill>
                <a:blip r:embed="rId10"/>
                <a:stretch>
                  <a:fillRect/>
                </a:stretch>
              </a:blipFill>
            </p:spPr>
            <p:txBody>
              <a:bodyPr/>
              <a:lstStyle/>
              <a:p>
                <a:r>
                  <a:rPr lang="en-US">
                    <a:noFill/>
                  </a:rPr>
                  <a:t> </a:t>
                </a:r>
              </a:p>
            </p:txBody>
          </p:sp>
        </mc:Fallback>
      </mc:AlternateContent>
      <p:grpSp>
        <p:nvGrpSpPr>
          <p:cNvPr id="22" name="Group 21"/>
          <p:cNvGrpSpPr/>
          <p:nvPr/>
        </p:nvGrpSpPr>
        <p:grpSpPr>
          <a:xfrm>
            <a:off x="5985974" y="1846512"/>
            <a:ext cx="4898734" cy="2246147"/>
            <a:chOff x="5963522" y="2032941"/>
            <a:chExt cx="4898734" cy="2246147"/>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D675B8F-728C-8045-8609-026B680133F7}"/>
                    </a:ext>
                  </a:extLst>
                </p:cNvPr>
                <p:cNvSpPr/>
                <p:nvPr/>
              </p:nvSpPr>
              <p:spPr>
                <a:xfrm>
                  <a:off x="5963522" y="2032941"/>
                  <a:ext cx="4853830" cy="585097"/>
                </a:xfrm>
                <a:prstGeom prst="rect">
                  <a:avLst/>
                </a:prstGeom>
              </p:spPr>
              <p:txBody>
                <a:bodyPr wrap="square">
                  <a:spAutoFit/>
                </a:bodyPr>
                <a:lstStyle/>
                <a:p>
                  <a:r>
                    <a:rPr lang="en-US" sz="2400" dirty="0" smtClean="0"/>
                    <a:t>For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𝑥</m:t>
                          </m:r>
                        </m:sub>
                      </m:sSub>
                      <m:r>
                        <a:rPr lang="en-US" sz="2400" i="1">
                          <a:latin typeface="Cambria Math"/>
                        </a:rPr>
                        <m:t>&lt;</m:t>
                      </m:r>
                      <m:f>
                        <m:fPr>
                          <m:ctrlPr>
                            <a:rPr lang="en-US" sz="2400" i="1">
                              <a:solidFill>
                                <a:schemeClr val="accent1"/>
                              </a:solidFill>
                              <a:latin typeface="Cambria Math" panose="02040503050406030204" pitchFamily="18" charset="0"/>
                            </a:rPr>
                          </m:ctrlPr>
                        </m:fPr>
                        <m:num>
                          <m:r>
                            <a:rPr lang="en-US" sz="2400" i="1">
                              <a:solidFill>
                                <a:schemeClr val="accent1"/>
                              </a:solidFill>
                              <a:latin typeface="Cambria Math"/>
                            </a:rPr>
                            <m:t>𝑎</m:t>
                          </m:r>
                        </m:num>
                        <m:den>
                          <m:r>
                            <a:rPr lang="en-US" sz="2400" i="1">
                              <a:solidFill>
                                <a:schemeClr val="accent1"/>
                              </a:solidFill>
                              <a:latin typeface="Cambria Math"/>
                            </a:rPr>
                            <m:t>𝑏</m:t>
                          </m:r>
                        </m:den>
                      </m:f>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𝑦</m:t>
                          </m:r>
                        </m:sub>
                      </m:sSub>
                    </m:oMath>
                  </a14:m>
                  <a:r>
                    <a:rPr lang="en-US" sz="2400" dirty="0" smtClean="0"/>
                    <a:t>  it's  </a:t>
                  </a:r>
                  <a14:m>
                    <m:oMath xmlns:m="http://schemas.openxmlformats.org/officeDocument/2006/math">
                      <m:r>
                        <a:rPr lang="en-US" sz="2400" b="0" i="1" smtClean="0">
                          <a:solidFill>
                            <a:srgbClr val="FF0000"/>
                          </a:solidFill>
                          <a:latin typeface="Cambria Math"/>
                        </a:rPr>
                        <m:t>𝑦</m:t>
                      </m:r>
                      <m:r>
                        <a:rPr lang="en-US" sz="2400" i="1">
                          <a:solidFill>
                            <a:srgbClr val="FF0000"/>
                          </a:solidFill>
                          <a:latin typeface="Cambria Math"/>
                        </a:rPr>
                        <m:t>=</m:t>
                      </m:r>
                      <m:r>
                        <a:rPr lang="en-US" sz="2400" b="0" i="0" smtClean="0">
                          <a:solidFill>
                            <a:srgbClr val="FF0000"/>
                          </a:solidFill>
                          <a:latin typeface="Cambria Math"/>
                        </a:rPr>
                        <m:t>0</m:t>
                      </m:r>
                    </m:oMath>
                  </a14:m>
                  <a:endParaRPr lang="en-US" sz="2400" dirty="0"/>
                </a:p>
              </p:txBody>
            </p:sp>
          </mc:Choice>
          <mc:Fallback xmlns="">
            <p:sp>
              <p:nvSpPr>
                <p:cNvPr id="23" name="Rectangle 22">
                  <a:extLst>
                    <a:ext uri="{FF2B5EF4-FFF2-40B4-BE49-F238E27FC236}">
                      <a16:creationId xmlns="" xmlns:a16="http://schemas.microsoft.com/office/drawing/2014/main" xmlns:a14="http://schemas.microsoft.com/office/drawing/2010/main" id="{2D675B8F-728C-8045-8609-026B680133F7}"/>
                    </a:ext>
                  </a:extLst>
                </p:cNvPr>
                <p:cNvSpPr>
                  <a:spLocks noRot="1" noChangeAspect="1" noMove="1" noResize="1" noEditPoints="1" noAdjustHandles="1" noChangeArrowheads="1" noChangeShapeType="1" noTextEdit="1"/>
                </p:cNvSpPr>
                <p:nvPr/>
              </p:nvSpPr>
              <p:spPr>
                <a:xfrm>
                  <a:off x="5963522" y="2032941"/>
                  <a:ext cx="4853830" cy="585097"/>
                </a:xfrm>
                <a:prstGeom prst="rect">
                  <a:avLst/>
                </a:prstGeom>
                <a:blipFill rotWithShape="1">
                  <a:blip r:embed="rId11"/>
                  <a:stretch>
                    <a:fillRect l="-2010" t="-2083"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D675B8F-728C-8045-8609-026B680133F7}"/>
                    </a:ext>
                  </a:extLst>
                </p:cNvPr>
                <p:cNvSpPr/>
                <p:nvPr/>
              </p:nvSpPr>
              <p:spPr>
                <a:xfrm>
                  <a:off x="5963522" y="3644042"/>
                  <a:ext cx="4853830" cy="635046"/>
                </a:xfrm>
                <a:prstGeom prst="rect">
                  <a:avLst/>
                </a:prstGeom>
              </p:spPr>
              <p:txBody>
                <a:bodyPr wrap="square">
                  <a:spAutoFit/>
                </a:bodyPr>
                <a:lstStyle/>
                <a:p>
                  <a:r>
                    <a:rPr lang="en-US" sz="2000" dirty="0" smtClean="0"/>
                    <a:t>(And for </a:t>
                  </a:r>
                  <a14:m>
                    <m:oMath xmlns:m="http://schemas.openxmlformats.org/officeDocument/2006/math">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a:rPr>
                            <m:t> </m:t>
                          </m:r>
                          <m:r>
                            <a:rPr lang="en-US" sz="2000" i="1">
                              <a:solidFill>
                                <a:srgbClr val="00B050"/>
                              </a:solidFill>
                              <a:latin typeface="Cambria Math"/>
                            </a:rPr>
                            <m:t>𝑝</m:t>
                          </m:r>
                        </m:e>
                        <m:sub>
                          <m:r>
                            <a:rPr lang="en-US" sz="2000" i="1">
                              <a:solidFill>
                                <a:srgbClr val="00B050"/>
                              </a:solidFill>
                              <a:latin typeface="Cambria Math"/>
                            </a:rPr>
                            <m:t>𝑥</m:t>
                          </m:r>
                        </m:sub>
                      </m:sSub>
                      <m:r>
                        <a:rPr lang="en-US" sz="2000" i="1">
                          <a:latin typeface="Cambria Math"/>
                        </a:rPr>
                        <m:t>=</m:t>
                      </m:r>
                      <m:f>
                        <m:fPr>
                          <m:ctrlPr>
                            <a:rPr lang="en-US" sz="2000" i="1">
                              <a:solidFill>
                                <a:schemeClr val="accent1"/>
                              </a:solidFill>
                              <a:latin typeface="Cambria Math" panose="02040503050406030204" pitchFamily="18" charset="0"/>
                            </a:rPr>
                          </m:ctrlPr>
                        </m:fPr>
                        <m:num>
                          <m:r>
                            <a:rPr lang="en-US" sz="2000" i="1">
                              <a:solidFill>
                                <a:schemeClr val="accent1"/>
                              </a:solidFill>
                              <a:latin typeface="Cambria Math"/>
                            </a:rPr>
                            <m:t>𝑎</m:t>
                          </m:r>
                        </m:num>
                        <m:den>
                          <m:r>
                            <a:rPr lang="en-US" sz="2000" i="1">
                              <a:solidFill>
                                <a:schemeClr val="accent1"/>
                              </a:solidFill>
                              <a:latin typeface="Cambria Math"/>
                            </a:rPr>
                            <m:t>𝑏</m:t>
                          </m:r>
                        </m:den>
                      </m:f>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a:rPr>
                            <m:t>𝑝</m:t>
                          </m:r>
                        </m:e>
                        <m:sub>
                          <m:r>
                            <a:rPr lang="en-US" sz="2000" i="1">
                              <a:solidFill>
                                <a:srgbClr val="00B050"/>
                              </a:solidFill>
                              <a:latin typeface="Cambria Math"/>
                            </a:rPr>
                            <m:t>𝑦</m:t>
                          </m:r>
                        </m:sub>
                      </m:sSub>
                    </m:oMath>
                  </a14:m>
                  <a:r>
                    <a:rPr lang="en-US" sz="2000" dirty="0" smtClean="0"/>
                    <a:t>  any value </a:t>
                  </a:r>
                  <a14:m>
                    <m:oMath xmlns:m="http://schemas.openxmlformats.org/officeDocument/2006/math">
                      <m:r>
                        <a:rPr lang="en-US" sz="2000">
                          <a:solidFill>
                            <a:srgbClr val="FF0000"/>
                          </a:solidFill>
                          <a:latin typeface="Cambria Math"/>
                        </a:rPr>
                        <m:t>0</m:t>
                      </m:r>
                      <m:r>
                        <a:rPr lang="en-US" sz="2000" i="1">
                          <a:solidFill>
                            <a:srgbClr val="FF0000"/>
                          </a:solidFill>
                          <a:latin typeface="Cambria Math"/>
                        </a:rPr>
                        <m:t>≤</m:t>
                      </m:r>
                      <m:r>
                        <a:rPr lang="en-US" sz="2000" b="0" i="1" smtClean="0">
                          <a:solidFill>
                            <a:srgbClr val="FF0000"/>
                          </a:solidFill>
                          <a:latin typeface="Cambria Math"/>
                        </a:rPr>
                        <m:t>𝑦</m:t>
                      </m:r>
                      <m:r>
                        <a:rPr lang="en-US" sz="2000" i="1">
                          <a:solidFill>
                            <a:srgbClr val="FF0000"/>
                          </a:solidFill>
                          <a:latin typeface="Cambria Math"/>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a:rPr>
                            <m:t>𝐼</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𝑝</m:t>
                              </m:r>
                            </m:e>
                            <m:sub>
                              <m:r>
                                <a:rPr lang="en-US" sz="2000" b="0" i="1" smtClean="0">
                                  <a:solidFill>
                                    <a:srgbClr val="FF0000"/>
                                  </a:solidFill>
                                  <a:latin typeface="Cambria Math"/>
                                </a:rPr>
                                <m:t>𝑦</m:t>
                              </m:r>
                            </m:sub>
                          </m:sSub>
                        </m:den>
                      </m:f>
                    </m:oMath>
                  </a14:m>
                  <a:r>
                    <a:rPr lang="en-US" sz="2000" dirty="0" smtClean="0"/>
                    <a:t> )</a:t>
                  </a:r>
                  <a:endParaRPr lang="en-US" sz="2000" dirty="0"/>
                </a:p>
              </p:txBody>
            </p:sp>
          </mc:Choice>
          <mc:Fallback xmlns="">
            <p:sp>
              <p:nvSpPr>
                <p:cNvPr id="24" name="Rectangle 23">
                  <a:extLst>
                    <a:ext uri="{FF2B5EF4-FFF2-40B4-BE49-F238E27FC236}">
                      <a16:creationId xmlns="" xmlns:a16="http://schemas.microsoft.com/office/drawing/2014/main" xmlns:a14="http://schemas.microsoft.com/office/drawing/2010/main" id="{2D675B8F-728C-8045-8609-026B680133F7}"/>
                    </a:ext>
                  </a:extLst>
                </p:cNvPr>
                <p:cNvSpPr>
                  <a:spLocks noRot="1" noChangeAspect="1" noMove="1" noResize="1" noEditPoints="1" noAdjustHandles="1" noChangeArrowheads="1" noChangeShapeType="1" noTextEdit="1"/>
                </p:cNvSpPr>
                <p:nvPr/>
              </p:nvSpPr>
              <p:spPr>
                <a:xfrm>
                  <a:off x="5963522" y="3644042"/>
                  <a:ext cx="4853830" cy="635046"/>
                </a:xfrm>
                <a:prstGeom prst="rect">
                  <a:avLst/>
                </a:prstGeom>
                <a:blipFill rotWithShape="1">
                  <a:blip r:embed="rId12"/>
                  <a:stretch>
                    <a:fillRect l="-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D675B8F-728C-8045-8609-026B680133F7}"/>
                    </a:ext>
                  </a:extLst>
                </p:cNvPr>
                <p:cNvSpPr/>
                <p:nvPr/>
              </p:nvSpPr>
              <p:spPr>
                <a:xfrm>
                  <a:off x="6008426" y="2945771"/>
                  <a:ext cx="4853830" cy="699679"/>
                </a:xfrm>
                <a:prstGeom prst="rect">
                  <a:avLst/>
                </a:prstGeom>
              </p:spPr>
              <p:txBody>
                <a:bodyPr wrap="square">
                  <a:spAutoFit/>
                </a:bodyPr>
                <a:lstStyle/>
                <a:p>
                  <a:r>
                    <a:rPr lang="en-US" sz="2400" dirty="0" smtClean="0"/>
                    <a:t>For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𝑥</m:t>
                          </m:r>
                        </m:sub>
                      </m:sSub>
                      <m:r>
                        <a:rPr lang="en-US" sz="2400" b="0" i="1" smtClean="0">
                          <a:solidFill>
                            <a:srgbClr val="00B050"/>
                          </a:solidFill>
                          <a:latin typeface="Cambria Math"/>
                        </a:rPr>
                        <m:t>&gt;</m:t>
                      </m:r>
                      <m:f>
                        <m:fPr>
                          <m:ctrlPr>
                            <a:rPr lang="en-US" sz="2400" i="1">
                              <a:solidFill>
                                <a:schemeClr val="accent1"/>
                              </a:solidFill>
                              <a:latin typeface="Cambria Math" panose="02040503050406030204" pitchFamily="18" charset="0"/>
                            </a:rPr>
                          </m:ctrlPr>
                        </m:fPr>
                        <m:num>
                          <m:r>
                            <a:rPr lang="en-US" sz="2400" i="1">
                              <a:solidFill>
                                <a:schemeClr val="accent1"/>
                              </a:solidFill>
                              <a:latin typeface="Cambria Math"/>
                            </a:rPr>
                            <m:t>𝑎</m:t>
                          </m:r>
                        </m:num>
                        <m:den>
                          <m:r>
                            <a:rPr lang="en-US" sz="2400" i="1">
                              <a:solidFill>
                                <a:schemeClr val="accent1"/>
                              </a:solidFill>
                              <a:latin typeface="Cambria Math"/>
                            </a:rPr>
                            <m:t>𝑏</m:t>
                          </m:r>
                        </m:den>
                      </m:f>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a:rPr>
                            <m:t>𝑝</m:t>
                          </m:r>
                        </m:e>
                        <m:sub>
                          <m:r>
                            <a:rPr lang="en-US" sz="2400" i="1">
                              <a:solidFill>
                                <a:srgbClr val="00B050"/>
                              </a:solidFill>
                              <a:latin typeface="Cambria Math"/>
                            </a:rPr>
                            <m:t>𝑦</m:t>
                          </m:r>
                        </m:sub>
                      </m:sSub>
                    </m:oMath>
                  </a14:m>
                  <a:r>
                    <a:rPr lang="en-US" sz="2400" dirty="0" smtClean="0"/>
                    <a:t>  it's  </a:t>
                  </a:r>
                  <a14:m>
                    <m:oMath xmlns:m="http://schemas.openxmlformats.org/officeDocument/2006/math">
                      <m:r>
                        <a:rPr lang="en-US" sz="2400" b="0" i="1" smtClean="0">
                          <a:solidFill>
                            <a:srgbClr val="FF0000"/>
                          </a:solidFill>
                          <a:latin typeface="Cambria Math"/>
                        </a:rPr>
                        <m:t>𝑦</m:t>
                      </m:r>
                      <m:r>
                        <a:rPr lang="en-US" sz="2400" i="1">
                          <a:solidFill>
                            <a:srgbClr val="FF0000"/>
                          </a:solidFill>
                          <a:latin typeface="Cambria Math"/>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a:rPr>
                            <m:t>𝐼</m:t>
                          </m:r>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a:rPr>
                                <m:t>𝑝</m:t>
                              </m:r>
                            </m:e>
                            <m:sub>
                              <m:r>
                                <a:rPr lang="en-US" sz="2400" b="0" i="1" smtClean="0">
                                  <a:solidFill>
                                    <a:srgbClr val="FF0000"/>
                                  </a:solidFill>
                                  <a:latin typeface="Cambria Math"/>
                                </a:rPr>
                                <m:t>𝑦</m:t>
                              </m:r>
                            </m:sub>
                          </m:sSub>
                        </m:den>
                      </m:f>
                    </m:oMath>
                  </a14:m>
                  <a:endParaRPr lang="en-US" sz="2400" dirty="0"/>
                </a:p>
              </p:txBody>
            </p:sp>
          </mc:Choice>
          <mc:Fallback xmlns="">
            <p:sp>
              <p:nvSpPr>
                <p:cNvPr id="25" name="Rectangle 24">
                  <a:extLst>
                    <a:ext uri="{FF2B5EF4-FFF2-40B4-BE49-F238E27FC236}">
                      <a16:creationId xmlns="" xmlns:a16="http://schemas.microsoft.com/office/drawing/2014/main" xmlns:a14="http://schemas.microsoft.com/office/drawing/2010/main" id="{2D675B8F-728C-8045-8609-026B680133F7}"/>
                    </a:ext>
                  </a:extLst>
                </p:cNvPr>
                <p:cNvSpPr>
                  <a:spLocks noRot="1" noChangeAspect="1" noMove="1" noResize="1" noEditPoints="1" noAdjustHandles="1" noChangeArrowheads="1" noChangeShapeType="1" noTextEdit="1"/>
                </p:cNvSpPr>
                <p:nvPr/>
              </p:nvSpPr>
              <p:spPr>
                <a:xfrm>
                  <a:off x="6008426" y="2945771"/>
                  <a:ext cx="4853830" cy="699679"/>
                </a:xfrm>
                <a:prstGeom prst="rect">
                  <a:avLst/>
                </a:prstGeom>
                <a:blipFill rotWithShape="1">
                  <a:blip r:embed="rId13"/>
                  <a:stretch>
                    <a:fillRect l="-188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587649D-323B-694F-A50D-03ED43B16767}"/>
                  </a:ext>
                </a:extLst>
              </p:cNvPr>
              <p:cNvSpPr txBox="1"/>
              <p:nvPr/>
            </p:nvSpPr>
            <p:spPr>
              <a:xfrm>
                <a:off x="6008426" y="4564413"/>
                <a:ext cx="4853830" cy="1763303"/>
              </a:xfrm>
              <a:prstGeom prst="rect">
                <a:avLst/>
              </a:prstGeom>
              <a:noFill/>
            </p:spPr>
            <p:txBody>
              <a:bodyPr wrap="square" rtlCol="0">
                <a:spAutoFit/>
              </a:bodyPr>
              <a:lstStyle/>
              <a:p>
                <a:pPr algn="l"/>
                <a:r>
                  <a:rPr lang="en-US" sz="2000" i="0" dirty="0" smtClean="0">
                    <a:latin typeface="+mj-lt"/>
                    <a:ea typeface="Cambria Math" panose="02040503050406030204" pitchFamily="18" charset="0"/>
                  </a:rPr>
                  <a:t>The elasticity is</a:t>
                </a:r>
                <a:endParaRPr lang="he-IL" sz="2000" dirty="0" smtClean="0">
                  <a:latin typeface="Cambria Math" panose="02040503050406030204" pitchFamily="18" charset="0"/>
                  <a:ea typeface="Cambria Math" panose="02040503050406030204" pitchFamily="18" charset="0"/>
                </a:endParaRPr>
              </a:p>
              <a:p>
                <a:pPr algn="ctr"/>
                <a14:m>
                  <m:oMath xmlns:m="http://schemas.openxmlformats.org/officeDocument/2006/math">
                    <m:sSub>
                      <m:sSubPr>
                        <m:ctrlPr>
                          <a:rPr lang="en-US" sz="2000" i="1" smtClean="0">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𝜂</m:t>
                        </m:r>
                      </m:e>
                      <m:sub>
                        <m:r>
                          <a:rPr lang="en-US" sz="2000" b="0" i="1" smtClean="0">
                            <a:solidFill>
                              <a:srgbClr val="FF0000"/>
                            </a:solidFill>
                            <a:latin typeface="Cambria Math"/>
                            <a:ea typeface="Cambria Math" panose="02040503050406030204" pitchFamily="18" charset="0"/>
                          </a:rPr>
                          <m:t>𝑦</m:t>
                        </m:r>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𝑝</m:t>
                            </m:r>
                          </m:e>
                          <m:sub>
                            <m:r>
                              <a:rPr lang="en-US" sz="2000" b="0" i="1" smtClean="0">
                                <a:solidFill>
                                  <a:srgbClr val="FF0000"/>
                                </a:solidFill>
                                <a:latin typeface="Cambria Math" panose="02040503050406030204" pitchFamily="18" charset="0"/>
                                <a:ea typeface="Cambria Math" panose="02040503050406030204" pitchFamily="18" charset="0"/>
                              </a:rPr>
                              <m:t>𝑥</m:t>
                            </m:r>
                          </m:sub>
                        </m:sSub>
                      </m:sub>
                    </m:sSub>
                  </m:oMath>
                </a14:m>
                <a:r>
                  <a:rPr lang="en-US" sz="2000" dirty="0">
                    <a:solidFill>
                      <a:srgbClr val="FF0000"/>
                    </a:solidFill>
                  </a:rPr>
                  <a:t>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a:ea typeface="Cambria Math" panose="02040503050406030204" pitchFamily="18" charset="0"/>
                      </a:rPr>
                      <m:t>0</m:t>
                    </m:r>
                  </m:oMath>
                </a14:m>
                <a:endParaRPr lang="en-US" sz="2000" b="0" dirty="0" smtClean="0">
                  <a:solidFill>
                    <a:srgbClr val="FF0000"/>
                  </a:solidFill>
                  <a:ea typeface="Cambria Math" panose="02040503050406030204" pitchFamily="18" charset="0"/>
                </a:endParaRPr>
              </a:p>
              <a:p>
                <a:endParaRPr lang="en-US" sz="2000" dirty="0" smtClean="0"/>
              </a:p>
              <a:p>
                <a:pPr algn="l"/>
                <a:r>
                  <a:rPr lang="en-US" sz="2000" dirty="0"/>
                  <a:t>i</a:t>
                </a:r>
                <a:r>
                  <a:rPr lang="en-US" sz="2000" dirty="0" smtClean="0"/>
                  <a:t>n the range </a:t>
                </a:r>
                <a14:m>
                  <m:oMath xmlns:m="http://schemas.openxmlformats.org/officeDocument/2006/math">
                    <m:sSub>
                      <m:sSubPr>
                        <m:ctrlPr>
                          <a:rPr lang="en-US" sz="2000" i="1" smtClean="0">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𝑝</m:t>
                        </m:r>
                      </m:e>
                      <m:sub>
                        <m:r>
                          <a:rPr lang="en-US" sz="2000" i="1">
                            <a:solidFill>
                              <a:srgbClr val="00B050"/>
                            </a:solidFill>
                            <a:latin typeface="Cambria Math" panose="02040503050406030204" pitchFamily="18" charset="0"/>
                          </a:rPr>
                          <m:t>𝑥</m:t>
                        </m:r>
                      </m:sub>
                    </m:sSub>
                    <m:r>
                      <a:rPr lang="en-US" sz="2000" b="0" i="1" smtClean="0">
                        <a:latin typeface="Cambria Math"/>
                      </a:rPr>
                      <m:t>&gt;</m:t>
                    </m:r>
                    <m:f>
                      <m:fPr>
                        <m:ctrlPr>
                          <a:rPr lang="en-US" sz="2000" i="1">
                            <a:solidFill>
                              <a:schemeClr val="accent1"/>
                            </a:solidFill>
                            <a:latin typeface="Cambria Math" panose="02040503050406030204" pitchFamily="18" charset="0"/>
                          </a:rPr>
                        </m:ctrlPr>
                      </m:fPr>
                      <m:num>
                        <m:r>
                          <a:rPr lang="en-US" sz="2000" i="1">
                            <a:solidFill>
                              <a:schemeClr val="accent1"/>
                            </a:solidFill>
                            <a:latin typeface="Cambria Math"/>
                          </a:rPr>
                          <m:t>𝑎</m:t>
                        </m:r>
                      </m:num>
                      <m:den>
                        <m:r>
                          <a:rPr lang="en-US" sz="2000" i="1">
                            <a:solidFill>
                              <a:schemeClr val="accent1"/>
                            </a:solidFill>
                            <a:latin typeface="Cambria Math"/>
                          </a:rPr>
                          <m:t>𝑏</m:t>
                        </m:r>
                      </m:den>
                    </m:f>
                    <m:sSub>
                      <m:sSubPr>
                        <m:ctrlPr>
                          <a:rPr lang="en-US" sz="2000" b="1" i="1" smtClean="0">
                            <a:solidFill>
                              <a:srgbClr val="00B050"/>
                            </a:solidFill>
                            <a:latin typeface="Cambria Math" panose="02040503050406030204" pitchFamily="18" charset="0"/>
                          </a:rPr>
                        </m:ctrlPr>
                      </m:sSubPr>
                      <m:e>
                        <m:r>
                          <a:rPr lang="en-US" sz="2000" b="0" i="1">
                            <a:solidFill>
                              <a:srgbClr val="00B050"/>
                            </a:solidFill>
                            <a:latin typeface="Cambria Math" panose="02040503050406030204" pitchFamily="18" charset="0"/>
                          </a:rPr>
                          <m:t>𝑝</m:t>
                        </m:r>
                      </m:e>
                      <m:sub>
                        <m:r>
                          <a:rPr lang="en-US" sz="2000" b="1" i="1">
                            <a:solidFill>
                              <a:srgbClr val="00B050"/>
                            </a:solidFill>
                            <a:latin typeface="Cambria Math" panose="02040503050406030204" pitchFamily="18" charset="0"/>
                          </a:rPr>
                          <m:t>𝒚</m:t>
                        </m:r>
                      </m:sub>
                    </m:sSub>
                  </m:oMath>
                </a14:m>
                <a:r>
                  <a:rPr lang="he-IL" sz="2000" dirty="0" smtClean="0"/>
                  <a:t> </a:t>
                </a:r>
                <a:r>
                  <a:rPr lang="en-US" sz="2000" dirty="0"/>
                  <a:t> </a:t>
                </a:r>
                <a:r>
                  <a:rPr lang="en-US" sz="2000" dirty="0" smtClean="0"/>
                  <a:t>and not well defined outside it</a:t>
                </a:r>
                <a:endParaRPr lang="en-US" sz="2000" dirty="0"/>
              </a:p>
            </p:txBody>
          </p:sp>
        </mc:Choice>
        <mc:Fallback xmlns="">
          <p:sp>
            <p:nvSpPr>
              <p:cNvPr id="26" name="TextBox 25">
                <a:extLst>
                  <a:ext uri="{FF2B5EF4-FFF2-40B4-BE49-F238E27FC236}">
                    <a16:creationId xmlns="" xmlns:a16="http://schemas.microsoft.com/office/drawing/2014/main" xmlns:a14="http://schemas.microsoft.com/office/drawing/2010/main" id="{F587649D-323B-694F-A50D-03ED43B16767}"/>
                  </a:ext>
                </a:extLst>
              </p:cNvPr>
              <p:cNvSpPr txBox="1">
                <a:spLocks noRot="1" noChangeAspect="1" noMove="1" noResize="1" noEditPoints="1" noAdjustHandles="1" noChangeArrowheads="1" noChangeShapeType="1" noTextEdit="1"/>
              </p:cNvSpPr>
              <p:nvPr/>
            </p:nvSpPr>
            <p:spPr>
              <a:xfrm>
                <a:off x="6008426" y="4564413"/>
                <a:ext cx="4853830" cy="1763303"/>
              </a:xfrm>
              <a:prstGeom prst="rect">
                <a:avLst/>
              </a:prstGeom>
              <a:blipFill rotWithShape="1">
                <a:blip r:embed="rId14"/>
                <a:stretch>
                  <a:fillRect l="-1382" t="-1384" b="-5536"/>
                </a:stretch>
              </a:blipFill>
            </p:spPr>
            <p:txBody>
              <a:bodyPr/>
              <a:lstStyle/>
              <a:p>
                <a:r>
                  <a:rPr lang="en-US">
                    <a:noFill/>
                  </a:rPr>
                  <a:t> </a:t>
                </a:r>
              </a:p>
            </p:txBody>
          </p:sp>
        </mc:Fallback>
      </mc:AlternateContent>
    </p:spTree>
    <p:extLst>
      <p:ext uri="{BB962C8B-B14F-4D97-AF65-F5344CB8AC3E}">
        <p14:creationId xmlns:p14="http://schemas.microsoft.com/office/powerpoint/2010/main" val="73160857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An example of a </a:t>
            </a:r>
            <a:r>
              <a:rPr lang="en-US" dirty="0" err="1" smtClean="0">
                <a:solidFill>
                  <a:srgbClr val="7030A0"/>
                </a:solidFill>
                <a:cs typeface="+mn-cs"/>
              </a:rPr>
              <a:t>Giffen</a:t>
            </a:r>
            <a:r>
              <a:rPr lang="en-US" dirty="0" smtClean="0">
                <a:solidFill>
                  <a:srgbClr val="7030A0"/>
                </a:solidFill>
                <a:cs typeface="+mn-cs"/>
              </a:rPr>
              <a:t> good</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292</a:t>
            </a:fld>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1842448" y="1875354"/>
                <a:ext cx="9064091" cy="37548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𝑈</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e>
                      </m:d>
                      <m:r>
                        <a:rPr lang="en-US" sz="2800" b="0" i="1" smtClean="0">
                          <a:solidFill>
                            <a:schemeClr val="accent1"/>
                          </a:solidFill>
                          <a:latin typeface="Cambria Math" panose="02040503050406030204" pitchFamily="18" charset="0"/>
                        </a:rPr>
                        <m:t>=</m:t>
                      </m:r>
                      <m:func>
                        <m:funcPr>
                          <m:ctrlPr>
                            <a:rPr lang="en-US" sz="2800" b="0"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min</m:t>
                          </m:r>
                        </m:fName>
                        <m:e>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r>
                                <a:rPr lang="en-US" sz="2800" b="0" i="1" smtClean="0">
                                  <a:solidFill>
                                    <a:schemeClr val="accent1"/>
                                  </a:solidFill>
                                  <a:latin typeface="Cambria Math" panose="02040503050406030204" pitchFamily="18" charset="0"/>
                                </a:rPr>
                                <m:t>, </m:t>
                              </m:r>
                              <m:r>
                                <a:rPr lang="en-US" sz="2800" b="0" i="1" smtClean="0">
                                  <a:solidFill>
                                    <a:schemeClr val="accent1"/>
                                  </a:solidFill>
                                  <a:latin typeface="Cambria Math" panose="02040503050406030204" pitchFamily="18" charset="0"/>
                                </a:rPr>
                                <m:t>100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5</m:t>
                              </m:r>
                              <m:r>
                                <a:rPr lang="en-US" sz="2800" b="0" i="1" smtClean="0">
                                  <a:solidFill>
                                    <a:schemeClr val="accent1"/>
                                  </a:solidFill>
                                  <a:latin typeface="Cambria Math" panose="02040503050406030204" pitchFamily="18" charset="0"/>
                                </a:rPr>
                                <m:t>𝑥</m:t>
                              </m:r>
                            </m:e>
                          </m:d>
                        </m:e>
                      </m:func>
                    </m:oMath>
                  </m:oMathPara>
                </a14:m>
                <a:endParaRPr lang="en-US" sz="2800" b="0" dirty="0">
                  <a:solidFill>
                    <a:schemeClr val="accent1"/>
                  </a:solidFill>
                </a:endParaRPr>
              </a:p>
              <a:p>
                <a:pPr algn="l">
                  <a:lnSpc>
                    <a:spcPct val="150000"/>
                  </a:lnSpc>
                </a:pPr>
                <a:r>
                  <a:rPr lang="en-US" sz="2000" dirty="0" smtClean="0"/>
                  <a:t>Both goods can satisfy hunger, but only good 1 has nutritional value</a:t>
                </a:r>
                <a:endParaRPr lang="he-IL" sz="2000" dirty="0" smtClean="0"/>
              </a:p>
              <a:p>
                <a:pPr algn="l">
                  <a:lnSpc>
                    <a:spcPct val="150000"/>
                  </a:lnSpc>
                </a:pPr>
                <a14:m>
                  <m:oMath xmlns:m="http://schemas.openxmlformats.org/officeDocument/2006/math">
                    <m:r>
                      <a:rPr lang="en-US" sz="2000" i="1">
                        <a:latin typeface="Cambria Math" panose="02040503050406030204" pitchFamily="18" charset="0"/>
                        <a:ea typeface="Cambria Math" panose="02040503050406030204" pitchFamily="18" charset="0"/>
                      </a:rPr>
                      <m:t>𝑥</m:t>
                    </m:r>
                    <m:r>
                      <a:rPr lang="en-US" sz="2000" b="0" i="1" smtClean="0">
                        <a:latin typeface="Cambria Math"/>
                        <a:ea typeface="Cambria Math" panose="02040503050406030204" pitchFamily="18" charset="0"/>
                      </a:rPr>
                      <m:t>  </m:t>
                    </m:r>
                  </m:oMath>
                </a14:m>
                <a:r>
                  <a:rPr lang="he-IL" sz="2000" dirty="0" smtClean="0"/>
                  <a:t> –</a:t>
                </a:r>
                <a:r>
                  <a:rPr lang="en-US" sz="2000" dirty="0" smtClean="0"/>
                  <a:t> amount of nuts</a:t>
                </a:r>
              </a:p>
              <a:p>
                <a:pPr algn="l">
                  <a:lnSpc>
                    <a:spcPct val="150000"/>
                  </a:lnSpc>
                </a:pPr>
                <a14:m>
                  <m:oMath xmlns:m="http://schemas.openxmlformats.org/officeDocument/2006/math">
                    <m:r>
                      <a:rPr lang="en-US" sz="2000" i="1">
                        <a:latin typeface="Cambria Math" panose="02040503050406030204" pitchFamily="18" charset="0"/>
                      </a:rPr>
                      <m:t>𝑦</m:t>
                    </m:r>
                    <m:r>
                      <a:rPr lang="en-US" sz="2000" b="0" i="1" smtClean="0">
                        <a:latin typeface="Cambria Math"/>
                      </a:rPr>
                      <m:t> </m:t>
                    </m:r>
                  </m:oMath>
                </a14:m>
                <a:r>
                  <a:rPr lang="he-IL" sz="2000" dirty="0" smtClean="0"/>
                  <a:t> –</a:t>
                </a:r>
                <a:r>
                  <a:rPr lang="en-US" sz="2000" dirty="0" smtClean="0"/>
                  <a:t> amount of Styrofoam</a:t>
                </a:r>
                <a:endParaRPr lang="en-US" sz="2000" dirty="0"/>
              </a:p>
              <a:p>
                <a:pPr algn="l">
                  <a:lnSpc>
                    <a:spcPct val="150000"/>
                  </a:lnSpc>
                </a:pPr>
                <a14:m>
                  <m:oMath xmlns:m="http://schemas.openxmlformats.org/officeDocument/2006/math">
                    <m:r>
                      <a:rPr lang="en-US" sz="2000" i="1">
                        <a:solidFill>
                          <a:schemeClr val="accent1"/>
                        </a:solidFill>
                        <a:latin typeface="Cambria Math" panose="02040503050406030204" pitchFamily="18" charset="0"/>
                      </a:rPr>
                      <m:t>𝑥</m:t>
                    </m:r>
                    <m:r>
                      <a:rPr lang="en-US"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𝑦</m:t>
                    </m:r>
                  </m:oMath>
                </a14:m>
                <a:r>
                  <a:rPr lang="he-IL" sz="2000" dirty="0" smtClean="0"/>
                  <a:t> – </a:t>
                </a:r>
                <a:r>
                  <a:rPr lang="en-US" sz="2000" dirty="0" smtClean="0"/>
                  <a:t>total amount that fills the stomach</a:t>
                </a:r>
              </a:p>
              <a:p>
                <a:pPr algn="l">
                  <a:lnSpc>
                    <a:spcPct val="150000"/>
                  </a:lnSpc>
                </a:pPr>
                <a14:m>
                  <m:oMath xmlns:m="http://schemas.openxmlformats.org/officeDocument/2006/math">
                    <m:r>
                      <a:rPr lang="en-US" sz="2000" i="1" smtClean="0">
                        <a:solidFill>
                          <a:schemeClr val="accent1"/>
                        </a:solidFill>
                        <a:latin typeface="Cambria Math" panose="02040503050406030204" pitchFamily="18" charset="0"/>
                      </a:rPr>
                      <m:t>0</m:t>
                    </m:r>
                    <m:r>
                      <a:rPr lang="en-US" sz="2000" i="1" smtClean="0">
                        <a:solidFill>
                          <a:schemeClr val="accent1"/>
                        </a:solidFill>
                        <a:latin typeface="Cambria Math" panose="02040503050406030204" pitchFamily="18" charset="0"/>
                      </a:rPr>
                      <m:t>.</m:t>
                    </m:r>
                    <m:r>
                      <a:rPr lang="en-US" sz="2000" i="1" smtClean="0">
                        <a:solidFill>
                          <a:schemeClr val="accent1"/>
                        </a:solidFill>
                        <a:latin typeface="Cambria Math" panose="02040503050406030204" pitchFamily="18" charset="0"/>
                      </a:rPr>
                      <m:t>5</m:t>
                    </m:r>
                    <m:r>
                      <a:rPr lang="en-US" sz="2000" i="1" smtClean="0">
                        <a:solidFill>
                          <a:schemeClr val="accent1"/>
                        </a:solidFill>
                        <a:latin typeface="Cambria Math" panose="02040503050406030204" pitchFamily="18" charset="0"/>
                      </a:rPr>
                      <m:t>𝑥</m:t>
                    </m:r>
                  </m:oMath>
                </a14:m>
                <a:r>
                  <a:rPr lang="he-IL" sz="2000" i="1" dirty="0" smtClean="0">
                    <a:solidFill>
                      <a:schemeClr val="accent1"/>
                    </a:solidFill>
                    <a:latin typeface="Cambria Math" panose="02040503050406030204" pitchFamily="18" charset="0"/>
                  </a:rPr>
                  <a:t> </a:t>
                </a:r>
                <a:r>
                  <a:rPr lang="he-IL" sz="2000" dirty="0"/>
                  <a:t>–</a:t>
                </a:r>
                <a:r>
                  <a:rPr lang="he-IL" sz="2000" dirty="0" smtClean="0">
                    <a:latin typeface="Cambria Math" panose="02040503050406030204" pitchFamily="18" charset="0"/>
                  </a:rPr>
                  <a:t> </a:t>
                </a:r>
                <a:r>
                  <a:rPr lang="en-US" sz="2000" i="0" dirty="0" smtClean="0">
                    <a:latin typeface="+mj-lt"/>
                  </a:rPr>
                  <a:t>amount of nutritional food</a:t>
                </a:r>
                <a:endParaRPr lang="he-IL" sz="2000" dirty="0" smtClean="0">
                  <a:latin typeface="Cambria Math" panose="02040503050406030204" pitchFamily="18" charset="0"/>
                </a:endParaRPr>
              </a:p>
              <a:p>
                <a:pPr algn="l">
                  <a:lnSpc>
                    <a:spcPct val="150000"/>
                  </a:lnSpc>
                </a:pPr>
                <a14:m>
                  <m:oMath xmlns:m="http://schemas.openxmlformats.org/officeDocument/2006/math">
                    <m:r>
                      <a:rPr lang="en-US" sz="2000" i="1">
                        <a:solidFill>
                          <a:schemeClr val="accent1"/>
                        </a:solidFill>
                        <a:latin typeface="Cambria Math" panose="02040503050406030204" pitchFamily="18" charset="0"/>
                      </a:rPr>
                      <m:t>100</m:t>
                    </m:r>
                    <m:r>
                      <a:rPr lang="en-US"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0</m:t>
                    </m:r>
                    <m:r>
                      <a:rPr lang="en-US"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5</m:t>
                    </m:r>
                    <m:r>
                      <a:rPr lang="en-US" sz="2000" i="1">
                        <a:solidFill>
                          <a:schemeClr val="accent1"/>
                        </a:solidFill>
                        <a:latin typeface="Cambria Math" panose="02040503050406030204" pitchFamily="18" charset="0"/>
                      </a:rPr>
                      <m:t>𝑥</m:t>
                    </m:r>
                    <m:r>
                      <a:rPr lang="en-US" sz="2000" b="0" i="1" smtClean="0">
                        <a:solidFill>
                          <a:schemeClr val="accent1"/>
                        </a:solidFill>
                        <a:latin typeface="Cambria Math"/>
                      </a:rPr>
                      <m:t>  </m:t>
                    </m:r>
                  </m:oMath>
                </a14:m>
                <a:r>
                  <a:rPr lang="he-IL" sz="2000" dirty="0" smtClean="0"/>
                  <a:t>–</a:t>
                </a:r>
                <a:r>
                  <a:rPr lang="en-US" sz="2000" dirty="0" smtClean="0"/>
                  <a:t>  the addition of </a:t>
                </a:r>
                <a14:m>
                  <m:oMath xmlns:m="http://schemas.openxmlformats.org/officeDocument/2006/math">
                    <m:r>
                      <a:rPr lang="en-US" sz="2000" i="1">
                        <a:solidFill>
                          <a:schemeClr val="accent1"/>
                        </a:solidFill>
                        <a:latin typeface="Cambria Math" panose="02040503050406030204" pitchFamily="18" charset="0"/>
                      </a:rPr>
                      <m:t>100</m:t>
                    </m:r>
                  </m:oMath>
                </a14:m>
                <a:r>
                  <a:rPr lang="en-US" sz="2000" dirty="0" smtClean="0"/>
                  <a:t> guarantees that the consumer starts seeking nutrition only after the hunger is somewhat satisfied</a:t>
                </a:r>
                <a:endParaRPr lang="en-US" sz="2000" dirty="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1842448" y="1875354"/>
                <a:ext cx="9064091" cy="3754874"/>
              </a:xfrm>
              <a:prstGeom prst="rect">
                <a:avLst/>
              </a:prstGeom>
              <a:blipFill rotWithShape="1">
                <a:blip r:embed="rId2"/>
                <a:stretch>
                  <a:fillRect l="-672" r="-202" b="-487"/>
                </a:stretch>
              </a:blipFill>
            </p:spPr>
            <p:txBody>
              <a:bodyPr/>
              <a:lstStyle/>
              <a:p>
                <a:r>
                  <a:rPr lang="en-US">
                    <a:noFill/>
                  </a:rPr>
                  <a:t> </a:t>
                </a:r>
              </a:p>
            </p:txBody>
          </p:sp>
        </mc:Fallback>
      </mc:AlternateContent>
    </p:spTree>
    <p:extLst>
      <p:ext uri="{BB962C8B-B14F-4D97-AF65-F5344CB8AC3E}">
        <p14:creationId xmlns:p14="http://schemas.microsoft.com/office/powerpoint/2010/main" val="251932083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Describing the preferences</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293</a:t>
            </a:fld>
            <a:endParaRPr lang="en-US"/>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4533872" y="5656768"/>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id="{0550F447-49DD-4345-9206-E25465CDB36F}"/>
                  </a:ext>
                </a:extLst>
              </p:cNvPr>
              <p:cNvSpPr>
                <a:spLocks noRot="1" noChangeAspect="1" noMove="1" noResize="1" noEditPoints="1" noAdjustHandles="1" noChangeArrowheads="1" noChangeShapeType="1" noTextEdit="1"/>
              </p:cNvSpPr>
              <p:nvPr/>
            </p:nvSpPr>
            <p:spPr>
              <a:xfrm>
                <a:off x="4533872" y="5656768"/>
                <a:ext cx="367986" cy="369332"/>
              </a:xfrm>
              <a:prstGeom prst="rect">
                <a:avLst/>
              </a:prstGeom>
              <a:blipFill>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BF1BF-409C-E74F-9F65-3A805D3BBC6C}"/>
                  </a:ext>
                </a:extLst>
              </p:cNvPr>
              <p:cNvSpPr txBox="1"/>
              <p:nvPr/>
            </p:nvSpPr>
            <p:spPr>
              <a:xfrm>
                <a:off x="1464465" y="4982233"/>
                <a:ext cx="18430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𝑦</m:t>
                      </m:r>
                    </m:oMath>
                  </m:oMathPara>
                </a14:m>
                <a:endParaRPr lang="en-US" dirty="0"/>
              </a:p>
            </p:txBody>
          </p:sp>
        </mc:Choice>
        <mc:Fallback xmlns="">
          <p:sp>
            <p:nvSpPr>
              <p:cNvPr id="19" name="TextBox 18">
                <a:extLst>
                  <a:ext uri="{FF2B5EF4-FFF2-40B4-BE49-F238E27FC236}">
                    <a16:creationId xmlns:a16="http://schemas.microsoft.com/office/drawing/2014/main" id="{E93BF1BF-409C-E74F-9F65-3A805D3BBC6C}"/>
                  </a:ext>
                </a:extLst>
              </p:cNvPr>
              <p:cNvSpPr txBox="1">
                <a:spLocks noRot="1" noChangeAspect="1" noMove="1" noResize="1" noEditPoints="1" noAdjustHandles="1" noChangeArrowheads="1" noChangeShapeType="1" noTextEdit="1"/>
              </p:cNvSpPr>
              <p:nvPr/>
            </p:nvSpPr>
            <p:spPr>
              <a:xfrm>
                <a:off x="1464465" y="4982233"/>
                <a:ext cx="1843087" cy="369332"/>
              </a:xfrm>
              <a:prstGeom prst="rect">
                <a:avLst/>
              </a:prstGeom>
              <a:blipFill>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665D50-6719-B541-AA89-AE77046BA2AF}"/>
                  </a:ext>
                </a:extLst>
              </p:cNvPr>
              <p:cNvSpPr txBox="1"/>
              <p:nvPr/>
            </p:nvSpPr>
            <p:spPr>
              <a:xfrm>
                <a:off x="2311306" y="3209475"/>
                <a:ext cx="259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100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5</m:t>
                      </m:r>
                      <m:r>
                        <a:rPr lang="en-US" b="0" i="1" smtClean="0">
                          <a:solidFill>
                            <a:schemeClr val="accent1"/>
                          </a:solidFill>
                          <a:latin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id="{F4665D50-6719-B541-AA89-AE77046BA2AF}"/>
                  </a:ext>
                </a:extLst>
              </p:cNvPr>
              <p:cNvSpPr txBox="1">
                <a:spLocks noRot="1" noChangeAspect="1" noMove="1" noResize="1" noEditPoints="1" noAdjustHandles="1" noChangeArrowheads="1" noChangeShapeType="1" noTextEdit="1"/>
              </p:cNvSpPr>
              <p:nvPr/>
            </p:nvSpPr>
            <p:spPr>
              <a:xfrm>
                <a:off x="2311306" y="3209475"/>
                <a:ext cx="2598624" cy="369332"/>
              </a:xfrm>
              <a:prstGeom prst="rect">
                <a:avLst/>
              </a:prstGeom>
              <a:blipFill>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340626" y="1875354"/>
                <a:ext cx="5565913" cy="38170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𝑈</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e>
                      </m:d>
                      <m:r>
                        <a:rPr lang="en-US" sz="2800" b="0" i="1" smtClean="0">
                          <a:solidFill>
                            <a:schemeClr val="accent1"/>
                          </a:solidFill>
                          <a:latin typeface="Cambria Math" panose="02040503050406030204" pitchFamily="18" charset="0"/>
                        </a:rPr>
                        <m:t>=</m:t>
                      </m:r>
                      <m:func>
                        <m:funcPr>
                          <m:ctrlPr>
                            <a:rPr lang="en-US" sz="2800" b="0"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min</m:t>
                          </m:r>
                        </m:fName>
                        <m:e>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r>
                                <a:rPr lang="en-US" sz="2800" b="0" i="1" smtClean="0">
                                  <a:solidFill>
                                    <a:schemeClr val="accent1"/>
                                  </a:solidFill>
                                  <a:latin typeface="Cambria Math" panose="02040503050406030204" pitchFamily="18" charset="0"/>
                                </a:rPr>
                                <m:t>, </m:t>
                              </m:r>
                              <m:r>
                                <a:rPr lang="en-US" sz="2800" b="0" i="1" smtClean="0">
                                  <a:solidFill>
                                    <a:schemeClr val="accent1"/>
                                  </a:solidFill>
                                  <a:latin typeface="Cambria Math" panose="02040503050406030204" pitchFamily="18" charset="0"/>
                                </a:rPr>
                                <m:t>100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5</m:t>
                              </m:r>
                              <m:r>
                                <a:rPr lang="en-US" sz="2800" b="0" i="1" smtClean="0">
                                  <a:solidFill>
                                    <a:schemeClr val="accent1"/>
                                  </a:solidFill>
                                  <a:latin typeface="Cambria Math" panose="02040503050406030204" pitchFamily="18" charset="0"/>
                                </a:rPr>
                                <m:t>𝑥</m:t>
                              </m:r>
                            </m:e>
                          </m:d>
                        </m:e>
                      </m:func>
                    </m:oMath>
                  </m:oMathPara>
                </a14:m>
                <a:endParaRPr lang="en-US" sz="2800" b="0" dirty="0">
                  <a:solidFill>
                    <a:schemeClr val="accent1"/>
                  </a:solidFill>
                </a:endParaRPr>
              </a:p>
              <a:p>
                <a:pPr algn="r" rtl="1"/>
                <a:endParaRPr lang="en-US" sz="2800" dirty="0"/>
              </a:p>
              <a:p>
                <a:pPr algn="l">
                  <a:lnSpc>
                    <a:spcPct val="150000"/>
                  </a:lnSpc>
                </a:pPr>
                <a:r>
                  <a:rPr lang="en-US" sz="2000" dirty="0" smtClean="0"/>
                  <a:t>Which need is the dominant one?  Hunger or nutrition?  This depends on</a:t>
                </a:r>
                <a:endParaRPr lang="he-IL" sz="2000" dirty="0"/>
              </a:p>
              <a:p>
                <a:pPr algn="ctr" rtl="1">
                  <a:lnSpc>
                    <a:spcPct val="150000"/>
                  </a:lnSpc>
                </a:pPr>
                <a:r>
                  <a:rPr lang="he-IL" sz="2000" b="0" dirty="0" smtClean="0"/>
                  <a:t>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r>
                      <a:rPr lang="en-US" sz="2000" b="0" i="1" smtClean="0">
                        <a:latin typeface="Cambria Math" panose="02040503050406030204" pitchFamily="18" charset="0"/>
                        <a:ea typeface="Cambria Math" panose="02040503050406030204" pitchFamily="18" charset="0"/>
                      </a:rPr>
                      <m:t>𝑥</m:t>
                    </m:r>
                  </m:oMath>
                </a14:m>
                <a:r>
                  <a:rPr lang="he-IL" sz="2000" b="0" dirty="0" smtClean="0">
                    <a:ea typeface="Cambria Math" panose="02040503050406030204" pitchFamily="18" charset="0"/>
                  </a:rPr>
                  <a:t> </a:t>
                </a:r>
              </a:p>
              <a:p>
                <a:pPr algn="l">
                  <a:lnSpc>
                    <a:spcPct val="150000"/>
                  </a:lnSpc>
                </a:pPr>
                <a:r>
                  <a:rPr lang="en-US" sz="2000" dirty="0" smtClean="0">
                    <a:ea typeface="Cambria Math" panose="02040503050406030204" pitchFamily="18" charset="0"/>
                  </a:rPr>
                  <a:t>or</a:t>
                </a:r>
                <a:endParaRPr lang="en-US" sz="2000" b="0" dirty="0">
                  <a:ea typeface="Cambria Math" panose="02040503050406030204" pitchFamily="18" charset="0"/>
                </a:endParaRPr>
              </a:p>
              <a:p>
                <a:pPr algn="r" rtl="1">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5</m:t>
                      </m:r>
                      <m:r>
                        <a:rPr lang="en-US" sz="2000" i="1">
                          <a:latin typeface="Cambria Math" panose="02040503050406030204" pitchFamily="18" charset="0"/>
                          <a:ea typeface="Cambria Math" panose="02040503050406030204" pitchFamily="18" charset="0"/>
                        </a:rPr>
                        <m:t>𝑥</m:t>
                      </m:r>
                    </m:oMath>
                  </m:oMathPara>
                </a14:m>
                <a:endParaRPr lang="en-US" sz="2000" dirty="0">
                  <a:ea typeface="Cambria Math" panose="02040503050406030204" pitchFamily="18" charset="0"/>
                </a:endParaRPr>
              </a:p>
              <a:p>
                <a:pPr algn="r" rtl="1"/>
                <a:endParaRPr lang="en-US" sz="2800" dirty="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340626" y="1875354"/>
                <a:ext cx="5565913" cy="3817071"/>
              </a:xfrm>
              <a:prstGeom prst="rect">
                <a:avLst/>
              </a:prstGeom>
              <a:blipFill rotWithShape="1">
                <a:blip r:embed="rId6"/>
                <a:stretch>
                  <a:fillRect l="-1095"/>
                </a:stretch>
              </a:blipFill>
            </p:spPr>
            <p:txBody>
              <a:bodyPr/>
              <a:lstStyle/>
              <a:p>
                <a:r>
                  <a:rPr lang="en-US">
                    <a:noFill/>
                  </a:rPr>
                  <a:t> </a:t>
                </a:r>
              </a:p>
            </p:txBody>
          </p:sp>
        </mc:Fallback>
      </mc:AlternateContent>
    </p:spTree>
    <p:extLst>
      <p:ext uri="{BB962C8B-B14F-4D97-AF65-F5344CB8AC3E}">
        <p14:creationId xmlns:p14="http://schemas.microsoft.com/office/powerpoint/2010/main" val="246417788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Indifference curves</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294</a:t>
            </a:fld>
            <a:endParaRPr lang="en-US"/>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4533872" y="5656768"/>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id="{0550F447-49DD-4345-9206-E25465CDB36F}"/>
                  </a:ext>
                </a:extLst>
              </p:cNvPr>
              <p:cNvSpPr>
                <a:spLocks noRot="1" noChangeAspect="1" noMove="1" noResize="1" noEditPoints="1" noAdjustHandles="1" noChangeArrowheads="1" noChangeShapeType="1" noTextEdit="1"/>
              </p:cNvSpPr>
              <p:nvPr/>
            </p:nvSpPr>
            <p:spPr>
              <a:xfrm>
                <a:off x="4533872" y="5656768"/>
                <a:ext cx="367986" cy="369332"/>
              </a:xfrm>
              <a:prstGeom prst="rect">
                <a:avLst/>
              </a:prstGeom>
              <a:blipFill>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BF1BF-409C-E74F-9F65-3A805D3BBC6C}"/>
                  </a:ext>
                </a:extLst>
              </p:cNvPr>
              <p:cNvSpPr txBox="1"/>
              <p:nvPr/>
            </p:nvSpPr>
            <p:spPr>
              <a:xfrm>
                <a:off x="951466" y="5657568"/>
                <a:ext cx="18430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𝑦</m:t>
                      </m:r>
                    </m:oMath>
                  </m:oMathPara>
                </a14:m>
                <a:endParaRPr lang="en-US" dirty="0"/>
              </a:p>
            </p:txBody>
          </p:sp>
        </mc:Choice>
        <mc:Fallback xmlns="">
          <p:sp>
            <p:nvSpPr>
              <p:cNvPr id="19" name="TextBox 18">
                <a:extLst>
                  <a:ext uri="{FF2B5EF4-FFF2-40B4-BE49-F238E27FC236}">
                    <a16:creationId xmlns:a16="http://schemas.microsoft.com/office/drawing/2014/main" xmlns:a14="http://schemas.microsoft.com/office/drawing/2010/main" xmlns="" id="{E93BF1BF-409C-E74F-9F65-3A805D3BBC6C}"/>
                  </a:ext>
                </a:extLst>
              </p:cNvPr>
              <p:cNvSpPr txBox="1">
                <a:spLocks noRot="1" noChangeAspect="1" noMove="1" noResize="1" noEditPoints="1" noAdjustHandles="1" noChangeArrowheads="1" noChangeShapeType="1" noTextEdit="1"/>
              </p:cNvSpPr>
              <p:nvPr/>
            </p:nvSpPr>
            <p:spPr>
              <a:xfrm>
                <a:off x="951466" y="5657568"/>
                <a:ext cx="1843087" cy="369332"/>
              </a:xfrm>
              <a:prstGeom prst="rect">
                <a:avLst/>
              </a:prstGeom>
              <a:blipFill rotWithShape="1">
                <a:blip r:embed="rId4"/>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665D50-6719-B541-AA89-AE77046BA2AF}"/>
                  </a:ext>
                </a:extLst>
              </p:cNvPr>
              <p:cNvSpPr txBox="1"/>
              <p:nvPr/>
            </p:nvSpPr>
            <p:spPr>
              <a:xfrm>
                <a:off x="2311306" y="3209475"/>
                <a:ext cx="259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100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5</m:t>
                      </m:r>
                      <m:r>
                        <a:rPr lang="en-US" b="0" i="1" smtClean="0">
                          <a:solidFill>
                            <a:schemeClr val="accent1"/>
                          </a:solidFill>
                          <a:latin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id="{F4665D50-6719-B541-AA89-AE77046BA2AF}"/>
                  </a:ext>
                </a:extLst>
              </p:cNvPr>
              <p:cNvSpPr txBox="1">
                <a:spLocks noRot="1" noChangeAspect="1" noMove="1" noResize="1" noEditPoints="1" noAdjustHandles="1" noChangeArrowheads="1" noChangeShapeType="1" noTextEdit="1"/>
              </p:cNvSpPr>
              <p:nvPr/>
            </p:nvSpPr>
            <p:spPr>
              <a:xfrm>
                <a:off x="2311306" y="3209475"/>
                <a:ext cx="2598624" cy="369332"/>
              </a:xfrm>
              <a:prstGeom prst="rect">
                <a:avLst/>
              </a:prstGeom>
              <a:blipFill>
                <a:blip r:embed="rId5"/>
                <a:stretch>
                  <a:fillRect b="-6557"/>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0EC18972-7C94-1741-B179-82A2E6ECD376}"/>
              </a:ext>
            </a:extLst>
          </p:cNvPr>
          <p:cNvCxnSpPr/>
          <p:nvPr/>
        </p:nvCxnSpPr>
        <p:spPr>
          <a:xfrm flipV="1">
            <a:off x="2261231" y="3800806"/>
            <a:ext cx="0" cy="6651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F1DF8F-A6C8-0A45-802B-79FB42A98BE0}"/>
              </a:ext>
            </a:extLst>
          </p:cNvPr>
          <p:cNvCxnSpPr>
            <a:cxnSpLocks/>
          </p:cNvCxnSpPr>
          <p:nvPr/>
        </p:nvCxnSpPr>
        <p:spPr>
          <a:xfrm flipV="1">
            <a:off x="2691927" y="3838853"/>
            <a:ext cx="0" cy="849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D34D5-997D-C943-8884-9A7BB97EBCFE}"/>
              </a:ext>
            </a:extLst>
          </p:cNvPr>
          <p:cNvCxnSpPr>
            <a:cxnSpLocks/>
          </p:cNvCxnSpPr>
          <p:nvPr/>
        </p:nvCxnSpPr>
        <p:spPr>
          <a:xfrm flipV="1">
            <a:off x="3096118" y="3890577"/>
            <a:ext cx="0" cy="105205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340626" y="1875354"/>
                <a:ext cx="5828117" cy="33801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𝑈</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e>
                      </m:d>
                      <m:r>
                        <a:rPr lang="en-US" sz="2800" b="0" i="1" smtClean="0">
                          <a:solidFill>
                            <a:schemeClr val="accent1"/>
                          </a:solidFill>
                          <a:latin typeface="Cambria Math" panose="02040503050406030204" pitchFamily="18" charset="0"/>
                        </a:rPr>
                        <m:t>=</m:t>
                      </m:r>
                      <m:func>
                        <m:funcPr>
                          <m:ctrlPr>
                            <a:rPr lang="en-US" sz="2800" b="0"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min</m:t>
                          </m:r>
                        </m:fName>
                        <m:e>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r>
                                <a:rPr lang="en-US" sz="2800" b="0" i="1" smtClean="0">
                                  <a:solidFill>
                                    <a:schemeClr val="accent1"/>
                                  </a:solidFill>
                                  <a:latin typeface="Cambria Math" panose="02040503050406030204" pitchFamily="18" charset="0"/>
                                </a:rPr>
                                <m:t>, </m:t>
                              </m:r>
                              <m:r>
                                <a:rPr lang="en-US" sz="2800" b="0" i="1" smtClean="0">
                                  <a:solidFill>
                                    <a:schemeClr val="accent1"/>
                                  </a:solidFill>
                                  <a:latin typeface="Cambria Math" panose="02040503050406030204" pitchFamily="18" charset="0"/>
                                </a:rPr>
                                <m:t>100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5</m:t>
                              </m:r>
                              <m:r>
                                <a:rPr lang="en-US" sz="2800" b="0" i="1" smtClean="0">
                                  <a:solidFill>
                                    <a:schemeClr val="accent1"/>
                                  </a:solidFill>
                                  <a:latin typeface="Cambria Math" panose="02040503050406030204" pitchFamily="18" charset="0"/>
                                </a:rPr>
                                <m:t>𝑥</m:t>
                              </m:r>
                            </m:e>
                          </m:d>
                        </m:e>
                      </m:func>
                    </m:oMath>
                  </m:oMathPara>
                </a14:m>
                <a:endParaRPr lang="en-US" sz="2800" b="0" dirty="0">
                  <a:solidFill>
                    <a:schemeClr val="accent1"/>
                  </a:solidFill>
                </a:endParaRPr>
              </a:p>
              <a:p>
                <a:pPr algn="r" rtl="1"/>
                <a:endParaRPr lang="en-US" sz="2800" dirty="0"/>
              </a:p>
              <a:p>
                <a:pPr algn="l"/>
                <a:r>
                  <a:rPr lang="en-US" sz="2400" dirty="0" smtClean="0"/>
                  <a:t>We distinguish between the two regions:</a:t>
                </a:r>
                <a:endParaRPr lang="en-US" sz="2400" dirty="0"/>
              </a:p>
              <a:p>
                <a:pPr algn="r" rtl="1"/>
                <a:endParaRPr lang="he-IL" sz="2400" dirty="0"/>
              </a:p>
              <a:p>
                <a:pPr algn="r" rtl="1">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100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𝑥</m:t>
                      </m:r>
                    </m:oMath>
                  </m:oMathPara>
                </a14:m>
                <a:endParaRPr lang="en-US" sz="2400" b="0" dirty="0">
                  <a:ea typeface="Cambria Math" panose="02040503050406030204" pitchFamily="18" charset="0"/>
                </a:endParaRPr>
              </a:p>
              <a:p>
                <a:pPr algn="r" rtl="1">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100</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5</m:t>
                      </m:r>
                      <m:r>
                        <a:rPr lang="en-US" sz="2400" i="1">
                          <a:latin typeface="Cambria Math" panose="02040503050406030204" pitchFamily="18" charset="0"/>
                          <a:ea typeface="Cambria Math" panose="02040503050406030204" pitchFamily="18" charset="0"/>
                        </a:rPr>
                        <m:t>𝑥</m:t>
                      </m:r>
                    </m:oMath>
                  </m:oMathPara>
                </a14:m>
                <a:endParaRPr lang="en-US" sz="2400" dirty="0">
                  <a:ea typeface="Cambria Math" panose="02040503050406030204" pitchFamily="18" charset="0"/>
                </a:endParaRPr>
              </a:p>
              <a:p>
                <a:pPr algn="r" rtl="1"/>
                <a:endParaRPr lang="en-US" sz="2800" dirty="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340626" y="1875354"/>
                <a:ext cx="5828117" cy="3380156"/>
              </a:xfrm>
              <a:prstGeom prst="rect">
                <a:avLst/>
              </a:prstGeom>
              <a:blipFill rotWithShape="1">
                <a:blip r:embed="rId6"/>
                <a:stretch>
                  <a:fillRect l="-156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EC18972-7C94-1741-B179-82A2E6ECD376}"/>
              </a:ext>
            </a:extLst>
          </p:cNvPr>
          <p:cNvCxnSpPr/>
          <p:nvPr/>
        </p:nvCxnSpPr>
        <p:spPr>
          <a:xfrm flipH="1" flipV="1">
            <a:off x="1547814" y="4468257"/>
            <a:ext cx="672723" cy="108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18972-7C94-1741-B179-82A2E6ECD376}"/>
              </a:ext>
            </a:extLst>
          </p:cNvPr>
          <p:cNvCxnSpPr/>
          <p:nvPr/>
        </p:nvCxnSpPr>
        <p:spPr>
          <a:xfrm flipH="1" flipV="1">
            <a:off x="2705575" y="4780358"/>
            <a:ext cx="518450" cy="786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C18972-7C94-1741-B179-82A2E6ECD376}"/>
              </a:ext>
            </a:extLst>
          </p:cNvPr>
          <p:cNvCxnSpPr/>
          <p:nvPr/>
        </p:nvCxnSpPr>
        <p:spPr>
          <a:xfrm flipH="1" flipV="1">
            <a:off x="3089991" y="4973703"/>
            <a:ext cx="390188" cy="614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C18972-7C94-1741-B179-82A2E6ECD376}"/>
              </a:ext>
            </a:extLst>
          </p:cNvPr>
          <p:cNvCxnSpPr/>
          <p:nvPr/>
        </p:nvCxnSpPr>
        <p:spPr>
          <a:xfrm flipH="1" flipV="1">
            <a:off x="2220537" y="4468256"/>
            <a:ext cx="675060" cy="1121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18972-7C94-1741-B179-82A2E6ECD376}"/>
              </a:ext>
            </a:extLst>
          </p:cNvPr>
          <p:cNvCxnSpPr/>
          <p:nvPr/>
        </p:nvCxnSpPr>
        <p:spPr>
          <a:xfrm flipH="1" flipV="1">
            <a:off x="1534165" y="3996225"/>
            <a:ext cx="1023902" cy="1557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18972-7C94-1741-B179-82A2E6ECD376}"/>
              </a:ext>
            </a:extLst>
          </p:cNvPr>
          <p:cNvCxnSpPr/>
          <p:nvPr/>
        </p:nvCxnSpPr>
        <p:spPr>
          <a:xfrm flipH="1" flipV="1">
            <a:off x="1547814" y="5003531"/>
            <a:ext cx="381745" cy="5866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08944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Let’s get the budget line into the picture</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295</a:t>
            </a:fld>
            <a:endParaRPr lang="en-US"/>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54781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4533872" y="5656768"/>
                <a:ext cx="339070" cy="3701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xmlns:a14="http://schemas.microsoft.com/office/drawing/2010/main" xmlns="" id="{0550F447-49DD-4345-9206-E25465CDB36F}"/>
                  </a:ext>
                </a:extLst>
              </p:cNvPr>
              <p:cNvSpPr>
                <a:spLocks noRot="1" noChangeAspect="1" noMove="1" noResize="1" noEditPoints="1" noAdjustHandles="1" noChangeArrowheads="1" noChangeShapeType="1" noTextEdit="1"/>
              </p:cNvSpPr>
              <p:nvPr/>
            </p:nvSpPr>
            <p:spPr>
              <a:xfrm>
                <a:off x="4533872" y="5656768"/>
                <a:ext cx="339070" cy="370132"/>
              </a:xfrm>
              <a:prstGeom prst="rect">
                <a:avLst/>
              </a:prstGeom>
              <a:blipFill rotWithShape="1">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BF1BF-409C-E74F-9F65-3A805D3BBC6C}"/>
                  </a:ext>
                </a:extLst>
              </p:cNvPr>
              <p:cNvSpPr txBox="1"/>
              <p:nvPr/>
            </p:nvSpPr>
            <p:spPr>
              <a:xfrm>
                <a:off x="951466" y="5657568"/>
                <a:ext cx="18430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𝑦</m:t>
                      </m:r>
                    </m:oMath>
                  </m:oMathPara>
                </a14:m>
                <a:endParaRPr lang="en-US" dirty="0"/>
              </a:p>
            </p:txBody>
          </p:sp>
        </mc:Choice>
        <mc:Fallback xmlns="">
          <p:sp>
            <p:nvSpPr>
              <p:cNvPr id="19" name="TextBox 18">
                <a:extLst>
                  <a:ext uri="{FF2B5EF4-FFF2-40B4-BE49-F238E27FC236}">
                    <a16:creationId xmlns:a16="http://schemas.microsoft.com/office/drawing/2014/main" xmlns:a14="http://schemas.microsoft.com/office/drawing/2010/main" xmlns="" id="{E93BF1BF-409C-E74F-9F65-3A805D3BBC6C}"/>
                  </a:ext>
                </a:extLst>
              </p:cNvPr>
              <p:cNvSpPr txBox="1">
                <a:spLocks noRot="1" noChangeAspect="1" noMove="1" noResize="1" noEditPoints="1" noAdjustHandles="1" noChangeArrowheads="1" noChangeShapeType="1" noTextEdit="1"/>
              </p:cNvSpPr>
              <p:nvPr/>
            </p:nvSpPr>
            <p:spPr>
              <a:xfrm>
                <a:off x="951466" y="5657568"/>
                <a:ext cx="1843087" cy="369332"/>
              </a:xfrm>
              <a:prstGeom prst="rect">
                <a:avLst/>
              </a:prstGeom>
              <a:blipFill rotWithShape="1">
                <a:blip r:embed="rId4"/>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665D50-6719-B541-AA89-AE77046BA2AF}"/>
                  </a:ext>
                </a:extLst>
              </p:cNvPr>
              <p:cNvSpPr txBox="1"/>
              <p:nvPr/>
            </p:nvSpPr>
            <p:spPr>
              <a:xfrm>
                <a:off x="2311306" y="3209475"/>
                <a:ext cx="259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100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5</m:t>
                      </m:r>
                      <m:r>
                        <a:rPr lang="en-US" b="0" i="1" smtClean="0">
                          <a:solidFill>
                            <a:schemeClr val="accent1"/>
                          </a:solidFill>
                          <a:latin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id="{F4665D50-6719-B541-AA89-AE77046BA2AF}"/>
                  </a:ext>
                </a:extLst>
              </p:cNvPr>
              <p:cNvSpPr txBox="1">
                <a:spLocks noRot="1" noChangeAspect="1" noMove="1" noResize="1" noEditPoints="1" noAdjustHandles="1" noChangeArrowheads="1" noChangeShapeType="1" noTextEdit="1"/>
              </p:cNvSpPr>
              <p:nvPr/>
            </p:nvSpPr>
            <p:spPr>
              <a:xfrm>
                <a:off x="2311306" y="3209475"/>
                <a:ext cx="2598624" cy="369332"/>
              </a:xfrm>
              <a:prstGeom prst="rect">
                <a:avLst/>
              </a:prstGeom>
              <a:blipFill>
                <a:blip r:embed="rId5"/>
                <a:stretch>
                  <a:fillRect b="-6557"/>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0EC18972-7C94-1741-B179-82A2E6ECD376}"/>
              </a:ext>
            </a:extLst>
          </p:cNvPr>
          <p:cNvCxnSpPr/>
          <p:nvPr/>
        </p:nvCxnSpPr>
        <p:spPr>
          <a:xfrm flipV="1">
            <a:off x="2261231" y="3800806"/>
            <a:ext cx="0" cy="6651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F1DF8F-A6C8-0A45-802B-79FB42A98BE0}"/>
              </a:ext>
            </a:extLst>
          </p:cNvPr>
          <p:cNvCxnSpPr>
            <a:cxnSpLocks/>
          </p:cNvCxnSpPr>
          <p:nvPr/>
        </p:nvCxnSpPr>
        <p:spPr>
          <a:xfrm flipV="1">
            <a:off x="2691927" y="3838853"/>
            <a:ext cx="0" cy="849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D34D5-997D-C943-8884-9A7BB97EBCFE}"/>
              </a:ext>
            </a:extLst>
          </p:cNvPr>
          <p:cNvCxnSpPr>
            <a:cxnSpLocks/>
          </p:cNvCxnSpPr>
          <p:nvPr/>
        </p:nvCxnSpPr>
        <p:spPr>
          <a:xfrm flipV="1">
            <a:off x="3096118" y="3890577"/>
            <a:ext cx="0" cy="105205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340625" y="1852707"/>
                <a:ext cx="5801992" cy="2797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𝑈</m:t>
                      </m:r>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e>
                      </m:d>
                      <m:r>
                        <a:rPr lang="en-US" sz="2800" b="0" i="1" smtClean="0">
                          <a:solidFill>
                            <a:schemeClr val="accent1"/>
                          </a:solidFill>
                          <a:latin typeface="Cambria Math" panose="02040503050406030204" pitchFamily="18" charset="0"/>
                        </a:rPr>
                        <m:t>=</m:t>
                      </m:r>
                      <m:func>
                        <m:funcPr>
                          <m:ctrlPr>
                            <a:rPr lang="en-US" sz="2800" b="0" i="1" smtClean="0">
                              <a:solidFill>
                                <a:schemeClr val="accent1"/>
                              </a:solidFill>
                              <a:latin typeface="Cambria Math" panose="02040503050406030204" pitchFamily="18" charset="0"/>
                            </a:rPr>
                          </m:ctrlPr>
                        </m:funcPr>
                        <m:fName>
                          <m:r>
                            <m:rPr>
                              <m:sty m:val="p"/>
                            </m:rPr>
                            <a:rPr lang="en-US" sz="2800" b="0" i="0" smtClean="0">
                              <a:solidFill>
                                <a:schemeClr val="accent1"/>
                              </a:solidFill>
                              <a:latin typeface="Cambria Math" panose="02040503050406030204" pitchFamily="18" charset="0"/>
                            </a:rPr>
                            <m:t>min</m:t>
                          </m:r>
                        </m:fName>
                        <m:e>
                          <m:d>
                            <m:dPr>
                              <m:ctrlPr>
                                <a:rPr lang="en-US" sz="2800" b="0" i="1" smtClean="0">
                                  <a:solidFill>
                                    <a:schemeClr val="accent1"/>
                                  </a:solidFill>
                                  <a:latin typeface="Cambria Math" panose="02040503050406030204" pitchFamily="18" charset="0"/>
                                </a:rPr>
                              </m:ctrlPr>
                            </m:dPr>
                            <m:e>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𝑦</m:t>
                              </m:r>
                              <m:r>
                                <a:rPr lang="en-US" sz="2800" b="0" i="1" smtClean="0">
                                  <a:solidFill>
                                    <a:schemeClr val="accent1"/>
                                  </a:solidFill>
                                  <a:latin typeface="Cambria Math" panose="02040503050406030204" pitchFamily="18" charset="0"/>
                                </a:rPr>
                                <m:t>, </m:t>
                              </m:r>
                              <m:r>
                                <a:rPr lang="en-US" sz="2800" b="0" i="1" smtClean="0">
                                  <a:solidFill>
                                    <a:schemeClr val="accent1"/>
                                  </a:solidFill>
                                  <a:latin typeface="Cambria Math" panose="02040503050406030204" pitchFamily="18" charset="0"/>
                                </a:rPr>
                                <m:t>100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0</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5</m:t>
                              </m:r>
                              <m:r>
                                <a:rPr lang="en-US" sz="2800" b="0" i="1" smtClean="0">
                                  <a:solidFill>
                                    <a:schemeClr val="accent1"/>
                                  </a:solidFill>
                                  <a:latin typeface="Cambria Math" panose="02040503050406030204" pitchFamily="18" charset="0"/>
                                </a:rPr>
                                <m:t>𝑥</m:t>
                              </m:r>
                            </m:e>
                          </m:d>
                        </m:e>
                      </m:func>
                    </m:oMath>
                  </m:oMathPara>
                </a14:m>
                <a:endParaRPr lang="en-US" sz="2800" b="0" dirty="0">
                  <a:solidFill>
                    <a:schemeClr val="accent1"/>
                  </a:solidFill>
                </a:endParaRPr>
              </a:p>
              <a:p>
                <a:pPr algn="r" rtl="1"/>
                <a:endParaRPr lang="en-US" sz="2400" dirty="0"/>
              </a:p>
              <a:p>
                <a:pPr algn="r" rtl="1"/>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i="1">
                          <a:solidFill>
                            <a:srgbClr val="00B050"/>
                          </a:solidFill>
                          <a:latin typeface="Cambria Math" panose="02040503050406030204" pitchFamily="18" charset="0"/>
                        </a:rPr>
                        <m:t>𝑦</m:t>
                      </m:r>
                      <m:r>
                        <a:rPr lang="en-US" sz="2400" b="0" i="1" smtClean="0">
                          <a:solidFill>
                            <a:srgbClr val="00B050"/>
                          </a:solidFill>
                          <a:latin typeface="Cambria Math"/>
                        </a:rPr>
                        <m:t>=</m:t>
                      </m:r>
                      <m:r>
                        <a:rPr lang="en-US" sz="2400" i="1">
                          <a:solidFill>
                            <a:srgbClr val="00B050"/>
                          </a:solidFill>
                          <a:latin typeface="Cambria Math" panose="02040503050406030204" pitchFamily="18" charset="0"/>
                          <a:ea typeface="Cambria Math" panose="02040503050406030204" pitchFamily="18" charset="0"/>
                        </a:rPr>
                        <m:t>𝐼</m:t>
                      </m:r>
                    </m:oMath>
                  </m:oMathPara>
                </a14:m>
                <a:endParaRPr lang="he-IL" sz="2400" dirty="0">
                  <a:solidFill>
                    <a:srgbClr val="00B050"/>
                  </a:solidFill>
                  <a:ea typeface="Cambria Math" panose="02040503050406030204" pitchFamily="18" charset="0"/>
                </a:endParaRPr>
              </a:p>
              <a:p>
                <a:pPr algn="l"/>
                <a:r>
                  <a:rPr lang="en-US" sz="2400" dirty="0" smtClean="0"/>
                  <a:t>And if</a:t>
                </a:r>
                <a:endParaRPr lang="he-IL" sz="2400" dirty="0" smtClean="0"/>
              </a:p>
              <a:p>
                <a:pPr algn="r" rtl="1"/>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b="0" i="1" smtClean="0">
                          <a:solidFill>
                            <a:srgbClr val="00B050"/>
                          </a:solidFill>
                          <a:latin typeface="Cambria Math"/>
                        </a:rPr>
                        <m:t>&lt;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oMath>
                  </m:oMathPara>
                </a14:m>
                <a:endParaRPr lang="he-IL" sz="2400" dirty="0"/>
              </a:p>
              <a:p>
                <a:pPr algn="r" rtl="1"/>
                <a:endParaRPr lang="he-IL" sz="2400" dirty="0" smtClean="0"/>
              </a:p>
              <a:p>
                <a:pPr algn="l"/>
                <a:r>
                  <a:rPr lang="en-US" sz="2400" dirty="0" smtClean="0"/>
                  <a:t>The consumer will only buy the first good</a:t>
                </a:r>
                <a:endParaRPr lang="en-US" sz="2400" dirty="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340625" y="1852707"/>
                <a:ext cx="5801992" cy="2797561"/>
              </a:xfrm>
              <a:prstGeom prst="rect">
                <a:avLst/>
              </a:prstGeom>
              <a:blipFill rotWithShape="1">
                <a:blip r:embed="rId6"/>
                <a:stretch>
                  <a:fillRect l="-1576" r="-105" b="-413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EC18972-7C94-1741-B179-82A2E6ECD376}"/>
              </a:ext>
            </a:extLst>
          </p:cNvPr>
          <p:cNvCxnSpPr/>
          <p:nvPr/>
        </p:nvCxnSpPr>
        <p:spPr>
          <a:xfrm flipH="1" flipV="1">
            <a:off x="1547814" y="4468257"/>
            <a:ext cx="672723" cy="108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18972-7C94-1741-B179-82A2E6ECD376}"/>
              </a:ext>
            </a:extLst>
          </p:cNvPr>
          <p:cNvCxnSpPr/>
          <p:nvPr/>
        </p:nvCxnSpPr>
        <p:spPr>
          <a:xfrm flipH="1" flipV="1">
            <a:off x="2705575" y="4780358"/>
            <a:ext cx="518450" cy="786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C18972-7C94-1741-B179-82A2E6ECD376}"/>
              </a:ext>
            </a:extLst>
          </p:cNvPr>
          <p:cNvCxnSpPr/>
          <p:nvPr/>
        </p:nvCxnSpPr>
        <p:spPr>
          <a:xfrm flipH="1" flipV="1">
            <a:off x="3089991" y="4973703"/>
            <a:ext cx="390188" cy="614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C18972-7C94-1741-B179-82A2E6ECD376}"/>
              </a:ext>
            </a:extLst>
          </p:cNvPr>
          <p:cNvCxnSpPr/>
          <p:nvPr/>
        </p:nvCxnSpPr>
        <p:spPr>
          <a:xfrm flipH="1" flipV="1">
            <a:off x="2220537" y="4468256"/>
            <a:ext cx="675060" cy="1121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18972-7C94-1741-B179-82A2E6ECD376}"/>
              </a:ext>
            </a:extLst>
          </p:cNvPr>
          <p:cNvCxnSpPr/>
          <p:nvPr/>
        </p:nvCxnSpPr>
        <p:spPr>
          <a:xfrm flipH="1" flipV="1">
            <a:off x="1534165" y="3996225"/>
            <a:ext cx="1023902" cy="1557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18972-7C94-1741-B179-82A2E6ECD376}"/>
              </a:ext>
            </a:extLst>
          </p:cNvPr>
          <p:cNvCxnSpPr/>
          <p:nvPr/>
        </p:nvCxnSpPr>
        <p:spPr>
          <a:xfrm flipH="1" flipV="1">
            <a:off x="1547814" y="5003531"/>
            <a:ext cx="381745" cy="586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C18972-7C94-1741-B179-82A2E6ECD376}"/>
              </a:ext>
            </a:extLst>
          </p:cNvPr>
          <p:cNvCxnSpPr/>
          <p:nvPr/>
        </p:nvCxnSpPr>
        <p:spPr>
          <a:xfrm flipH="1" flipV="1">
            <a:off x="1528694" y="4285084"/>
            <a:ext cx="2906828" cy="12819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394578" y="5470152"/>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0854178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And this will be true for any income</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296</a:t>
            </a:fld>
            <a:endParaRPr lang="en-US"/>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547813" y="5548313"/>
            <a:ext cx="5071351" cy="4186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6362672" y="5841034"/>
                <a:ext cx="339070" cy="3701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xmlns:a14="http://schemas.microsoft.com/office/drawing/2010/main" xmlns="" id="{0550F447-49DD-4345-9206-E25465CDB36F}"/>
                  </a:ext>
                </a:extLst>
              </p:cNvPr>
              <p:cNvSpPr>
                <a:spLocks noRot="1" noChangeAspect="1" noMove="1" noResize="1" noEditPoints="1" noAdjustHandles="1" noChangeArrowheads="1" noChangeShapeType="1" noTextEdit="1"/>
              </p:cNvSpPr>
              <p:nvPr/>
            </p:nvSpPr>
            <p:spPr>
              <a:xfrm>
                <a:off x="6362672" y="5841034"/>
                <a:ext cx="339070" cy="370132"/>
              </a:xfrm>
              <a:prstGeom prst="rect">
                <a:avLst/>
              </a:prstGeom>
              <a:blipFill rotWithShape="1">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BF1BF-409C-E74F-9F65-3A805D3BBC6C}"/>
                  </a:ext>
                </a:extLst>
              </p:cNvPr>
              <p:cNvSpPr txBox="1"/>
              <p:nvPr/>
            </p:nvSpPr>
            <p:spPr>
              <a:xfrm>
                <a:off x="951466" y="5657568"/>
                <a:ext cx="18430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𝑦</m:t>
                      </m:r>
                    </m:oMath>
                  </m:oMathPara>
                </a14:m>
                <a:endParaRPr lang="en-US" dirty="0"/>
              </a:p>
            </p:txBody>
          </p:sp>
        </mc:Choice>
        <mc:Fallback xmlns="">
          <p:sp>
            <p:nvSpPr>
              <p:cNvPr id="19" name="TextBox 18">
                <a:extLst>
                  <a:ext uri="{FF2B5EF4-FFF2-40B4-BE49-F238E27FC236}">
                    <a16:creationId xmlns:a16="http://schemas.microsoft.com/office/drawing/2014/main" xmlns:a14="http://schemas.microsoft.com/office/drawing/2010/main" xmlns="" id="{E93BF1BF-409C-E74F-9F65-3A805D3BBC6C}"/>
                  </a:ext>
                </a:extLst>
              </p:cNvPr>
              <p:cNvSpPr txBox="1">
                <a:spLocks noRot="1" noChangeAspect="1" noMove="1" noResize="1" noEditPoints="1" noAdjustHandles="1" noChangeArrowheads="1" noChangeShapeType="1" noTextEdit="1"/>
              </p:cNvSpPr>
              <p:nvPr/>
            </p:nvSpPr>
            <p:spPr>
              <a:xfrm>
                <a:off x="951466" y="5657568"/>
                <a:ext cx="1843087" cy="369332"/>
              </a:xfrm>
              <a:prstGeom prst="rect">
                <a:avLst/>
              </a:prstGeom>
              <a:blipFill rotWithShape="1">
                <a:blip r:embed="rId4"/>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665D50-6719-B541-AA89-AE77046BA2AF}"/>
                  </a:ext>
                </a:extLst>
              </p:cNvPr>
              <p:cNvSpPr txBox="1"/>
              <p:nvPr/>
            </p:nvSpPr>
            <p:spPr>
              <a:xfrm>
                <a:off x="2311306" y="3209475"/>
                <a:ext cx="259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100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5</m:t>
                      </m:r>
                      <m:r>
                        <a:rPr lang="en-US" b="0" i="1" smtClean="0">
                          <a:solidFill>
                            <a:schemeClr val="accent1"/>
                          </a:solidFill>
                          <a:latin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id="{F4665D50-6719-B541-AA89-AE77046BA2AF}"/>
                  </a:ext>
                </a:extLst>
              </p:cNvPr>
              <p:cNvSpPr txBox="1">
                <a:spLocks noRot="1" noChangeAspect="1" noMove="1" noResize="1" noEditPoints="1" noAdjustHandles="1" noChangeArrowheads="1" noChangeShapeType="1" noTextEdit="1"/>
              </p:cNvSpPr>
              <p:nvPr/>
            </p:nvSpPr>
            <p:spPr>
              <a:xfrm>
                <a:off x="2311306" y="3209475"/>
                <a:ext cx="2598624" cy="369332"/>
              </a:xfrm>
              <a:prstGeom prst="rect">
                <a:avLst/>
              </a:prstGeom>
              <a:blipFill>
                <a:blip r:embed="rId5"/>
                <a:stretch>
                  <a:fillRect b="-6557"/>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0EC18972-7C94-1741-B179-82A2E6ECD376}"/>
              </a:ext>
            </a:extLst>
          </p:cNvPr>
          <p:cNvCxnSpPr/>
          <p:nvPr/>
        </p:nvCxnSpPr>
        <p:spPr>
          <a:xfrm flipV="1">
            <a:off x="2261231" y="3800806"/>
            <a:ext cx="0" cy="6651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F1DF8F-A6C8-0A45-802B-79FB42A98BE0}"/>
              </a:ext>
            </a:extLst>
          </p:cNvPr>
          <p:cNvCxnSpPr>
            <a:cxnSpLocks/>
          </p:cNvCxnSpPr>
          <p:nvPr/>
        </p:nvCxnSpPr>
        <p:spPr>
          <a:xfrm flipV="1">
            <a:off x="2691927" y="3838853"/>
            <a:ext cx="0" cy="849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D34D5-997D-C943-8884-9A7BB97EBCFE}"/>
              </a:ext>
            </a:extLst>
          </p:cNvPr>
          <p:cNvCxnSpPr>
            <a:cxnSpLocks/>
          </p:cNvCxnSpPr>
          <p:nvPr/>
        </p:nvCxnSpPr>
        <p:spPr>
          <a:xfrm flipV="1">
            <a:off x="3096118" y="3890577"/>
            <a:ext cx="0" cy="105205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340626" y="1875354"/>
                <a:ext cx="5565913" cy="1598836"/>
              </a:xfrm>
              <a:prstGeom prst="rect">
                <a:avLst/>
              </a:prstGeom>
              <a:noFill/>
            </p:spPr>
            <p:txBody>
              <a:bodyPr wrap="square" rtlCol="0">
                <a:spAutoFit/>
              </a:bodyPr>
              <a:lstStyle/>
              <a:p>
                <a:pPr algn="l"/>
                <a:r>
                  <a:rPr lang="en-US" sz="2400" dirty="0" smtClean="0"/>
                  <a:t>As long as</a:t>
                </a:r>
                <a:endParaRPr lang="he-IL" sz="2400" dirty="0" smtClean="0"/>
              </a:p>
              <a:p>
                <a:pPr algn="r" rtl="1"/>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b="0" i="1" smtClean="0">
                          <a:solidFill>
                            <a:srgbClr val="00B050"/>
                          </a:solidFill>
                          <a:latin typeface="Cambria Math"/>
                        </a:rPr>
                        <m:t>&lt;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oMath>
                  </m:oMathPara>
                </a14:m>
                <a:endParaRPr lang="he-IL" sz="2400" dirty="0"/>
              </a:p>
              <a:p>
                <a:pPr algn="r" rtl="1"/>
                <a:endParaRPr lang="he-IL" sz="2400" dirty="0" smtClean="0"/>
              </a:p>
              <a:p>
                <a:pPr algn="l"/>
                <a:r>
                  <a:rPr lang="en-US" sz="2400" dirty="0" smtClean="0"/>
                  <a:t>Only the first good is consumed</a:t>
                </a:r>
                <a:endParaRPr lang="en-US" sz="2400" dirty="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340626" y="1875354"/>
                <a:ext cx="5565913" cy="1598836"/>
              </a:xfrm>
              <a:prstGeom prst="rect">
                <a:avLst/>
              </a:prstGeom>
              <a:blipFill rotWithShape="1">
                <a:blip r:embed="rId6"/>
                <a:stretch>
                  <a:fillRect l="-1643" t="-2672" b="-8015"/>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EC18972-7C94-1741-B179-82A2E6ECD376}"/>
              </a:ext>
            </a:extLst>
          </p:cNvPr>
          <p:cNvCxnSpPr/>
          <p:nvPr/>
        </p:nvCxnSpPr>
        <p:spPr>
          <a:xfrm flipH="1" flipV="1">
            <a:off x="1547814" y="4468257"/>
            <a:ext cx="672723" cy="108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18972-7C94-1741-B179-82A2E6ECD376}"/>
              </a:ext>
            </a:extLst>
          </p:cNvPr>
          <p:cNvCxnSpPr/>
          <p:nvPr/>
        </p:nvCxnSpPr>
        <p:spPr>
          <a:xfrm flipH="1" flipV="1">
            <a:off x="2705575" y="4780358"/>
            <a:ext cx="518450" cy="786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C18972-7C94-1741-B179-82A2E6ECD376}"/>
              </a:ext>
            </a:extLst>
          </p:cNvPr>
          <p:cNvCxnSpPr/>
          <p:nvPr/>
        </p:nvCxnSpPr>
        <p:spPr>
          <a:xfrm flipH="1" flipV="1">
            <a:off x="3089991" y="4973703"/>
            <a:ext cx="390188" cy="614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C18972-7C94-1741-B179-82A2E6ECD376}"/>
              </a:ext>
            </a:extLst>
          </p:cNvPr>
          <p:cNvCxnSpPr/>
          <p:nvPr/>
        </p:nvCxnSpPr>
        <p:spPr>
          <a:xfrm flipH="1" flipV="1">
            <a:off x="2220537" y="4468256"/>
            <a:ext cx="675060" cy="1121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18972-7C94-1741-B179-82A2E6ECD376}"/>
              </a:ext>
            </a:extLst>
          </p:cNvPr>
          <p:cNvCxnSpPr/>
          <p:nvPr/>
        </p:nvCxnSpPr>
        <p:spPr>
          <a:xfrm flipH="1" flipV="1">
            <a:off x="1534165" y="3996225"/>
            <a:ext cx="1023902" cy="1557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18972-7C94-1741-B179-82A2E6ECD376}"/>
              </a:ext>
            </a:extLst>
          </p:cNvPr>
          <p:cNvCxnSpPr/>
          <p:nvPr/>
        </p:nvCxnSpPr>
        <p:spPr>
          <a:xfrm flipH="1" flipV="1">
            <a:off x="1547814" y="5003531"/>
            <a:ext cx="381745" cy="586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C18972-7C94-1741-B179-82A2E6ECD376}"/>
              </a:ext>
            </a:extLst>
          </p:cNvPr>
          <p:cNvCxnSpPr/>
          <p:nvPr/>
        </p:nvCxnSpPr>
        <p:spPr>
          <a:xfrm flipH="1" flipV="1">
            <a:off x="1528694" y="4285084"/>
            <a:ext cx="2906828" cy="12819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394578" y="5470152"/>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1" name="Straight Connector 30">
            <a:extLst>
              <a:ext uri="{FF2B5EF4-FFF2-40B4-BE49-F238E27FC236}">
                <a16:creationId xmlns:a16="http://schemas.microsoft.com/office/drawing/2014/main" id="{0EC18972-7C94-1741-B179-82A2E6ECD376}"/>
              </a:ext>
            </a:extLst>
          </p:cNvPr>
          <p:cNvCxnSpPr/>
          <p:nvPr/>
        </p:nvCxnSpPr>
        <p:spPr>
          <a:xfrm flipH="1" flipV="1">
            <a:off x="1558335" y="3622806"/>
            <a:ext cx="4433032" cy="19578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C18972-7C94-1741-B179-82A2E6ECD376}"/>
              </a:ext>
            </a:extLst>
          </p:cNvPr>
          <p:cNvCxnSpPr/>
          <p:nvPr/>
        </p:nvCxnSpPr>
        <p:spPr>
          <a:xfrm flipH="1" flipV="1">
            <a:off x="1533012" y="4819774"/>
            <a:ext cx="1752073" cy="76089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153439" y="5457536"/>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Oval 33"/>
          <p:cNvSpPr/>
          <p:nvPr/>
        </p:nvSpPr>
        <p:spPr>
          <a:xfrm>
            <a:off x="5850196" y="5502980"/>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5" name="Straight Connector 34">
            <a:extLst>
              <a:ext uri="{FF2B5EF4-FFF2-40B4-BE49-F238E27FC236}">
                <a16:creationId xmlns:a16="http://schemas.microsoft.com/office/drawing/2014/main" id="{8B7D34D5-997D-C943-8884-9A7BB97EBCFE}"/>
              </a:ext>
            </a:extLst>
          </p:cNvPr>
          <p:cNvCxnSpPr>
            <a:cxnSpLocks/>
          </p:cNvCxnSpPr>
          <p:nvPr/>
        </p:nvCxnSpPr>
        <p:spPr>
          <a:xfrm flipH="1" flipV="1">
            <a:off x="4465163" y="4064465"/>
            <a:ext cx="351" cy="14724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7D34D5-997D-C943-8884-9A7BB97EBCFE}"/>
              </a:ext>
            </a:extLst>
          </p:cNvPr>
          <p:cNvCxnSpPr>
            <a:cxnSpLocks/>
          </p:cNvCxnSpPr>
          <p:nvPr/>
        </p:nvCxnSpPr>
        <p:spPr>
          <a:xfrm flipH="1" flipV="1">
            <a:off x="4909579" y="4108241"/>
            <a:ext cx="351" cy="14724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B7D34D5-997D-C943-8884-9A7BB97EBCFE}"/>
              </a:ext>
            </a:extLst>
          </p:cNvPr>
          <p:cNvCxnSpPr>
            <a:cxnSpLocks/>
          </p:cNvCxnSpPr>
          <p:nvPr/>
        </p:nvCxnSpPr>
        <p:spPr>
          <a:xfrm flipH="1" flipV="1">
            <a:off x="5941323" y="4137506"/>
            <a:ext cx="351" cy="14724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7D34D5-997D-C943-8884-9A7BB97EBCFE}"/>
              </a:ext>
            </a:extLst>
          </p:cNvPr>
          <p:cNvCxnSpPr>
            <a:cxnSpLocks/>
          </p:cNvCxnSpPr>
          <p:nvPr/>
        </p:nvCxnSpPr>
        <p:spPr>
          <a:xfrm flipH="1" flipV="1">
            <a:off x="5366581" y="4122338"/>
            <a:ext cx="351" cy="14724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B7D34D5-997D-C943-8884-9A7BB97EBCFE}"/>
              </a:ext>
            </a:extLst>
          </p:cNvPr>
          <p:cNvCxnSpPr>
            <a:cxnSpLocks/>
          </p:cNvCxnSpPr>
          <p:nvPr/>
        </p:nvCxnSpPr>
        <p:spPr>
          <a:xfrm flipH="1" flipV="1">
            <a:off x="3774852" y="3890578"/>
            <a:ext cx="18618" cy="15669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C18972-7C94-1741-B179-82A2E6ECD376}"/>
              </a:ext>
            </a:extLst>
          </p:cNvPr>
          <p:cNvCxnSpPr/>
          <p:nvPr/>
        </p:nvCxnSpPr>
        <p:spPr>
          <a:xfrm flipH="1" flipV="1">
            <a:off x="3774853" y="5462036"/>
            <a:ext cx="113651" cy="1479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57004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interesting case</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297</a:t>
            </a:fld>
            <a:endParaRPr lang="en-US"/>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43355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4533872" y="5656768"/>
                <a:ext cx="339070" cy="3701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xmlns:a14="http://schemas.microsoft.com/office/drawing/2010/main" xmlns="" id="{0550F447-49DD-4345-9206-E25465CDB36F}"/>
                  </a:ext>
                </a:extLst>
              </p:cNvPr>
              <p:cNvSpPr>
                <a:spLocks noRot="1" noChangeAspect="1" noMove="1" noResize="1" noEditPoints="1" noAdjustHandles="1" noChangeArrowheads="1" noChangeShapeType="1" noTextEdit="1"/>
              </p:cNvSpPr>
              <p:nvPr/>
            </p:nvSpPr>
            <p:spPr>
              <a:xfrm>
                <a:off x="4533872" y="5656768"/>
                <a:ext cx="339070" cy="370132"/>
              </a:xfrm>
              <a:prstGeom prst="rect">
                <a:avLst/>
              </a:prstGeom>
              <a:blipFill rotWithShape="1">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BF1BF-409C-E74F-9F65-3A805D3BBC6C}"/>
                  </a:ext>
                </a:extLst>
              </p:cNvPr>
              <p:cNvSpPr txBox="1"/>
              <p:nvPr/>
            </p:nvSpPr>
            <p:spPr>
              <a:xfrm>
                <a:off x="951466" y="5657568"/>
                <a:ext cx="18430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𝑦</m:t>
                      </m:r>
                    </m:oMath>
                  </m:oMathPara>
                </a14:m>
                <a:endParaRPr lang="en-US" dirty="0"/>
              </a:p>
            </p:txBody>
          </p:sp>
        </mc:Choice>
        <mc:Fallback xmlns="">
          <p:sp>
            <p:nvSpPr>
              <p:cNvPr id="19" name="TextBox 18">
                <a:extLst>
                  <a:ext uri="{FF2B5EF4-FFF2-40B4-BE49-F238E27FC236}">
                    <a16:creationId xmlns:a16="http://schemas.microsoft.com/office/drawing/2014/main" xmlns:a14="http://schemas.microsoft.com/office/drawing/2010/main" xmlns="" id="{E93BF1BF-409C-E74F-9F65-3A805D3BBC6C}"/>
                  </a:ext>
                </a:extLst>
              </p:cNvPr>
              <p:cNvSpPr txBox="1">
                <a:spLocks noRot="1" noChangeAspect="1" noMove="1" noResize="1" noEditPoints="1" noAdjustHandles="1" noChangeArrowheads="1" noChangeShapeType="1" noTextEdit="1"/>
              </p:cNvSpPr>
              <p:nvPr/>
            </p:nvSpPr>
            <p:spPr>
              <a:xfrm>
                <a:off x="951466" y="5657568"/>
                <a:ext cx="1843087" cy="369332"/>
              </a:xfrm>
              <a:prstGeom prst="rect">
                <a:avLst/>
              </a:prstGeom>
              <a:blipFill rotWithShape="1">
                <a:blip r:embed="rId4"/>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665D50-6719-B541-AA89-AE77046BA2AF}"/>
                  </a:ext>
                </a:extLst>
              </p:cNvPr>
              <p:cNvSpPr txBox="1"/>
              <p:nvPr/>
            </p:nvSpPr>
            <p:spPr>
              <a:xfrm>
                <a:off x="2311306" y="3209475"/>
                <a:ext cx="25986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𝑈</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100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5</m:t>
                      </m:r>
                      <m:r>
                        <a:rPr lang="en-US" b="0" i="1" smtClean="0">
                          <a:solidFill>
                            <a:schemeClr val="accent1"/>
                          </a:solidFill>
                          <a:latin typeface="Cambria Math" panose="02040503050406030204" pitchFamily="18" charset="0"/>
                        </a:rPr>
                        <m:t>𝑥</m:t>
                      </m:r>
                    </m:oMath>
                  </m:oMathPara>
                </a14:m>
                <a:endParaRPr lang="en-US" dirty="0"/>
              </a:p>
            </p:txBody>
          </p:sp>
        </mc:Choice>
        <mc:Fallback xmlns="">
          <p:sp>
            <p:nvSpPr>
              <p:cNvPr id="20" name="TextBox 19">
                <a:extLst>
                  <a:ext uri="{FF2B5EF4-FFF2-40B4-BE49-F238E27FC236}">
                    <a16:creationId xmlns:a16="http://schemas.microsoft.com/office/drawing/2014/main" id="{F4665D50-6719-B541-AA89-AE77046BA2AF}"/>
                  </a:ext>
                </a:extLst>
              </p:cNvPr>
              <p:cNvSpPr txBox="1">
                <a:spLocks noRot="1" noChangeAspect="1" noMove="1" noResize="1" noEditPoints="1" noAdjustHandles="1" noChangeArrowheads="1" noChangeShapeType="1" noTextEdit="1"/>
              </p:cNvSpPr>
              <p:nvPr/>
            </p:nvSpPr>
            <p:spPr>
              <a:xfrm>
                <a:off x="2311306" y="3209475"/>
                <a:ext cx="2598624" cy="369332"/>
              </a:xfrm>
              <a:prstGeom prst="rect">
                <a:avLst/>
              </a:prstGeom>
              <a:blipFill>
                <a:blip r:embed="rId5"/>
                <a:stretch>
                  <a:fillRect b="-6557"/>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0EC18972-7C94-1741-B179-82A2E6ECD376}"/>
              </a:ext>
            </a:extLst>
          </p:cNvPr>
          <p:cNvCxnSpPr/>
          <p:nvPr/>
        </p:nvCxnSpPr>
        <p:spPr>
          <a:xfrm flipH="1" flipV="1">
            <a:off x="2179593" y="3773510"/>
            <a:ext cx="27046" cy="6651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F1DF8F-A6C8-0A45-802B-79FB42A98BE0}"/>
              </a:ext>
            </a:extLst>
          </p:cNvPr>
          <p:cNvCxnSpPr>
            <a:cxnSpLocks/>
          </p:cNvCxnSpPr>
          <p:nvPr/>
        </p:nvCxnSpPr>
        <p:spPr>
          <a:xfrm flipV="1">
            <a:off x="2691927" y="3838853"/>
            <a:ext cx="0" cy="849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D34D5-997D-C943-8884-9A7BB97EBCFE}"/>
              </a:ext>
            </a:extLst>
          </p:cNvPr>
          <p:cNvCxnSpPr>
            <a:cxnSpLocks/>
          </p:cNvCxnSpPr>
          <p:nvPr/>
        </p:nvCxnSpPr>
        <p:spPr>
          <a:xfrm flipV="1">
            <a:off x="3096118" y="3890577"/>
            <a:ext cx="0" cy="105205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288752" y="1908845"/>
                <a:ext cx="5814676" cy="3504549"/>
              </a:xfrm>
              <a:prstGeom prst="rect">
                <a:avLst/>
              </a:prstGeom>
              <a:noFill/>
            </p:spPr>
            <p:txBody>
              <a:bodyPr wrap="square" rtlCol="0">
                <a:spAutoFit/>
              </a:bodyPr>
              <a:lstStyle/>
              <a:p>
                <a:pPr algn="l"/>
                <a:r>
                  <a:rPr lang="en-US" sz="2200" dirty="0" smtClean="0"/>
                  <a:t>If</a:t>
                </a:r>
              </a:p>
              <a:p>
                <a:pPr algn="l"/>
                <a14:m>
                  <m:oMathPara xmlns:m="http://schemas.openxmlformats.org/officeDocument/2006/math">
                    <m:oMathParaPr>
                      <m:jc m:val="centerGroup"/>
                    </m:oMathParaPr>
                    <m:oMath xmlns:m="http://schemas.openxmlformats.org/officeDocument/2006/math">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𝑥</m:t>
                          </m:r>
                        </m:sub>
                      </m:sSub>
                      <m:r>
                        <a:rPr lang="en-US" sz="2200" b="0" i="1" smtClean="0">
                          <a:solidFill>
                            <a:srgbClr val="00B050"/>
                          </a:solidFill>
                          <a:latin typeface="Cambria Math"/>
                        </a:rPr>
                        <m:t>&gt;</m:t>
                      </m:r>
                      <m:sSub>
                        <m:sSubPr>
                          <m:ctrlPr>
                            <a:rPr lang="en-US" sz="2200" i="1">
                              <a:solidFill>
                                <a:srgbClr val="00B050"/>
                              </a:solidFill>
                              <a:latin typeface="Cambria Math" panose="02040503050406030204" pitchFamily="18" charset="0"/>
                            </a:rPr>
                          </m:ctrlPr>
                        </m:sSubPr>
                        <m:e>
                          <m:r>
                            <a:rPr lang="en-US" sz="2200" i="1">
                              <a:solidFill>
                                <a:srgbClr val="00B050"/>
                              </a:solidFill>
                              <a:latin typeface="Cambria Math" panose="02040503050406030204" pitchFamily="18" charset="0"/>
                            </a:rPr>
                            <m:t>𝑝</m:t>
                          </m:r>
                        </m:e>
                        <m:sub>
                          <m:r>
                            <a:rPr lang="en-US" sz="2200" i="1">
                              <a:solidFill>
                                <a:srgbClr val="00B050"/>
                              </a:solidFill>
                              <a:latin typeface="Cambria Math" panose="02040503050406030204" pitchFamily="18" charset="0"/>
                            </a:rPr>
                            <m:t>𝑦</m:t>
                          </m:r>
                        </m:sub>
                      </m:sSub>
                    </m:oMath>
                  </m:oMathPara>
                </a14:m>
                <a:endParaRPr lang="he-IL" sz="2200" dirty="0"/>
              </a:p>
              <a:p>
                <a:pPr algn="l"/>
                <a:endParaRPr lang="en-US" sz="2200" dirty="0"/>
              </a:p>
              <a:p>
                <a:r>
                  <a:rPr lang="he-IL" sz="2200" dirty="0"/>
                  <a:t>– </a:t>
                </a:r>
                <a:r>
                  <a:rPr lang="en-US" sz="2200" dirty="0" smtClean="0"/>
                  <a:t> for low income the optimal bundle is on the</a:t>
                </a:r>
                <a14:m>
                  <m:oMath xmlns:m="http://schemas.openxmlformats.org/officeDocument/2006/math">
                    <m:r>
                      <a:rPr lang="en-US" sz="2200" b="0" i="0" smtClean="0">
                        <a:solidFill>
                          <a:srgbClr val="FF0000"/>
                        </a:solidFill>
                        <a:latin typeface="Cambria Math"/>
                      </a:rPr>
                      <m:t>  </m:t>
                    </m:r>
                    <m:r>
                      <a:rPr lang="en-US" sz="2200" i="1">
                        <a:solidFill>
                          <a:srgbClr val="FF0000"/>
                        </a:solidFill>
                        <a:latin typeface="Cambria Math" panose="02040503050406030204" pitchFamily="18" charset="0"/>
                      </a:rPr>
                      <m:t>𝑦</m:t>
                    </m:r>
                  </m:oMath>
                </a14:m>
                <a:r>
                  <a:rPr lang="en-US" sz="2200" dirty="0" smtClean="0">
                    <a:solidFill>
                      <a:srgbClr val="FF0000"/>
                    </a:solidFill>
                  </a:rPr>
                  <a:t> </a:t>
                </a:r>
                <a:r>
                  <a:rPr lang="en-US" sz="2200" dirty="0" smtClean="0"/>
                  <a:t>axis</a:t>
                </a:r>
                <a:endParaRPr lang="en-US" sz="2200" dirty="0"/>
              </a:p>
              <a:p>
                <a:pPr algn="l"/>
                <a:endParaRPr lang="he-IL" sz="2200" dirty="0" smtClean="0"/>
              </a:p>
              <a:p>
                <a:r>
                  <a:rPr lang="he-IL" sz="2200" dirty="0"/>
                  <a:t>– </a:t>
                </a:r>
                <a:r>
                  <a:rPr lang="en-US" sz="2200" dirty="0"/>
                  <a:t> for </a:t>
                </a:r>
                <a:r>
                  <a:rPr lang="en-US" sz="2200" dirty="0" smtClean="0"/>
                  <a:t>high income </a:t>
                </a:r>
                <a:r>
                  <a:rPr lang="en-US" sz="2200" dirty="0"/>
                  <a:t>the optimal bundle is on the</a:t>
                </a:r>
                <a14:m>
                  <m:oMath xmlns:m="http://schemas.openxmlformats.org/officeDocument/2006/math">
                    <m:r>
                      <a:rPr lang="en-US" sz="2200">
                        <a:solidFill>
                          <a:srgbClr val="FF0000"/>
                        </a:solidFill>
                        <a:latin typeface="Cambria Math"/>
                      </a:rPr>
                      <m:t> </m:t>
                    </m:r>
                    <m:r>
                      <a:rPr lang="en-US" sz="2200" b="0" i="1" smtClean="0">
                        <a:solidFill>
                          <a:srgbClr val="FF0000"/>
                        </a:solidFill>
                        <a:latin typeface="Cambria Math"/>
                      </a:rPr>
                      <m:t>𝑥</m:t>
                    </m:r>
                  </m:oMath>
                </a14:m>
                <a:r>
                  <a:rPr lang="en-US" sz="2200" dirty="0" smtClean="0">
                    <a:solidFill>
                      <a:srgbClr val="FF0000"/>
                    </a:solidFill>
                  </a:rPr>
                  <a:t> </a:t>
                </a:r>
                <a:r>
                  <a:rPr lang="en-US" sz="2200" dirty="0" smtClean="0"/>
                  <a:t>axis</a:t>
                </a:r>
                <a:endParaRPr lang="he-IL" sz="2200" dirty="0" smtClean="0"/>
              </a:p>
              <a:p>
                <a:pPr algn="l"/>
                <a:endParaRPr lang="he-IL" sz="2200" dirty="0" smtClean="0"/>
              </a:p>
              <a:p>
                <a:r>
                  <a:rPr lang="he-IL" sz="2200" dirty="0"/>
                  <a:t>– </a:t>
                </a:r>
                <a:r>
                  <a:rPr lang="en-US" sz="2200" dirty="0"/>
                  <a:t> </a:t>
                </a:r>
                <a:r>
                  <a:rPr lang="en-US" sz="2200" dirty="0" smtClean="0"/>
                  <a:t>and in between on the dotted line</a:t>
                </a:r>
                <a:endParaRPr lang="he-IL" sz="2200" dirty="0" smtClean="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288752" y="1908845"/>
                <a:ext cx="5814676" cy="3504549"/>
              </a:xfrm>
              <a:prstGeom prst="rect">
                <a:avLst/>
              </a:prstGeom>
              <a:blipFill rotWithShape="1">
                <a:blip r:embed="rId6"/>
                <a:stretch>
                  <a:fillRect l="-1364" t="-870" b="-260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EC18972-7C94-1741-B179-82A2E6ECD376}"/>
              </a:ext>
            </a:extLst>
          </p:cNvPr>
          <p:cNvCxnSpPr/>
          <p:nvPr/>
        </p:nvCxnSpPr>
        <p:spPr>
          <a:xfrm flipH="1" flipV="1">
            <a:off x="1547814" y="4468257"/>
            <a:ext cx="672723" cy="108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18972-7C94-1741-B179-82A2E6ECD376}"/>
              </a:ext>
            </a:extLst>
          </p:cNvPr>
          <p:cNvCxnSpPr/>
          <p:nvPr/>
        </p:nvCxnSpPr>
        <p:spPr>
          <a:xfrm flipH="1" flipV="1">
            <a:off x="2705575" y="4780358"/>
            <a:ext cx="518450" cy="786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C18972-7C94-1741-B179-82A2E6ECD376}"/>
              </a:ext>
            </a:extLst>
          </p:cNvPr>
          <p:cNvCxnSpPr/>
          <p:nvPr/>
        </p:nvCxnSpPr>
        <p:spPr>
          <a:xfrm flipH="1" flipV="1">
            <a:off x="3089991" y="4973703"/>
            <a:ext cx="390188" cy="614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C18972-7C94-1741-B179-82A2E6ECD376}"/>
              </a:ext>
            </a:extLst>
          </p:cNvPr>
          <p:cNvCxnSpPr/>
          <p:nvPr/>
        </p:nvCxnSpPr>
        <p:spPr>
          <a:xfrm flipH="1" flipV="1">
            <a:off x="2220537" y="4468256"/>
            <a:ext cx="675060" cy="1121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18972-7C94-1741-B179-82A2E6ECD376}"/>
              </a:ext>
            </a:extLst>
          </p:cNvPr>
          <p:cNvCxnSpPr/>
          <p:nvPr/>
        </p:nvCxnSpPr>
        <p:spPr>
          <a:xfrm flipH="1" flipV="1">
            <a:off x="1534165" y="3996225"/>
            <a:ext cx="1023902" cy="1557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18972-7C94-1741-B179-82A2E6ECD376}"/>
              </a:ext>
            </a:extLst>
          </p:cNvPr>
          <p:cNvCxnSpPr/>
          <p:nvPr/>
        </p:nvCxnSpPr>
        <p:spPr>
          <a:xfrm flipH="1" flipV="1">
            <a:off x="1547814" y="5003531"/>
            <a:ext cx="381745" cy="586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C18972-7C94-1741-B179-82A2E6ECD376}"/>
              </a:ext>
            </a:extLst>
          </p:cNvPr>
          <p:cNvCxnSpPr>
            <a:stCxn id="7" idx="6"/>
          </p:cNvCxnSpPr>
          <p:nvPr/>
        </p:nvCxnSpPr>
        <p:spPr>
          <a:xfrm flipH="1" flipV="1">
            <a:off x="3480179" y="2756848"/>
            <a:ext cx="799289" cy="28202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138297" y="5470152"/>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1" name="Straight Connector 30">
            <a:extLst>
              <a:ext uri="{FF2B5EF4-FFF2-40B4-BE49-F238E27FC236}">
                <a16:creationId xmlns:a16="http://schemas.microsoft.com/office/drawing/2014/main" id="{0EC18972-7C94-1741-B179-82A2E6ECD376}"/>
              </a:ext>
            </a:extLst>
          </p:cNvPr>
          <p:cNvCxnSpPr/>
          <p:nvPr/>
        </p:nvCxnSpPr>
        <p:spPr>
          <a:xfrm flipH="1" flipV="1">
            <a:off x="1558334" y="2647666"/>
            <a:ext cx="1078813" cy="28908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C18972-7C94-1741-B179-82A2E6ECD376}"/>
              </a:ext>
            </a:extLst>
          </p:cNvPr>
          <p:cNvCxnSpPr/>
          <p:nvPr/>
        </p:nvCxnSpPr>
        <p:spPr>
          <a:xfrm flipH="1" flipV="1">
            <a:off x="1547814" y="4263776"/>
            <a:ext cx="498302" cy="132640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122171" y="4272102"/>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Oval 33"/>
          <p:cNvSpPr/>
          <p:nvPr/>
        </p:nvSpPr>
        <p:spPr>
          <a:xfrm>
            <a:off x="1487749" y="4178838"/>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7" name="Straight Connector 36">
            <a:extLst>
              <a:ext uri="{FF2B5EF4-FFF2-40B4-BE49-F238E27FC236}">
                <a16:creationId xmlns:a16="http://schemas.microsoft.com/office/drawing/2014/main" id="{0EC18972-7C94-1741-B179-82A2E6ECD376}"/>
              </a:ext>
            </a:extLst>
          </p:cNvPr>
          <p:cNvCxnSpPr>
            <a:endCxn id="5" idx="0"/>
          </p:cNvCxnSpPr>
          <p:nvPr/>
        </p:nvCxnSpPr>
        <p:spPr>
          <a:xfrm flipH="1" flipV="1">
            <a:off x="1547813" y="1785938"/>
            <a:ext cx="1480067" cy="37674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621421" y="4607207"/>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5089753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The ICC</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298</a:t>
            </a:fld>
            <a:endParaRPr lang="en-US" dirty="0"/>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43355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4533872" y="5656768"/>
                <a:ext cx="339070" cy="3701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xmlns:a14="http://schemas.microsoft.com/office/drawing/2010/main" xmlns="" id="{0550F447-49DD-4345-9206-E25465CDB36F}"/>
                  </a:ext>
                </a:extLst>
              </p:cNvPr>
              <p:cNvSpPr>
                <a:spLocks noRot="1" noChangeAspect="1" noMove="1" noResize="1" noEditPoints="1" noAdjustHandles="1" noChangeArrowheads="1" noChangeShapeType="1" noTextEdit="1"/>
              </p:cNvSpPr>
              <p:nvPr/>
            </p:nvSpPr>
            <p:spPr>
              <a:xfrm>
                <a:off x="4533872" y="5656768"/>
                <a:ext cx="339070" cy="370132"/>
              </a:xfrm>
              <a:prstGeom prst="rect">
                <a:avLst/>
              </a:prstGeom>
              <a:blipFill rotWithShape="1">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p:cxnSp>
        <p:nvCxnSpPr>
          <p:cNvPr id="22" name="Straight Connector 21">
            <a:extLst>
              <a:ext uri="{FF2B5EF4-FFF2-40B4-BE49-F238E27FC236}">
                <a16:creationId xmlns:a16="http://schemas.microsoft.com/office/drawing/2014/main" id="{0EC18972-7C94-1741-B179-82A2E6ECD376}"/>
              </a:ext>
            </a:extLst>
          </p:cNvPr>
          <p:cNvCxnSpPr/>
          <p:nvPr/>
        </p:nvCxnSpPr>
        <p:spPr>
          <a:xfrm flipH="1" flipV="1">
            <a:off x="2152189" y="3669657"/>
            <a:ext cx="54451" cy="7560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F1DF8F-A6C8-0A45-802B-79FB42A98BE0}"/>
              </a:ext>
            </a:extLst>
          </p:cNvPr>
          <p:cNvCxnSpPr>
            <a:cxnSpLocks/>
          </p:cNvCxnSpPr>
          <p:nvPr/>
        </p:nvCxnSpPr>
        <p:spPr>
          <a:xfrm flipH="1" flipV="1">
            <a:off x="2637147" y="3838853"/>
            <a:ext cx="54780" cy="849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D34D5-997D-C943-8884-9A7BB97EBCFE}"/>
              </a:ext>
            </a:extLst>
          </p:cNvPr>
          <p:cNvCxnSpPr>
            <a:cxnSpLocks/>
          </p:cNvCxnSpPr>
          <p:nvPr/>
        </p:nvCxnSpPr>
        <p:spPr>
          <a:xfrm flipH="1" flipV="1">
            <a:off x="3027880" y="3890577"/>
            <a:ext cx="68238" cy="105205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340626" y="1875354"/>
                <a:ext cx="5565913" cy="4184159"/>
              </a:xfrm>
              <a:prstGeom prst="rect">
                <a:avLst/>
              </a:prstGeom>
              <a:noFill/>
            </p:spPr>
            <p:txBody>
              <a:bodyPr wrap="square" rtlCol="0">
                <a:spAutoFit/>
              </a:bodyPr>
              <a:lstStyle/>
              <a:p>
                <a:pPr algn="l"/>
                <a:r>
                  <a:rPr lang="en-US" sz="2400" dirty="0" smtClean="0"/>
                  <a:t>If</a:t>
                </a:r>
              </a:p>
              <a:p>
                <a:pPr algn="l"/>
                <a14:m>
                  <m:oMathPara xmlns:m="http://schemas.openxmlformats.org/officeDocument/2006/math">
                    <m:oMathParaPr>
                      <m:jc m:val="centerGroup"/>
                    </m:oMathParaPr>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b="0" i="1" smtClean="0">
                          <a:solidFill>
                            <a:srgbClr val="00B050"/>
                          </a:solidFill>
                          <a:latin typeface="Cambria Math"/>
                        </a:rPr>
                        <m:t>&gt;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oMath>
                  </m:oMathPara>
                </a14:m>
                <a:endParaRPr lang="he-IL" sz="2400" dirty="0"/>
              </a:p>
              <a:p>
                <a:pPr algn="l"/>
                <a:endParaRPr lang="he-IL" sz="2400" dirty="0" smtClean="0"/>
              </a:p>
              <a:p>
                <a:r>
                  <a:rPr lang="he-IL" sz="2400" dirty="0"/>
                  <a:t>– </a:t>
                </a:r>
                <a:r>
                  <a:rPr lang="en-US" sz="2400" dirty="0" smtClean="0"/>
                  <a:t> The ICC will first climb up the </a:t>
                </a:r>
                <a14:m>
                  <m:oMath xmlns:m="http://schemas.openxmlformats.org/officeDocument/2006/math">
                    <m:r>
                      <a:rPr lang="en-US" sz="2400" i="1">
                        <a:solidFill>
                          <a:srgbClr val="FF0000"/>
                        </a:solidFill>
                        <a:latin typeface="Cambria Math" panose="02040503050406030204" pitchFamily="18" charset="0"/>
                      </a:rPr>
                      <m:t>𝑦</m:t>
                    </m:r>
                  </m:oMath>
                </a14:m>
                <a:r>
                  <a:rPr lang="en-US" sz="2400" dirty="0" smtClean="0">
                    <a:solidFill>
                      <a:srgbClr val="FF0000"/>
                    </a:solidFill>
                  </a:rPr>
                  <a:t> </a:t>
                </a:r>
                <a:r>
                  <a:rPr lang="en-US" sz="2400" dirty="0" smtClean="0"/>
                  <a:t>axis</a:t>
                </a:r>
                <a:endParaRPr lang="en-US" sz="2400" dirty="0">
                  <a:solidFill>
                    <a:srgbClr val="FF0000"/>
                  </a:solidFill>
                </a:endParaRPr>
              </a:p>
              <a:p>
                <a:pPr algn="l"/>
                <a:endParaRPr lang="he-IL" sz="2400" dirty="0" smtClean="0"/>
              </a:p>
              <a:p>
                <a:r>
                  <a:rPr lang="he-IL" sz="2400" dirty="0" smtClean="0"/>
                  <a:t>– </a:t>
                </a:r>
                <a:r>
                  <a:rPr lang="en-US" sz="2400" dirty="0" smtClean="0"/>
                  <a:t> then it will slide down the dotted line</a:t>
                </a:r>
                <a:endParaRPr lang="he-IL" sz="2400" dirty="0" smtClean="0"/>
              </a:p>
              <a:p>
                <a:pPr algn="l"/>
                <a:endParaRPr lang="he-IL" sz="2400" dirty="0" smtClean="0"/>
              </a:p>
              <a:p>
                <a:pPr algn="l"/>
                <a:r>
                  <a:rPr lang="he-IL" sz="2400" dirty="0" smtClean="0"/>
                  <a:t>–</a:t>
                </a:r>
                <a:r>
                  <a:rPr lang="en-US" sz="2400" dirty="0" smtClean="0"/>
                  <a:t> and finally – flatten onto the</a:t>
                </a:r>
                <a:r>
                  <a:rPr lang="he-IL" sz="2400" dirty="0" smtClean="0"/>
                  <a:t> </a:t>
                </a:r>
                <a14:m>
                  <m:oMath xmlns:m="http://schemas.openxmlformats.org/officeDocument/2006/math">
                    <m:r>
                      <a:rPr lang="en-US" sz="2400" b="0" i="1" smtClean="0">
                        <a:solidFill>
                          <a:srgbClr val="FF0000"/>
                        </a:solidFill>
                        <a:latin typeface="Cambria Math"/>
                      </a:rPr>
                      <m:t>𝑥</m:t>
                    </m:r>
                  </m:oMath>
                </a14:m>
                <a:r>
                  <a:rPr lang="en-US" sz="2400" dirty="0" smtClean="0">
                    <a:solidFill>
                      <a:srgbClr val="FF0000"/>
                    </a:solidFill>
                  </a:rPr>
                  <a:t> </a:t>
                </a:r>
                <a:r>
                  <a:rPr lang="en-US" sz="2400" dirty="0" smtClean="0"/>
                  <a:t>axis</a:t>
                </a:r>
                <a:endParaRPr lang="he-IL" sz="2400" dirty="0" smtClean="0"/>
              </a:p>
              <a:p>
                <a:pPr algn="l"/>
                <a:endParaRPr lang="he-IL" sz="2400" dirty="0">
                  <a:solidFill>
                    <a:srgbClr val="FF0000"/>
                  </a:solidFill>
                </a:endParaRPr>
              </a:p>
              <a:p>
                <a:r>
                  <a:rPr lang="he-IL" sz="2400" dirty="0"/>
                  <a:t>– </a:t>
                </a:r>
                <a:r>
                  <a:rPr lang="en-US" sz="2400" dirty="0"/>
                  <a:t> </a:t>
                </a:r>
                <a:r>
                  <a:rPr lang="en-US" sz="2400" dirty="0" smtClean="0"/>
                  <a:t>along the dotted line the second good is inferior</a:t>
                </a:r>
                <a:endParaRPr lang="he-IL" sz="2400" dirty="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340626" y="1875354"/>
                <a:ext cx="5565913" cy="4184159"/>
              </a:xfrm>
              <a:prstGeom prst="rect">
                <a:avLst/>
              </a:prstGeom>
              <a:blipFill rotWithShape="1">
                <a:blip r:embed="rId4"/>
                <a:stretch>
                  <a:fillRect l="-1752" t="-1020" b="-2478"/>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EC18972-7C94-1741-B179-82A2E6ECD376}"/>
              </a:ext>
            </a:extLst>
          </p:cNvPr>
          <p:cNvCxnSpPr/>
          <p:nvPr/>
        </p:nvCxnSpPr>
        <p:spPr>
          <a:xfrm flipH="1" flipV="1">
            <a:off x="1547814" y="4468257"/>
            <a:ext cx="672723" cy="108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18972-7C94-1741-B179-82A2E6ECD376}"/>
              </a:ext>
            </a:extLst>
          </p:cNvPr>
          <p:cNvCxnSpPr/>
          <p:nvPr/>
        </p:nvCxnSpPr>
        <p:spPr>
          <a:xfrm flipH="1" flipV="1">
            <a:off x="2705575" y="4780358"/>
            <a:ext cx="518450" cy="786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C18972-7C94-1741-B179-82A2E6ECD376}"/>
              </a:ext>
            </a:extLst>
          </p:cNvPr>
          <p:cNvCxnSpPr/>
          <p:nvPr/>
        </p:nvCxnSpPr>
        <p:spPr>
          <a:xfrm flipH="1" flipV="1">
            <a:off x="3089991" y="4973703"/>
            <a:ext cx="390188" cy="614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C18972-7C94-1741-B179-82A2E6ECD376}"/>
              </a:ext>
            </a:extLst>
          </p:cNvPr>
          <p:cNvCxnSpPr/>
          <p:nvPr/>
        </p:nvCxnSpPr>
        <p:spPr>
          <a:xfrm flipH="1" flipV="1">
            <a:off x="2220537" y="4468256"/>
            <a:ext cx="675060" cy="1121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18972-7C94-1741-B179-82A2E6ECD376}"/>
              </a:ext>
            </a:extLst>
          </p:cNvPr>
          <p:cNvCxnSpPr/>
          <p:nvPr/>
        </p:nvCxnSpPr>
        <p:spPr>
          <a:xfrm flipH="1" flipV="1">
            <a:off x="1534165" y="3996225"/>
            <a:ext cx="1023902" cy="1557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18972-7C94-1741-B179-82A2E6ECD376}"/>
              </a:ext>
            </a:extLst>
          </p:cNvPr>
          <p:cNvCxnSpPr/>
          <p:nvPr/>
        </p:nvCxnSpPr>
        <p:spPr>
          <a:xfrm flipH="1" flipV="1">
            <a:off x="1547814" y="5003531"/>
            <a:ext cx="381745" cy="586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C18972-7C94-1741-B179-82A2E6ECD376}"/>
              </a:ext>
            </a:extLst>
          </p:cNvPr>
          <p:cNvCxnSpPr/>
          <p:nvPr/>
        </p:nvCxnSpPr>
        <p:spPr>
          <a:xfrm flipH="1" flipV="1">
            <a:off x="3480179" y="2756848"/>
            <a:ext cx="799289" cy="282026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C18972-7C94-1741-B179-82A2E6ECD376}"/>
              </a:ext>
            </a:extLst>
          </p:cNvPr>
          <p:cNvCxnSpPr/>
          <p:nvPr/>
        </p:nvCxnSpPr>
        <p:spPr>
          <a:xfrm flipH="1" flipV="1">
            <a:off x="1558334" y="2647666"/>
            <a:ext cx="1078813" cy="28908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C18972-7C94-1741-B179-82A2E6ECD376}"/>
              </a:ext>
            </a:extLst>
          </p:cNvPr>
          <p:cNvCxnSpPr/>
          <p:nvPr/>
        </p:nvCxnSpPr>
        <p:spPr>
          <a:xfrm flipH="1" flipV="1">
            <a:off x="1547814" y="4263776"/>
            <a:ext cx="498302" cy="132640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EC18972-7C94-1741-B179-82A2E6ECD376}"/>
              </a:ext>
            </a:extLst>
          </p:cNvPr>
          <p:cNvCxnSpPr>
            <a:endCxn id="5" idx="0"/>
          </p:cNvCxnSpPr>
          <p:nvPr/>
        </p:nvCxnSpPr>
        <p:spPr>
          <a:xfrm flipH="1" flipV="1">
            <a:off x="1547813" y="1785938"/>
            <a:ext cx="1480067" cy="37674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C18972-7C94-1741-B179-82A2E6ECD376}"/>
              </a:ext>
            </a:extLst>
          </p:cNvPr>
          <p:cNvCxnSpPr/>
          <p:nvPr/>
        </p:nvCxnSpPr>
        <p:spPr>
          <a:xfrm flipH="1" flipV="1">
            <a:off x="1544686" y="4093084"/>
            <a:ext cx="39050" cy="14602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C18972-7C94-1741-B179-82A2E6ECD376}"/>
              </a:ext>
            </a:extLst>
          </p:cNvPr>
          <p:cNvCxnSpPr/>
          <p:nvPr/>
        </p:nvCxnSpPr>
        <p:spPr>
          <a:xfrm flipH="1" flipV="1">
            <a:off x="1583736" y="4023520"/>
            <a:ext cx="2418422" cy="1557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EC18972-7C94-1741-B179-82A2E6ECD376}"/>
              </a:ext>
            </a:extLst>
          </p:cNvPr>
          <p:cNvCxnSpPr/>
          <p:nvPr/>
        </p:nvCxnSpPr>
        <p:spPr>
          <a:xfrm flipH="1" flipV="1">
            <a:off x="4002157" y="5580672"/>
            <a:ext cx="1047515" cy="95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9827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Next consider a change in price</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299</a:t>
            </a:fld>
            <a:endParaRPr lang="en-US"/>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43355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4533872" y="5656768"/>
                <a:ext cx="339070" cy="3701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xmlns:a14="http://schemas.microsoft.com/office/drawing/2010/main" xmlns="" id="{0550F447-49DD-4345-9206-E25465CDB36F}"/>
                  </a:ext>
                </a:extLst>
              </p:cNvPr>
              <p:cNvSpPr>
                <a:spLocks noRot="1" noChangeAspect="1" noMove="1" noResize="1" noEditPoints="1" noAdjustHandles="1" noChangeArrowheads="1" noChangeShapeType="1" noTextEdit="1"/>
              </p:cNvSpPr>
              <p:nvPr/>
            </p:nvSpPr>
            <p:spPr>
              <a:xfrm>
                <a:off x="4533872" y="5656768"/>
                <a:ext cx="339070" cy="370132"/>
              </a:xfrm>
              <a:prstGeom prst="rect">
                <a:avLst/>
              </a:prstGeom>
              <a:blipFill rotWithShape="1">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BF1BF-409C-E74F-9F65-3A805D3BBC6C}"/>
                  </a:ext>
                </a:extLst>
              </p:cNvPr>
              <p:cNvSpPr txBox="1"/>
              <p:nvPr/>
            </p:nvSpPr>
            <p:spPr>
              <a:xfrm>
                <a:off x="2125048" y="5862477"/>
                <a:ext cx="939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6"/>
                          </a:solidFill>
                          <a:latin typeface="Cambria Math"/>
                        </a:rPr>
                        <m:t>𝐼</m:t>
                      </m:r>
                      <m:r>
                        <a:rPr lang="en-US" b="0" i="1" smtClean="0">
                          <a:solidFill>
                            <a:schemeClr val="accent6"/>
                          </a:solidFill>
                          <a:latin typeface="Cambria Math"/>
                        </a:rPr>
                        <m:t>/</m:t>
                      </m:r>
                      <m:sSub>
                        <m:sSubPr>
                          <m:ctrlPr>
                            <a:rPr lang="en-US" i="1">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rPr>
                            <m:t>𝑝</m:t>
                          </m:r>
                        </m:e>
                        <m:sub>
                          <m:r>
                            <a:rPr lang="en-US" i="1">
                              <a:solidFill>
                                <a:schemeClr val="accent6"/>
                              </a:solidFill>
                              <a:latin typeface="Cambria Math" panose="02040503050406030204" pitchFamily="18" charset="0"/>
                            </a:rPr>
                            <m:t>𝑥</m:t>
                          </m:r>
                        </m:sub>
                      </m:sSub>
                    </m:oMath>
                  </m:oMathPara>
                </a14:m>
                <a:endParaRPr lang="en-US" dirty="0">
                  <a:solidFill>
                    <a:schemeClr val="accent6"/>
                  </a:solidFill>
                </a:endParaRPr>
              </a:p>
            </p:txBody>
          </p:sp>
        </mc:Choice>
        <mc:Fallback xmlns="">
          <p:sp>
            <p:nvSpPr>
              <p:cNvPr id="19" name="TextBox 18">
                <a:extLst>
                  <a:ext uri="{FF2B5EF4-FFF2-40B4-BE49-F238E27FC236}">
                    <a16:creationId xmlns:a16="http://schemas.microsoft.com/office/drawing/2014/main" xmlns:a14="http://schemas.microsoft.com/office/drawing/2010/main" xmlns="" id="{E93BF1BF-409C-E74F-9F65-3A805D3BBC6C}"/>
                  </a:ext>
                </a:extLst>
              </p:cNvPr>
              <p:cNvSpPr txBox="1">
                <a:spLocks noRot="1" noChangeAspect="1" noMove="1" noResize="1" noEditPoints="1" noAdjustHandles="1" noChangeArrowheads="1" noChangeShapeType="1" noTextEdit="1"/>
              </p:cNvSpPr>
              <p:nvPr/>
            </p:nvSpPr>
            <p:spPr>
              <a:xfrm>
                <a:off x="2125048" y="5862477"/>
                <a:ext cx="939513" cy="369332"/>
              </a:xfrm>
              <a:prstGeom prst="rect">
                <a:avLst/>
              </a:prstGeom>
              <a:blipFill rotWithShape="1">
                <a:blip r:embed="rId4"/>
                <a:stretch>
                  <a:fillRect b="-13333"/>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0EC18972-7C94-1741-B179-82A2E6ECD376}"/>
              </a:ext>
            </a:extLst>
          </p:cNvPr>
          <p:cNvCxnSpPr/>
          <p:nvPr/>
        </p:nvCxnSpPr>
        <p:spPr>
          <a:xfrm flipH="1" flipV="1">
            <a:off x="2179593" y="3773510"/>
            <a:ext cx="27046" cy="6651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F1DF8F-A6C8-0A45-802B-79FB42A98BE0}"/>
              </a:ext>
            </a:extLst>
          </p:cNvPr>
          <p:cNvCxnSpPr>
            <a:cxnSpLocks/>
          </p:cNvCxnSpPr>
          <p:nvPr/>
        </p:nvCxnSpPr>
        <p:spPr>
          <a:xfrm flipV="1">
            <a:off x="2691927" y="3838853"/>
            <a:ext cx="0" cy="849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D34D5-997D-C943-8884-9A7BB97EBCFE}"/>
              </a:ext>
            </a:extLst>
          </p:cNvPr>
          <p:cNvCxnSpPr>
            <a:cxnSpLocks/>
          </p:cNvCxnSpPr>
          <p:nvPr/>
        </p:nvCxnSpPr>
        <p:spPr>
          <a:xfrm flipV="1">
            <a:off x="3096118" y="3890577"/>
            <a:ext cx="0" cy="105205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079369" y="1570163"/>
                <a:ext cx="6925397" cy="4796506"/>
              </a:xfrm>
              <a:prstGeom prst="rect">
                <a:avLst/>
              </a:prstGeom>
              <a:noFill/>
            </p:spPr>
            <p:txBody>
              <a:bodyPr wrap="square" rtlCol="0">
                <a:spAutoFit/>
              </a:bodyPr>
              <a:lstStyle/>
              <a:p>
                <a:pPr algn="l"/>
                <a:r>
                  <a:rPr lang="en-US" sz="2400" dirty="0" smtClean="0"/>
                  <a:t>Let’s start with</a:t>
                </a: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b="0" i="1" smtClean="0">
                          <a:solidFill>
                            <a:srgbClr val="00B050"/>
                          </a:solidFill>
                          <a:latin typeface="Cambria Math"/>
                        </a:rPr>
                        <m:t>&gt;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r>
                        <a:rPr lang="en-US" sz="2400" b="0" i="0" smtClean="0">
                          <a:solidFill>
                            <a:srgbClr val="00B050"/>
                          </a:solidFill>
                          <a:latin typeface="Cambria Math"/>
                        </a:rPr>
                        <m:t>,</m:t>
                      </m:r>
                      <m:r>
                        <a:rPr lang="en-US" sz="2400" b="0" i="1" smtClean="0">
                          <a:solidFill>
                            <a:srgbClr val="00B050"/>
                          </a:solidFill>
                          <a:latin typeface="Cambria Math"/>
                        </a:rPr>
                        <m:t>  </m:t>
                      </m:r>
                      <m:r>
                        <a:rPr lang="en-US" sz="2400" i="1">
                          <a:solidFill>
                            <a:srgbClr val="00B050"/>
                          </a:solidFill>
                          <a:latin typeface="Cambria Math"/>
                        </a:rPr>
                        <m:t>𝐼</m:t>
                      </m:r>
                      <m:r>
                        <a:rPr lang="en-US" sz="2400" b="0" i="0" smtClean="0">
                          <a:solidFill>
                            <a:srgbClr val="00B050"/>
                          </a:solidFill>
                          <a:latin typeface="Cambria Math"/>
                        </a:rPr>
                        <m:t>&lt;</m:t>
                      </m:r>
                      <m:r>
                        <a:rPr lang="en-US" sz="2400" b="0" i="0" smtClean="0">
                          <a:solidFill>
                            <a:srgbClr val="00B050"/>
                          </a:solidFill>
                          <a:latin typeface="Cambria Math"/>
                        </a:rPr>
                        <m:t>200</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r>
                        <a:rPr lang="en-US" sz="2400" b="0" i="1" smtClean="0">
                          <a:solidFill>
                            <a:srgbClr val="00B050"/>
                          </a:solidFill>
                          <a:latin typeface="Cambria Math"/>
                        </a:rPr>
                        <m:t> </m:t>
                      </m:r>
                    </m:oMath>
                  </m:oMathPara>
                </a14:m>
                <a:endParaRPr lang="he-IL" sz="2400" dirty="0"/>
              </a:p>
              <a:p>
                <a:pPr algn="l"/>
                <a:r>
                  <a:rPr lang="en-US" sz="2400" dirty="0"/>
                  <a:t>a</a:t>
                </a:r>
                <a:r>
                  <a:rPr lang="en-US" sz="2400" dirty="0" smtClean="0"/>
                  <a:t>nd increase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oMath>
                </a14:m>
                <a:endParaRPr lang="he-IL" sz="2400" dirty="0" smtClean="0"/>
              </a:p>
              <a:p>
                <a:pPr algn="l"/>
                <a:endParaRPr lang="he-IL" sz="2400" dirty="0" smtClean="0"/>
              </a:p>
              <a:p>
                <a:pPr algn="l"/>
                <a:r>
                  <a:rPr lang="en-US" sz="2400" dirty="0" smtClean="0"/>
                  <a:t>At low prices the optimal solution will be on the dotted line</a:t>
                </a:r>
              </a:p>
              <a:p>
                <a:pPr algn="l"/>
                <a:endParaRPr lang="en-US" sz="2400" dirty="0"/>
              </a:p>
              <a:p>
                <a:r>
                  <a:rPr lang="en-US" sz="2400" dirty="0" smtClean="0"/>
                  <a:t>When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𝑦</m:t>
                        </m:r>
                      </m:sub>
                    </m:sSub>
                  </m:oMath>
                </a14:m>
                <a:r>
                  <a:rPr lang="en-US" sz="2400" dirty="0" smtClean="0"/>
                  <a:t> is high enough, </a:t>
                </a:r>
                <a:r>
                  <a:rPr lang="en-US" sz="2400" dirty="0"/>
                  <a:t>t</a:t>
                </a:r>
                <a:r>
                  <a:rPr lang="en-US" sz="2400" dirty="0" smtClean="0"/>
                  <a:t>he optimal solution will be on the </a:t>
                </a:r>
                <a14:m>
                  <m:oMath xmlns:m="http://schemas.openxmlformats.org/officeDocument/2006/math">
                    <m:r>
                      <a:rPr lang="en-US" sz="2400" i="1">
                        <a:solidFill>
                          <a:srgbClr val="FF0000"/>
                        </a:solidFill>
                        <a:latin typeface="Cambria Math" panose="02040503050406030204" pitchFamily="18" charset="0"/>
                      </a:rPr>
                      <m:t>𝑦</m:t>
                    </m:r>
                  </m:oMath>
                </a14:m>
                <a:r>
                  <a:rPr lang="en-US" sz="2400" dirty="0" smtClean="0">
                    <a:solidFill>
                      <a:srgbClr val="FF0000"/>
                    </a:solidFill>
                  </a:rPr>
                  <a:t> </a:t>
                </a:r>
                <a:r>
                  <a:rPr lang="en-US" sz="2400" dirty="0" smtClean="0"/>
                  <a:t>axis</a:t>
                </a:r>
                <a:endParaRPr lang="he-IL" sz="2400" dirty="0" smtClean="0"/>
              </a:p>
              <a:p>
                <a:pPr algn="l"/>
                <a:endParaRPr lang="he-IL" sz="2400" dirty="0" smtClean="0"/>
              </a:p>
              <a:p>
                <a:pPr>
                  <a:lnSpc>
                    <a:spcPct val="150000"/>
                  </a:lnSpc>
                </a:pPr>
                <a:r>
                  <a:rPr lang="en-US" sz="2400" dirty="0" smtClean="0"/>
                  <a:t>And when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oMath>
                </a14:m>
                <a:r>
                  <a:rPr lang="he-IL" sz="2400" dirty="0" smtClean="0"/>
                  <a:t> </a:t>
                </a:r>
                <a:r>
                  <a:rPr lang="en-US" sz="2400" dirty="0" smtClean="0"/>
                  <a:t>is higher (above </a:t>
                </a:r>
                <a14:m>
                  <m:oMath xmlns:m="http://schemas.openxmlformats.org/officeDocument/2006/math">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𝑝</m:t>
                        </m:r>
                      </m:e>
                      <m:sub>
                        <m:r>
                          <a:rPr lang="en-US" sz="2400" i="1">
                            <a:solidFill>
                              <a:srgbClr val="00B050"/>
                            </a:solidFill>
                            <a:latin typeface="Cambria Math" panose="02040503050406030204" pitchFamily="18" charset="0"/>
                          </a:rPr>
                          <m:t>𝑥</m:t>
                        </m:r>
                      </m:sub>
                    </m:sSub>
                  </m:oMath>
                </a14:m>
                <a:r>
                  <a:rPr lang="en-US" sz="2400" b="0" i="0" dirty="0" smtClean="0">
                    <a:latin typeface="+mj-lt"/>
                  </a:rPr>
                  <a:t>) – on the</a:t>
                </a:r>
                <a14:m>
                  <m:oMath xmlns:m="http://schemas.openxmlformats.org/officeDocument/2006/math">
                    <m:r>
                      <a:rPr lang="en-US" sz="2400" b="0" i="0" smtClean="0">
                        <a:solidFill>
                          <a:srgbClr val="00B050"/>
                        </a:solidFill>
                        <a:latin typeface="Cambria Math"/>
                      </a:rPr>
                      <m:t> </m:t>
                    </m:r>
                    <m:r>
                      <a:rPr lang="en-US" sz="2400" b="0" i="1" smtClean="0">
                        <a:solidFill>
                          <a:srgbClr val="00B050"/>
                        </a:solidFill>
                        <a:latin typeface="Cambria Math"/>
                      </a:rPr>
                      <m:t> </m:t>
                    </m:r>
                    <m:r>
                      <a:rPr lang="en-US" sz="2400" b="0" i="1" smtClean="0">
                        <a:solidFill>
                          <a:srgbClr val="FF0000"/>
                        </a:solidFill>
                        <a:latin typeface="Cambria Math"/>
                      </a:rPr>
                      <m:t>𝑥</m:t>
                    </m:r>
                  </m:oMath>
                </a14:m>
                <a:r>
                  <a:rPr lang="en-US" sz="2400" dirty="0" smtClean="0">
                    <a:solidFill>
                      <a:srgbClr val="FF0000"/>
                    </a:solidFill>
                  </a:rPr>
                  <a:t> </a:t>
                </a:r>
                <a:r>
                  <a:rPr lang="en-US" sz="2400" dirty="0"/>
                  <a:t>axis</a:t>
                </a:r>
                <a:endParaRPr lang="he-IL" sz="2400" dirty="0" smtClean="0">
                  <a:solidFill>
                    <a:srgbClr val="FF0000"/>
                  </a:solidFill>
                </a:endParaRPr>
              </a:p>
              <a:p>
                <a:pPr algn="r" rtl="1"/>
                <a:endParaRPr lang="he-IL" sz="2400" dirty="0" smtClean="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079369" y="1570163"/>
                <a:ext cx="6925397" cy="4796506"/>
              </a:xfrm>
              <a:prstGeom prst="rect">
                <a:avLst/>
              </a:prstGeom>
              <a:blipFill rotWithShape="1">
                <a:blip r:embed="rId5"/>
                <a:stretch>
                  <a:fillRect l="-1320" t="-891" r="-176"/>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EC18972-7C94-1741-B179-82A2E6ECD376}"/>
              </a:ext>
            </a:extLst>
          </p:cNvPr>
          <p:cNvCxnSpPr/>
          <p:nvPr/>
        </p:nvCxnSpPr>
        <p:spPr>
          <a:xfrm flipH="1" flipV="1">
            <a:off x="1547814" y="4468257"/>
            <a:ext cx="672723" cy="108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18972-7C94-1741-B179-82A2E6ECD376}"/>
              </a:ext>
            </a:extLst>
          </p:cNvPr>
          <p:cNvCxnSpPr/>
          <p:nvPr/>
        </p:nvCxnSpPr>
        <p:spPr>
          <a:xfrm flipH="1" flipV="1">
            <a:off x="2705575" y="4780358"/>
            <a:ext cx="518450" cy="786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C18972-7C94-1741-B179-82A2E6ECD376}"/>
              </a:ext>
            </a:extLst>
          </p:cNvPr>
          <p:cNvCxnSpPr/>
          <p:nvPr/>
        </p:nvCxnSpPr>
        <p:spPr>
          <a:xfrm flipH="1" flipV="1">
            <a:off x="3089991" y="4973703"/>
            <a:ext cx="390188" cy="614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C18972-7C94-1741-B179-82A2E6ECD376}"/>
              </a:ext>
            </a:extLst>
          </p:cNvPr>
          <p:cNvCxnSpPr/>
          <p:nvPr/>
        </p:nvCxnSpPr>
        <p:spPr>
          <a:xfrm flipH="1" flipV="1">
            <a:off x="2220537" y="4468256"/>
            <a:ext cx="675060" cy="1121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18972-7C94-1741-B179-82A2E6ECD376}"/>
              </a:ext>
            </a:extLst>
          </p:cNvPr>
          <p:cNvCxnSpPr/>
          <p:nvPr/>
        </p:nvCxnSpPr>
        <p:spPr>
          <a:xfrm flipH="1" flipV="1">
            <a:off x="1534165" y="3996225"/>
            <a:ext cx="1023902" cy="1557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18972-7C94-1741-B179-82A2E6ECD376}"/>
              </a:ext>
            </a:extLst>
          </p:cNvPr>
          <p:cNvCxnSpPr/>
          <p:nvPr/>
        </p:nvCxnSpPr>
        <p:spPr>
          <a:xfrm flipH="1" flipV="1">
            <a:off x="1547814" y="5003531"/>
            <a:ext cx="381745" cy="586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C18972-7C94-1741-B179-82A2E6ECD376}"/>
              </a:ext>
            </a:extLst>
          </p:cNvPr>
          <p:cNvCxnSpPr/>
          <p:nvPr/>
        </p:nvCxnSpPr>
        <p:spPr>
          <a:xfrm flipH="1" flipV="1">
            <a:off x="1547813" y="3394141"/>
            <a:ext cx="1073610" cy="217288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C18972-7C94-1741-B179-82A2E6ECD376}"/>
              </a:ext>
            </a:extLst>
          </p:cNvPr>
          <p:cNvCxnSpPr/>
          <p:nvPr/>
        </p:nvCxnSpPr>
        <p:spPr>
          <a:xfrm flipH="1" flipV="1">
            <a:off x="1547814" y="4263777"/>
            <a:ext cx="1073607" cy="130324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122171" y="4272102"/>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Oval 33"/>
          <p:cNvSpPr/>
          <p:nvPr/>
        </p:nvSpPr>
        <p:spPr>
          <a:xfrm>
            <a:off x="1487749" y="4178838"/>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7" name="Straight Connector 36">
            <a:extLst>
              <a:ext uri="{FF2B5EF4-FFF2-40B4-BE49-F238E27FC236}">
                <a16:creationId xmlns:a16="http://schemas.microsoft.com/office/drawing/2014/main" id="{0EC18972-7C94-1741-B179-82A2E6ECD376}"/>
              </a:ext>
            </a:extLst>
          </p:cNvPr>
          <p:cNvCxnSpPr/>
          <p:nvPr/>
        </p:nvCxnSpPr>
        <p:spPr>
          <a:xfrm flipH="1" flipV="1">
            <a:off x="1547813" y="1728969"/>
            <a:ext cx="1073608" cy="37674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858973" y="4138459"/>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2" name="Straight Connector 41">
            <a:extLst>
              <a:ext uri="{FF2B5EF4-FFF2-40B4-BE49-F238E27FC236}">
                <a16:creationId xmlns:a16="http://schemas.microsoft.com/office/drawing/2014/main" id="{0EC18972-7C94-1741-B179-82A2E6ECD376}"/>
              </a:ext>
            </a:extLst>
          </p:cNvPr>
          <p:cNvCxnSpPr/>
          <p:nvPr/>
        </p:nvCxnSpPr>
        <p:spPr>
          <a:xfrm flipH="1" flipV="1">
            <a:off x="1528694" y="5280806"/>
            <a:ext cx="1092728" cy="2998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498664" y="5451232"/>
            <a:ext cx="141171" cy="2139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1996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Issues</a:t>
            </a:r>
          </a:p>
        </p:txBody>
      </p:sp>
      <p:sp>
        <p:nvSpPr>
          <p:cNvPr id="4" name="Slide Number Placeholder 3"/>
          <p:cNvSpPr>
            <a:spLocks noGrp="1"/>
          </p:cNvSpPr>
          <p:nvPr>
            <p:ph type="sldNum" sz="quarter" idx="12"/>
          </p:nvPr>
        </p:nvSpPr>
        <p:spPr/>
        <p:txBody>
          <a:bodyPr/>
          <a:lstStyle/>
          <a:p>
            <a:fld id="{3ED69D72-ABB3-F043-AB7B-9747B590CAA5}" type="slidenum">
              <a:rPr lang="en-US" smtClean="0"/>
              <a:t>3</a:t>
            </a:fld>
            <a:endParaRPr lang="en-US"/>
          </a:p>
        </p:txBody>
      </p:sp>
      <p:sp>
        <p:nvSpPr>
          <p:cNvPr id="6" name="TextBox 5"/>
          <p:cNvSpPr txBox="1"/>
          <p:nvPr/>
        </p:nvSpPr>
        <p:spPr>
          <a:xfrm>
            <a:off x="1219200" y="2214694"/>
            <a:ext cx="9852454" cy="252376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Economics doesn’t predict well</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All its assumptions are wrong</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It isn’t even done in good faith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28432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How do we judge theories</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30</a:t>
            </a:fld>
            <a:endParaRPr lang="en-US"/>
          </a:p>
        </p:txBody>
      </p:sp>
      <p:sp>
        <p:nvSpPr>
          <p:cNvPr id="6" name="TextBox 5"/>
          <p:cNvSpPr txBox="1"/>
          <p:nvPr/>
        </p:nvSpPr>
        <p:spPr>
          <a:xfrm>
            <a:off x="1219200" y="2214694"/>
            <a:ext cx="9852454" cy="295465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0070C0"/>
                </a:solidFill>
                <a:latin typeface="Arial" panose="020B0604020202020204" pitchFamily="34" charset="0"/>
                <a:cs typeface="Arial" panose="020B0604020202020204" pitchFamily="34" charset="0"/>
              </a:rPr>
              <a:t>Positive</a:t>
            </a:r>
            <a:r>
              <a:rPr lang="en-US" sz="2800" dirty="0" smtClean="0">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 How close to reality it is</a:t>
            </a:r>
            <a:endParaRPr lang="en-US" sz="28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0070C0"/>
                </a:solidFill>
                <a:latin typeface="Arial" panose="020B0604020202020204" pitchFamily="34" charset="0"/>
                <a:cs typeface="Arial" panose="020B0604020202020204" pitchFamily="34" charset="0"/>
              </a:rPr>
              <a:t>Normative</a:t>
            </a:r>
            <a:r>
              <a:rPr lang="en-US" sz="2800" dirty="0" smtClean="0">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king in “</a:t>
            </a:r>
            <a:r>
              <a:rPr lang="en-US" sz="2800" dirty="0" smtClean="0">
                <a:solidFill>
                  <a:srgbClr val="00B050"/>
                </a:solidFill>
                <a:latin typeface="Arial" panose="020B0604020202020204" pitchFamily="34" charset="0"/>
                <a:cs typeface="Arial" panose="020B0604020202020204" pitchFamily="34" charset="0"/>
              </a:rPr>
              <a:t>The Little Prince</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6618411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eaLnBrk="1" latinLnBrk="0" hangingPunct="1">
              <a:lnSpc>
                <a:spcPct val="90000"/>
              </a:lnSpc>
              <a:spcBef>
                <a:spcPct val="0"/>
              </a:spcBef>
              <a:buNone/>
            </a:pPr>
            <a:r>
              <a:rPr lang="en-US" dirty="0" smtClean="0">
                <a:solidFill>
                  <a:srgbClr val="7030A0"/>
                </a:solidFill>
                <a:cs typeface="+mn-cs"/>
              </a:rPr>
              <a:t>A possible PCC</a:t>
            </a:r>
            <a:endParaRPr lang="en-US" dirty="0">
              <a:solidFill>
                <a:srgbClr val="7030A0"/>
              </a:solidFill>
              <a:cs typeface="+mn-cs"/>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300</a:t>
            </a:fld>
            <a:endParaRPr lang="en-US"/>
          </a:p>
        </p:txBody>
      </p:sp>
      <p:sp>
        <p:nvSpPr>
          <p:cNvPr id="5" name="Line 3">
            <a:extLst>
              <a:ext uri="{FF2B5EF4-FFF2-40B4-BE49-F238E27FC236}">
                <a16:creationId xmlns:a16="http://schemas.microsoft.com/office/drawing/2014/main" id="{41AFFF83-4BC7-B74F-88FB-13964E183C1D}"/>
              </a:ext>
            </a:extLst>
          </p:cNvPr>
          <p:cNvSpPr>
            <a:spLocks noChangeShapeType="1"/>
          </p:cNvSpPr>
          <p:nvPr/>
        </p:nvSpPr>
        <p:spPr bwMode="auto">
          <a:xfrm>
            <a:off x="1547813" y="1785938"/>
            <a:ext cx="0" cy="3762375"/>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172AA6D-A18A-A249-86CC-9E4F0C67ED8C}"/>
              </a:ext>
            </a:extLst>
          </p:cNvPr>
          <p:cNvSpPr>
            <a:spLocks noChangeShapeType="1"/>
          </p:cNvSpPr>
          <p:nvPr/>
        </p:nvSpPr>
        <p:spPr bwMode="auto">
          <a:xfrm>
            <a:off x="1433553" y="5548313"/>
            <a:ext cx="3325129" cy="3235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550F447-49DD-4345-9206-E25465CDB36F}"/>
                  </a:ext>
                </a:extLst>
              </p:cNvPr>
              <p:cNvSpPr/>
              <p:nvPr/>
            </p:nvSpPr>
            <p:spPr>
              <a:xfrm>
                <a:off x="4533872" y="5656768"/>
                <a:ext cx="339070" cy="3701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𝑥</m:t>
                      </m:r>
                    </m:oMath>
                  </m:oMathPara>
                </a14:m>
                <a:endParaRPr lang="en-US" dirty="0">
                  <a:solidFill>
                    <a:srgbClr val="FF0000"/>
                  </a:solidFill>
                </a:endParaRPr>
              </a:p>
            </p:txBody>
          </p:sp>
        </mc:Choice>
        <mc:Fallback xmlns="">
          <p:sp>
            <p:nvSpPr>
              <p:cNvPr id="8" name="Rectangle 7">
                <a:extLst>
                  <a:ext uri="{FF2B5EF4-FFF2-40B4-BE49-F238E27FC236}">
                    <a16:creationId xmlns:a16="http://schemas.microsoft.com/office/drawing/2014/main" xmlns:a14="http://schemas.microsoft.com/office/drawing/2010/main" xmlns="" id="{0550F447-49DD-4345-9206-E25465CDB36F}"/>
                  </a:ext>
                </a:extLst>
              </p:cNvPr>
              <p:cNvSpPr>
                <a:spLocks noRot="1" noChangeAspect="1" noMove="1" noResize="1" noEditPoints="1" noAdjustHandles="1" noChangeArrowheads="1" noChangeShapeType="1" noTextEdit="1"/>
              </p:cNvSpPr>
              <p:nvPr/>
            </p:nvSpPr>
            <p:spPr>
              <a:xfrm>
                <a:off x="4533872" y="5656768"/>
                <a:ext cx="339070" cy="370132"/>
              </a:xfrm>
              <a:prstGeom prst="rect">
                <a:avLst/>
              </a:prstGeom>
              <a:blipFill rotWithShape="1">
                <a:blip r:embed="rId2"/>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0F0E9F0-3856-264F-B7AD-62B011E500F7}"/>
              </a:ext>
            </a:extLst>
          </p:cNvPr>
          <p:cNvCxnSpPr>
            <a:cxnSpLocks/>
          </p:cNvCxnSpPr>
          <p:nvPr/>
        </p:nvCxnSpPr>
        <p:spPr>
          <a:xfrm>
            <a:off x="1583736" y="4023520"/>
            <a:ext cx="2418421" cy="15409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9287B3-A4C5-924A-986E-4D200EF065E5}"/>
              </a:ext>
            </a:extLst>
          </p:cNvPr>
          <p:cNvSpPr txBox="1"/>
          <p:nvPr/>
        </p:nvSpPr>
        <p:spPr>
          <a:xfrm>
            <a:off x="3713543" y="5656768"/>
            <a:ext cx="577228" cy="369332"/>
          </a:xfrm>
          <a:prstGeom prst="rect">
            <a:avLst/>
          </a:prstGeom>
          <a:noFill/>
        </p:spPr>
        <p:txBody>
          <a:bodyPr wrap="square" rtlCol="0">
            <a:spAutoFit/>
          </a:bodyPr>
          <a:lstStyle/>
          <a:p>
            <a:r>
              <a:rPr lang="en-US" dirty="0"/>
              <a:t>200</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32FDFB-3611-7D45-BF77-5C4C5F87CDA8}"/>
                  </a:ext>
                </a:extLst>
              </p:cNvPr>
              <p:cNvSpPr/>
              <p:nvPr/>
            </p:nvSpPr>
            <p:spPr>
              <a:xfrm>
                <a:off x="1161628" y="1690688"/>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oMath>
                  </m:oMathPara>
                </a14:m>
                <a:endParaRPr lang="en-US" dirty="0">
                  <a:solidFill>
                    <a:srgbClr val="FF0000"/>
                  </a:solidFill>
                </a:endParaRPr>
              </a:p>
            </p:txBody>
          </p:sp>
        </mc:Choice>
        <mc:Fallback xmlns="">
          <p:sp>
            <p:nvSpPr>
              <p:cNvPr id="16" name="Rectangle 15">
                <a:extLst>
                  <a:ext uri="{FF2B5EF4-FFF2-40B4-BE49-F238E27FC236}">
                    <a16:creationId xmlns:a16="http://schemas.microsoft.com/office/drawing/2014/main" id="{DC32FDFB-3611-7D45-BF77-5C4C5F87CDA8}"/>
                  </a:ext>
                </a:extLst>
              </p:cNvPr>
              <p:cNvSpPr>
                <a:spLocks noRot="1" noChangeAspect="1" noMove="1" noResize="1" noEditPoints="1" noAdjustHandles="1" noChangeArrowheads="1" noChangeShapeType="1" noTextEdit="1"/>
              </p:cNvSpPr>
              <p:nvPr/>
            </p:nvSpPr>
            <p:spPr>
              <a:xfrm>
                <a:off x="1161628" y="1690688"/>
                <a:ext cx="371384" cy="369332"/>
              </a:xfrm>
              <a:prstGeom prst="rect">
                <a:avLst/>
              </a:prstGeom>
              <a:blipFill>
                <a:blip r:embed="rId3"/>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4A8A276-7750-A547-A5F6-D8BAF7EFE093}"/>
              </a:ext>
            </a:extLst>
          </p:cNvPr>
          <p:cNvSpPr txBox="1"/>
          <p:nvPr/>
        </p:nvSpPr>
        <p:spPr>
          <a:xfrm>
            <a:off x="951466" y="3838853"/>
            <a:ext cx="577228" cy="369332"/>
          </a:xfrm>
          <a:prstGeom prst="rect">
            <a:avLst/>
          </a:prstGeom>
          <a:noFill/>
        </p:spPr>
        <p:txBody>
          <a:bodyPr wrap="square" rtlCol="0">
            <a:spAutoFit/>
          </a:bodyPr>
          <a:lstStyle/>
          <a:p>
            <a:r>
              <a:rPr lang="en-US" dirty="0"/>
              <a:t>100</a:t>
            </a:r>
          </a:p>
        </p:txBody>
      </p:sp>
      <p:cxnSp>
        <p:nvCxnSpPr>
          <p:cNvPr id="22" name="Straight Connector 21">
            <a:extLst>
              <a:ext uri="{FF2B5EF4-FFF2-40B4-BE49-F238E27FC236}">
                <a16:creationId xmlns:a16="http://schemas.microsoft.com/office/drawing/2014/main" id="{0EC18972-7C94-1741-B179-82A2E6ECD376}"/>
              </a:ext>
            </a:extLst>
          </p:cNvPr>
          <p:cNvCxnSpPr/>
          <p:nvPr/>
        </p:nvCxnSpPr>
        <p:spPr>
          <a:xfrm flipH="1" flipV="1">
            <a:off x="2179593" y="3773510"/>
            <a:ext cx="27046" cy="6651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F1DF8F-A6C8-0A45-802B-79FB42A98BE0}"/>
              </a:ext>
            </a:extLst>
          </p:cNvPr>
          <p:cNvCxnSpPr>
            <a:cxnSpLocks/>
          </p:cNvCxnSpPr>
          <p:nvPr/>
        </p:nvCxnSpPr>
        <p:spPr>
          <a:xfrm flipV="1">
            <a:off x="2691927" y="3838853"/>
            <a:ext cx="0" cy="849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7D34D5-997D-C943-8884-9A7BB97EBCFE}"/>
              </a:ext>
            </a:extLst>
          </p:cNvPr>
          <p:cNvCxnSpPr>
            <a:cxnSpLocks/>
          </p:cNvCxnSpPr>
          <p:nvPr/>
        </p:nvCxnSpPr>
        <p:spPr>
          <a:xfrm flipV="1">
            <a:off x="3096118" y="3890577"/>
            <a:ext cx="0" cy="105205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9747C3-099E-FA4F-9395-8C99A0AB9CB0}"/>
                  </a:ext>
                </a:extLst>
              </p:cNvPr>
              <p:cNvSpPr txBox="1"/>
              <p:nvPr/>
            </p:nvSpPr>
            <p:spPr>
              <a:xfrm>
                <a:off x="5340626" y="1875354"/>
                <a:ext cx="5565913" cy="3829446"/>
              </a:xfrm>
              <a:prstGeom prst="rect">
                <a:avLst/>
              </a:prstGeom>
              <a:noFill/>
            </p:spPr>
            <p:txBody>
              <a:bodyPr wrap="square" rtlCol="0">
                <a:spAutoFit/>
              </a:bodyPr>
              <a:lstStyle/>
              <a:p>
                <a:pPr algn="l">
                  <a:lnSpc>
                    <a:spcPct val="150000"/>
                  </a:lnSpc>
                </a:pPr>
                <a:r>
                  <a:rPr lang="en-US" sz="2400" dirty="0" smtClean="0"/>
                  <a:t>Importantly, there is a range in which it goes down </a:t>
                </a:r>
                <a:endParaRPr lang="he-IL" sz="2400" dirty="0" smtClean="0"/>
              </a:p>
              <a:p>
                <a:pPr algn="l">
                  <a:lnSpc>
                    <a:spcPct val="150000"/>
                  </a:lnSpc>
                </a:pPr>
                <a:endParaRPr lang="he-IL" sz="2400" dirty="0">
                  <a:solidFill>
                    <a:srgbClr val="FF0000"/>
                  </a:solidFill>
                </a:endParaRPr>
              </a:p>
              <a:p>
                <a:pPr algn="l">
                  <a:lnSpc>
                    <a:spcPct val="150000"/>
                  </a:lnSpc>
                </a:pPr>
                <a:r>
                  <a:rPr lang="en-US" sz="2400" dirty="0" smtClean="0"/>
                  <a:t>In this range, an increase in the price of good 2 (</a:t>
                </a:r>
                <a14:m>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a:rPr>
                          <m:t>𝑝</m:t>
                        </m:r>
                      </m:e>
                      <m:sub>
                        <m:r>
                          <a:rPr lang="en-US" sz="2400" b="0" i="1" smtClean="0">
                            <a:solidFill>
                              <a:srgbClr val="00B050"/>
                            </a:solidFill>
                            <a:latin typeface="Cambria Math"/>
                          </a:rPr>
                          <m:t>𝑦</m:t>
                        </m:r>
                      </m:sub>
                    </m:sSub>
                  </m:oMath>
                </a14:m>
                <a:r>
                  <a:rPr lang="en-US" sz="2400" dirty="0" smtClean="0"/>
                  <a:t>) results in an increase in the demanded quantity </a:t>
                </a:r>
                <a14:m>
                  <m:oMath xmlns:m="http://schemas.openxmlformats.org/officeDocument/2006/math">
                    <m:r>
                      <a:rPr lang="en-US" sz="2400" b="0" i="1" smtClean="0">
                        <a:solidFill>
                          <a:srgbClr val="FF0000"/>
                        </a:solidFill>
                        <a:latin typeface="Cambria Math"/>
                      </a:rPr>
                      <m:t>𝑦</m:t>
                    </m:r>
                  </m:oMath>
                </a14:m>
                <a:endParaRPr lang="he-IL" sz="2400" dirty="0" smtClean="0"/>
              </a:p>
              <a:p>
                <a:pPr algn="r" rtl="1"/>
                <a:r>
                  <a:rPr lang="en-US" sz="2400" dirty="0" smtClean="0"/>
                  <a:t> </a:t>
                </a:r>
                <a:endParaRPr lang="he-IL" sz="2400" dirty="0" smtClean="0"/>
              </a:p>
            </p:txBody>
          </p:sp>
        </mc:Choice>
        <mc:Fallback xmlns="">
          <p:sp>
            <p:nvSpPr>
              <p:cNvPr id="27" name="TextBox 26">
                <a:extLst>
                  <a:ext uri="{FF2B5EF4-FFF2-40B4-BE49-F238E27FC236}">
                    <a16:creationId xmlns="" xmlns:a16="http://schemas.microsoft.com/office/drawing/2014/main" xmlns:a14="http://schemas.microsoft.com/office/drawing/2010/main" id="{DC9747C3-099E-FA4F-9395-8C99A0AB9CB0}"/>
                  </a:ext>
                </a:extLst>
              </p:cNvPr>
              <p:cNvSpPr txBox="1">
                <a:spLocks noRot="1" noChangeAspect="1" noMove="1" noResize="1" noEditPoints="1" noAdjustHandles="1" noChangeArrowheads="1" noChangeShapeType="1" noTextEdit="1"/>
              </p:cNvSpPr>
              <p:nvPr/>
            </p:nvSpPr>
            <p:spPr>
              <a:xfrm>
                <a:off x="5340626" y="1875354"/>
                <a:ext cx="5565913" cy="3829446"/>
              </a:xfrm>
              <a:prstGeom prst="rect">
                <a:avLst/>
              </a:prstGeom>
              <a:blipFill rotWithShape="1">
                <a:blip r:embed="rId4"/>
                <a:stretch>
                  <a:fillRect l="-1643" r="-2519"/>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EC18972-7C94-1741-B179-82A2E6ECD376}"/>
              </a:ext>
            </a:extLst>
          </p:cNvPr>
          <p:cNvCxnSpPr/>
          <p:nvPr/>
        </p:nvCxnSpPr>
        <p:spPr>
          <a:xfrm flipH="1" flipV="1">
            <a:off x="1547814" y="4468257"/>
            <a:ext cx="672723" cy="1080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18972-7C94-1741-B179-82A2E6ECD376}"/>
              </a:ext>
            </a:extLst>
          </p:cNvPr>
          <p:cNvCxnSpPr/>
          <p:nvPr/>
        </p:nvCxnSpPr>
        <p:spPr>
          <a:xfrm flipH="1" flipV="1">
            <a:off x="2705575" y="4780358"/>
            <a:ext cx="518450" cy="7866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C18972-7C94-1741-B179-82A2E6ECD376}"/>
              </a:ext>
            </a:extLst>
          </p:cNvPr>
          <p:cNvCxnSpPr/>
          <p:nvPr/>
        </p:nvCxnSpPr>
        <p:spPr>
          <a:xfrm flipH="1" flipV="1">
            <a:off x="3089991" y="4973703"/>
            <a:ext cx="390188" cy="614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C18972-7C94-1741-B179-82A2E6ECD376}"/>
              </a:ext>
            </a:extLst>
          </p:cNvPr>
          <p:cNvCxnSpPr/>
          <p:nvPr/>
        </p:nvCxnSpPr>
        <p:spPr>
          <a:xfrm flipH="1" flipV="1">
            <a:off x="2220537" y="4468256"/>
            <a:ext cx="675060" cy="1121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C18972-7C94-1741-B179-82A2E6ECD376}"/>
              </a:ext>
            </a:extLst>
          </p:cNvPr>
          <p:cNvCxnSpPr/>
          <p:nvPr/>
        </p:nvCxnSpPr>
        <p:spPr>
          <a:xfrm flipH="1" flipV="1">
            <a:off x="1534165" y="3996225"/>
            <a:ext cx="1023902" cy="1557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C18972-7C94-1741-B179-82A2E6ECD376}"/>
              </a:ext>
            </a:extLst>
          </p:cNvPr>
          <p:cNvCxnSpPr/>
          <p:nvPr/>
        </p:nvCxnSpPr>
        <p:spPr>
          <a:xfrm flipH="1" flipV="1">
            <a:off x="1547814" y="5003531"/>
            <a:ext cx="381745" cy="5866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C18972-7C94-1741-B179-82A2E6ECD376}"/>
              </a:ext>
            </a:extLst>
          </p:cNvPr>
          <p:cNvCxnSpPr/>
          <p:nvPr/>
        </p:nvCxnSpPr>
        <p:spPr>
          <a:xfrm flipH="1" flipV="1">
            <a:off x="1547813" y="3394141"/>
            <a:ext cx="1073610" cy="217288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EC18972-7C94-1741-B179-82A2E6ECD376}"/>
              </a:ext>
            </a:extLst>
          </p:cNvPr>
          <p:cNvCxnSpPr/>
          <p:nvPr/>
        </p:nvCxnSpPr>
        <p:spPr>
          <a:xfrm flipH="1" flipV="1">
            <a:off x="1547814" y="4263777"/>
            <a:ext cx="1073607" cy="130324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EC18972-7C94-1741-B179-82A2E6ECD376}"/>
              </a:ext>
            </a:extLst>
          </p:cNvPr>
          <p:cNvCxnSpPr/>
          <p:nvPr/>
        </p:nvCxnSpPr>
        <p:spPr>
          <a:xfrm flipH="1" flipV="1">
            <a:off x="1547813" y="1728969"/>
            <a:ext cx="1073608" cy="37674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C18972-7C94-1741-B179-82A2E6ECD376}"/>
              </a:ext>
            </a:extLst>
          </p:cNvPr>
          <p:cNvCxnSpPr/>
          <p:nvPr/>
        </p:nvCxnSpPr>
        <p:spPr>
          <a:xfrm flipH="1" flipV="1">
            <a:off x="1528694" y="5280806"/>
            <a:ext cx="1092728" cy="2998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C18972-7C94-1741-B179-82A2E6ECD376}"/>
              </a:ext>
            </a:extLst>
          </p:cNvPr>
          <p:cNvCxnSpPr/>
          <p:nvPr/>
        </p:nvCxnSpPr>
        <p:spPr>
          <a:xfrm flipH="1" flipV="1">
            <a:off x="1547813" y="4023521"/>
            <a:ext cx="1010254" cy="665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C18972-7C94-1741-B179-82A2E6ECD376}"/>
              </a:ext>
            </a:extLst>
          </p:cNvPr>
          <p:cNvCxnSpPr/>
          <p:nvPr/>
        </p:nvCxnSpPr>
        <p:spPr>
          <a:xfrm flipV="1">
            <a:off x="1547813" y="4023521"/>
            <a:ext cx="1" cy="3930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EC18972-7C94-1741-B179-82A2E6ECD376}"/>
              </a:ext>
            </a:extLst>
          </p:cNvPr>
          <p:cNvCxnSpPr/>
          <p:nvPr/>
        </p:nvCxnSpPr>
        <p:spPr>
          <a:xfrm flipH="1" flipV="1">
            <a:off x="1569931" y="4416603"/>
            <a:ext cx="988136" cy="11504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09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The Little Prince</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31</a:t>
            </a:fld>
            <a:endParaRPr lang="en-US"/>
          </a:p>
        </p:txBody>
      </p:sp>
      <p:sp>
        <p:nvSpPr>
          <p:cNvPr id="6" name="TextBox 5"/>
          <p:cNvSpPr txBox="1"/>
          <p:nvPr/>
        </p:nvSpPr>
        <p:spPr>
          <a:xfrm>
            <a:off x="1306664" y="1459620"/>
            <a:ext cx="7511332" cy="4801314"/>
          </a:xfrm>
          <a:prstGeom prst="rect">
            <a:avLst/>
          </a:prstGeom>
          <a:noFill/>
        </p:spPr>
        <p:txBody>
          <a:bodyPr wrap="square" rtlCol="0">
            <a:spAutoFit/>
          </a:bodyPr>
          <a:lstStyle/>
          <a:p>
            <a:r>
              <a:rPr lang="en-US" sz="1600" dirty="0"/>
              <a:t>"It is contrary to etiquette to yawn in the presence of a king," the monarch</a:t>
            </a:r>
          </a:p>
          <a:p>
            <a:r>
              <a:rPr lang="en-US" sz="1600" dirty="0"/>
              <a:t>said to him. "I </a:t>
            </a:r>
            <a:r>
              <a:rPr lang="en-US" sz="1600" dirty="0">
                <a:solidFill>
                  <a:srgbClr val="FF0000"/>
                </a:solidFill>
              </a:rPr>
              <a:t>forbid</a:t>
            </a:r>
            <a:r>
              <a:rPr lang="en-US" sz="1600" dirty="0"/>
              <a:t> you to do so."</a:t>
            </a:r>
          </a:p>
          <a:p>
            <a:r>
              <a:rPr lang="en-US" sz="1600" dirty="0"/>
              <a:t>"I can't help it. I can't stop myself," replied the little prince, thoroughly</a:t>
            </a:r>
          </a:p>
          <a:p>
            <a:r>
              <a:rPr lang="en-US" sz="1600" dirty="0"/>
              <a:t>embarrassed. "I have come on a long journey, and I have had no sleep ..."</a:t>
            </a:r>
          </a:p>
          <a:p>
            <a:r>
              <a:rPr lang="en-US" sz="1600" dirty="0"/>
              <a:t>"Ah, then," the king said. "I </a:t>
            </a:r>
            <a:r>
              <a:rPr lang="en-US" sz="1600" dirty="0">
                <a:solidFill>
                  <a:srgbClr val="FF0000"/>
                </a:solidFill>
              </a:rPr>
              <a:t>order you to yawn</a:t>
            </a:r>
            <a:r>
              <a:rPr lang="en-US" sz="1600" dirty="0"/>
              <a:t>. It is years since I have seen</a:t>
            </a:r>
          </a:p>
          <a:p>
            <a:r>
              <a:rPr lang="en-US" sz="1600" dirty="0"/>
              <a:t>anyone yawning. Yawns, to me, are objects of curiosity. Come, now! Yawn</a:t>
            </a:r>
          </a:p>
          <a:p>
            <a:r>
              <a:rPr lang="en-US" sz="1600" dirty="0"/>
              <a:t>again! It is an order."</a:t>
            </a:r>
          </a:p>
          <a:p>
            <a:r>
              <a:rPr lang="en-US" sz="1600" dirty="0"/>
              <a:t>"That frightens me ... I cannot, any more ..." murmured the little prince,</a:t>
            </a:r>
          </a:p>
          <a:p>
            <a:r>
              <a:rPr lang="en-US" sz="1600" dirty="0"/>
              <a:t>now completely abashed. "Hum! Hum!" replied the king. "</a:t>
            </a:r>
            <a:r>
              <a:rPr lang="en-US" sz="1600" dirty="0">
                <a:solidFill>
                  <a:srgbClr val="FF0000"/>
                </a:solidFill>
              </a:rPr>
              <a:t>Then I—I order</a:t>
            </a:r>
          </a:p>
          <a:p>
            <a:r>
              <a:rPr lang="en-US" sz="1600" dirty="0">
                <a:solidFill>
                  <a:srgbClr val="FF0000"/>
                </a:solidFill>
              </a:rPr>
              <a:t>you sometimes to yawn and sometimes to—</a:t>
            </a:r>
            <a:r>
              <a:rPr lang="en-US" sz="1600" dirty="0"/>
              <a:t>" He sputtered a little, and seemed</a:t>
            </a:r>
          </a:p>
          <a:p>
            <a:r>
              <a:rPr lang="en-US" sz="1600" dirty="0"/>
              <a:t>vexed.</a:t>
            </a:r>
          </a:p>
          <a:p>
            <a:r>
              <a:rPr lang="en-US" sz="1600" dirty="0"/>
              <a:t>For what the king fundamentally insisted upon was that his authority</a:t>
            </a:r>
          </a:p>
          <a:p>
            <a:r>
              <a:rPr lang="en-US" sz="1600" dirty="0"/>
              <a:t>should be respected. He tolerated no disobedience. He was an absolute</a:t>
            </a:r>
          </a:p>
          <a:p>
            <a:r>
              <a:rPr lang="en-US" sz="1600" dirty="0"/>
              <a:t>monarch. But, because he was a very good man, he made his orders</a:t>
            </a:r>
          </a:p>
          <a:p>
            <a:r>
              <a:rPr lang="en-US" sz="1600" dirty="0"/>
              <a:t>reasonable.</a:t>
            </a:r>
          </a:p>
          <a:p>
            <a:r>
              <a:rPr lang="en-US" sz="1600" dirty="0"/>
              <a:t>"If I ordered a general," he would say, by way of example, "</a:t>
            </a:r>
            <a:r>
              <a:rPr lang="en-US" sz="1600" dirty="0">
                <a:solidFill>
                  <a:schemeClr val="accent1"/>
                </a:solidFill>
              </a:rPr>
              <a:t>if I ordered a</a:t>
            </a:r>
          </a:p>
          <a:p>
            <a:r>
              <a:rPr lang="en-US" sz="1600" dirty="0">
                <a:solidFill>
                  <a:schemeClr val="accent1"/>
                </a:solidFill>
              </a:rPr>
              <a:t>general to change himself into a sea bird, and if the general did not obey me,</a:t>
            </a:r>
          </a:p>
          <a:p>
            <a:r>
              <a:rPr lang="en-US" sz="1600" dirty="0">
                <a:solidFill>
                  <a:schemeClr val="accent1"/>
                </a:solidFill>
              </a:rPr>
              <a:t>that would not be the fault of the general. It would be my fault.</a:t>
            </a:r>
            <a:r>
              <a:rPr lang="en-US" sz="1600" dirty="0"/>
              <a: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49" y="1527885"/>
            <a:ext cx="2122833" cy="2783511"/>
          </a:xfrm>
          <a:prstGeom prst="rect">
            <a:avLst/>
          </a:prstGeom>
        </p:spPr>
      </p:pic>
      <p:sp>
        <p:nvSpPr>
          <p:cNvPr id="5" name="TextBox 4"/>
          <p:cNvSpPr txBox="1"/>
          <p:nvPr/>
        </p:nvSpPr>
        <p:spPr>
          <a:xfrm>
            <a:off x="8929315" y="4723075"/>
            <a:ext cx="2552368" cy="646331"/>
          </a:xfrm>
          <a:prstGeom prst="rect">
            <a:avLst/>
          </a:prstGeom>
          <a:noFill/>
        </p:spPr>
        <p:txBody>
          <a:bodyPr wrap="square" rtlCol="0">
            <a:spAutoFit/>
          </a:bodyPr>
          <a:lstStyle/>
          <a:p>
            <a:r>
              <a:rPr lang="en-US" dirty="0" smtClean="0"/>
              <a:t>Antoine </a:t>
            </a:r>
            <a:r>
              <a:rPr lang="en-US" dirty="0" smtClean="0">
                <a:solidFill>
                  <a:srgbClr val="FF0000"/>
                </a:solidFill>
              </a:rPr>
              <a:t>de Saint-Exupery </a:t>
            </a:r>
            <a:r>
              <a:rPr lang="en-US" dirty="0" smtClean="0"/>
              <a:t>(1900-1944)</a:t>
            </a:r>
            <a:endParaRPr lang="en-US" dirty="0"/>
          </a:p>
        </p:txBody>
      </p:sp>
    </p:spTree>
    <p:extLst>
      <p:ext uri="{BB962C8B-B14F-4D97-AF65-F5344CB8AC3E}">
        <p14:creationId xmlns:p14="http://schemas.microsoft.com/office/powerpoint/2010/main" val="2936603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So what is a good normative theory?</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32</a:t>
            </a:fld>
            <a:endParaRPr lang="en-US"/>
          </a:p>
        </p:txBody>
      </p:sp>
      <p:sp>
        <p:nvSpPr>
          <p:cNvPr id="6" name="TextBox 5"/>
          <p:cNvSpPr txBox="1"/>
          <p:nvPr/>
        </p:nvSpPr>
        <p:spPr>
          <a:xfrm>
            <a:off x="1219200" y="1690688"/>
            <a:ext cx="9852454" cy="424731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 suggest: one that captures the kind of people/society we </a:t>
            </a:r>
            <a:r>
              <a:rPr lang="en-US" sz="2800" dirty="0" smtClean="0">
                <a:solidFill>
                  <a:srgbClr val="FF0000"/>
                </a:solidFill>
                <a:latin typeface="Arial" panose="020B0604020202020204" pitchFamily="34" charset="0"/>
                <a:cs typeface="Arial" panose="020B0604020202020204" pitchFamily="34" charset="0"/>
              </a:rPr>
              <a:t>want</a:t>
            </a:r>
            <a:r>
              <a:rPr lang="en-US" sz="2800" dirty="0" smtClean="0">
                <a:latin typeface="Arial" panose="020B0604020202020204" pitchFamily="34" charset="0"/>
                <a:cs typeface="Arial" panose="020B0604020202020204" pitchFamily="34" charset="0"/>
              </a:rPr>
              <a:t> to be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0070C0"/>
                </a:solidFill>
                <a:latin typeface="Arial" panose="020B0604020202020204" pitchFamily="34" charset="0"/>
                <a:cs typeface="Arial" panose="020B0604020202020204" pitchFamily="34" charset="0"/>
              </a:rPr>
              <a:t>Normative as </a:t>
            </a:r>
            <a:r>
              <a:rPr lang="en-US" sz="2800" dirty="0" smtClean="0">
                <a:solidFill>
                  <a:srgbClr val="FF0000"/>
                </a:solidFill>
                <a:latin typeface="Arial" panose="020B0604020202020204" pitchFamily="34" charset="0"/>
                <a:cs typeface="Arial" panose="020B0604020202020204" pitchFamily="34" charset="0"/>
              </a:rPr>
              <a:t>second-order</a:t>
            </a:r>
            <a:r>
              <a:rPr lang="en-US" sz="2800" dirty="0" smtClean="0">
                <a:solidFill>
                  <a:srgbClr val="0070C0"/>
                </a:solidFill>
                <a:latin typeface="Arial" panose="020B0604020202020204" pitchFamily="34" charset="0"/>
                <a:cs typeface="Arial" panose="020B0604020202020204" pitchFamily="34" charset="0"/>
              </a:rPr>
              <a:t> positive</a:t>
            </a:r>
            <a:endParaRPr lang="en-US" sz="28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type of a decision maker do I want to be?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kind of a society/economy do I want to live in?</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322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Be that as it may</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33</a:t>
            </a:fld>
            <a:endParaRPr lang="en-US"/>
          </a:p>
        </p:txBody>
      </p:sp>
      <p:sp>
        <p:nvSpPr>
          <p:cNvPr id="6" name="TextBox 5"/>
          <p:cNvSpPr txBox="1"/>
          <p:nvPr/>
        </p:nvSpPr>
        <p:spPr>
          <a:xfrm>
            <a:off x="1219200" y="1690688"/>
            <a:ext cx="9852454" cy="424731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Let’s not mix up positive and normative</a:t>
            </a:r>
            <a:endParaRPr lang="en-US" sz="28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There may never be eternal peace (</a:t>
            </a:r>
            <a:r>
              <a:rPr lang="en-US" sz="2800" dirty="0" smtClean="0">
                <a:solidFill>
                  <a:schemeClr val="accent1"/>
                </a:solidFill>
                <a:latin typeface="Arial" panose="020B0604020202020204" pitchFamily="34" charset="0"/>
                <a:cs typeface="Arial" panose="020B0604020202020204" pitchFamily="34" charset="0"/>
              </a:rPr>
              <a:t>positive</a:t>
            </a:r>
            <a:r>
              <a:rPr lang="en-US" sz="2800" dirty="0" smtClean="0">
                <a:latin typeface="Arial" panose="020B0604020202020204" pitchFamily="34" charset="0"/>
                <a:cs typeface="Arial" panose="020B0604020202020204" pitchFamily="34" charset="0"/>
              </a:rPr>
              <a:t>)</a:t>
            </a:r>
          </a:p>
          <a:p>
            <a:pPr lvl="1"/>
            <a:r>
              <a:rPr lang="en-US" sz="2800" dirty="0" smtClean="0">
                <a:latin typeface="Arial" panose="020B0604020202020204" pitchFamily="34" charset="0"/>
                <a:cs typeface="Arial" panose="020B0604020202020204" pitchFamily="34" charset="0"/>
              </a:rPr>
              <a:t>But this doesn’t mean we should start shooting each other (</a:t>
            </a:r>
            <a:r>
              <a:rPr lang="en-US" sz="2800" dirty="0" smtClean="0">
                <a:solidFill>
                  <a:schemeClr val="accent1"/>
                </a:solidFill>
                <a:latin typeface="Arial" panose="020B0604020202020204" pitchFamily="34" charset="0"/>
                <a:cs typeface="Arial" panose="020B0604020202020204" pitchFamily="34" charset="0"/>
              </a:rPr>
              <a:t>normative</a:t>
            </a:r>
            <a:r>
              <a:rPr lang="en-US" sz="28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Our theories may never be perfectly objective (</a:t>
            </a:r>
            <a:r>
              <a:rPr lang="en-US" sz="2800" dirty="0" smtClean="0">
                <a:solidFill>
                  <a:schemeClr val="accent1"/>
                </a:solidFill>
                <a:latin typeface="Arial" panose="020B0604020202020204" pitchFamily="34" charset="0"/>
                <a:cs typeface="Arial" panose="020B0604020202020204" pitchFamily="34" charset="0"/>
              </a:rPr>
              <a:t>positive</a:t>
            </a:r>
            <a:r>
              <a:rPr lang="en-US" sz="2800" dirty="0" smtClean="0">
                <a:latin typeface="Arial" panose="020B0604020202020204" pitchFamily="34" charset="0"/>
                <a:cs typeface="Arial" panose="020B0604020202020204" pitchFamily="34" charset="0"/>
              </a:rPr>
              <a:t>)</a:t>
            </a:r>
          </a:p>
          <a:p>
            <a:pPr lvl="1"/>
            <a:r>
              <a:rPr lang="en-US" sz="2800" dirty="0" smtClean="0">
                <a:latin typeface="Arial" panose="020B0604020202020204" pitchFamily="34" charset="0"/>
                <a:cs typeface="Arial" panose="020B0604020202020204" pitchFamily="34" charset="0"/>
              </a:rPr>
              <a:t>But this doesn’t mean we shouldn’t try (</a:t>
            </a:r>
            <a:r>
              <a:rPr lang="en-US" sz="2800" dirty="0" smtClean="0">
                <a:solidFill>
                  <a:schemeClr val="accent1"/>
                </a:solidFill>
                <a:latin typeface="Arial" panose="020B0604020202020204" pitchFamily="34" charset="0"/>
                <a:cs typeface="Arial" panose="020B0604020202020204" pitchFamily="34" charset="0"/>
              </a:rPr>
              <a:t>normative</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18438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776980"/>
            <a:ext cx="8689976" cy="1919810"/>
          </a:xfrm>
        </p:spPr>
        <p:txBody>
          <a:bodyPr>
            <a:normAutofit/>
          </a:bodyPr>
          <a:lstStyle/>
          <a:p>
            <a:r>
              <a:rPr lang="en-US" sz="4400" dirty="0" smtClean="0">
                <a:solidFill>
                  <a:srgbClr val="FF0000"/>
                </a:solidFill>
                <a:latin typeface="Arial" panose="020B0604020202020204" pitchFamily="34" charset="0"/>
                <a:cs typeface="Arial" panose="020B0604020202020204" pitchFamily="34" charset="0"/>
              </a:rPr>
              <a:t>Utility Maximization</a:t>
            </a:r>
            <a:endParaRPr lang="en-US" sz="44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34</a:t>
            </a:fld>
            <a:endParaRPr lang="en-US"/>
          </a:p>
        </p:txBody>
      </p:sp>
    </p:spTree>
    <p:extLst>
      <p:ext uri="{BB962C8B-B14F-4D97-AF65-F5344CB8AC3E}">
        <p14:creationId xmlns:p14="http://schemas.microsoft.com/office/powerpoint/2010/main" val="3744876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Who maximizes utility ?</a:t>
            </a: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367093"/>
            <a:ext cx="10363826" cy="2872818"/>
          </a:xfrm>
        </p:spPr>
        <p:txBody>
          <a:bodyPr>
            <a:normAutofit/>
          </a:bodyPr>
          <a:lstStyle/>
          <a:p>
            <a:pPr marL="0" indent="0">
              <a:buNone/>
            </a:pPr>
            <a:r>
              <a:rPr lang="en-US" sz="2400" cap="none" dirty="0">
                <a:latin typeface="Arial" panose="020B0604020202020204" pitchFamily="34" charset="0"/>
                <a:cs typeface="Arial" panose="020B0604020202020204" pitchFamily="34" charset="0"/>
              </a:rPr>
              <a:t>Or rather, who behaves </a:t>
            </a:r>
            <a:r>
              <a:rPr lang="en-US" sz="2400" cap="none" dirty="0">
                <a:solidFill>
                  <a:srgbClr val="FF0000"/>
                </a:solidFill>
                <a:latin typeface="Arial" panose="020B0604020202020204" pitchFamily="34" charset="0"/>
                <a:cs typeface="Arial" panose="020B0604020202020204" pitchFamily="34" charset="0"/>
              </a:rPr>
              <a:t>as if </a:t>
            </a:r>
            <a:r>
              <a:rPr lang="en-US" sz="2400" cap="none" dirty="0">
                <a:latin typeface="Arial" panose="020B0604020202020204" pitchFamily="34" charset="0"/>
                <a:cs typeface="Arial" panose="020B0604020202020204" pitchFamily="34" charset="0"/>
              </a:rPr>
              <a:t>they did?</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solidFill>
                  <a:schemeClr val="accent1"/>
                </a:solidFill>
                <a:latin typeface="Arial" panose="020B0604020202020204" pitchFamily="34" charset="0"/>
                <a:cs typeface="Arial" panose="020B0604020202020204" pitchFamily="34" charset="0"/>
              </a:rPr>
              <a:t>Logical positivism </a:t>
            </a:r>
            <a:r>
              <a:rPr lang="en-US" sz="2400" cap="none" dirty="0">
                <a:latin typeface="Arial" panose="020B0604020202020204" pitchFamily="34" charset="0"/>
                <a:cs typeface="Arial" panose="020B0604020202020204" pitchFamily="34" charset="0"/>
              </a:rPr>
              <a:t>and the emphasis on observables</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The </a:t>
            </a:r>
            <a:r>
              <a:rPr lang="en-US" sz="2400" cap="none" dirty="0">
                <a:solidFill>
                  <a:srgbClr val="FF0000"/>
                </a:solidFill>
                <a:latin typeface="Arial" panose="020B0604020202020204" pitchFamily="34" charset="0"/>
                <a:cs typeface="Arial" panose="020B0604020202020204" pitchFamily="34" charset="0"/>
              </a:rPr>
              <a:t>revealed preferences </a:t>
            </a:r>
            <a:r>
              <a:rPr lang="en-US" sz="2400" cap="none" dirty="0">
                <a:latin typeface="Arial" panose="020B0604020202020204" pitchFamily="34" charset="0"/>
                <a:cs typeface="Arial" panose="020B0604020202020204" pitchFamily="34" charset="0"/>
              </a:rPr>
              <a:t>paradigm</a:t>
            </a:r>
          </a:p>
        </p:txBody>
      </p:sp>
      <p:sp>
        <p:nvSpPr>
          <p:cNvPr id="4" name="Slide Number Placeholder 3"/>
          <p:cNvSpPr>
            <a:spLocks noGrp="1"/>
          </p:cNvSpPr>
          <p:nvPr>
            <p:ph type="sldNum" sz="quarter" idx="12"/>
          </p:nvPr>
        </p:nvSpPr>
        <p:spPr/>
        <p:txBody>
          <a:bodyPr/>
          <a:lstStyle/>
          <a:p>
            <a:fld id="{3ED69D72-ABB3-F043-AB7B-9747B590CAA5}" type="slidenum">
              <a:rPr lang="en-US" smtClean="0"/>
              <a:t>35</a:t>
            </a:fld>
            <a:endParaRPr lang="en-US"/>
          </a:p>
        </p:txBody>
      </p:sp>
    </p:spTree>
    <p:extLst>
      <p:ext uri="{BB962C8B-B14F-4D97-AF65-F5344CB8AC3E}">
        <p14:creationId xmlns:p14="http://schemas.microsoft.com/office/powerpoint/2010/main" val="166030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What’s observable ?</a:t>
            </a: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367092"/>
            <a:ext cx="10363826" cy="3695957"/>
          </a:xfrm>
        </p:spPr>
        <p:txBody>
          <a:bodyPr>
            <a:normAutofit/>
          </a:bodyPr>
          <a:lstStyle/>
          <a:p>
            <a:pPr marL="0" indent="0">
              <a:buNone/>
            </a:pPr>
            <a:r>
              <a:rPr lang="en-US" sz="2400" cap="none" dirty="0">
                <a:solidFill>
                  <a:srgbClr val="FF0000"/>
                </a:solidFill>
                <a:latin typeface="Arial" panose="020B0604020202020204" pitchFamily="34" charset="0"/>
                <a:cs typeface="Arial" panose="020B0604020202020204" pitchFamily="34" charset="0"/>
              </a:rPr>
              <a:t>Choices</a:t>
            </a:r>
            <a:r>
              <a:rPr lang="en-US" sz="2400" cap="none" dirty="0">
                <a:latin typeface="Arial" panose="020B0604020202020204" pitchFamily="34" charset="0"/>
                <a:cs typeface="Arial" panose="020B0604020202020204" pitchFamily="34" charset="0"/>
              </a:rPr>
              <a:t>: between pairs or out of sets?</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Deterministic or stochastic?</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If sets – all sets?  Only budget sets?</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These are all questions of modeling…</a:t>
            </a: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36</a:t>
            </a:fld>
            <a:endParaRPr lang="en-US"/>
          </a:p>
        </p:txBody>
      </p:sp>
    </p:spTree>
    <p:extLst>
      <p:ext uri="{BB962C8B-B14F-4D97-AF65-F5344CB8AC3E}">
        <p14:creationId xmlns:p14="http://schemas.microsoft.com/office/powerpoint/2010/main" val="4282703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Binary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109243" y="1540155"/>
                <a:ext cx="10363826" cy="4391517"/>
              </a:xfrm>
            </p:spPr>
            <p:txBody>
              <a:bodyPr>
                <a:normAutofit/>
              </a:bodyPr>
              <a:lstStyle/>
              <a:p>
                <a:pPr marL="0" indent="0">
                  <a:lnSpc>
                    <a:spcPct val="150000"/>
                  </a:lnSpc>
                  <a:buNone/>
                </a:pPr>
                <a14:m>
                  <m:oMath xmlns:m="http://schemas.openxmlformats.org/officeDocument/2006/math">
                    <m:r>
                      <a:rPr lang="en-US" sz="2400" b="0" i="1" cap="none" dirty="0" smtClean="0">
                        <a:solidFill>
                          <a:srgbClr val="FF0000"/>
                        </a:solidFill>
                        <a:latin typeface="Cambria Math" panose="02040503050406030204" pitchFamily="18" charset="0"/>
                        <a:cs typeface="Arial" panose="020B0604020202020204" pitchFamily="34" charset="0"/>
                      </a:rPr>
                      <m:t>𝑋</m:t>
                    </m:r>
                    <m:r>
                      <a:rPr lang="en-US" sz="2400" b="0" i="1" cap="none" dirty="0" smtClean="0">
                        <a:latin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 a set of alternatives</a:t>
                </a:r>
              </a:p>
              <a:p>
                <a:pPr marL="0" indent="0">
                  <a:lnSpc>
                    <a:spcPct val="150000"/>
                  </a:lnSpc>
                  <a:buNone/>
                </a:pP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𝑅</m:t>
                    </m:r>
                    <m:r>
                      <a:rPr lang="en-US" sz="2400" b="0" i="1" cap="none" smtClean="0">
                        <a:solidFill>
                          <a:srgbClr val="FF0000"/>
                        </a:solidFill>
                        <a:latin typeface="Cambria Math" panose="02040503050406030204" pitchFamily="18" charset="0"/>
                        <a:cs typeface="Arial" panose="020B0604020202020204" pitchFamily="34" charset="0"/>
                      </a:rPr>
                      <m:t>  ⊂  </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𝑋</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𝑋</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 a binary relation</a:t>
                </a:r>
              </a:p>
              <a:p>
                <a:pPr marL="0" indent="0">
                  <a:lnSpc>
                    <a:spcPct val="150000"/>
                  </a:lnSpc>
                  <a:buNone/>
                </a:pP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𝑅</m:t>
                    </m:r>
                    <m:r>
                      <a:rPr lang="en-US" sz="2400" b="0" i="1" cap="none" smtClean="0">
                        <a:latin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 is 	</a:t>
                </a:r>
                <a:r>
                  <a:rPr lang="en-US" sz="2400" cap="none" dirty="0">
                    <a:solidFill>
                      <a:srgbClr val="FF0000"/>
                    </a:solidFill>
                    <a:latin typeface="Arial" panose="020B0604020202020204" pitchFamily="34" charset="0"/>
                    <a:cs typeface="Arial" panose="020B0604020202020204" pitchFamily="34" charset="0"/>
                  </a:rPr>
                  <a:t>reflexive</a:t>
                </a:r>
                <a:r>
                  <a:rPr lang="en-US" sz="2400" cap="none" dirty="0">
                    <a:latin typeface="Arial" panose="020B0604020202020204" pitchFamily="34" charset="0"/>
                    <a:cs typeface="Arial" panose="020B0604020202020204" pitchFamily="34" charset="0"/>
                  </a:rPr>
                  <a:t> if </a:t>
                </a:r>
                <a:r>
                  <a:rPr lang="en-US" sz="2400" cap="none" dirty="0" smtClean="0">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𝑥𝑅𝑥</m:t>
                    </m:r>
                  </m:oMath>
                </a14:m>
                <a:r>
                  <a:rPr lang="en-US" sz="2400" cap="none" dirty="0">
                    <a:latin typeface="Arial" panose="020B0604020202020204" pitchFamily="34" charset="0"/>
                    <a:cs typeface="Arial" panose="020B0604020202020204" pitchFamily="34" charset="0"/>
                  </a:rPr>
                  <a:t> for all </a:t>
                </a:r>
                <a14:m>
                  <m:oMath xmlns:m="http://schemas.openxmlformats.org/officeDocument/2006/math">
                    <m:r>
                      <a:rPr lang="en-US" sz="2400" i="1" cap="none" dirty="0" smtClean="0">
                        <a:solidFill>
                          <a:srgbClr val="0070C0"/>
                        </a:solidFill>
                        <a:latin typeface="Cambria Math" panose="02040503050406030204" pitchFamily="18" charset="0"/>
                        <a:cs typeface="Arial" panose="020B0604020202020204" pitchFamily="34" charset="0"/>
                      </a:rPr>
                      <m:t>𝑥</m:t>
                    </m:r>
                  </m:oMath>
                </a14:m>
                <a:endParaRPr lang="en-US" sz="2400" cap="none" dirty="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400" cap="none" dirty="0">
                    <a:latin typeface="Arial" panose="020B0604020202020204" pitchFamily="34" charset="0"/>
                    <a:cs typeface="Arial" panose="020B0604020202020204" pitchFamily="34" charset="0"/>
                  </a:rPr>
                  <a:t>	</a:t>
                </a:r>
                <a:r>
                  <a:rPr lang="en-US" sz="2400" cap="none" dirty="0">
                    <a:solidFill>
                      <a:srgbClr val="FF0000"/>
                    </a:solidFill>
                    <a:latin typeface="Arial" panose="020B0604020202020204" pitchFamily="34" charset="0"/>
                    <a:cs typeface="Arial" panose="020B0604020202020204" pitchFamily="34" charset="0"/>
                  </a:rPr>
                  <a:t>symmetric</a:t>
                </a:r>
                <a:r>
                  <a:rPr lang="en-US" sz="2400" cap="none" dirty="0">
                    <a:latin typeface="Arial" panose="020B0604020202020204" pitchFamily="34" charset="0"/>
                    <a:cs typeface="Arial" panose="020B0604020202020204" pitchFamily="34" charset="0"/>
                  </a:rPr>
                  <a:t> if </a:t>
                </a:r>
                <a:r>
                  <a:rPr lang="en-US" sz="2400" cap="none" dirty="0" smtClean="0">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𝑦𝑅𝑥</m:t>
                    </m:r>
                  </m:oMath>
                </a14:m>
                <a:r>
                  <a:rPr lang="en-US" sz="2400" cap="none" dirty="0">
                    <a:latin typeface="Arial" panose="020B0604020202020204" pitchFamily="34" charset="0"/>
                    <a:cs typeface="Arial" panose="020B0604020202020204" pitchFamily="34" charset="0"/>
                  </a:rPr>
                  <a:t> whenever </a:t>
                </a:r>
                <a14:m>
                  <m:oMath xmlns:m="http://schemas.openxmlformats.org/officeDocument/2006/math">
                    <m:r>
                      <a:rPr lang="en-US" sz="2400" i="1" cap="none" smtClean="0">
                        <a:solidFill>
                          <a:srgbClr val="0070C0"/>
                        </a:solidFill>
                        <a:latin typeface="Cambria Math" panose="02040503050406030204" pitchFamily="18" charset="0"/>
                        <a:cs typeface="Arial" panose="020B0604020202020204" pitchFamily="34" charset="0"/>
                      </a:rPr>
                      <m:t>𝑥𝑅𝑦</m:t>
                    </m:r>
                  </m:oMath>
                </a14:m>
                <a:endParaRPr lang="en-US" sz="2400" cap="none" dirty="0">
                  <a:latin typeface="Arial" panose="020B0604020202020204" pitchFamily="34" charset="0"/>
                  <a:cs typeface="Arial" panose="020B0604020202020204" pitchFamily="34" charset="0"/>
                </a:endParaRPr>
              </a:p>
              <a:p>
                <a:pPr marL="0" indent="0">
                  <a:lnSpc>
                    <a:spcPct val="150000"/>
                  </a:lnSpc>
                  <a:buNone/>
                </a:pPr>
                <a:r>
                  <a:rPr lang="en-US" sz="2400" cap="none" dirty="0">
                    <a:latin typeface="Arial" panose="020B0604020202020204" pitchFamily="34" charset="0"/>
                    <a:cs typeface="Arial" panose="020B0604020202020204" pitchFamily="34" charset="0"/>
                  </a:rPr>
                  <a:t>	</a:t>
                </a:r>
                <a:r>
                  <a:rPr lang="en-US" sz="2400" cap="none" dirty="0">
                    <a:solidFill>
                      <a:srgbClr val="FF0000"/>
                    </a:solidFill>
                    <a:latin typeface="Arial" panose="020B0604020202020204" pitchFamily="34" charset="0"/>
                    <a:cs typeface="Arial" panose="020B0604020202020204" pitchFamily="34" charset="0"/>
                  </a:rPr>
                  <a:t>transitive</a:t>
                </a:r>
                <a:r>
                  <a:rPr lang="en-US" sz="2400" cap="none" dirty="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if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𝑥𝑅</m:t>
                    </m:r>
                    <m:r>
                      <a:rPr lang="en-US" sz="2400" b="0" i="1" cap="none" smtClean="0">
                        <a:solidFill>
                          <a:srgbClr val="0070C0"/>
                        </a:solidFill>
                        <a:latin typeface="Cambria Math" panose="02040503050406030204" pitchFamily="18" charset="0"/>
                        <a:cs typeface="Arial" panose="020B0604020202020204" pitchFamily="34" charset="0"/>
                      </a:rPr>
                      <m:t>𝑧</m:t>
                    </m:r>
                  </m:oMath>
                </a14:m>
                <a:r>
                  <a:rPr lang="en-US" sz="2400" cap="none" dirty="0">
                    <a:latin typeface="Arial" panose="020B0604020202020204" pitchFamily="34" charset="0"/>
                    <a:cs typeface="Arial" panose="020B0604020202020204" pitchFamily="34" charset="0"/>
                  </a:rPr>
                  <a:t> whenever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𝑥𝑅𝑦</m:t>
                    </m:r>
                    <m:r>
                      <a:rPr lang="en-US" sz="2400" b="0" i="1" cap="none" smtClean="0">
                        <a:solidFill>
                          <a:srgbClr val="0070C0"/>
                        </a:solidFill>
                        <a:latin typeface="Cambria Math" panose="02040503050406030204" pitchFamily="18" charset="0"/>
                        <a:cs typeface="Arial" panose="020B0604020202020204" pitchFamily="34" charset="0"/>
                      </a:rPr>
                      <m:t>  </m:t>
                    </m:r>
                    <m:r>
                      <a:rPr lang="en-US" sz="2400" b="0" i="1" cap="none" smtClean="0">
                        <a:solidFill>
                          <a:srgbClr val="0070C0"/>
                        </a:solidFill>
                        <a:latin typeface="Cambria Math" panose="02040503050406030204" pitchFamily="18" charset="0"/>
                        <a:cs typeface="Arial" panose="020B0604020202020204" pitchFamily="34" charset="0"/>
                      </a:rPr>
                      <m:t>𝑎𝑛𝑑</m:t>
                    </m:r>
                    <m:r>
                      <a:rPr lang="en-US" sz="2400" b="0" i="1" cap="none" smtClean="0">
                        <a:solidFill>
                          <a:srgbClr val="0070C0"/>
                        </a:solidFill>
                        <a:latin typeface="Cambria Math" panose="02040503050406030204" pitchFamily="18" charset="0"/>
                        <a:cs typeface="Arial" panose="020B0604020202020204" pitchFamily="34" charset="0"/>
                      </a:rPr>
                      <m:t>  </m:t>
                    </m:r>
                    <m:r>
                      <a:rPr lang="en-US" sz="2400" b="0" i="1" cap="none" smtClean="0">
                        <a:solidFill>
                          <a:srgbClr val="0070C0"/>
                        </a:solidFill>
                        <a:latin typeface="Cambria Math" panose="02040503050406030204" pitchFamily="18" charset="0"/>
                        <a:cs typeface="Arial" panose="020B0604020202020204" pitchFamily="34" charset="0"/>
                      </a:rPr>
                      <m:t>𝑦𝑅𝑧</m:t>
                    </m:r>
                  </m:oMath>
                </a14:m>
                <a:r>
                  <a:rPr lang="en-US" sz="2400" cap="none" dirty="0">
                    <a:latin typeface="Arial" panose="020B0604020202020204" pitchFamily="34" charset="0"/>
                    <a:cs typeface="Arial" panose="020B0604020202020204" pitchFamily="34" charset="0"/>
                  </a:rPr>
                  <a:t>]</a:t>
                </a:r>
              </a:p>
              <a:p>
                <a:pPr marL="0" indent="0">
                  <a:lnSpc>
                    <a:spcPct val="150000"/>
                  </a:lnSpc>
                  <a:buNone/>
                </a:pPr>
                <a:r>
                  <a:rPr lang="en-US" sz="2400" cap="none" dirty="0">
                    <a:latin typeface="Arial" panose="020B0604020202020204" pitchFamily="34" charset="0"/>
                    <a:cs typeface="Arial" panose="020B0604020202020204" pitchFamily="34" charset="0"/>
                  </a:rPr>
                  <a:t>	</a:t>
                </a:r>
                <a:r>
                  <a:rPr lang="en-US" sz="2400" cap="none" dirty="0">
                    <a:solidFill>
                      <a:srgbClr val="FF0000"/>
                    </a:solidFill>
                    <a:latin typeface="Arial" panose="020B0604020202020204" pitchFamily="34" charset="0"/>
                    <a:cs typeface="Arial" panose="020B0604020202020204" pitchFamily="34" charset="0"/>
                  </a:rPr>
                  <a:t>complete</a:t>
                </a:r>
                <a:r>
                  <a:rPr lang="en-US" sz="2400" cap="none" dirty="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if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𝑥𝑅𝑦</m:t>
                    </m:r>
                    <m:r>
                      <a:rPr lang="en-US" sz="2400" i="1" cap="none">
                        <a:solidFill>
                          <a:srgbClr val="0070C0"/>
                        </a:solidFill>
                        <a:latin typeface="Cambria Math" panose="02040503050406030204" pitchFamily="18" charset="0"/>
                        <a:cs typeface="Arial" panose="020B0604020202020204" pitchFamily="34" charset="0"/>
                      </a:rPr>
                      <m:t>  </m:t>
                    </m:r>
                    <m:r>
                      <a:rPr lang="en-US" sz="2400" b="0" i="1" cap="none" smtClean="0">
                        <a:solidFill>
                          <a:srgbClr val="0070C0"/>
                        </a:solidFill>
                        <a:latin typeface="Cambria Math" panose="02040503050406030204" pitchFamily="18" charset="0"/>
                        <a:cs typeface="Arial" panose="020B0604020202020204" pitchFamily="34" charset="0"/>
                      </a:rPr>
                      <m:t>𝑜𝑟</m:t>
                    </m:r>
                    <m:r>
                      <a:rPr lang="en-US" sz="2400" i="1" cap="none">
                        <a:solidFill>
                          <a:srgbClr val="0070C0"/>
                        </a:solidFill>
                        <a:latin typeface="Cambria Math" panose="02040503050406030204" pitchFamily="18" charset="0"/>
                        <a:cs typeface="Arial" panose="020B0604020202020204" pitchFamily="34" charset="0"/>
                      </a:rPr>
                      <m:t>  </m:t>
                    </m:r>
                    <m:r>
                      <a:rPr lang="en-US" sz="2400" i="1" cap="none">
                        <a:solidFill>
                          <a:srgbClr val="0070C0"/>
                        </a:solidFill>
                        <a:latin typeface="Cambria Math" panose="02040503050406030204" pitchFamily="18" charset="0"/>
                        <a:cs typeface="Arial" panose="020B0604020202020204" pitchFamily="34" charset="0"/>
                      </a:rPr>
                      <m:t>𝑦𝑅𝑥</m:t>
                    </m:r>
                    <m:r>
                      <a:rPr lang="en-US" sz="2400" b="0" i="1" cap="none" smtClean="0">
                        <a:solidFill>
                          <a:srgbClr val="0070C0"/>
                        </a:solidFill>
                        <a:latin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 (or both) for all </a:t>
                </a:r>
                <a14:m>
                  <m:oMath xmlns:m="http://schemas.openxmlformats.org/officeDocument/2006/math">
                    <m:r>
                      <a:rPr lang="en-US" sz="2400" i="1" cap="none" dirty="0">
                        <a:solidFill>
                          <a:srgbClr val="0070C0"/>
                        </a:solidFill>
                        <a:latin typeface="Cambria Math" panose="02040503050406030204" pitchFamily="18" charset="0"/>
                        <a:cs typeface="Arial" panose="020B0604020202020204" pitchFamily="34" charset="0"/>
                      </a:rPr>
                      <m:t>𝑥</m:t>
                    </m:r>
                    <m:r>
                      <a:rPr lang="en-US" sz="2400" b="0" i="1" cap="none" dirty="0" smtClean="0">
                        <a:solidFill>
                          <a:srgbClr val="0070C0"/>
                        </a:solidFill>
                        <a:latin typeface="Cambria Math" panose="02040503050406030204" pitchFamily="18" charset="0"/>
                        <a:cs typeface="Arial" panose="020B0604020202020204" pitchFamily="34" charset="0"/>
                      </a:rPr>
                      <m:t>,</m:t>
                    </m:r>
                    <m:r>
                      <a:rPr lang="en-US" sz="2400" b="0" i="1" cap="none" dirty="0" smtClean="0">
                        <a:solidFill>
                          <a:srgbClr val="0070C0"/>
                        </a:solidFill>
                        <a:latin typeface="Cambria Math" panose="02040503050406030204" pitchFamily="18" charset="0"/>
                        <a:cs typeface="Arial" panose="020B0604020202020204" pitchFamily="34" charset="0"/>
                      </a:rPr>
                      <m:t>𝑦</m:t>
                    </m:r>
                  </m:oMath>
                </a14:m>
                <a:endParaRPr lang="en-US" sz="2400" cap="none" dirty="0">
                  <a:solidFill>
                    <a:srgbClr val="0070C0"/>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1109243" y="1540155"/>
                <a:ext cx="10363826" cy="4391517"/>
              </a:xfrm>
              <a:blipFill>
                <a:blip r:embed="rId2"/>
                <a:stretch>
                  <a:fillRect l="-1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37</a:t>
            </a:fld>
            <a:endParaRPr lang="en-US"/>
          </a:p>
        </p:txBody>
      </p:sp>
    </p:spTree>
    <p:extLst>
      <p:ext uri="{BB962C8B-B14F-4D97-AF65-F5344CB8AC3E}">
        <p14:creationId xmlns:p14="http://schemas.microsoft.com/office/powerpoint/2010/main" val="2603522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Equivalence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704194"/>
                <a:ext cx="10363826" cy="3695957"/>
              </a:xfrm>
            </p:spPr>
            <p:txBody>
              <a:bodyPr>
                <a:normAutofit/>
              </a:bodyPr>
              <a:lstStyle/>
              <a:p>
                <a:pPr marL="0" indent="0">
                  <a:buNone/>
                </a:pP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𝑅</m:t>
                    </m:r>
                    <m:r>
                      <a:rPr lang="en-US" sz="2400" b="0" i="1" cap="none" smtClean="0">
                        <a:latin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 is a </a:t>
                </a:r>
                <a:r>
                  <a:rPr lang="en-US" sz="2400" cap="none" dirty="0">
                    <a:solidFill>
                      <a:srgbClr val="FF0000"/>
                    </a:solidFill>
                    <a:latin typeface="Arial" panose="020B0604020202020204" pitchFamily="34" charset="0"/>
                    <a:cs typeface="Arial" panose="020B0604020202020204" pitchFamily="34" charset="0"/>
                  </a:rPr>
                  <a:t>equivalence relation </a:t>
                </a:r>
                <a:r>
                  <a:rPr lang="en-US" sz="2400" cap="none" dirty="0">
                    <a:latin typeface="Arial" panose="020B0604020202020204" pitchFamily="34" charset="0"/>
                    <a:cs typeface="Arial" panose="020B0604020202020204" pitchFamily="34" charset="0"/>
                  </a:rPr>
                  <a:t>if it is </a:t>
                </a:r>
                <a:r>
                  <a:rPr lang="en-US" sz="2400" cap="none" dirty="0">
                    <a:solidFill>
                      <a:srgbClr val="0070C0"/>
                    </a:solidFill>
                    <a:latin typeface="Arial" panose="020B0604020202020204" pitchFamily="34" charset="0"/>
                    <a:cs typeface="Arial" panose="020B0604020202020204" pitchFamily="34" charset="0"/>
                  </a:rPr>
                  <a:t>reflexive</a:t>
                </a:r>
                <a:r>
                  <a:rPr lang="en-US" sz="2400" cap="none" dirty="0">
                    <a:latin typeface="Arial" panose="020B0604020202020204" pitchFamily="34" charset="0"/>
                    <a:cs typeface="Arial" panose="020B0604020202020204" pitchFamily="34" charset="0"/>
                  </a:rPr>
                  <a:t>, </a:t>
                </a:r>
                <a:r>
                  <a:rPr lang="en-US" sz="2400" cap="none" dirty="0">
                    <a:solidFill>
                      <a:srgbClr val="0070C0"/>
                    </a:solidFill>
                    <a:latin typeface="Arial" panose="020B0604020202020204" pitchFamily="34" charset="0"/>
                    <a:cs typeface="Arial" panose="020B0604020202020204" pitchFamily="34" charset="0"/>
                  </a:rPr>
                  <a:t>symmetric</a:t>
                </a:r>
                <a:r>
                  <a:rPr lang="en-US" sz="2400" cap="none" dirty="0">
                    <a:latin typeface="Arial" panose="020B0604020202020204" pitchFamily="34" charset="0"/>
                    <a:cs typeface="Arial" panose="020B0604020202020204" pitchFamily="34" charset="0"/>
                  </a:rPr>
                  <a:t> and </a:t>
                </a:r>
                <a:r>
                  <a:rPr lang="en-US" sz="2400" cap="none" dirty="0">
                    <a:solidFill>
                      <a:srgbClr val="0070C0"/>
                    </a:solidFill>
                    <a:latin typeface="Arial" panose="020B0604020202020204" pitchFamily="34" charset="0"/>
                    <a:cs typeface="Arial" panose="020B0604020202020204" pitchFamily="34" charset="0"/>
                  </a:rPr>
                  <a:t>transitive</a:t>
                </a:r>
                <a:r>
                  <a:rPr lang="en-US" sz="2400" cap="none" dirty="0">
                    <a:latin typeface="Arial" panose="020B0604020202020204" pitchFamily="34" charset="0"/>
                    <a:cs typeface="Arial" panose="020B0604020202020204" pitchFamily="34" charset="0"/>
                  </a:rPr>
                  <a:t> </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For example</a:t>
                </a:r>
                <a:r>
                  <a:rPr lang="en-US" sz="2400" cap="none" dirty="0" smtClean="0">
                    <a:latin typeface="Arial" panose="020B0604020202020204" pitchFamily="34" charset="0"/>
                    <a:cs typeface="Arial" panose="020B0604020202020204" pitchFamily="34" charset="0"/>
                  </a:rPr>
                  <a:t>: equality </a:t>
                </a: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m:t>
                    </m:r>
                  </m:oMath>
                </a14:m>
                <a:endParaRPr lang="en-US" sz="2400" cap="none" dirty="0">
                  <a:latin typeface="Arial" panose="020B0604020202020204" pitchFamily="34" charset="0"/>
                  <a:cs typeface="Arial" panose="020B0604020202020204" pitchFamily="34" charset="0"/>
                </a:endParaRPr>
              </a:p>
              <a:p>
                <a:pPr marL="0" indent="0">
                  <a:lnSpc>
                    <a:spcPct val="150000"/>
                  </a:lnSpc>
                  <a:buNone/>
                </a:pPr>
                <a14:m>
                  <m:oMath xmlns:m="http://schemas.openxmlformats.org/officeDocument/2006/math">
                    <m:r>
                      <a:rPr lang="en-US" sz="2400" i="1">
                        <a:solidFill>
                          <a:srgbClr val="FF0000"/>
                        </a:solidFill>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 </m:t>
                    </m:r>
                  </m:oMath>
                </a14:m>
                <a:r>
                  <a:rPr lang="en-US" sz="2400" dirty="0">
                    <a:latin typeface="Arial" panose="020B0604020202020204" pitchFamily="34" charset="0"/>
                    <a:cs typeface="Arial" panose="020B0604020202020204" pitchFamily="34" charset="0"/>
                  </a:rPr>
                  <a:t> is 	</a:t>
                </a:r>
                <a:r>
                  <a:rPr lang="en-US" sz="2400" dirty="0">
                    <a:solidFill>
                      <a:srgbClr val="FF0000"/>
                    </a:solidFill>
                    <a:latin typeface="Arial" panose="020B0604020202020204" pitchFamily="34" charset="0"/>
                    <a:cs typeface="Arial" panose="020B0604020202020204" pitchFamily="34" charset="0"/>
                  </a:rPr>
                  <a:t>reflexive</a:t>
                </a:r>
                <a:r>
                  <a:rPr lang="en-US" sz="2400" dirty="0">
                    <a:latin typeface="Arial" panose="020B0604020202020204" pitchFamily="34" charset="0"/>
                    <a:cs typeface="Arial" panose="020B0604020202020204" pitchFamily="34" charset="0"/>
                  </a:rPr>
                  <a:t> if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𝑥</m:t>
                    </m:r>
                  </m:oMath>
                </a14:m>
                <a:r>
                  <a:rPr lang="en-US" sz="2400" dirty="0">
                    <a:latin typeface="Arial" panose="020B0604020202020204" pitchFamily="34" charset="0"/>
                    <a:cs typeface="Arial" panose="020B0604020202020204" pitchFamily="34" charset="0"/>
                  </a:rPr>
                  <a:t> for all </a:t>
                </a:r>
                <a14:m>
                  <m:oMath xmlns:m="http://schemas.openxmlformats.org/officeDocument/2006/math">
                    <m:r>
                      <a:rPr lang="en-US" sz="2400" i="1" dirty="0">
                        <a:solidFill>
                          <a:srgbClr val="0070C0"/>
                        </a:solidFill>
                        <a:latin typeface="Cambria Math" panose="02040503050406030204" pitchFamily="18" charset="0"/>
                        <a:cs typeface="Arial" panose="020B0604020202020204" pitchFamily="34" charset="0"/>
                      </a:rPr>
                      <m:t>𝑥</m:t>
                    </m:r>
                  </m:oMath>
                </a14:m>
                <a:endParaRPr lang="en-US" sz="2400" dirty="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symmetric</a:t>
                </a:r>
                <a:r>
                  <a:rPr lang="en-US" sz="2400" dirty="0">
                    <a:latin typeface="Arial" panose="020B0604020202020204" pitchFamily="34" charset="0"/>
                    <a:cs typeface="Arial" panose="020B0604020202020204" pitchFamily="34" charset="0"/>
                  </a:rPr>
                  <a:t> if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𝑦</m:t>
                    </m:r>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𝑥</m:t>
                    </m:r>
                  </m:oMath>
                </a14:m>
                <a:r>
                  <a:rPr lang="en-US" sz="2400" dirty="0">
                    <a:latin typeface="Arial" panose="020B0604020202020204" pitchFamily="34" charset="0"/>
                    <a:cs typeface="Arial" panose="020B0604020202020204" pitchFamily="34" charset="0"/>
                  </a:rPr>
                  <a:t> whenever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𝑦</m:t>
                    </m:r>
                  </m:oMath>
                </a14:m>
                <a:endParaRPr lang="en-US" sz="2400" dirty="0">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transitive</a:t>
                </a:r>
                <a:r>
                  <a:rPr lang="en-US" sz="2400" dirty="0">
                    <a:latin typeface="Arial" panose="020B0604020202020204" pitchFamily="34" charset="0"/>
                    <a:cs typeface="Arial" panose="020B0604020202020204" pitchFamily="34" charset="0"/>
                  </a:rPr>
                  <a:t> if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𝑧</m:t>
                    </m:r>
                  </m:oMath>
                </a14:m>
                <a:r>
                  <a:rPr lang="en-US" sz="2400" dirty="0">
                    <a:latin typeface="Arial" panose="020B0604020202020204" pitchFamily="34" charset="0"/>
                    <a:cs typeface="Arial" panose="020B0604020202020204" pitchFamily="34" charset="0"/>
                  </a:rPr>
                  <a:t> whenever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𝑎𝑛𝑑</m:t>
                    </m:r>
                    <m:r>
                      <a:rPr lang="en-US" sz="2400" i="1">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𝑦</m:t>
                    </m:r>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𝑧</m:t>
                    </m:r>
                  </m:oMath>
                </a14:m>
                <a:r>
                  <a:rPr lang="en-US" sz="2400" dirty="0">
                    <a:latin typeface="Arial" panose="020B0604020202020204" pitchFamily="34" charset="0"/>
                    <a:cs typeface="Arial" panose="020B0604020202020204" pitchFamily="34" charset="0"/>
                  </a:rPr>
                  <a:t>]</a:t>
                </a: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838200" y="1704194"/>
                <a:ext cx="10363826" cy="3695957"/>
              </a:xfrm>
              <a:blipFill>
                <a:blip r:embed="rId2"/>
                <a:stretch>
                  <a:fillRect l="-941" t="-214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38</a:t>
            </a:fld>
            <a:endParaRPr lang="en-US"/>
          </a:p>
        </p:txBody>
      </p:sp>
    </p:spTree>
    <p:extLst>
      <p:ext uri="{BB962C8B-B14F-4D97-AF65-F5344CB8AC3E}">
        <p14:creationId xmlns:p14="http://schemas.microsoft.com/office/powerpoint/2010/main" val="850947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Equivalence </a:t>
            </a:r>
            <a:r>
              <a:rPr lang="en-US" dirty="0" smtClean="0">
                <a:solidFill>
                  <a:srgbClr val="7030A0"/>
                </a:solidFill>
                <a:latin typeface="Arial" panose="020B0604020202020204" pitchFamily="34" charset="0"/>
                <a:cs typeface="Arial" panose="020B0604020202020204" pitchFamily="34" charset="0"/>
              </a:rPr>
              <a:t>relations – examples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690688"/>
                <a:ext cx="10363826" cy="3695957"/>
              </a:xfrm>
            </p:spPr>
            <p:txBody>
              <a:bodyPr>
                <a:normAutofit lnSpcReduction="10000"/>
              </a:bodyPr>
              <a:lstStyle/>
              <a:p>
                <a:pPr marL="0" indent="0">
                  <a:buNone/>
                </a:pP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𝑅</m:t>
                    </m:r>
                    <m:r>
                      <a:rPr lang="en-US" sz="2400" b="0" i="1" cap="none" smtClean="0">
                        <a:latin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 is a </a:t>
                </a:r>
                <a:r>
                  <a:rPr lang="en-US" sz="2400" cap="none" dirty="0">
                    <a:solidFill>
                      <a:srgbClr val="FF0000"/>
                    </a:solidFill>
                    <a:latin typeface="Arial" panose="020B0604020202020204" pitchFamily="34" charset="0"/>
                    <a:cs typeface="Arial" panose="020B0604020202020204" pitchFamily="34" charset="0"/>
                  </a:rPr>
                  <a:t>equivalence relation </a:t>
                </a:r>
                <a:r>
                  <a:rPr lang="en-US" sz="2400" cap="none" dirty="0">
                    <a:latin typeface="Arial" panose="020B0604020202020204" pitchFamily="34" charset="0"/>
                    <a:cs typeface="Arial" panose="020B0604020202020204" pitchFamily="34" charset="0"/>
                  </a:rPr>
                  <a:t>if it is </a:t>
                </a:r>
                <a:r>
                  <a:rPr lang="en-US" sz="2400" cap="none" dirty="0">
                    <a:solidFill>
                      <a:srgbClr val="0070C0"/>
                    </a:solidFill>
                    <a:latin typeface="Arial" panose="020B0604020202020204" pitchFamily="34" charset="0"/>
                    <a:cs typeface="Arial" panose="020B0604020202020204" pitchFamily="34" charset="0"/>
                  </a:rPr>
                  <a:t>reflexive</a:t>
                </a:r>
                <a:r>
                  <a:rPr lang="en-US" sz="2400" cap="none" dirty="0">
                    <a:latin typeface="Arial" panose="020B0604020202020204" pitchFamily="34" charset="0"/>
                    <a:cs typeface="Arial" panose="020B0604020202020204" pitchFamily="34" charset="0"/>
                  </a:rPr>
                  <a:t>, </a:t>
                </a:r>
                <a:r>
                  <a:rPr lang="en-US" sz="2400" cap="none" dirty="0">
                    <a:solidFill>
                      <a:srgbClr val="0070C0"/>
                    </a:solidFill>
                    <a:latin typeface="Arial" panose="020B0604020202020204" pitchFamily="34" charset="0"/>
                    <a:cs typeface="Arial" panose="020B0604020202020204" pitchFamily="34" charset="0"/>
                  </a:rPr>
                  <a:t>symmetric</a:t>
                </a:r>
                <a:r>
                  <a:rPr lang="en-US" sz="2400" cap="none" dirty="0">
                    <a:latin typeface="Arial" panose="020B0604020202020204" pitchFamily="34" charset="0"/>
                    <a:cs typeface="Arial" panose="020B0604020202020204" pitchFamily="34" charset="0"/>
                  </a:rPr>
                  <a:t> and </a:t>
                </a:r>
                <a:r>
                  <a:rPr lang="en-US" sz="2400" cap="none" dirty="0">
                    <a:solidFill>
                      <a:srgbClr val="0070C0"/>
                    </a:solidFill>
                    <a:latin typeface="Arial" panose="020B0604020202020204" pitchFamily="34" charset="0"/>
                    <a:cs typeface="Arial" panose="020B0604020202020204" pitchFamily="34" charset="0"/>
                  </a:rPr>
                  <a:t>transitive</a:t>
                </a:r>
                <a:r>
                  <a:rPr lang="en-US" sz="2400" cap="none" dirty="0">
                    <a:latin typeface="Arial" panose="020B0604020202020204" pitchFamily="34" charset="0"/>
                    <a:cs typeface="Arial" panose="020B0604020202020204" pitchFamily="34" charset="0"/>
                  </a:rPr>
                  <a:t> </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For example: </a:t>
                </a:r>
                <a:endParaRPr lang="en-US" sz="2400" cap="none" dirty="0" smtClean="0">
                  <a:latin typeface="Arial" panose="020B0604020202020204" pitchFamily="34" charset="0"/>
                  <a:cs typeface="Arial" panose="020B0604020202020204" pitchFamily="34" charset="0"/>
                </a:endParaRPr>
              </a:p>
              <a:p>
                <a:pPr marL="0" indent="0">
                  <a:buNone/>
                </a:pPr>
                <a:endParaRPr lang="en-US" sz="2400" b="0" i="1" dirty="0">
                  <a:solidFill>
                    <a:srgbClr val="FF0000"/>
                  </a:solidFill>
                  <a:latin typeface="Arial" panose="020B0604020202020204" pitchFamily="34" charset="0"/>
                  <a:cs typeface="Arial" panose="020B0604020202020204" pitchFamily="34" charset="0"/>
                </a:endParaRPr>
              </a:p>
              <a:p>
                <a:pPr marL="457200" lvl="1" indent="0">
                  <a:buNone/>
                </a:pPr>
                <a14:m>
                  <m:oMath xmlns:m="http://schemas.openxmlformats.org/officeDocument/2006/math">
                    <m:r>
                      <a:rPr lang="en-US" b="0" i="1" cap="none" smtClean="0">
                        <a:solidFill>
                          <a:srgbClr val="FF0000"/>
                        </a:solidFill>
                        <a:latin typeface="Cambria Math" panose="02040503050406030204" pitchFamily="18" charset="0"/>
                        <a:cs typeface="Arial" panose="020B0604020202020204" pitchFamily="34" charset="0"/>
                      </a:rPr>
                      <m:t>𝑥𝑅𝑦</m:t>
                    </m:r>
                    <m:r>
                      <a:rPr lang="en-US" b="0" i="1" cap="none" smtClean="0">
                        <a:latin typeface="Cambria Math" panose="02040503050406030204" pitchFamily="18" charset="0"/>
                        <a:cs typeface="Arial" panose="020B0604020202020204" pitchFamily="34" charset="0"/>
                      </a:rPr>
                      <m:t> </m:t>
                    </m:r>
                  </m:oMath>
                </a14:m>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iff</a:t>
                </a:r>
                <a:r>
                  <a:rPr lang="en-US" cap="none" dirty="0">
                    <a:latin typeface="Arial" panose="020B0604020202020204" pitchFamily="34" charset="0"/>
                    <a:cs typeface="Arial" panose="020B0604020202020204" pitchFamily="34" charset="0"/>
                  </a:rPr>
                  <a:t> </a:t>
                </a:r>
                <a14:m>
                  <m:oMath xmlns:m="http://schemas.openxmlformats.org/officeDocument/2006/math">
                    <m:r>
                      <a:rPr lang="en-US" b="0" i="1" cap="none" smtClean="0">
                        <a:solidFill>
                          <a:srgbClr val="FF0000"/>
                        </a:solidFill>
                        <a:latin typeface="Cambria Math" panose="02040503050406030204" pitchFamily="18" charset="0"/>
                        <a:cs typeface="Arial" panose="020B0604020202020204" pitchFamily="34" charset="0"/>
                      </a:rPr>
                      <m:t>𝑥</m:t>
                    </m:r>
                    <m:r>
                      <a:rPr lang="en-US" b="0" i="1" cap="none" smtClean="0">
                        <a:solidFill>
                          <a:srgbClr val="FF0000"/>
                        </a:solidFill>
                        <a:latin typeface="Cambria Math" panose="02040503050406030204" pitchFamily="18" charset="0"/>
                        <a:cs typeface="Arial" panose="020B0604020202020204" pitchFamily="34" charset="0"/>
                      </a:rPr>
                      <m:t> </m:t>
                    </m:r>
                  </m:oMath>
                </a14:m>
                <a:r>
                  <a:rPr lang="en-US" b="0" i="0" cap="none" dirty="0" smtClean="0">
                    <a:latin typeface="+mj-lt"/>
                    <a:cs typeface="Arial" panose="020B0604020202020204" pitchFamily="34" charset="0"/>
                  </a:rPr>
                  <a:t>and</a:t>
                </a:r>
                <a14:m>
                  <m:oMath xmlns:m="http://schemas.openxmlformats.org/officeDocument/2006/math">
                    <m:r>
                      <a:rPr lang="en-US" b="0" i="1" cap="none" smtClean="0">
                        <a:solidFill>
                          <a:srgbClr val="FF0000"/>
                        </a:solidFill>
                        <a:latin typeface="Cambria Math" panose="02040503050406030204" pitchFamily="18" charset="0"/>
                        <a:cs typeface="Arial" panose="020B0604020202020204" pitchFamily="34" charset="0"/>
                      </a:rPr>
                      <m:t> </m:t>
                    </m:r>
                    <m:r>
                      <a:rPr lang="en-US" b="0" i="1" cap="none" smtClean="0">
                        <a:solidFill>
                          <a:srgbClr val="FF0000"/>
                        </a:solidFill>
                        <a:latin typeface="Cambria Math" panose="02040503050406030204" pitchFamily="18" charset="0"/>
                        <a:cs typeface="Arial" panose="020B0604020202020204" pitchFamily="34" charset="0"/>
                      </a:rPr>
                      <m:t>𝑦</m:t>
                    </m:r>
                    <m:r>
                      <a:rPr lang="en-US" b="0" i="1" cap="none" smtClean="0">
                        <a:solidFill>
                          <a:srgbClr val="FF0000"/>
                        </a:solidFill>
                        <a:latin typeface="Cambria Math" panose="02040503050406030204" pitchFamily="18" charset="0"/>
                        <a:cs typeface="Arial" panose="020B0604020202020204" pitchFamily="34" charset="0"/>
                      </a:rPr>
                      <m:t> </m:t>
                    </m:r>
                  </m:oMath>
                </a14:m>
                <a:r>
                  <a:rPr lang="en-US" cap="none" dirty="0" smtClean="0">
                    <a:solidFill>
                      <a:srgbClr val="0070C0"/>
                    </a:solidFill>
                    <a:latin typeface="Arial" panose="020B0604020202020204" pitchFamily="34" charset="0"/>
                    <a:cs typeface="Arial" panose="020B0604020202020204" pitchFamily="34" charset="0"/>
                  </a:rPr>
                  <a:t> have the same (first) last name</a:t>
                </a:r>
                <a:endParaRPr lang="en-US" cap="none" dirty="0">
                  <a:solidFill>
                    <a:srgbClr val="0070C0"/>
                  </a:solidFill>
                  <a:latin typeface="Arial" panose="020B0604020202020204" pitchFamily="34" charset="0"/>
                  <a:cs typeface="Arial" panose="020B0604020202020204" pitchFamily="34" charset="0"/>
                </a:endParaRPr>
              </a:p>
              <a:p>
                <a:pPr marL="457200" lvl="1" indent="0">
                  <a:buNone/>
                </a:pPr>
                <a:endParaRPr lang="en-US" cap="none" dirty="0" smtClean="0">
                  <a:latin typeface="Arial" panose="020B0604020202020204" pitchFamily="34" charset="0"/>
                  <a:cs typeface="Arial" panose="020B0604020202020204" pitchFamily="34" charset="0"/>
                </a:endParaRPr>
              </a:p>
              <a:p>
                <a:pPr marL="457200" lvl="1" indent="0">
                  <a:buNone/>
                </a:pPr>
                <a14:m>
                  <m:oMath xmlns:m="http://schemas.openxmlformats.org/officeDocument/2006/math">
                    <m:r>
                      <a:rPr lang="en-US" i="1">
                        <a:solidFill>
                          <a:srgbClr val="FF0000"/>
                        </a:solidFill>
                        <a:latin typeface="Cambria Math" panose="02040503050406030204" pitchFamily="18" charset="0"/>
                        <a:cs typeface="Arial" panose="020B0604020202020204" pitchFamily="34" charset="0"/>
                      </a:rPr>
                      <m:t>𝑥𝑅𝑦</m:t>
                    </m:r>
                    <m:r>
                      <a:rPr lang="en-US" i="1">
                        <a:latin typeface="Cambria Math" panose="02040503050406030204" pitchFamily="18" charset="0"/>
                        <a:cs typeface="Arial" panose="020B0604020202020204" pitchFamily="34" charset="0"/>
                      </a:rPr>
                      <m:t> </m:t>
                    </m:r>
                  </m:oMath>
                </a14:m>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iff</a:t>
                </a:r>
                <a:r>
                  <a:rPr lang="en-US" dirty="0">
                    <a:latin typeface="Arial" panose="020B0604020202020204" pitchFamily="34" charset="0"/>
                    <a:cs typeface="Arial" panose="020B0604020202020204" pitchFamily="34" charset="0"/>
                  </a:rPr>
                  <a:t> </a:t>
                </a:r>
                <a14:m>
                  <m:oMath xmlns:m="http://schemas.openxmlformats.org/officeDocument/2006/math">
                    <m:r>
                      <a:rPr lang="en-US" i="1">
                        <a:solidFill>
                          <a:srgbClr val="FF0000"/>
                        </a:solidFill>
                        <a:latin typeface="Cambria Math" panose="02040503050406030204" pitchFamily="18" charset="0"/>
                        <a:cs typeface="Arial" panose="020B0604020202020204" pitchFamily="34" charset="0"/>
                      </a:rPr>
                      <m:t>𝑥</m:t>
                    </m:r>
                    <m:r>
                      <a:rPr lang="en-US" i="1">
                        <a:solidFill>
                          <a:srgbClr val="FF0000"/>
                        </a:solidFill>
                        <a:latin typeface="Cambria Math" panose="02040503050406030204" pitchFamily="18" charset="0"/>
                        <a:cs typeface="Arial" panose="020B0604020202020204" pitchFamily="34" charset="0"/>
                      </a:rPr>
                      <m:t> </m:t>
                    </m:r>
                  </m:oMath>
                </a14:m>
                <a:r>
                  <a:rPr lang="en-US" dirty="0">
                    <a:cs typeface="Arial" panose="020B0604020202020204" pitchFamily="34" charset="0"/>
                  </a:rPr>
                  <a:t>and</a:t>
                </a:r>
                <a14:m>
                  <m:oMath xmlns:m="http://schemas.openxmlformats.org/officeDocument/2006/math">
                    <m:r>
                      <a:rPr lang="en-US" i="1">
                        <a:solidFill>
                          <a:srgbClr val="FF0000"/>
                        </a:solidFill>
                        <a:latin typeface="Cambria Math" panose="02040503050406030204" pitchFamily="18" charset="0"/>
                        <a:cs typeface="Arial" panose="020B0604020202020204" pitchFamily="34" charset="0"/>
                      </a:rPr>
                      <m:t> </m:t>
                    </m:r>
                    <m:r>
                      <a:rPr lang="en-US" i="1">
                        <a:solidFill>
                          <a:srgbClr val="FF0000"/>
                        </a:solidFill>
                        <a:latin typeface="Cambria Math" panose="02040503050406030204" pitchFamily="18" charset="0"/>
                        <a:cs typeface="Arial" panose="020B0604020202020204" pitchFamily="34" charset="0"/>
                      </a:rPr>
                      <m:t>𝑦</m:t>
                    </m:r>
                    <m:r>
                      <a:rPr lang="en-US" i="1">
                        <a:solidFill>
                          <a:srgbClr val="FF0000"/>
                        </a:solidFill>
                        <a:latin typeface="Cambria Math" panose="02040503050406030204" pitchFamily="18" charset="0"/>
                        <a:cs typeface="Arial" panose="020B0604020202020204" pitchFamily="34" charset="0"/>
                      </a:rPr>
                      <m:t> </m:t>
                    </m:r>
                  </m:oMath>
                </a14:m>
                <a:r>
                  <a:rPr lang="en-US" dirty="0">
                    <a:solidFill>
                      <a:srgbClr val="0070C0"/>
                    </a:solidFill>
                    <a:latin typeface="Arial" panose="020B0604020202020204" pitchFamily="34" charset="0"/>
                    <a:cs typeface="Arial" panose="020B0604020202020204" pitchFamily="34" charset="0"/>
                  </a:rPr>
                  <a:t> have the same </a:t>
                </a:r>
                <a:r>
                  <a:rPr lang="en-US" dirty="0" smtClean="0">
                    <a:solidFill>
                      <a:srgbClr val="0070C0"/>
                    </a:solidFill>
                    <a:latin typeface="Arial" panose="020B0604020202020204" pitchFamily="34" charset="0"/>
                    <a:cs typeface="Arial" panose="020B0604020202020204" pitchFamily="34" charset="0"/>
                  </a:rPr>
                  <a:t>height</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14:m>
                  <m:oMath xmlns:m="http://schemas.openxmlformats.org/officeDocument/2006/math">
                    <m:r>
                      <a:rPr lang="en-US" i="1">
                        <a:solidFill>
                          <a:srgbClr val="FF0000"/>
                        </a:solidFill>
                        <a:latin typeface="Cambria Math" panose="02040503050406030204" pitchFamily="18" charset="0"/>
                        <a:cs typeface="Arial" panose="020B0604020202020204" pitchFamily="34" charset="0"/>
                      </a:rPr>
                      <m:t>𝑥𝑅𝑦</m:t>
                    </m:r>
                    <m:r>
                      <a:rPr lang="en-US" i="1">
                        <a:latin typeface="Cambria Math" panose="02040503050406030204" pitchFamily="18" charset="0"/>
                        <a:cs typeface="Arial" panose="020B0604020202020204" pitchFamily="34" charset="0"/>
                      </a:rPr>
                      <m:t> </m:t>
                    </m:r>
                  </m:oMath>
                </a14:m>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iff</a:t>
                </a:r>
                <a:r>
                  <a:rPr lang="en-US" dirty="0">
                    <a:latin typeface="Arial" panose="020B0604020202020204" pitchFamily="34" charset="0"/>
                    <a:cs typeface="Arial" panose="020B0604020202020204" pitchFamily="34" charset="0"/>
                  </a:rPr>
                  <a:t> </a:t>
                </a:r>
                <a14:m>
                  <m:oMath xmlns:m="http://schemas.openxmlformats.org/officeDocument/2006/math">
                    <m:r>
                      <a:rPr lang="en-US" i="1">
                        <a:solidFill>
                          <a:srgbClr val="FF0000"/>
                        </a:solidFill>
                        <a:latin typeface="Cambria Math" panose="02040503050406030204" pitchFamily="18" charset="0"/>
                        <a:cs typeface="Arial" panose="020B0604020202020204" pitchFamily="34" charset="0"/>
                      </a:rPr>
                      <m:t>𝑥</m:t>
                    </m:r>
                    <m:r>
                      <a:rPr lang="en-US" i="1">
                        <a:solidFill>
                          <a:srgbClr val="FF0000"/>
                        </a:solidFill>
                        <a:latin typeface="Cambria Math" panose="02040503050406030204" pitchFamily="18" charset="0"/>
                        <a:cs typeface="Arial" panose="020B0604020202020204" pitchFamily="34" charset="0"/>
                      </a:rPr>
                      <m:t> </m:t>
                    </m:r>
                  </m:oMath>
                </a14:m>
                <a:r>
                  <a:rPr lang="en-US" dirty="0">
                    <a:cs typeface="Arial" panose="020B0604020202020204" pitchFamily="34" charset="0"/>
                  </a:rPr>
                  <a:t>and</a:t>
                </a:r>
                <a14:m>
                  <m:oMath xmlns:m="http://schemas.openxmlformats.org/officeDocument/2006/math">
                    <m:r>
                      <a:rPr lang="en-US" i="1">
                        <a:solidFill>
                          <a:srgbClr val="FF0000"/>
                        </a:solidFill>
                        <a:latin typeface="Cambria Math" panose="02040503050406030204" pitchFamily="18" charset="0"/>
                        <a:cs typeface="Arial" panose="020B0604020202020204" pitchFamily="34" charset="0"/>
                      </a:rPr>
                      <m:t> </m:t>
                    </m:r>
                    <m:r>
                      <a:rPr lang="en-US" i="1">
                        <a:solidFill>
                          <a:srgbClr val="FF0000"/>
                        </a:solidFill>
                        <a:latin typeface="Cambria Math" panose="02040503050406030204" pitchFamily="18" charset="0"/>
                        <a:cs typeface="Arial" panose="020B0604020202020204" pitchFamily="34" charset="0"/>
                      </a:rPr>
                      <m:t>𝑦</m:t>
                    </m:r>
                    <m:r>
                      <a:rPr lang="en-US" i="1">
                        <a:solidFill>
                          <a:srgbClr val="FF0000"/>
                        </a:solidFill>
                        <a:latin typeface="Cambria Math" panose="02040503050406030204" pitchFamily="18" charset="0"/>
                        <a:cs typeface="Arial" panose="020B0604020202020204" pitchFamily="34" charset="0"/>
                      </a:rPr>
                      <m:t> </m:t>
                    </m:r>
                  </m:oMath>
                </a14:m>
                <a:r>
                  <a:rPr lang="en-US" dirty="0">
                    <a:solidFill>
                      <a:srgbClr val="0070C0"/>
                    </a:solidFill>
                    <a:latin typeface="Arial" panose="020B0604020202020204" pitchFamily="34" charset="0"/>
                    <a:cs typeface="Arial" panose="020B0604020202020204" pitchFamily="34" charset="0"/>
                  </a:rPr>
                  <a:t> have the </a:t>
                </a:r>
                <a:r>
                  <a:rPr lang="en-US" dirty="0" smtClean="0">
                    <a:solidFill>
                      <a:srgbClr val="0070C0"/>
                    </a:solidFill>
                    <a:latin typeface="Arial" panose="020B0604020202020204" pitchFamily="34" charset="0"/>
                    <a:cs typeface="Arial" panose="020B0604020202020204" pitchFamily="34" charset="0"/>
                  </a:rPr>
                  <a:t>remainder after division by 3</a:t>
                </a:r>
                <a:endParaRPr lang="en-US" dirty="0">
                  <a:solidFill>
                    <a:srgbClr val="0070C0"/>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690688"/>
                <a:ext cx="10363826" cy="3695957"/>
              </a:xfrm>
              <a:blipFill>
                <a:blip r:embed="rId2"/>
                <a:stretch>
                  <a:fillRect l="-941" t="-31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39</a:t>
            </a:fld>
            <a:endParaRPr lang="en-US"/>
          </a:p>
        </p:txBody>
      </p:sp>
    </p:spTree>
    <p:extLst>
      <p:ext uri="{BB962C8B-B14F-4D97-AF65-F5344CB8AC3E}">
        <p14:creationId xmlns:p14="http://schemas.microsoft.com/office/powerpoint/2010/main" val="334823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Economics </a:t>
            </a:r>
            <a:r>
              <a:rPr lang="en-US" dirty="0" smtClean="0">
                <a:solidFill>
                  <a:srgbClr val="7030A0"/>
                </a:solidFill>
                <a:latin typeface="Arial" panose="020B0604020202020204" pitchFamily="34" charset="0"/>
                <a:cs typeface="Arial" panose="020B0604020202020204" pitchFamily="34" charset="0"/>
              </a:rPr>
              <a:t>doesn’t </a:t>
            </a:r>
            <a:r>
              <a:rPr lang="en-US" dirty="0">
                <a:solidFill>
                  <a:srgbClr val="7030A0"/>
                </a:solidFill>
                <a:latin typeface="Arial" panose="020B0604020202020204" pitchFamily="34" charset="0"/>
                <a:cs typeface="Arial" panose="020B0604020202020204" pitchFamily="34" charset="0"/>
              </a:rPr>
              <a:t>predict</a:t>
            </a:r>
          </a:p>
        </p:txBody>
      </p:sp>
      <p:sp>
        <p:nvSpPr>
          <p:cNvPr id="4" name="Slide Number Placeholder 3"/>
          <p:cNvSpPr>
            <a:spLocks noGrp="1"/>
          </p:cNvSpPr>
          <p:nvPr>
            <p:ph type="sldNum" sz="quarter" idx="12"/>
          </p:nvPr>
        </p:nvSpPr>
        <p:spPr/>
        <p:txBody>
          <a:bodyPr/>
          <a:lstStyle/>
          <a:p>
            <a:fld id="{3ED69D72-ABB3-F043-AB7B-9747B590CAA5}" type="slidenum">
              <a:rPr lang="en-US" smtClean="0"/>
              <a:t>4</a:t>
            </a:fld>
            <a:endParaRPr lang="en-US"/>
          </a:p>
        </p:txBody>
      </p:sp>
      <p:sp>
        <p:nvSpPr>
          <p:cNvPr id="6" name="TextBox 5"/>
          <p:cNvSpPr txBox="1"/>
          <p:nvPr/>
        </p:nvSpPr>
        <p:spPr>
          <a:xfrm>
            <a:off x="1219200" y="2214694"/>
            <a:ext cx="9852454" cy="3385542"/>
          </a:xfrm>
          <a:prstGeom prst="rect">
            <a:avLst/>
          </a:prstGeom>
          <a:noFill/>
        </p:spPr>
        <p:txBody>
          <a:bodyPr wrap="square" rtlCol="0">
            <a:spAutoFit/>
          </a:bodyPr>
          <a:lstStyle/>
          <a:p>
            <a:r>
              <a:rPr lang="en-US" sz="2800" dirty="0" smtClean="0">
                <a:solidFill>
                  <a:srgbClr val="00B050"/>
                </a:solidFill>
                <a:latin typeface="Arial" panose="020B0604020202020204" pitchFamily="34" charset="0"/>
                <a:cs typeface="Arial" panose="020B0604020202020204" pitchFamily="34" charset="0"/>
              </a:rPr>
              <a:t>Three replies: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No </a:t>
            </a:r>
            <a:r>
              <a:rPr lang="en-US" sz="2800" dirty="0">
                <a:latin typeface="Arial" panose="020B0604020202020204" pitchFamily="34" charset="0"/>
                <a:cs typeface="Arial" panose="020B0604020202020204" pitchFamily="34" charset="0"/>
              </a:rPr>
              <a:t>one </a:t>
            </a:r>
            <a:r>
              <a:rPr lang="en-US" sz="2800" dirty="0" smtClean="0">
                <a:latin typeface="Arial" panose="020B0604020202020204" pitchFamily="34" charset="0"/>
                <a:cs typeface="Arial" panose="020B0604020202020204" pitchFamily="34" charset="0"/>
              </a:rPr>
              <a:t>predicts </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Economics actually </a:t>
            </a:r>
            <a:r>
              <a:rPr lang="en-US" sz="2800" dirty="0" smtClean="0">
                <a:latin typeface="Arial" panose="020B0604020202020204" pitchFamily="34" charset="0"/>
                <a:cs typeface="Arial" panose="020B0604020202020204" pitchFamily="34" charset="0"/>
              </a:rPr>
              <a:t>does (sometimes)</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Who needs to </a:t>
            </a:r>
            <a:r>
              <a:rPr lang="en-US" sz="2800" dirty="0" smtClean="0">
                <a:latin typeface="Arial" panose="020B0604020202020204" pitchFamily="34" charset="0"/>
                <a:cs typeface="Arial" panose="020B0604020202020204" pitchFamily="34" charset="0"/>
              </a:rPr>
              <a:t>predict?</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61254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Equivalence </a:t>
            </a:r>
            <a:r>
              <a:rPr lang="en-US" dirty="0" smtClean="0">
                <a:solidFill>
                  <a:srgbClr val="7030A0"/>
                </a:solidFill>
                <a:latin typeface="Arial" panose="020B0604020202020204" pitchFamily="34" charset="0"/>
                <a:cs typeface="Arial" panose="020B0604020202020204" pitchFamily="34" charset="0"/>
              </a:rPr>
              <a:t>relations – examples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460643"/>
                <a:ext cx="10363826" cy="3695957"/>
              </a:xfrm>
            </p:spPr>
            <p:txBody>
              <a:bodyPr>
                <a:normAutofit fontScale="85000" lnSpcReduction="20000"/>
              </a:bodyPr>
              <a:lstStyle/>
              <a:p>
                <a:pPr marL="0" indent="0">
                  <a:buNone/>
                </a:pPr>
                <a:endParaRPr lang="en-US" sz="2400" cap="none" dirty="0" smtClean="0">
                  <a:latin typeface="Arial" panose="020B0604020202020204" pitchFamily="34" charset="0"/>
                  <a:cs typeface="Arial" panose="020B0604020202020204" pitchFamily="34" charset="0"/>
                </a:endParaRPr>
              </a:p>
              <a:p>
                <a:pPr marL="0" indent="0">
                  <a:buNone/>
                </a:pPr>
                <a:r>
                  <a:rPr lang="en-US" cap="none" dirty="0" smtClean="0">
                    <a:latin typeface="Arial" panose="020B0604020202020204" pitchFamily="34" charset="0"/>
                    <a:cs typeface="Arial" panose="020B0604020202020204" pitchFamily="34" charset="0"/>
                  </a:rPr>
                  <a:t>More generally, define</a:t>
                </a:r>
                <a14:m>
                  <m:oMath xmlns:m="http://schemas.openxmlformats.org/officeDocument/2006/math">
                    <m:r>
                      <a:rPr lang="en-US">
                        <a:solidFill>
                          <a:srgbClr val="FF0000"/>
                        </a:solidFill>
                        <a:latin typeface="Cambria Math" panose="02040503050406030204" pitchFamily="18" charset="0"/>
                        <a:cs typeface="Arial" panose="020B0604020202020204" pitchFamily="34" charset="0"/>
                      </a:rPr>
                      <m:t> </m:t>
                    </m:r>
                    <m:r>
                      <a:rPr lang="en-US" b="0" i="1" cap="none" smtClean="0">
                        <a:solidFill>
                          <a:srgbClr val="FF0000"/>
                        </a:solidFill>
                        <a:latin typeface="Cambria Math" panose="02040503050406030204" pitchFamily="18" charset="0"/>
                        <a:cs typeface="Arial" panose="020B0604020202020204" pitchFamily="34" charset="0"/>
                      </a:rPr>
                      <m:t>𝑥𝑅𝑦</m:t>
                    </m:r>
                    <m:r>
                      <a:rPr lang="en-US" b="0" i="1" cap="none" smtClean="0">
                        <a:latin typeface="Cambria Math" panose="02040503050406030204" pitchFamily="18" charset="0"/>
                        <a:cs typeface="Arial" panose="020B0604020202020204" pitchFamily="34" charset="0"/>
                      </a:rPr>
                      <m:t> </m:t>
                    </m:r>
                  </m:oMath>
                </a14:m>
                <a:r>
                  <a:rPr lang="en-US" cap="none" dirty="0">
                    <a:latin typeface="Arial" panose="020B0604020202020204" pitchFamily="34" charset="0"/>
                    <a:cs typeface="Arial" panose="020B0604020202020204" pitchFamily="34" charset="0"/>
                  </a:rPr>
                  <a:t> </a:t>
                </a:r>
                <a:r>
                  <a:rPr lang="en-US" cap="none" dirty="0" err="1">
                    <a:latin typeface="Arial" panose="020B0604020202020204" pitchFamily="34" charset="0"/>
                    <a:cs typeface="Arial" panose="020B0604020202020204" pitchFamily="34" charset="0"/>
                  </a:rPr>
                  <a:t>iff</a:t>
                </a:r>
                <a:r>
                  <a:rPr lang="en-US" cap="none" dirty="0">
                    <a:latin typeface="Arial" panose="020B0604020202020204" pitchFamily="34" charset="0"/>
                    <a:cs typeface="Arial" panose="020B0604020202020204" pitchFamily="34" charset="0"/>
                  </a:rPr>
                  <a:t> </a:t>
                </a:r>
                <a14:m>
                  <m:oMath xmlns:m="http://schemas.openxmlformats.org/officeDocument/2006/math">
                    <m:r>
                      <a:rPr lang="en-US" b="0" i="1" cap="none" smtClean="0">
                        <a:solidFill>
                          <a:srgbClr val="FF0000"/>
                        </a:solidFill>
                        <a:latin typeface="Cambria Math" panose="02040503050406030204" pitchFamily="18" charset="0"/>
                        <a:cs typeface="Arial" panose="020B0604020202020204" pitchFamily="34" charset="0"/>
                      </a:rPr>
                      <m:t>𝑓</m:t>
                    </m:r>
                    <m:d>
                      <m:dPr>
                        <m:ctrlPr>
                          <a:rPr lang="en-US" b="0" i="1" cap="none" smtClean="0">
                            <a:solidFill>
                              <a:srgbClr val="FF0000"/>
                            </a:solidFill>
                            <a:latin typeface="Cambria Math" panose="02040503050406030204" pitchFamily="18" charset="0"/>
                            <a:cs typeface="Arial" panose="020B0604020202020204" pitchFamily="34" charset="0"/>
                          </a:rPr>
                        </m:ctrlPr>
                      </m:dPr>
                      <m:e>
                        <m:r>
                          <a:rPr lang="en-US" b="0" i="1" cap="none" smtClean="0">
                            <a:solidFill>
                              <a:srgbClr val="FF0000"/>
                            </a:solidFill>
                            <a:latin typeface="Cambria Math" panose="02040503050406030204" pitchFamily="18" charset="0"/>
                            <a:cs typeface="Arial" panose="020B0604020202020204" pitchFamily="34" charset="0"/>
                          </a:rPr>
                          <m:t>𝑥</m:t>
                        </m:r>
                      </m:e>
                    </m:d>
                    <m:r>
                      <a:rPr lang="en-US" b="0" i="1" cap="none" smtClean="0">
                        <a:solidFill>
                          <a:srgbClr val="FF0000"/>
                        </a:solidFill>
                        <a:latin typeface="Cambria Math" panose="02040503050406030204" pitchFamily="18" charset="0"/>
                        <a:cs typeface="Arial" panose="020B0604020202020204" pitchFamily="34" charset="0"/>
                      </a:rPr>
                      <m:t>=</m:t>
                    </m:r>
                    <m:r>
                      <a:rPr lang="en-US" b="0" i="1" cap="none" smtClean="0">
                        <a:solidFill>
                          <a:srgbClr val="FF0000"/>
                        </a:solidFill>
                        <a:latin typeface="Cambria Math" panose="02040503050406030204" pitchFamily="18" charset="0"/>
                        <a:cs typeface="Arial" panose="020B0604020202020204" pitchFamily="34" charset="0"/>
                      </a:rPr>
                      <m:t>𝑓</m:t>
                    </m:r>
                    <m:d>
                      <m:dPr>
                        <m:ctrlPr>
                          <a:rPr lang="en-US" b="0" i="1" cap="none" smtClean="0">
                            <a:solidFill>
                              <a:srgbClr val="FF0000"/>
                            </a:solidFill>
                            <a:latin typeface="Cambria Math" panose="02040503050406030204" pitchFamily="18" charset="0"/>
                            <a:cs typeface="Arial" panose="020B0604020202020204" pitchFamily="34" charset="0"/>
                          </a:rPr>
                        </m:ctrlPr>
                      </m:dPr>
                      <m:e>
                        <m:r>
                          <a:rPr lang="en-US" b="0" i="1" cap="none" smtClean="0">
                            <a:solidFill>
                              <a:srgbClr val="FF0000"/>
                            </a:solidFill>
                            <a:latin typeface="Cambria Math" panose="02040503050406030204" pitchFamily="18" charset="0"/>
                            <a:cs typeface="Arial" panose="020B0604020202020204" pitchFamily="34" charset="0"/>
                          </a:rPr>
                          <m:t>𝑦</m:t>
                        </m:r>
                      </m:e>
                    </m:d>
                    <m:r>
                      <a:rPr lang="en-US" b="0" i="1" cap="none" smtClean="0">
                        <a:latin typeface="Cambria Math" panose="02040503050406030204" pitchFamily="18" charset="0"/>
                        <a:cs typeface="Arial" panose="020B0604020202020204" pitchFamily="34" charset="0"/>
                      </a:rPr>
                      <m:t> </m:t>
                    </m:r>
                  </m:oMath>
                </a14:m>
                <a:r>
                  <a:rPr lang="en-US" cap="none" dirty="0">
                    <a:latin typeface="Arial" panose="020B0604020202020204" pitchFamily="34" charset="0"/>
                    <a:cs typeface="Arial" panose="020B0604020202020204" pitchFamily="34" charset="0"/>
                  </a:rPr>
                  <a:t> for some function </a:t>
                </a:r>
                <a14:m>
                  <m:oMath xmlns:m="http://schemas.openxmlformats.org/officeDocument/2006/math">
                    <m:r>
                      <a:rPr lang="en-US" b="0" i="1" cap="none" smtClean="0">
                        <a:solidFill>
                          <a:srgbClr val="0070C0"/>
                        </a:solidFill>
                        <a:latin typeface="Cambria Math" panose="02040503050406030204" pitchFamily="18" charset="0"/>
                        <a:cs typeface="Arial" panose="020B0604020202020204" pitchFamily="34" charset="0"/>
                      </a:rPr>
                      <m:t>𝑓</m:t>
                    </m:r>
                    <m:r>
                      <a:rPr lang="en-US" b="0" i="1" cap="none" smtClean="0">
                        <a:solidFill>
                          <a:srgbClr val="0070C0"/>
                        </a:solidFill>
                        <a:latin typeface="Cambria Math" panose="02040503050406030204" pitchFamily="18" charset="0"/>
                        <a:cs typeface="Arial" panose="020B0604020202020204" pitchFamily="34" charset="0"/>
                      </a:rPr>
                      <m:t>:</m:t>
                    </m:r>
                    <m:r>
                      <a:rPr lang="en-US" b="0" i="1" cap="none" smtClean="0">
                        <a:solidFill>
                          <a:srgbClr val="0070C0"/>
                        </a:solidFill>
                        <a:latin typeface="Cambria Math" panose="02040503050406030204" pitchFamily="18" charset="0"/>
                        <a:cs typeface="Arial" panose="020B0604020202020204" pitchFamily="34" charset="0"/>
                      </a:rPr>
                      <m:t>𝑋</m:t>
                    </m:r>
                    <m:r>
                      <a:rPr lang="en-US"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𝑍</m:t>
                    </m:r>
                  </m:oMath>
                </a14:m>
                <a:endParaRPr lang="en-US" cap="none" dirty="0" smtClean="0">
                  <a:solidFill>
                    <a:srgbClr val="0070C0"/>
                  </a:solidFill>
                  <a:latin typeface="Arial" panose="020B0604020202020204" pitchFamily="34" charset="0"/>
                  <a:cs typeface="Arial" panose="020B0604020202020204" pitchFamily="34" charset="0"/>
                </a:endParaRPr>
              </a:p>
              <a:p>
                <a:pPr marL="0" indent="0">
                  <a:buNone/>
                </a:pPr>
                <a:endParaRPr lang="en-US" sz="2400" cap="none" dirty="0" smtClean="0">
                  <a:solidFill>
                    <a:srgbClr val="0070C0"/>
                  </a:solidFill>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Then</a:t>
                </a:r>
                <a:r>
                  <a:rPr lang="en-US" sz="2400"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2400" i="1">
                        <a:solidFill>
                          <a:srgbClr val="FF0000"/>
                        </a:solidFill>
                        <a:latin typeface="Cambria Math" panose="02040503050406030204" pitchFamily="18" charset="0"/>
                        <a:cs typeface="Arial" panose="020B0604020202020204" pitchFamily="34" charset="0"/>
                      </a:rPr>
                      <m:t>𝑅</m:t>
                    </m:r>
                    <m:r>
                      <a:rPr lang="en-US" sz="2400" b="0" i="1" smtClean="0">
                        <a:solidFill>
                          <a:srgbClr val="FF0000"/>
                        </a:solidFill>
                        <a:latin typeface="Cambria Math" panose="02040503050406030204" pitchFamily="18" charset="0"/>
                        <a:cs typeface="Arial" panose="020B0604020202020204" pitchFamily="34" charset="0"/>
                      </a:rPr>
                      <m:t> </m:t>
                    </m:r>
                  </m:oMath>
                </a14:m>
                <a:r>
                  <a:rPr lang="en-US" sz="2400" dirty="0">
                    <a:latin typeface="Arial" panose="020B0604020202020204" pitchFamily="34" charset="0"/>
                    <a:cs typeface="Arial" panose="020B0604020202020204" pitchFamily="34" charset="0"/>
                  </a:rPr>
                  <a:t>is</a:t>
                </a:r>
              </a:p>
              <a:p>
                <a:pPr marL="0" indent="0">
                  <a:lnSpc>
                    <a:spcPct val="150000"/>
                  </a:lnSpc>
                  <a:buNone/>
                </a:pPr>
                <a14:m>
                  <m:oMath xmlns:m="http://schemas.openxmlformats.org/officeDocument/2006/math">
                    <m:r>
                      <a:rPr lang="en-US" sz="2400" i="1">
                        <a:solidFill>
                          <a:srgbClr val="FF0000"/>
                        </a:solidFill>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 </m:t>
                    </m:r>
                  </m:oMath>
                </a14:m>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reflexive</a:t>
                </a:r>
                <a:r>
                  <a:rPr lang="en-US" sz="2400" dirty="0">
                    <a:latin typeface="Arial" panose="020B0604020202020204" pitchFamily="34" charset="0"/>
                    <a:cs typeface="Arial" panose="020B0604020202020204" pitchFamily="34" charset="0"/>
                  </a:rPr>
                  <a:t> if 	</a:t>
                </a:r>
                <a14:m>
                  <m:oMath xmlns:m="http://schemas.openxmlformats.org/officeDocument/2006/math">
                    <m:r>
                      <a:rPr lang="en-US" sz="2400" i="1" smtClean="0">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i="1">
                            <a:solidFill>
                              <a:schemeClr val="accent1"/>
                            </a:solidFill>
                            <a:latin typeface="Cambria Math" panose="02040503050406030204" pitchFamily="18" charset="0"/>
                            <a:cs typeface="Arial" panose="020B0604020202020204" pitchFamily="34" charset="0"/>
                          </a:rPr>
                          <m:t>𝑥</m:t>
                        </m:r>
                      </m:e>
                    </m:d>
                    <m:r>
                      <a:rPr lang="en-US" sz="2400" i="1">
                        <a:solidFill>
                          <a:schemeClr val="accent1"/>
                        </a:solidFill>
                        <a:latin typeface="Cambria Math" panose="02040503050406030204" pitchFamily="18" charset="0"/>
                        <a:cs typeface="Arial" panose="020B0604020202020204" pitchFamily="34" charset="0"/>
                      </a:rPr>
                      <m:t>=</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i="1">
                            <a:solidFill>
                              <a:schemeClr val="accent1"/>
                            </a:solidFill>
                            <a:latin typeface="Cambria Math" panose="02040503050406030204" pitchFamily="18" charset="0"/>
                            <a:cs typeface="Arial" panose="020B0604020202020204" pitchFamily="34" charset="0"/>
                          </a:rPr>
                          <m:t>𝑥</m:t>
                        </m:r>
                      </m:e>
                    </m:d>
                  </m:oMath>
                </a14:m>
                <a:r>
                  <a:rPr lang="en-US" sz="2400" dirty="0" smtClean="0">
                    <a:latin typeface="Arial" panose="020B0604020202020204" pitchFamily="34" charset="0"/>
                    <a:cs typeface="Arial" panose="020B0604020202020204" pitchFamily="34" charset="0"/>
                  </a:rPr>
                  <a:t> for </a:t>
                </a:r>
                <a:r>
                  <a:rPr lang="en-US" sz="2400" dirty="0">
                    <a:latin typeface="Arial" panose="020B0604020202020204" pitchFamily="34" charset="0"/>
                    <a:cs typeface="Arial" panose="020B0604020202020204" pitchFamily="34" charset="0"/>
                  </a:rPr>
                  <a:t>all </a:t>
                </a:r>
                <a14:m>
                  <m:oMath xmlns:m="http://schemas.openxmlformats.org/officeDocument/2006/math">
                    <m:r>
                      <a:rPr lang="en-US" sz="2400" i="1" dirty="0">
                        <a:solidFill>
                          <a:srgbClr val="0070C0"/>
                        </a:solidFill>
                        <a:latin typeface="Cambria Math" panose="02040503050406030204" pitchFamily="18" charset="0"/>
                        <a:cs typeface="Arial" panose="020B0604020202020204" pitchFamily="34" charset="0"/>
                      </a:rPr>
                      <m:t>𝑥</m:t>
                    </m:r>
                  </m:oMath>
                </a14:m>
                <a:endParaRPr lang="en-US" sz="2400" dirty="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symmetric</a:t>
                </a:r>
                <a:r>
                  <a:rPr lang="en-US" sz="2400" dirty="0">
                    <a:latin typeface="Arial" panose="020B0604020202020204" pitchFamily="34" charset="0"/>
                    <a:cs typeface="Arial" panose="020B0604020202020204" pitchFamily="34" charset="0"/>
                  </a:rPr>
                  <a:t> if 	</a:t>
                </a:r>
                <a14:m>
                  <m:oMath xmlns:m="http://schemas.openxmlformats.org/officeDocument/2006/math">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b="0" i="1" smtClean="0">
                            <a:solidFill>
                              <a:schemeClr val="accent1"/>
                            </a:solidFill>
                            <a:latin typeface="Cambria Math" panose="02040503050406030204" pitchFamily="18" charset="0"/>
                            <a:cs typeface="Arial" panose="020B0604020202020204" pitchFamily="34" charset="0"/>
                          </a:rPr>
                          <m:t>𝑦</m:t>
                        </m:r>
                      </m:e>
                    </m:d>
                    <m:r>
                      <a:rPr lang="en-US" sz="2400" i="1">
                        <a:solidFill>
                          <a:schemeClr val="accent1"/>
                        </a:solidFill>
                        <a:latin typeface="Cambria Math" panose="02040503050406030204" pitchFamily="18" charset="0"/>
                        <a:cs typeface="Arial" panose="020B0604020202020204" pitchFamily="34" charset="0"/>
                      </a:rPr>
                      <m:t>=</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i="1">
                            <a:solidFill>
                              <a:schemeClr val="accent1"/>
                            </a:solidFill>
                            <a:latin typeface="Cambria Math" panose="02040503050406030204" pitchFamily="18" charset="0"/>
                            <a:cs typeface="Arial" panose="020B0604020202020204" pitchFamily="34" charset="0"/>
                          </a:rPr>
                          <m:t>𝑥</m:t>
                        </m:r>
                      </m:e>
                    </m:d>
                  </m:oMath>
                </a14:m>
                <a:r>
                  <a:rPr lang="en-US" sz="2400" dirty="0" smtClean="0">
                    <a:latin typeface="Arial" panose="020B0604020202020204" pitchFamily="34" charset="0"/>
                    <a:cs typeface="Arial" panose="020B0604020202020204" pitchFamily="34" charset="0"/>
                  </a:rPr>
                  <a:t> whenever </a:t>
                </a:r>
                <a14:m>
                  <m:oMath xmlns:m="http://schemas.openxmlformats.org/officeDocument/2006/math">
                    <m:r>
                      <a:rPr lang="en-US" sz="2400" b="0" i="0" smtClean="0">
                        <a:solidFill>
                          <a:schemeClr val="accent1"/>
                        </a:solidFill>
                        <a:latin typeface="Cambria Math" panose="02040503050406030204" pitchFamily="18" charset="0"/>
                        <a:cs typeface="Arial" panose="020B0604020202020204" pitchFamily="34" charset="0"/>
                      </a:rPr>
                      <m:t> </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i="1">
                            <a:solidFill>
                              <a:schemeClr val="accent1"/>
                            </a:solidFill>
                            <a:latin typeface="Cambria Math" panose="02040503050406030204" pitchFamily="18" charset="0"/>
                            <a:cs typeface="Arial" panose="020B0604020202020204" pitchFamily="34" charset="0"/>
                          </a:rPr>
                          <m:t>𝑥</m:t>
                        </m:r>
                      </m:e>
                    </m:d>
                    <m:r>
                      <a:rPr lang="en-US" sz="2400" i="1">
                        <a:solidFill>
                          <a:schemeClr val="accent1"/>
                        </a:solidFill>
                        <a:latin typeface="Cambria Math" panose="02040503050406030204" pitchFamily="18" charset="0"/>
                        <a:cs typeface="Arial" panose="020B0604020202020204" pitchFamily="34" charset="0"/>
                      </a:rPr>
                      <m:t>=</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b="0" i="1" smtClean="0">
                            <a:solidFill>
                              <a:schemeClr val="accent1"/>
                            </a:solidFill>
                            <a:latin typeface="Cambria Math" panose="02040503050406030204" pitchFamily="18" charset="0"/>
                            <a:cs typeface="Arial" panose="020B0604020202020204" pitchFamily="34" charset="0"/>
                          </a:rPr>
                          <m:t>𝑦</m:t>
                        </m:r>
                      </m:e>
                    </m:d>
                  </m:oMath>
                </a14:m>
                <a:endParaRPr lang="en-US" sz="2400" dirty="0" smtClean="0">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transitive</a:t>
                </a:r>
                <a:r>
                  <a:rPr lang="en-US" sz="2400" dirty="0">
                    <a:latin typeface="Arial" panose="020B0604020202020204" pitchFamily="34" charset="0"/>
                    <a:cs typeface="Arial" panose="020B0604020202020204" pitchFamily="34" charset="0"/>
                  </a:rPr>
                  <a:t> if	</a:t>
                </a:r>
                <a14:m>
                  <m:oMath xmlns:m="http://schemas.openxmlformats.org/officeDocument/2006/math">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i="1">
                            <a:solidFill>
                              <a:schemeClr val="accent1"/>
                            </a:solidFill>
                            <a:latin typeface="Cambria Math" panose="02040503050406030204" pitchFamily="18" charset="0"/>
                            <a:cs typeface="Arial" panose="020B0604020202020204" pitchFamily="34" charset="0"/>
                          </a:rPr>
                          <m:t>𝑥</m:t>
                        </m:r>
                      </m:e>
                    </m:d>
                    <m:r>
                      <a:rPr lang="en-US" sz="2400" i="1">
                        <a:solidFill>
                          <a:schemeClr val="accent1"/>
                        </a:solidFill>
                        <a:latin typeface="Cambria Math" panose="02040503050406030204" pitchFamily="18" charset="0"/>
                        <a:cs typeface="Arial" panose="020B0604020202020204" pitchFamily="34" charset="0"/>
                      </a:rPr>
                      <m:t>=</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b="0" i="1" smtClean="0">
                            <a:solidFill>
                              <a:schemeClr val="accent1"/>
                            </a:solidFill>
                            <a:latin typeface="Cambria Math" panose="02040503050406030204" pitchFamily="18" charset="0"/>
                            <a:cs typeface="Arial" panose="020B0604020202020204" pitchFamily="34" charset="0"/>
                          </a:rPr>
                          <m:t>𝑧</m:t>
                        </m:r>
                      </m:e>
                    </m:d>
                  </m:oMath>
                </a14:m>
                <a:r>
                  <a:rPr lang="en-US" sz="2400" dirty="0" smtClean="0">
                    <a:latin typeface="Arial" panose="020B0604020202020204" pitchFamily="34" charset="0"/>
                    <a:cs typeface="Arial" panose="020B0604020202020204" pitchFamily="34" charset="0"/>
                  </a:rPr>
                  <a:t> whenever </a:t>
                </a:r>
                <a:r>
                  <a:rPr lang="en-US" sz="2400" dirty="0">
                    <a:latin typeface="Arial" panose="020B0604020202020204" pitchFamily="34" charset="0"/>
                    <a:cs typeface="Arial" panose="020B0604020202020204" pitchFamily="34" charset="0"/>
                  </a:rPr>
                  <a:t>[</a:t>
                </a:r>
                <a14:m>
                  <m:oMath xmlns:m="http://schemas.openxmlformats.org/officeDocument/2006/math">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i="1">
                            <a:solidFill>
                              <a:schemeClr val="accent1"/>
                            </a:solidFill>
                            <a:latin typeface="Cambria Math" panose="02040503050406030204" pitchFamily="18" charset="0"/>
                            <a:cs typeface="Arial" panose="020B0604020202020204" pitchFamily="34" charset="0"/>
                          </a:rPr>
                          <m:t>𝑥</m:t>
                        </m:r>
                      </m:e>
                    </m:d>
                    <m:r>
                      <a:rPr lang="en-US" sz="2400" i="1">
                        <a:solidFill>
                          <a:schemeClr val="accent1"/>
                        </a:solidFill>
                        <a:latin typeface="Cambria Math" panose="02040503050406030204" pitchFamily="18" charset="0"/>
                        <a:cs typeface="Arial" panose="020B0604020202020204" pitchFamily="34" charset="0"/>
                      </a:rPr>
                      <m:t>=</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i="1">
                            <a:solidFill>
                              <a:schemeClr val="accent1"/>
                            </a:solidFill>
                            <a:latin typeface="Cambria Math" panose="02040503050406030204" pitchFamily="18" charset="0"/>
                            <a:cs typeface="Arial" panose="020B0604020202020204" pitchFamily="34" charset="0"/>
                          </a:rPr>
                          <m:t>𝑦</m:t>
                        </m:r>
                      </m:e>
                    </m:d>
                    <m:r>
                      <a:rPr lang="en-US" sz="2400" b="0" i="1" smtClean="0">
                        <a:solidFill>
                          <a:schemeClr val="accent1"/>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𝑎𝑛𝑑</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b="0" i="1" smtClean="0">
                            <a:solidFill>
                              <a:schemeClr val="accent1"/>
                            </a:solidFill>
                            <a:latin typeface="Cambria Math" panose="02040503050406030204" pitchFamily="18" charset="0"/>
                            <a:cs typeface="Arial" panose="020B0604020202020204" pitchFamily="34" charset="0"/>
                          </a:rPr>
                          <m:t>𝑦</m:t>
                        </m:r>
                      </m:e>
                    </m:d>
                    <m:r>
                      <a:rPr lang="en-US" sz="2400" i="1">
                        <a:solidFill>
                          <a:schemeClr val="accent1"/>
                        </a:solidFill>
                        <a:latin typeface="Cambria Math" panose="02040503050406030204" pitchFamily="18" charset="0"/>
                        <a:cs typeface="Arial" panose="020B0604020202020204" pitchFamily="34" charset="0"/>
                      </a:rPr>
                      <m:t>=</m:t>
                    </m:r>
                    <m:r>
                      <a:rPr lang="en-US" sz="2400" i="1">
                        <a:solidFill>
                          <a:schemeClr val="accent1"/>
                        </a:solidFill>
                        <a:latin typeface="Cambria Math" panose="02040503050406030204" pitchFamily="18" charset="0"/>
                        <a:cs typeface="Arial" panose="020B0604020202020204" pitchFamily="34" charset="0"/>
                      </a:rPr>
                      <m:t>𝑓</m:t>
                    </m:r>
                    <m:d>
                      <m:dPr>
                        <m:ctrlPr>
                          <a:rPr lang="en-US" sz="2400" i="1">
                            <a:solidFill>
                              <a:schemeClr val="accent1"/>
                            </a:solidFill>
                            <a:latin typeface="Cambria Math" panose="02040503050406030204" pitchFamily="18" charset="0"/>
                            <a:cs typeface="Arial" panose="020B0604020202020204" pitchFamily="34" charset="0"/>
                          </a:rPr>
                        </m:ctrlPr>
                      </m:dPr>
                      <m:e>
                        <m:r>
                          <a:rPr lang="en-US" sz="2400" b="0" i="1" smtClean="0">
                            <a:solidFill>
                              <a:schemeClr val="accent1"/>
                            </a:solidFill>
                            <a:latin typeface="Cambria Math" panose="02040503050406030204" pitchFamily="18" charset="0"/>
                            <a:cs typeface="Arial" panose="020B0604020202020204" pitchFamily="34" charset="0"/>
                          </a:rPr>
                          <m:t>𝑧</m:t>
                        </m:r>
                      </m:e>
                    </m:d>
                  </m:oMath>
                </a14:m>
                <a:r>
                  <a:rPr lang="en-US" sz="2400" dirty="0">
                    <a:latin typeface="Arial" panose="020B0604020202020204" pitchFamily="34" charset="0"/>
                    <a:cs typeface="Arial" panose="020B0604020202020204" pitchFamily="34" charset="0"/>
                  </a:rPr>
                  <a:t>]</a:t>
                </a:r>
              </a:p>
              <a:p>
                <a:pPr marL="0" indent="0">
                  <a:buNone/>
                </a:pPr>
                <a:endParaRPr lang="en-US" sz="2400" cap="none" dirty="0">
                  <a:solidFill>
                    <a:srgbClr val="0070C0"/>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Are there others?</a:t>
                </a: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460643"/>
                <a:ext cx="10363826" cy="3695957"/>
              </a:xfrm>
              <a:blipFill>
                <a:blip r:embed="rId2"/>
                <a:stretch>
                  <a:fillRect l="-941" b="-31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40</a:t>
            </a:fld>
            <a:endParaRPr lang="en-US"/>
          </a:p>
        </p:txBody>
      </p:sp>
    </p:spTree>
    <p:extLst>
      <p:ext uri="{BB962C8B-B14F-4D97-AF65-F5344CB8AC3E}">
        <p14:creationId xmlns:p14="http://schemas.microsoft.com/office/powerpoint/2010/main" val="922827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Equivalence </a:t>
            </a:r>
            <a:r>
              <a:rPr lang="en-US" dirty="0" smtClean="0">
                <a:solidFill>
                  <a:srgbClr val="7030A0"/>
                </a:solidFill>
                <a:latin typeface="Arial" panose="020B0604020202020204" pitchFamily="34" charset="0"/>
                <a:cs typeface="Arial" panose="020B0604020202020204" pitchFamily="34" charset="0"/>
              </a:rPr>
              <a:t>classes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690688"/>
                <a:ext cx="10363826" cy="3695957"/>
              </a:xfrm>
            </p:spPr>
            <p:txBody>
              <a:bodyPr>
                <a:normAutofit fontScale="77500" lnSpcReduction="20000"/>
              </a:bodyPr>
              <a:lstStyle/>
              <a:p>
                <a:pPr marL="0" indent="0">
                  <a:lnSpc>
                    <a:spcPct val="150000"/>
                  </a:lnSpc>
                  <a:buNone/>
                </a:pPr>
                <a:r>
                  <a:rPr lang="en-US" cap="none" dirty="0" smtClean="0">
                    <a:latin typeface="Arial" panose="020B0604020202020204" pitchFamily="34" charset="0"/>
                    <a:cs typeface="Arial" panose="020B0604020202020204" pitchFamily="34" charset="0"/>
                  </a:rPr>
                  <a:t>An </a:t>
                </a:r>
                <a:r>
                  <a:rPr lang="en-US" sz="2600" cap="none" dirty="0" smtClean="0">
                    <a:latin typeface="Arial" panose="020B0604020202020204" pitchFamily="34" charset="0"/>
                    <a:cs typeface="Arial" panose="020B0604020202020204" pitchFamily="34" charset="0"/>
                  </a:rPr>
                  <a:t>equivalence relation </a:t>
                </a:r>
                <a14:m>
                  <m:oMath xmlns:m="http://schemas.openxmlformats.org/officeDocument/2006/math">
                    <m:r>
                      <a:rPr lang="en-US" sz="2600" i="1">
                        <a:solidFill>
                          <a:srgbClr val="FF0000"/>
                        </a:solidFill>
                        <a:latin typeface="Cambria Math" panose="02040503050406030204" pitchFamily="18" charset="0"/>
                        <a:cs typeface="Arial" panose="020B0604020202020204" pitchFamily="34" charset="0"/>
                      </a:rPr>
                      <m:t>𝑅</m:t>
                    </m:r>
                  </m:oMath>
                </a14:m>
                <a:r>
                  <a:rPr lang="en-US" sz="2600" cap="none" dirty="0" smtClean="0">
                    <a:latin typeface="Arial" panose="020B0604020202020204" pitchFamily="34" charset="0"/>
                    <a:cs typeface="Arial" panose="020B0604020202020204" pitchFamily="34" charset="0"/>
                  </a:rPr>
                  <a:t> divides the set </a:t>
                </a:r>
                <a14:m>
                  <m:oMath xmlns:m="http://schemas.openxmlformats.org/officeDocument/2006/math">
                    <m:r>
                      <a:rPr lang="en-US" sz="2600" i="1">
                        <a:solidFill>
                          <a:srgbClr val="0070C0"/>
                        </a:solidFill>
                        <a:latin typeface="Cambria Math" panose="02040503050406030204" pitchFamily="18" charset="0"/>
                        <a:cs typeface="Arial" panose="020B0604020202020204" pitchFamily="34" charset="0"/>
                      </a:rPr>
                      <m:t>𝑋</m:t>
                    </m:r>
                  </m:oMath>
                </a14:m>
                <a:r>
                  <a:rPr lang="en-US" sz="2600" cap="none" dirty="0" smtClean="0">
                    <a:latin typeface="Arial" panose="020B0604020202020204" pitchFamily="34" charset="0"/>
                    <a:cs typeface="Arial" panose="020B0604020202020204" pitchFamily="34" charset="0"/>
                  </a:rPr>
                  <a:t> into </a:t>
                </a:r>
                <a:r>
                  <a:rPr lang="en-US" sz="2600" cap="none" dirty="0" smtClean="0">
                    <a:solidFill>
                      <a:srgbClr val="FF0000"/>
                    </a:solidFill>
                    <a:latin typeface="Arial" panose="020B0604020202020204" pitchFamily="34" charset="0"/>
                    <a:cs typeface="Arial" panose="020B0604020202020204" pitchFamily="34" charset="0"/>
                  </a:rPr>
                  <a:t>equivalence classes</a:t>
                </a:r>
                <a:r>
                  <a:rPr lang="en-US" sz="2600" cap="none" dirty="0" smtClean="0">
                    <a:latin typeface="Arial" panose="020B0604020202020204" pitchFamily="34" charset="0"/>
                    <a:cs typeface="Arial" panose="020B0604020202020204" pitchFamily="34" charset="0"/>
                  </a:rPr>
                  <a:t>: </a:t>
                </a:r>
              </a:p>
              <a:p>
                <a:pPr marL="0" indent="0">
                  <a:lnSpc>
                    <a:spcPct val="150000"/>
                  </a:lnSpc>
                  <a:buNone/>
                </a:pPr>
                <a:r>
                  <a:rPr lang="en-US" sz="2600" dirty="0">
                    <a:latin typeface="Arial" panose="020B0604020202020204" pitchFamily="34" charset="0"/>
                    <a:cs typeface="Arial" panose="020B0604020202020204" pitchFamily="34" charset="0"/>
                  </a:rPr>
                  <a:t>T</a:t>
                </a:r>
                <a:r>
                  <a:rPr lang="en-US" sz="2600" cap="none" dirty="0" smtClean="0">
                    <a:latin typeface="Arial" panose="020B0604020202020204" pitchFamily="34" charset="0"/>
                    <a:cs typeface="Arial" panose="020B0604020202020204" pitchFamily="34" charset="0"/>
                  </a:rPr>
                  <a:t>here is a </a:t>
                </a:r>
                <a:r>
                  <a:rPr lang="en-US" sz="2600" cap="none" dirty="0" smtClean="0">
                    <a:solidFill>
                      <a:srgbClr val="00B050"/>
                    </a:solidFill>
                    <a:latin typeface="Arial" panose="020B0604020202020204" pitchFamily="34" charset="0"/>
                    <a:cs typeface="Arial" panose="020B0604020202020204" pitchFamily="34" charset="0"/>
                  </a:rPr>
                  <a:t>partition</a:t>
                </a:r>
                <a:r>
                  <a:rPr lang="en-US" sz="2600" cap="none" dirty="0" smtClean="0">
                    <a:latin typeface="Arial" panose="020B0604020202020204" pitchFamily="34" charset="0"/>
                    <a:cs typeface="Arial" panose="020B0604020202020204" pitchFamily="34" charset="0"/>
                  </a:rPr>
                  <a:t> of </a:t>
                </a:r>
                <a14:m>
                  <m:oMath xmlns:m="http://schemas.openxmlformats.org/officeDocument/2006/math">
                    <m:r>
                      <a:rPr lang="en-US" sz="2600" i="1">
                        <a:solidFill>
                          <a:srgbClr val="0070C0"/>
                        </a:solidFill>
                        <a:latin typeface="Cambria Math" panose="02040503050406030204" pitchFamily="18" charset="0"/>
                        <a:cs typeface="Arial" panose="020B0604020202020204" pitchFamily="34" charset="0"/>
                      </a:rPr>
                      <m:t>𝑋</m:t>
                    </m:r>
                  </m:oMath>
                </a14:m>
                <a:r>
                  <a:rPr lang="en-US" sz="2600" cap="none"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2600" i="1" cap="none" smtClean="0">
                            <a:solidFill>
                              <a:srgbClr val="0070C0"/>
                            </a:solidFill>
                            <a:latin typeface="Cambria Math" panose="02040503050406030204" pitchFamily="18" charset="0"/>
                            <a:cs typeface="Arial" panose="020B0604020202020204" pitchFamily="34" charset="0"/>
                          </a:rPr>
                        </m:ctrlPr>
                      </m:dPr>
                      <m:e>
                        <m:sSub>
                          <m:sSubPr>
                            <m:ctrlPr>
                              <a:rPr lang="en-US" sz="2600" i="1" cap="none" smtClean="0">
                                <a:solidFill>
                                  <a:srgbClr val="0070C0"/>
                                </a:solidFill>
                                <a:latin typeface="Cambria Math" panose="02040503050406030204" pitchFamily="18" charset="0"/>
                                <a:cs typeface="Arial" panose="020B0604020202020204" pitchFamily="34" charset="0"/>
                              </a:rPr>
                            </m:ctrlPr>
                          </m:sSubPr>
                          <m:e>
                            <m:r>
                              <a:rPr lang="en-US" sz="2600" b="0" i="1" cap="none" smtClean="0">
                                <a:solidFill>
                                  <a:srgbClr val="0070C0"/>
                                </a:solidFill>
                                <a:latin typeface="Cambria Math" panose="02040503050406030204" pitchFamily="18" charset="0"/>
                                <a:cs typeface="Arial" panose="020B0604020202020204" pitchFamily="34" charset="0"/>
                              </a:rPr>
                              <m:t>𝐴</m:t>
                            </m:r>
                          </m:e>
                          <m:sub>
                            <m:r>
                              <a:rPr lang="en-US" sz="2600" b="0" i="1" cap="none" smtClean="0">
                                <a:solidFill>
                                  <a:srgbClr val="0070C0"/>
                                </a:solidFill>
                                <a:latin typeface="Cambria Math" panose="02040503050406030204" pitchFamily="18" charset="0"/>
                                <a:cs typeface="Arial" panose="020B0604020202020204" pitchFamily="34" charset="0"/>
                              </a:rPr>
                              <m:t>𝑖</m:t>
                            </m:r>
                          </m:sub>
                        </m:sSub>
                      </m:e>
                    </m:d>
                  </m:oMath>
                </a14:m>
                <a:r>
                  <a:rPr lang="en-US" sz="2600" cap="none" dirty="0" smtClean="0">
                    <a:latin typeface="Arial" panose="020B0604020202020204" pitchFamily="34" charset="0"/>
                    <a:cs typeface="Arial" panose="020B0604020202020204" pitchFamily="34" charset="0"/>
                  </a:rPr>
                  <a:t> (finite or infinite) such that </a:t>
                </a:r>
              </a:p>
              <a:p>
                <a:pPr marL="0" indent="0" algn="ctr">
                  <a:lnSpc>
                    <a:spcPct val="150000"/>
                  </a:lnSpc>
                  <a:buNone/>
                </a:pPr>
                <a14:m>
                  <m:oMath xmlns:m="http://schemas.openxmlformats.org/officeDocument/2006/math">
                    <m:r>
                      <a:rPr lang="en-US" sz="2600" i="1">
                        <a:solidFill>
                          <a:srgbClr val="FF0000"/>
                        </a:solidFill>
                        <a:latin typeface="Cambria Math" panose="02040503050406030204" pitchFamily="18" charset="0"/>
                        <a:cs typeface="Arial" panose="020B0604020202020204" pitchFamily="34" charset="0"/>
                      </a:rPr>
                      <m:t>𝑥𝑅𝑦</m:t>
                    </m:r>
                  </m:oMath>
                </a14:m>
                <a:r>
                  <a:rPr lang="en-US" sz="2600" cap="none" dirty="0" smtClean="0">
                    <a:latin typeface="Arial" panose="020B0604020202020204" pitchFamily="34" charset="0"/>
                    <a:cs typeface="Arial" panose="020B0604020202020204" pitchFamily="34" charset="0"/>
                  </a:rPr>
                  <a:t> </a:t>
                </a:r>
                <a:r>
                  <a:rPr lang="en-US" sz="2600" cap="none" dirty="0" err="1" smtClean="0">
                    <a:latin typeface="Arial" panose="020B0604020202020204" pitchFamily="34" charset="0"/>
                    <a:cs typeface="Arial" panose="020B0604020202020204" pitchFamily="34" charset="0"/>
                  </a:rPr>
                  <a:t>iff</a:t>
                </a:r>
                <a:r>
                  <a:rPr lang="en-US" sz="2600" cap="none" dirty="0" smtClean="0">
                    <a:latin typeface="Arial" panose="020B0604020202020204" pitchFamily="34" charset="0"/>
                    <a:cs typeface="Arial" panose="020B0604020202020204" pitchFamily="34" charset="0"/>
                  </a:rPr>
                  <a:t> both </a:t>
                </a:r>
                <a14:m>
                  <m:oMath xmlns:m="http://schemas.openxmlformats.org/officeDocument/2006/math">
                    <m:r>
                      <a:rPr lang="en-US" sz="2600" i="1">
                        <a:solidFill>
                          <a:srgbClr val="FF0000"/>
                        </a:solidFill>
                        <a:latin typeface="Cambria Math" panose="02040503050406030204" pitchFamily="18" charset="0"/>
                        <a:cs typeface="Arial" panose="020B0604020202020204" pitchFamily="34" charset="0"/>
                      </a:rPr>
                      <m:t>𝑥</m:t>
                    </m:r>
                    <m:r>
                      <a:rPr lang="en-US" sz="2600" b="0" i="1" smtClean="0">
                        <a:solidFill>
                          <a:srgbClr val="FF0000"/>
                        </a:solidFill>
                        <a:latin typeface="Cambria Math" panose="02040503050406030204" pitchFamily="18" charset="0"/>
                        <a:cs typeface="Arial" panose="020B0604020202020204" pitchFamily="34" charset="0"/>
                      </a:rPr>
                      <m:t>,</m:t>
                    </m:r>
                    <m:r>
                      <a:rPr lang="en-US" sz="2600" i="1">
                        <a:solidFill>
                          <a:srgbClr val="FF0000"/>
                        </a:solidFill>
                        <a:latin typeface="Cambria Math" panose="02040503050406030204" pitchFamily="18" charset="0"/>
                        <a:cs typeface="Arial" panose="020B0604020202020204" pitchFamily="34" charset="0"/>
                      </a:rPr>
                      <m:t>𝑦</m:t>
                    </m:r>
                  </m:oMath>
                </a14:m>
                <a:r>
                  <a:rPr lang="en-US" sz="2600" cap="none" dirty="0" smtClean="0">
                    <a:latin typeface="Arial" panose="020B0604020202020204" pitchFamily="34" charset="0"/>
                    <a:cs typeface="Arial" panose="020B0604020202020204" pitchFamily="34" charset="0"/>
                  </a:rPr>
                  <a:t> belong to the same </a:t>
                </a:r>
                <a14:m>
                  <m:oMath xmlns:m="http://schemas.openxmlformats.org/officeDocument/2006/math">
                    <m:sSub>
                      <m:sSubPr>
                        <m:ctrlPr>
                          <a:rPr lang="en-US" sz="2600" i="1">
                            <a:solidFill>
                              <a:srgbClr val="0070C0"/>
                            </a:solidFill>
                            <a:latin typeface="Cambria Math" panose="02040503050406030204" pitchFamily="18" charset="0"/>
                            <a:cs typeface="Arial" panose="020B0604020202020204" pitchFamily="34" charset="0"/>
                          </a:rPr>
                        </m:ctrlPr>
                      </m:sSubPr>
                      <m:e>
                        <m:r>
                          <a:rPr lang="en-US" sz="2600" i="1">
                            <a:solidFill>
                              <a:srgbClr val="0070C0"/>
                            </a:solidFill>
                            <a:latin typeface="Cambria Math" panose="02040503050406030204" pitchFamily="18" charset="0"/>
                            <a:cs typeface="Arial" panose="020B0604020202020204" pitchFamily="34" charset="0"/>
                          </a:rPr>
                          <m:t>𝐴</m:t>
                        </m:r>
                      </m:e>
                      <m:sub>
                        <m:r>
                          <a:rPr lang="en-US" sz="2600" i="1">
                            <a:solidFill>
                              <a:srgbClr val="0070C0"/>
                            </a:solidFill>
                            <a:latin typeface="Cambria Math" panose="02040503050406030204" pitchFamily="18" charset="0"/>
                            <a:cs typeface="Arial" panose="020B0604020202020204" pitchFamily="34" charset="0"/>
                          </a:rPr>
                          <m:t>𝑖</m:t>
                        </m:r>
                      </m:sub>
                    </m:sSub>
                  </m:oMath>
                </a14:m>
                <a:endParaRPr lang="en-US" sz="2600" cap="none" dirty="0" smtClean="0">
                  <a:latin typeface="Arial" panose="020B0604020202020204" pitchFamily="34" charset="0"/>
                  <a:cs typeface="Arial" panose="020B0604020202020204" pitchFamily="34" charset="0"/>
                </a:endParaRPr>
              </a:p>
              <a:p>
                <a:pPr marL="0" indent="0">
                  <a:lnSpc>
                    <a:spcPct val="150000"/>
                  </a:lnSpc>
                  <a:buNone/>
                </a:pPr>
                <a:endParaRPr lang="en-US" sz="2600" cap="none" dirty="0" smtClean="0">
                  <a:latin typeface="Arial" panose="020B0604020202020204" pitchFamily="34" charset="0"/>
                  <a:cs typeface="Arial" panose="020B0604020202020204" pitchFamily="34" charset="0"/>
                </a:endParaRPr>
              </a:p>
              <a:p>
                <a:pPr marL="0" indent="0">
                  <a:lnSpc>
                    <a:spcPct val="150000"/>
                  </a:lnSpc>
                  <a:buNone/>
                </a:pPr>
                <a:r>
                  <a:rPr lang="en-US" sz="2600" dirty="0" smtClean="0">
                    <a:latin typeface="Arial" panose="020B0604020202020204" pitchFamily="34" charset="0"/>
                    <a:cs typeface="Arial" panose="020B0604020202020204" pitchFamily="34" charset="0"/>
                  </a:rPr>
                  <a:t>This also means that </a:t>
                </a:r>
                <a14:m>
                  <m:oMath xmlns:m="http://schemas.openxmlformats.org/officeDocument/2006/math">
                    <m:r>
                      <a:rPr lang="en-US" sz="2600" i="1">
                        <a:solidFill>
                          <a:srgbClr val="FF0000"/>
                        </a:solidFill>
                        <a:latin typeface="Cambria Math" panose="02040503050406030204" pitchFamily="18" charset="0"/>
                        <a:cs typeface="Arial" panose="020B0604020202020204" pitchFamily="34" charset="0"/>
                      </a:rPr>
                      <m:t>𝑅</m:t>
                    </m:r>
                  </m:oMath>
                </a14:m>
                <a:r>
                  <a:rPr lang="en-US" sz="2600" cap="none" dirty="0" smtClean="0">
                    <a:latin typeface="Arial" panose="020B0604020202020204" pitchFamily="34" charset="0"/>
                    <a:cs typeface="Arial" panose="020B0604020202020204" pitchFamily="34" charset="0"/>
                  </a:rPr>
                  <a:t> is an equivalence relation </a:t>
                </a:r>
                <a:r>
                  <a:rPr lang="en-US" sz="2600" cap="none" dirty="0" err="1" smtClean="0">
                    <a:latin typeface="Arial" panose="020B0604020202020204" pitchFamily="34" charset="0"/>
                    <a:cs typeface="Arial" panose="020B0604020202020204" pitchFamily="34" charset="0"/>
                  </a:rPr>
                  <a:t>iff</a:t>
                </a:r>
                <a:r>
                  <a:rPr lang="en-US" sz="2600" dirty="0">
                    <a:latin typeface="Arial" panose="020B0604020202020204" pitchFamily="34" charset="0"/>
                    <a:cs typeface="Arial" panose="020B0604020202020204" pitchFamily="34" charset="0"/>
                  </a:rPr>
                  <a:t> there is some </a:t>
                </a:r>
                <a:r>
                  <a:rPr lang="en-US" sz="2600" dirty="0" smtClean="0">
                    <a:latin typeface="Arial" panose="020B0604020202020204" pitchFamily="34" charset="0"/>
                    <a:cs typeface="Arial" panose="020B0604020202020204" pitchFamily="34" charset="0"/>
                  </a:rPr>
                  <a:t>(set </a:t>
                </a:r>
                <a14:m>
                  <m:oMath xmlns:m="http://schemas.openxmlformats.org/officeDocument/2006/math">
                    <m:r>
                      <a:rPr lang="en-US" sz="2600" i="1">
                        <a:solidFill>
                          <a:srgbClr val="0070C0"/>
                        </a:solidFill>
                        <a:latin typeface="Cambria Math" panose="02040503050406030204" pitchFamily="18" charset="0"/>
                        <a:ea typeface="Cambria Math" panose="02040503050406030204" pitchFamily="18" charset="0"/>
                        <a:cs typeface="Arial" panose="020B0604020202020204" pitchFamily="34" charset="0"/>
                      </a:rPr>
                      <m:t>𝑍</m:t>
                    </m:r>
                  </m:oMath>
                </a14:m>
                <a:r>
                  <a:rPr lang="en-US" sz="2600" dirty="0" smtClean="0">
                    <a:latin typeface="Arial" panose="020B0604020202020204" pitchFamily="34" charset="0"/>
                    <a:cs typeface="Arial" panose="020B0604020202020204" pitchFamily="34" charset="0"/>
                  </a:rPr>
                  <a:t> and some) function </a:t>
                </a:r>
                <a14:m>
                  <m:oMath xmlns:m="http://schemas.openxmlformats.org/officeDocument/2006/math">
                    <m:r>
                      <a:rPr lang="en-US" sz="2600" i="1">
                        <a:solidFill>
                          <a:srgbClr val="0070C0"/>
                        </a:solidFill>
                        <a:latin typeface="Cambria Math" panose="02040503050406030204" pitchFamily="18" charset="0"/>
                        <a:cs typeface="Arial" panose="020B0604020202020204" pitchFamily="34" charset="0"/>
                      </a:rPr>
                      <m:t>𝑓</m:t>
                    </m:r>
                    <m:r>
                      <a:rPr lang="en-US" sz="2600" i="1">
                        <a:solidFill>
                          <a:srgbClr val="0070C0"/>
                        </a:solidFill>
                        <a:latin typeface="Cambria Math" panose="02040503050406030204" pitchFamily="18" charset="0"/>
                        <a:cs typeface="Arial" panose="020B0604020202020204" pitchFamily="34" charset="0"/>
                      </a:rPr>
                      <m:t>:</m:t>
                    </m:r>
                    <m:r>
                      <a:rPr lang="en-US" sz="2600" i="1">
                        <a:solidFill>
                          <a:srgbClr val="0070C0"/>
                        </a:solidFill>
                        <a:latin typeface="Cambria Math" panose="02040503050406030204" pitchFamily="18" charset="0"/>
                        <a:cs typeface="Arial" panose="020B0604020202020204" pitchFamily="34" charset="0"/>
                      </a:rPr>
                      <m:t>𝑋</m:t>
                    </m:r>
                    <m:r>
                      <a:rPr lang="en-US" sz="26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600" i="1">
                        <a:solidFill>
                          <a:srgbClr val="0070C0"/>
                        </a:solidFill>
                        <a:latin typeface="Cambria Math" panose="02040503050406030204" pitchFamily="18" charset="0"/>
                        <a:ea typeface="Cambria Math" panose="02040503050406030204" pitchFamily="18" charset="0"/>
                        <a:cs typeface="Arial" panose="020B0604020202020204" pitchFamily="34" charset="0"/>
                      </a:rPr>
                      <m:t>𝑍</m:t>
                    </m:r>
                  </m:oMath>
                </a14:m>
                <a:r>
                  <a:rPr lang="en-US" sz="2600" dirty="0" smtClean="0">
                    <a:solidFill>
                      <a:srgbClr val="0070C0"/>
                    </a:solidFill>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such that</a:t>
                </a:r>
                <a:endParaRPr lang="en-US" sz="2600" dirty="0">
                  <a:latin typeface="Arial" panose="020B0604020202020204" pitchFamily="34" charset="0"/>
                  <a:cs typeface="Arial" panose="020B0604020202020204" pitchFamily="34" charset="0"/>
                </a:endParaRPr>
              </a:p>
              <a:p>
                <a:pPr marL="0" indent="0" algn="ctr">
                  <a:lnSpc>
                    <a:spcPct val="150000"/>
                  </a:lnSpc>
                  <a:buNone/>
                </a:pPr>
                <a14:m>
                  <m:oMath xmlns:m="http://schemas.openxmlformats.org/officeDocument/2006/math">
                    <m:r>
                      <a:rPr lang="en-US" sz="2600" b="0" i="1" cap="none" smtClean="0">
                        <a:solidFill>
                          <a:srgbClr val="FF0000"/>
                        </a:solidFill>
                        <a:latin typeface="Cambria Math" panose="02040503050406030204" pitchFamily="18" charset="0"/>
                        <a:cs typeface="Arial" panose="020B0604020202020204" pitchFamily="34" charset="0"/>
                      </a:rPr>
                      <m:t>𝑥𝑅𝑦</m:t>
                    </m:r>
                    <m:r>
                      <a:rPr lang="en-US" sz="2600" b="0" i="1" cap="none" smtClean="0">
                        <a:latin typeface="Cambria Math" panose="02040503050406030204" pitchFamily="18" charset="0"/>
                        <a:cs typeface="Arial" panose="020B0604020202020204" pitchFamily="34" charset="0"/>
                      </a:rPr>
                      <m:t> </m:t>
                    </m:r>
                  </m:oMath>
                </a14:m>
                <a:r>
                  <a:rPr lang="en-US" sz="2600" cap="none" dirty="0">
                    <a:latin typeface="Arial" panose="020B0604020202020204" pitchFamily="34" charset="0"/>
                    <a:cs typeface="Arial" panose="020B0604020202020204" pitchFamily="34" charset="0"/>
                  </a:rPr>
                  <a:t> </a:t>
                </a:r>
                <a:r>
                  <a:rPr lang="en-US" sz="2600" cap="none" dirty="0" err="1">
                    <a:latin typeface="Arial" panose="020B0604020202020204" pitchFamily="34" charset="0"/>
                    <a:cs typeface="Arial" panose="020B0604020202020204" pitchFamily="34" charset="0"/>
                  </a:rPr>
                  <a:t>iff</a:t>
                </a:r>
                <a:r>
                  <a:rPr lang="en-US" sz="2600" cap="none" dirty="0">
                    <a:latin typeface="Arial" panose="020B0604020202020204" pitchFamily="34" charset="0"/>
                    <a:cs typeface="Arial" panose="020B0604020202020204" pitchFamily="34" charset="0"/>
                  </a:rPr>
                  <a:t> </a:t>
                </a:r>
                <a14:m>
                  <m:oMath xmlns:m="http://schemas.openxmlformats.org/officeDocument/2006/math">
                    <m:r>
                      <a:rPr lang="en-US" sz="2600" b="0" i="1" cap="none" smtClean="0">
                        <a:solidFill>
                          <a:srgbClr val="FF0000"/>
                        </a:solidFill>
                        <a:latin typeface="Cambria Math" panose="02040503050406030204" pitchFamily="18" charset="0"/>
                        <a:cs typeface="Arial" panose="020B0604020202020204" pitchFamily="34" charset="0"/>
                      </a:rPr>
                      <m:t>𝑓</m:t>
                    </m:r>
                    <m:d>
                      <m:dPr>
                        <m:ctrlPr>
                          <a:rPr lang="en-US" sz="2600" b="0" i="1" cap="none" smtClean="0">
                            <a:solidFill>
                              <a:srgbClr val="FF0000"/>
                            </a:solidFill>
                            <a:latin typeface="Cambria Math" panose="02040503050406030204" pitchFamily="18" charset="0"/>
                            <a:cs typeface="Arial" panose="020B0604020202020204" pitchFamily="34" charset="0"/>
                          </a:rPr>
                        </m:ctrlPr>
                      </m:dPr>
                      <m:e>
                        <m:r>
                          <a:rPr lang="en-US" sz="2600" b="0" i="1" cap="none" smtClean="0">
                            <a:solidFill>
                              <a:srgbClr val="FF0000"/>
                            </a:solidFill>
                            <a:latin typeface="Cambria Math" panose="02040503050406030204" pitchFamily="18" charset="0"/>
                            <a:cs typeface="Arial" panose="020B0604020202020204" pitchFamily="34" charset="0"/>
                          </a:rPr>
                          <m:t>𝑥</m:t>
                        </m:r>
                      </m:e>
                    </m:d>
                    <m:r>
                      <a:rPr lang="en-US" sz="2600" b="0" i="1" cap="none" smtClean="0">
                        <a:solidFill>
                          <a:srgbClr val="FF0000"/>
                        </a:solidFill>
                        <a:latin typeface="Cambria Math" panose="02040503050406030204" pitchFamily="18" charset="0"/>
                        <a:cs typeface="Arial" panose="020B0604020202020204" pitchFamily="34" charset="0"/>
                      </a:rPr>
                      <m:t>=</m:t>
                    </m:r>
                    <m:r>
                      <a:rPr lang="en-US" sz="2600" b="0" i="1" cap="none" smtClean="0">
                        <a:solidFill>
                          <a:srgbClr val="FF0000"/>
                        </a:solidFill>
                        <a:latin typeface="Cambria Math" panose="02040503050406030204" pitchFamily="18" charset="0"/>
                        <a:cs typeface="Arial" panose="020B0604020202020204" pitchFamily="34" charset="0"/>
                      </a:rPr>
                      <m:t>𝑓</m:t>
                    </m:r>
                    <m:d>
                      <m:dPr>
                        <m:ctrlPr>
                          <a:rPr lang="en-US" sz="2600" b="0" i="1" cap="none" smtClean="0">
                            <a:solidFill>
                              <a:srgbClr val="FF0000"/>
                            </a:solidFill>
                            <a:latin typeface="Cambria Math" panose="02040503050406030204" pitchFamily="18" charset="0"/>
                            <a:cs typeface="Arial" panose="020B0604020202020204" pitchFamily="34" charset="0"/>
                          </a:rPr>
                        </m:ctrlPr>
                      </m:dPr>
                      <m:e>
                        <m:r>
                          <a:rPr lang="en-US" sz="2600" b="0" i="1" cap="none" smtClean="0">
                            <a:solidFill>
                              <a:srgbClr val="FF0000"/>
                            </a:solidFill>
                            <a:latin typeface="Cambria Math" panose="02040503050406030204" pitchFamily="18" charset="0"/>
                            <a:cs typeface="Arial" panose="020B0604020202020204" pitchFamily="34" charset="0"/>
                          </a:rPr>
                          <m:t>𝑦</m:t>
                        </m:r>
                      </m:e>
                    </m:d>
                  </m:oMath>
                </a14:m>
                <a:endParaRPr lang="en-US" sz="2600" cap="none" dirty="0" smtClean="0">
                  <a:solidFill>
                    <a:srgbClr val="0070C0"/>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690688"/>
                <a:ext cx="10363826" cy="3695957"/>
              </a:xfrm>
              <a:blipFill>
                <a:blip r:embed="rId2"/>
                <a:stretch>
                  <a:fillRect l="-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41</a:t>
            </a:fld>
            <a:endParaRPr lang="en-US"/>
          </a:p>
        </p:txBody>
      </p:sp>
    </p:spTree>
    <p:extLst>
      <p:ext uri="{BB962C8B-B14F-4D97-AF65-F5344CB8AC3E}">
        <p14:creationId xmlns:p14="http://schemas.microsoft.com/office/powerpoint/2010/main" val="1665108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Preference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367092"/>
                <a:ext cx="10363826" cy="3695957"/>
              </a:xfrm>
            </p:spPr>
            <p:txBody>
              <a:bodyPr>
                <a:normAutofit/>
              </a:bodyPr>
              <a:lstStyle/>
              <a:p>
                <a:pPr marL="0" indent="0">
                  <a:buNone/>
                </a:pPr>
                <a14:m>
                  <m:oMath xmlns:m="http://schemas.openxmlformats.org/officeDocument/2006/math">
                    <m:r>
                      <a:rPr lang="en-US" sz="2400" b="0" i="1" cap="none" smtClean="0">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latin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 is a </a:t>
                </a:r>
                <a:r>
                  <a:rPr lang="en-US" sz="2400" cap="none" dirty="0">
                    <a:solidFill>
                      <a:srgbClr val="FF0000"/>
                    </a:solidFill>
                    <a:latin typeface="Arial" panose="020B0604020202020204" pitchFamily="34" charset="0"/>
                    <a:cs typeface="Arial" panose="020B0604020202020204" pitchFamily="34" charset="0"/>
                  </a:rPr>
                  <a:t>preference relation </a:t>
                </a:r>
                <a:r>
                  <a:rPr lang="en-US" sz="2400" cap="none" dirty="0">
                    <a:latin typeface="Arial" panose="020B0604020202020204" pitchFamily="34" charset="0"/>
                    <a:cs typeface="Arial" panose="020B0604020202020204" pitchFamily="34" charset="0"/>
                  </a:rPr>
                  <a:t>if it is </a:t>
                </a:r>
                <a:r>
                  <a:rPr lang="en-US" sz="2400" cap="none" dirty="0">
                    <a:solidFill>
                      <a:srgbClr val="0070C0"/>
                    </a:solidFill>
                    <a:latin typeface="Arial" panose="020B0604020202020204" pitchFamily="34" charset="0"/>
                    <a:cs typeface="Arial" panose="020B0604020202020204" pitchFamily="34" charset="0"/>
                  </a:rPr>
                  <a:t>complete </a:t>
                </a:r>
                <a:r>
                  <a:rPr lang="en-US" sz="2400" cap="none" dirty="0">
                    <a:latin typeface="Arial" panose="020B0604020202020204" pitchFamily="34" charset="0"/>
                    <a:cs typeface="Arial" panose="020B0604020202020204" pitchFamily="34" charset="0"/>
                  </a:rPr>
                  <a:t>and </a:t>
                </a:r>
                <a:r>
                  <a:rPr lang="en-US" sz="2400" cap="none" dirty="0">
                    <a:solidFill>
                      <a:srgbClr val="0070C0"/>
                    </a:solidFill>
                    <a:latin typeface="Arial" panose="020B0604020202020204" pitchFamily="34" charset="0"/>
                    <a:cs typeface="Arial" panose="020B0604020202020204" pitchFamily="34" charset="0"/>
                  </a:rPr>
                  <a:t>transitive</a:t>
                </a:r>
                <a:r>
                  <a:rPr lang="en-US" sz="2400" cap="none" dirty="0">
                    <a:latin typeface="Arial" panose="020B0604020202020204" pitchFamily="34" charset="0"/>
                    <a:cs typeface="Arial" panose="020B0604020202020204" pitchFamily="34" charset="0"/>
                  </a:rPr>
                  <a:t> </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solidFill>
                      <a:schemeClr val="accent6"/>
                    </a:solidFill>
                    <a:latin typeface="Arial" panose="020B0604020202020204" pitchFamily="34" charset="0"/>
                    <a:cs typeface="Arial" panose="020B0604020202020204" pitchFamily="34" charset="0"/>
                  </a:rPr>
                  <a:t>A fact:</a:t>
                </a:r>
                <a:r>
                  <a:rPr lang="en-US" sz="2400" cap="none" dirty="0">
                    <a:latin typeface="Arial" panose="020B0604020202020204" pitchFamily="34" charset="0"/>
                    <a:cs typeface="Arial" panose="020B0604020202020204" pitchFamily="34" charset="0"/>
                  </a:rPr>
                  <a:t> a complete relation is reflexive</a:t>
                </a:r>
                <a:endParaRPr lang="en-US" sz="2400" cap="none" dirty="0">
                  <a:solidFill>
                    <a:srgbClr val="0070C0"/>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2367092"/>
                <a:ext cx="10363826" cy="3695957"/>
              </a:xfrm>
              <a:blipFill>
                <a:blip r:embed="rId2"/>
                <a:stretch>
                  <a:fillRect l="-941" t="-21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42</a:t>
            </a:fld>
            <a:endParaRPr lang="en-US"/>
          </a:p>
        </p:txBody>
      </p:sp>
    </p:spTree>
    <p:extLst>
      <p:ext uri="{BB962C8B-B14F-4D97-AF65-F5344CB8AC3E}">
        <p14:creationId xmlns:p14="http://schemas.microsoft.com/office/powerpoint/2010/main" val="105415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Preference relations – weak and strict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133097" y="1802549"/>
                <a:ext cx="10363826" cy="3842877"/>
              </a:xfrm>
            </p:spPr>
            <p:txBody>
              <a:bodyPr>
                <a:normAutofit fontScale="92500" lnSpcReduction="10000"/>
              </a:bodyPr>
              <a:lstStyle/>
              <a:p>
                <a:pPr marL="0" indent="0">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 </a:t>
                </a:r>
                <a14:m>
                  <m:oMath xmlns:m="http://schemas.openxmlformats.org/officeDocument/2006/math">
                    <m:r>
                      <a:rPr lang="en-US" sz="2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define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and </a:t>
                </a:r>
                <a14:m>
                  <m:oMath xmlns:m="http://schemas.openxmlformats.org/officeDocument/2006/math">
                    <m:r>
                      <a:rPr lang="en-US" sz="240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by</a:t>
                </a:r>
              </a:p>
              <a:p>
                <a:pPr marL="0" indent="0">
                  <a:buNone/>
                </a:pPr>
                <a:endParaRPr lang="en-US" sz="2400" cap="none"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𝑥</m:t>
                      </m:r>
                      <m:r>
                        <a:rPr lang="en-US" sz="2400" b="0" i="1" cap="none"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latin typeface="Cambria Math" panose="02040503050406030204" pitchFamily="18" charset="0"/>
                          <a:ea typeface="Cambria Math" panose="02040503050406030204" pitchFamily="18" charset="0"/>
                          <a:cs typeface="Arial" panose="020B0604020202020204" pitchFamily="34" charset="0"/>
                        </a:rPr>
                        <m:t>𝑖𝑓</m:t>
                      </m:r>
                      <m:r>
                        <a:rPr lang="en-US" sz="2400" b="0" i="1" cap="none" smtClean="0">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sz="2400" b="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400" i="1" cap="none" smtClean="0">
                          <a:solidFill>
                            <a:srgbClr val="FF0000"/>
                          </a:solidFill>
                          <a:latin typeface="Cambria Math" panose="02040503050406030204" pitchFamily="18" charset="0"/>
                          <a:cs typeface="Arial" panose="020B0604020202020204" pitchFamily="34" charset="0"/>
                        </a:rPr>
                        <m:t>𝑥</m:t>
                      </m:r>
                      <m:r>
                        <a:rPr lang="en-US" sz="2400" b="0" i="1" cap="none" smtClean="0">
                          <a:solidFill>
                            <a:srgbClr val="FF0000"/>
                          </a:solidFill>
                          <a:latin typeface="Cambria Math" panose="02040503050406030204" pitchFamily="18" charset="0"/>
                          <a:cs typeface="Arial" panose="020B0604020202020204" pitchFamily="34" charset="0"/>
                        </a:rPr>
                        <m:t> </m:t>
                      </m:r>
                      <m:r>
                        <a:rPr lang="en-US" sz="2400" i="1" cap="none">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r>
                        <a:rPr lang="en-US" sz="2400" i="1" cap="none">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a:latin typeface="Cambria Math" panose="02040503050406030204" pitchFamily="18" charset="0"/>
                          <a:ea typeface="Cambria Math" panose="02040503050406030204" pitchFamily="18" charset="0"/>
                          <a:cs typeface="Arial" panose="020B0604020202020204" pitchFamily="34" charset="0"/>
                        </a:rPr>
                        <m:t>𝑖𝑓</m:t>
                      </m:r>
                      <m:r>
                        <a:rPr lang="en-US" sz="2400" b="0" i="1" cap="none" smtClean="0">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𝑎𝑛𝑑</m:t>
                      </m:r>
                      <m:r>
                        <a:rPr lang="en-US" sz="2400" b="0" i="1" cap="none" smtClean="0">
                          <a:latin typeface="Cambria Math" panose="02040503050406030204" pitchFamily="18" charset="0"/>
                          <a:ea typeface="Cambria Math" panose="02040503050406030204" pitchFamily="18" charset="0"/>
                          <a:cs typeface="Arial" panose="020B0604020202020204" pitchFamily="34" charset="0"/>
                        </a:rPr>
                        <m:t>  </m:t>
                      </m:r>
                      <m:r>
                        <a:rPr lang="en-US" sz="240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400" cap="none" dirty="0">
                    <a:latin typeface="Arial" panose="020B0604020202020204" pitchFamily="34" charset="0"/>
                    <a:ea typeface="Cambria Math" panose="02040503050406030204" pitchFamily="18" charset="0"/>
                    <a:cs typeface="Arial" panose="020B0604020202020204" pitchFamily="34" charset="0"/>
                  </a:rPr>
                  <a:t>(Define also </a:t>
                </a:r>
                <a14:m>
                  <m:oMath xmlns:m="http://schemas.openxmlformats.org/officeDocument/2006/math">
                    <m:r>
                      <a:rPr lang="en-US" sz="240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ea typeface="Cambria Math" panose="02040503050406030204" pitchFamily="18" charset="0"/>
                    <a:cs typeface="Arial" panose="020B0604020202020204" pitchFamily="34" charset="0"/>
                  </a:rPr>
                  <a:t> and </a:t>
                </a:r>
                <a14:m>
                  <m:oMath xmlns:m="http://schemas.openxmlformats.org/officeDocument/2006/math">
                    <m:r>
                      <a:rPr lang="en-US" sz="2400" i="1" cap="none"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ea typeface="Cambria Math" panose="02040503050406030204" pitchFamily="18" charset="0"/>
                    <a:cs typeface="Arial" panose="020B0604020202020204" pitchFamily="34" charset="0"/>
                  </a:rPr>
                  <a:t> </a:t>
                </a:r>
                <a:r>
                  <a:rPr lang="en-US" sz="2400" cap="none" dirty="0" smtClean="0">
                    <a:latin typeface="Arial" panose="020B0604020202020204" pitchFamily="34" charset="0"/>
                    <a:ea typeface="Cambria Math" panose="02040503050406030204" pitchFamily="18" charset="0"/>
                    <a:cs typeface="Arial" panose="020B0604020202020204" pitchFamily="34" charset="0"/>
                  </a:rPr>
                  <a:t>)</a:t>
                </a:r>
              </a:p>
              <a:p>
                <a:pPr marL="0" indent="0">
                  <a:buNone/>
                </a:pPr>
                <a:endParaRPr lang="en-US" sz="2400" cap="none" dirty="0">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400" cap="none" dirty="0">
                    <a:solidFill>
                      <a:schemeClr val="accent6"/>
                    </a:solidFill>
                    <a:latin typeface="Arial" panose="020B0604020202020204" pitchFamily="34" charset="0"/>
                    <a:cs typeface="Arial" panose="020B0604020202020204" pitchFamily="34" charset="0"/>
                  </a:rPr>
                  <a:t>Facts:</a:t>
                </a:r>
              </a:p>
              <a:p>
                <a:pPr marL="0" indent="0">
                  <a:buNone/>
                </a:pPr>
                <a:r>
                  <a:rPr lang="en-US" sz="2400" cap="none" dirty="0">
                    <a:latin typeface="Arial" panose="020B0604020202020204" pitchFamily="34" charset="0"/>
                    <a:cs typeface="Arial" panose="020B0604020202020204" pitchFamily="34" charset="0"/>
                  </a:rPr>
                  <a:t>	If</a:t>
                </a:r>
                <a:r>
                  <a:rPr lang="en-US" sz="2400" cap="none" dirty="0" smtClean="0">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cap="none" dirty="0">
                    <a:latin typeface="Arial" panose="020B0604020202020204" pitchFamily="34" charset="0"/>
                    <a:cs typeface="Arial" panose="020B0604020202020204" pitchFamily="34" charset="0"/>
                  </a:rPr>
                  <a:t>is transitive, then so is </a:t>
                </a:r>
                <a14:m>
                  <m:oMath xmlns:m="http://schemas.openxmlformats.org/officeDocument/2006/math">
                    <m:r>
                      <a:rPr lang="en-US" sz="240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p>
              <a:p>
                <a:pPr marL="0" indent="0">
                  <a:buNone/>
                </a:pPr>
                <a:r>
                  <a:rPr lang="en-US" sz="2400" cap="none" dirty="0">
                    <a:latin typeface="Arial" panose="020B0604020202020204" pitchFamily="34" charset="0"/>
                    <a:cs typeface="Arial" panose="020B0604020202020204" pitchFamily="34" charset="0"/>
                  </a:rPr>
                  <a:t>	If</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is transitive, then so is </a:t>
                </a:r>
                <a14:m>
                  <m:oMath xmlns:m="http://schemas.openxmlformats.org/officeDocument/2006/math">
                    <m:r>
                      <a:rPr lang="en-US" sz="240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1133097" y="1802549"/>
                <a:ext cx="10363826" cy="3842877"/>
              </a:xfrm>
              <a:blipFill>
                <a:blip r:embed="rId2"/>
                <a:stretch>
                  <a:fillRect l="-765" t="-2698" b="-3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43</a:t>
            </a:fld>
            <a:endParaRPr lang="en-US"/>
          </a:p>
        </p:txBody>
      </p:sp>
    </p:spTree>
    <p:extLst>
      <p:ext uri="{BB962C8B-B14F-4D97-AF65-F5344CB8AC3E}">
        <p14:creationId xmlns:p14="http://schemas.microsoft.com/office/powerpoint/2010/main" val="2798062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a:xfrm>
                <a:off x="838200" y="365126"/>
                <a:ext cx="10515600" cy="1040482"/>
              </a:xfrm>
            </p:spPr>
            <p:txBody>
              <a:bodyPr>
                <a:normAutofit/>
              </a:bodyPr>
              <a:lstStyle/>
              <a:p>
                <a:pPr algn="ctr"/>
                <a:r>
                  <a:rPr lang="en-US" sz="3600" dirty="0">
                    <a:latin typeface="Arial" panose="020B0604020202020204" pitchFamily="34" charset="0"/>
                    <a:cs typeface="Arial" panose="020B0604020202020204" pitchFamily="34" charset="0"/>
                  </a:rPr>
                  <a:t>If </a:t>
                </a:r>
                <a14:m>
                  <m:oMath xmlns:m="http://schemas.openxmlformats.org/officeDocument/2006/math">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is transitive, then so is </a:t>
                </a:r>
                <a14:m>
                  <m:oMath xmlns:m="http://schemas.openxmlformats.org/officeDocument/2006/math">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3600" dirty="0">
                  <a:solidFill>
                    <a:srgbClr val="7030A0"/>
                  </a:solidFill>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xfrm>
                <a:off x="838200" y="365126"/>
                <a:ext cx="10515600" cy="1040482"/>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170882" y="1395731"/>
                <a:ext cx="10363826" cy="4379096"/>
              </a:xfrm>
            </p:spPr>
            <p:txBody>
              <a:bodyPr>
                <a:normAutofit/>
              </a:bodyPr>
              <a:lstStyle/>
              <a:p>
                <a:pPr marL="0" indent="0">
                  <a:buNone/>
                </a:pPr>
                <a:r>
                  <a:rPr lang="en-US" sz="2000" b="0" cap="none" dirty="0" smtClean="0">
                    <a:latin typeface="Arial" panose="020B0604020202020204" pitchFamily="34" charset="0"/>
                    <a:ea typeface="Cambria Math" panose="02040503050406030204" pitchFamily="18" charset="0"/>
                    <a:cs typeface="Arial" panose="020B0604020202020204" pitchFamily="34" charset="0"/>
                  </a:rPr>
                  <a:t>Recall that </a:t>
                </a:r>
                <a:r>
                  <a:rPr lang="en-US" sz="2000" dirty="0">
                    <a:latin typeface="Arial" panose="020B0604020202020204" pitchFamily="34" charset="0"/>
                    <a:ea typeface="Cambria Math" panose="02040503050406030204" pitchFamily="18" charset="0"/>
                    <a:cs typeface="Arial" panose="020B0604020202020204" pitchFamily="34" charset="0"/>
                  </a:rPr>
                  <a:t>	</a:t>
                </a:r>
                <a:r>
                  <a:rPr lang="en-US" sz="20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000" i="1" cap="none" smtClean="0">
                        <a:solidFill>
                          <a:srgbClr val="FF0000"/>
                        </a:solidFill>
                        <a:latin typeface="Cambria Math" panose="02040503050406030204" pitchFamily="18" charset="0"/>
                        <a:cs typeface="Arial" panose="020B0604020202020204" pitchFamily="34" charset="0"/>
                      </a:rPr>
                      <m:t>𝑥</m:t>
                    </m:r>
                    <m:r>
                      <a:rPr lang="en-US" sz="2000" b="0" i="1" cap="none" smtClean="0">
                        <a:solidFill>
                          <a:srgbClr val="FF0000"/>
                        </a:solidFill>
                        <a:latin typeface="Cambria Math" panose="02040503050406030204" pitchFamily="18" charset="0"/>
                        <a:cs typeface="Arial" panose="020B0604020202020204" pitchFamily="34" charset="0"/>
                      </a:rPr>
                      <m:t> </m:t>
                    </m:r>
                    <m:r>
                      <a:rPr lang="en-US" sz="2000" i="1" cap="none">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000" i="1" cap="none">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r>
                      <a:rPr lang="en-US" sz="2000" i="1" cap="none">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000" i="1" cap="none">
                        <a:latin typeface="Cambria Math" panose="02040503050406030204" pitchFamily="18" charset="0"/>
                        <a:ea typeface="Cambria Math" panose="02040503050406030204" pitchFamily="18" charset="0"/>
                        <a:cs typeface="Arial" panose="020B0604020202020204" pitchFamily="34" charset="0"/>
                      </a:rPr>
                      <m:t>𝑖𝑓</m:t>
                    </m:r>
                    <m:r>
                      <a:rPr lang="en-US" sz="2000" b="0" i="1" cap="none" smtClean="0">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𝑎𝑛𝑑</m:t>
                    </m:r>
                    <m:r>
                      <a:rPr lang="en-US" sz="2000" b="0" i="1" cap="none" smtClean="0">
                        <a:latin typeface="Cambria Math" panose="02040503050406030204" pitchFamily="18" charset="0"/>
                        <a:ea typeface="Cambria Math" panose="02040503050406030204" pitchFamily="18" charset="0"/>
                        <a:cs typeface="Arial" panose="020B0604020202020204" pitchFamily="34" charset="0"/>
                      </a:rPr>
                      <m:t>  </m:t>
                    </m:r>
                    <m:r>
                      <a:rPr lang="en-US" sz="200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a14:m>
                <a:endParaRPr lang="en-US" sz="20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000" cap="none" dirty="0" smtClean="0">
                  <a:latin typeface="Arial" panose="020B0604020202020204" pitchFamily="34" charset="0"/>
                  <a:cs typeface="Arial" panose="020B0604020202020204" pitchFamily="34" charset="0"/>
                </a:endParaRPr>
              </a:p>
              <a:p>
                <a:pPr marL="0" indent="0">
                  <a:buNone/>
                </a:pPr>
                <a:r>
                  <a:rPr lang="en-US" sz="2000" cap="none" dirty="0" smtClean="0">
                    <a:latin typeface="Arial" panose="020B0604020202020204" pitchFamily="34" charset="0"/>
                    <a:cs typeface="Arial" panose="020B0604020202020204" pitchFamily="34" charset="0"/>
                  </a:rPr>
                  <a:t>If we have </a:t>
                </a:r>
              </a:p>
              <a:p>
                <a:pPr marL="0" indent="0" algn="ctr">
                  <a:buNone/>
                </a:pPr>
                <a14:m>
                  <m:oMath xmlns:m="http://schemas.openxmlformats.org/officeDocument/2006/math">
                    <m:r>
                      <a:rPr lang="en-US" sz="2000" i="1">
                        <a:solidFill>
                          <a:srgbClr val="FF0000"/>
                        </a:solidFill>
                        <a:latin typeface="Cambria Math" panose="02040503050406030204" pitchFamily="18" charset="0"/>
                        <a:cs typeface="Arial" panose="020B0604020202020204" pitchFamily="34" charset="0"/>
                      </a:rPr>
                      <m:t>𝑥</m:t>
                    </m:r>
                    <m:r>
                      <a:rPr lang="en-US" sz="2000" i="1">
                        <a:solidFill>
                          <a:srgbClr val="FF0000"/>
                        </a:solidFill>
                        <a:latin typeface="Cambria Math" panose="02040503050406030204" pitchFamily="18" charset="0"/>
                        <a:cs typeface="Arial" panose="020B0604020202020204" pitchFamily="34" charset="0"/>
                      </a:rPr>
                      <m:t> ~ </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oMath>
                </a14:m>
                <a:r>
                  <a:rPr lang="en-US" sz="2000" cap="none" dirty="0" smtClean="0">
                    <a:latin typeface="Arial" panose="020B0604020202020204" pitchFamily="34" charset="0"/>
                    <a:cs typeface="Arial" panose="020B0604020202020204" pitchFamily="34" charset="0"/>
                  </a:rPr>
                  <a:t>  and  </a:t>
                </a:r>
                <a14:m>
                  <m:oMath xmlns:m="http://schemas.openxmlformats.org/officeDocument/2006/math">
                    <m:r>
                      <a:rPr lang="en-US" sz="2000" b="0" i="1" smtClean="0">
                        <a:solidFill>
                          <a:srgbClr val="FF0000"/>
                        </a:solidFill>
                        <a:latin typeface="Cambria Math" panose="02040503050406030204" pitchFamily="18" charset="0"/>
                        <a:cs typeface="Arial" panose="020B0604020202020204" pitchFamily="34" charset="0"/>
                      </a:rPr>
                      <m:t>𝑦</m:t>
                    </m:r>
                    <m:r>
                      <a:rPr lang="en-US" sz="2000" i="1">
                        <a:solidFill>
                          <a:srgbClr val="FF0000"/>
                        </a:solidFill>
                        <a:latin typeface="Cambria Math" panose="02040503050406030204" pitchFamily="18" charset="0"/>
                        <a:cs typeface="Arial" panose="020B0604020202020204" pitchFamily="34" charset="0"/>
                      </a:rPr>
                      <m:t> </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endParaRPr lang="en-US" sz="2000" cap="none"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then </a:t>
                </a:r>
                <a:endParaRPr lang="en-US" sz="2000" cap="none" dirty="0">
                  <a:latin typeface="Arial" panose="020B0604020202020204" pitchFamily="34" charset="0"/>
                  <a:cs typeface="Arial" panose="020B0604020202020204" pitchFamily="34" charset="0"/>
                </a:endParaRPr>
              </a:p>
              <a:p>
                <a:pPr marL="0" indent="0" algn="ctr">
                  <a:buNone/>
                </a:pP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𝑎𝑛𝑑</m:t>
                    </m:r>
                    <m:r>
                      <a:rPr lang="en-US" sz="2000" i="1">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a14:m>
                <a:r>
                  <a:rPr lang="en-US" sz="2000" cap="none" dirty="0" smtClean="0">
                    <a:latin typeface="Arial" panose="020B0604020202020204" pitchFamily="34" charset="0"/>
                    <a:cs typeface="Arial" panose="020B0604020202020204" pitchFamily="34" charset="0"/>
                  </a:rPr>
                  <a:t>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𝑎𝑛𝑑</m:t>
                    </m:r>
                    <m:r>
                      <a:rPr lang="en-US" sz="2000" i="1">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oMath>
                </a14:m>
                <a:endParaRPr lang="en-US" sz="2000" b="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gn="ctr">
                  <a:buNone/>
                </a:pPr>
                <a:endParaRPr lang="en-US" sz="2000" cap="none" dirty="0">
                  <a:latin typeface="Arial" panose="020B0604020202020204" pitchFamily="34" charset="0"/>
                  <a:cs typeface="Arial" panose="020B0604020202020204" pitchFamily="34" charset="0"/>
                </a:endParaRPr>
              </a:p>
              <a:p>
                <a:pPr marL="0" indent="0">
                  <a:buNone/>
                </a:pPr>
                <a:endParaRPr lang="en-US" sz="200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𝑎𝑛𝑑</m:t>
                      </m:r>
                      <m:r>
                        <a:rPr lang="en-US" sz="2000" b="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sz="2000" cap="none"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So that we have</a:t>
                </a:r>
                <a:endParaRPr lang="en-US" sz="20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cs typeface="Arial" panose="020B0604020202020204" pitchFamily="34" charset="0"/>
                        </a:rPr>
                        <m:t>𝑥</m:t>
                      </m:r>
                      <m:r>
                        <a:rPr lang="en-US" sz="2000" i="1">
                          <a:solidFill>
                            <a:srgbClr val="FF0000"/>
                          </a:solidFill>
                          <a:latin typeface="Cambria Math" panose="02040503050406030204" pitchFamily="18" charset="0"/>
                          <a:cs typeface="Arial" panose="020B0604020202020204" pitchFamily="34" charset="0"/>
                        </a:rPr>
                        <m:t> </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𝑧</m:t>
                      </m:r>
                    </m:oMath>
                  </m:oMathPara>
                </a14:m>
                <a:endParaRPr lang="en-US" sz="20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1170882" y="1395731"/>
                <a:ext cx="10363826" cy="4379096"/>
              </a:xfrm>
              <a:blipFill>
                <a:blip r:embed="rId3"/>
                <a:stretch>
                  <a:fillRect l="-588" t="-13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44</a:t>
            </a:fld>
            <a:endParaRPr lang="en-US"/>
          </a:p>
        </p:txBody>
      </p:sp>
      <p:cxnSp>
        <p:nvCxnSpPr>
          <p:cNvPr id="6" name="Straight Arrow Connector 5"/>
          <p:cNvCxnSpPr/>
          <p:nvPr/>
        </p:nvCxnSpPr>
        <p:spPr>
          <a:xfrm>
            <a:off x="4439524" y="3786069"/>
            <a:ext cx="390674" cy="688484"/>
          </a:xfrm>
          <a:prstGeom prst="straightConnector1">
            <a:avLst/>
          </a:prstGeom>
          <a:ln w="38100">
            <a:solidFill>
              <a:srgbClr val="7030A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830198" y="3650043"/>
            <a:ext cx="1804871" cy="824510"/>
          </a:xfrm>
          <a:prstGeom prst="straightConnector1">
            <a:avLst/>
          </a:prstGeom>
          <a:ln w="38100">
            <a:solidFill>
              <a:srgbClr val="7030A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814137" y="3846526"/>
            <a:ext cx="392792" cy="672575"/>
          </a:xfrm>
          <a:prstGeom prst="straightConnector1">
            <a:avLst/>
          </a:prstGeom>
          <a:ln w="38100">
            <a:solidFill>
              <a:srgbClr val="00B05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32633" y="3786069"/>
            <a:ext cx="1990646" cy="733032"/>
          </a:xfrm>
          <a:prstGeom prst="straightConnector1">
            <a:avLst/>
          </a:prstGeom>
          <a:ln w="38100">
            <a:solidFill>
              <a:srgbClr val="00B05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417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a:xfrm>
                <a:off x="838200" y="365126"/>
                <a:ext cx="10515600" cy="1040482"/>
              </a:xfrm>
            </p:spPr>
            <p:txBody>
              <a:bodyPr>
                <a:normAutofit/>
              </a:bodyPr>
              <a:lstStyle/>
              <a:p>
                <a:pPr algn="ctr"/>
                <a:r>
                  <a:rPr lang="en-US" sz="3600" dirty="0" smtClean="0">
                    <a:latin typeface="Arial" panose="020B0604020202020204" pitchFamily="34" charset="0"/>
                    <a:cs typeface="Arial" panose="020B0604020202020204" pitchFamily="34" charset="0"/>
                  </a:rPr>
                  <a:t>If </a:t>
                </a:r>
                <a14:m>
                  <m:oMath xmlns:m="http://schemas.openxmlformats.org/officeDocument/2006/math">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is transitive, then so is</a:t>
                </a:r>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3600" dirty="0">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xfrm>
                <a:off x="838200" y="365126"/>
                <a:ext cx="10515600" cy="1040482"/>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473619" y="1461126"/>
                <a:ext cx="9015531" cy="4078173"/>
              </a:xfrm>
            </p:spPr>
            <p:txBody>
              <a:bodyPr>
                <a:noAutofit/>
              </a:bodyPr>
              <a:lstStyle/>
              <a:p>
                <a:pPr marL="0" indent="0">
                  <a:buNone/>
                </a:pPr>
                <a:r>
                  <a:rPr lang="en-US" sz="2000" b="0" cap="none" dirty="0" smtClean="0">
                    <a:latin typeface="Arial" panose="020B0604020202020204" pitchFamily="34" charset="0"/>
                    <a:ea typeface="Cambria Math" panose="02040503050406030204" pitchFamily="18" charset="0"/>
                    <a:cs typeface="Arial" panose="020B0604020202020204" pitchFamily="34" charset="0"/>
                  </a:rPr>
                  <a:t>Recall that </a:t>
                </a:r>
                <a:r>
                  <a:rPr lang="en-US" sz="2000" dirty="0">
                    <a:latin typeface="Arial" panose="020B0604020202020204" pitchFamily="34" charset="0"/>
                    <a:ea typeface="Cambria Math" panose="02040503050406030204" pitchFamily="18" charset="0"/>
                    <a:cs typeface="Arial" panose="020B0604020202020204" pitchFamily="34" charset="0"/>
                  </a:rPr>
                  <a:t>	</a:t>
                </a:r>
                <a:r>
                  <a:rPr lang="en-US" sz="2000" dirty="0" smtClean="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000" i="1">
                        <a:solidFill>
                          <a:srgbClr val="FF0000"/>
                        </a:solidFill>
                        <a:latin typeface="Cambria Math" panose="02040503050406030204" pitchFamily="18" charset="0"/>
                        <a:cs typeface="Arial" panose="020B0604020202020204" pitchFamily="34" charset="0"/>
                      </a:rPr>
                      <m:t>𝑥</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000" i="1">
                        <a:latin typeface="Cambria Math" panose="02040503050406030204" pitchFamily="18" charset="0"/>
                        <a:ea typeface="Cambria Math" panose="02040503050406030204" pitchFamily="18" charset="0"/>
                        <a:cs typeface="Arial" panose="020B0604020202020204" pitchFamily="34" charset="0"/>
                      </a:rPr>
                      <m:t>𝑖𝑓</m:t>
                    </m:r>
                    <m:r>
                      <a:rPr lang="en-US" sz="2000" i="1">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a14:m>
                <a:endParaRPr lang="en-US" sz="2000" cap="none" dirty="0" smtClean="0">
                  <a:latin typeface="Arial" panose="020B0604020202020204" pitchFamily="34" charset="0"/>
                  <a:cs typeface="Arial" panose="020B0604020202020204" pitchFamily="34" charset="0"/>
                </a:endParaRPr>
              </a:p>
              <a:p>
                <a:pPr marL="0" indent="0">
                  <a:buNone/>
                </a:pPr>
                <a:endParaRPr lang="en-US" sz="2000" cap="none" dirty="0" smtClean="0">
                  <a:latin typeface="Arial" panose="020B0604020202020204" pitchFamily="34" charset="0"/>
                  <a:cs typeface="Arial" panose="020B0604020202020204" pitchFamily="34" charset="0"/>
                </a:endParaRPr>
              </a:p>
              <a:p>
                <a:pPr marL="0" indent="0">
                  <a:buNone/>
                </a:pPr>
                <a:r>
                  <a:rPr lang="en-US" sz="2000" cap="none" dirty="0" smtClean="0">
                    <a:latin typeface="Arial" panose="020B0604020202020204" pitchFamily="34" charset="0"/>
                    <a:cs typeface="Arial" panose="020B0604020202020204" pitchFamily="34" charset="0"/>
                  </a:rPr>
                  <a:t>We need to show that </a:t>
                </a:r>
              </a:p>
              <a:p>
                <a:pPr marL="0" indent="0" algn="ctr">
                  <a:buNone/>
                </a:pPr>
                <a14:m>
                  <m:oMath xmlns:m="http://schemas.openxmlformats.org/officeDocument/2006/math">
                    <m:r>
                      <a:rPr lang="en-US" sz="2000" i="1">
                        <a:solidFill>
                          <a:srgbClr val="FF0000"/>
                        </a:solidFill>
                        <a:latin typeface="Cambria Math" panose="02040503050406030204" pitchFamily="18" charset="0"/>
                        <a:cs typeface="Arial" panose="020B0604020202020204" pitchFamily="34" charset="0"/>
                      </a:rPr>
                      <m:t>𝑥</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oMath>
                </a14:m>
                <a:r>
                  <a:rPr lang="en-US" sz="2000" cap="none" dirty="0" smtClean="0">
                    <a:latin typeface="Arial" panose="020B0604020202020204" pitchFamily="34" charset="0"/>
                    <a:cs typeface="Arial" panose="020B0604020202020204" pitchFamily="34" charset="0"/>
                  </a:rPr>
                  <a:t>  and  </a:t>
                </a:r>
                <a14:m>
                  <m:oMath xmlns:m="http://schemas.openxmlformats.org/officeDocument/2006/math">
                    <m:r>
                      <a:rPr lang="en-US" sz="2000" b="0" i="1" smtClean="0">
                        <a:solidFill>
                          <a:srgbClr val="FF0000"/>
                        </a:solidFill>
                        <a:latin typeface="Cambria Math" panose="02040503050406030204" pitchFamily="18" charset="0"/>
                        <a:cs typeface="Arial" panose="020B0604020202020204" pitchFamily="34" charset="0"/>
                      </a:rPr>
                      <m:t>𝑦</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endParaRPr lang="en-US" sz="2000" cap="none"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Implies</a:t>
                </a:r>
              </a:p>
              <a:p>
                <a:pPr marL="0" indent="0" algn="ctr">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panose="02040503050406030204" pitchFamily="18" charset="0"/>
                          <a:cs typeface="Arial" panose="020B0604020202020204" pitchFamily="34" charset="0"/>
                        </a:rPr>
                        <m:t>𝑥</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𝑧</m:t>
                      </m:r>
                    </m:oMath>
                  </m:oMathPara>
                </a14:m>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Or: </a:t>
                </a:r>
                <a:r>
                  <a:rPr lang="en-US" sz="2000" dirty="0" smtClean="0">
                    <a:solidFill>
                      <a:srgbClr val="7030A0"/>
                    </a:solidFill>
                    <a:latin typeface="Arial" panose="020B0604020202020204" pitchFamily="34" charset="0"/>
                    <a:cs typeface="Arial" panose="020B0604020202020204" pitchFamily="34" charset="0"/>
                  </a:rPr>
                  <a:t>IF</a:t>
                </a:r>
              </a:p>
              <a:p>
                <a:pPr marL="0" indent="0" algn="ctr">
                  <a:buNone/>
                </a:pP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a14:m>
                <a:r>
                  <a:rPr lang="en-US" sz="2000" b="0" i="0" dirty="0" smtClean="0">
                    <a:solidFill>
                      <a:srgbClr val="0070C0"/>
                    </a:solidFill>
                    <a:latin typeface="+mj-lt"/>
                    <a:ea typeface="Cambria Math" panose="02040503050406030204" pitchFamily="18" charset="0"/>
                    <a:cs typeface="Arial" panose="020B0604020202020204" pitchFamily="34" charset="0"/>
                  </a:rPr>
                  <a:t>       </a:t>
                </a:r>
                <a:r>
                  <a:rPr lang="en-US" sz="2000" i="0" dirty="0" smtClean="0">
                    <a:latin typeface="+mj-lt"/>
                    <a:cs typeface="Arial" panose="020B0604020202020204" pitchFamily="34" charset="0"/>
                  </a:rPr>
                  <a:t>and</a:t>
                </a:r>
                <a:r>
                  <a:rPr lang="en-US" sz="2000" b="0" i="0" dirty="0" smtClean="0">
                    <a:solidFill>
                      <a:srgbClr val="0070C0"/>
                    </a:solidFill>
                    <a:latin typeface="+mj-lt"/>
                    <a:ea typeface="Cambria Math" panose="02040503050406030204" pitchFamily="18" charset="0"/>
                    <a:cs typeface="Arial" panose="020B0604020202020204" pitchFamily="34" charset="0"/>
                  </a:rPr>
                  <a:t>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oMath>
                </a14:m>
                <a:endParaRPr lang="en-US" sz="2000" dirty="0">
                  <a:latin typeface="Arial" panose="020B0604020202020204" pitchFamily="34" charset="0"/>
                  <a:cs typeface="Arial" panose="020B0604020202020204" pitchFamily="34" charset="0"/>
                </a:endParaRPr>
              </a:p>
              <a:p>
                <a:pPr marL="0" indent="0">
                  <a:buNone/>
                </a:pPr>
                <a:r>
                  <a:rPr lang="en-US" sz="2000" dirty="0" smtClean="0">
                    <a:solidFill>
                      <a:srgbClr val="7030A0"/>
                    </a:solidFill>
                    <a:latin typeface="Arial" panose="020B0604020202020204" pitchFamily="34" charset="0"/>
                    <a:cs typeface="Arial" panose="020B0604020202020204" pitchFamily="34" charset="0"/>
                  </a:rPr>
                  <a:t>THEN</a:t>
                </a:r>
              </a:p>
              <a:p>
                <a:pPr marL="0" indent="0">
                  <a:buNone/>
                </a:pPr>
                <a14:m>
                  <m:oMathPara xmlns:m="http://schemas.openxmlformats.org/officeDocument/2006/math">
                    <m:oMathParaPr>
                      <m:jc m:val="centerGroup"/>
                    </m:oMathParaPr>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sz="2000" dirty="0">
                  <a:latin typeface="Arial" panose="020B0604020202020204" pitchFamily="34" charset="0"/>
                  <a:cs typeface="Arial" panose="020B0604020202020204" pitchFamily="34" charset="0"/>
                </a:endParaRPr>
              </a:p>
              <a:p>
                <a:pPr marL="0" indent="0" algn="ctr">
                  <a:buNone/>
                </a:pPr>
                <a:r>
                  <a:rPr lang="en-US" sz="2000" dirty="0" smtClean="0">
                    <a:solidFill>
                      <a:srgbClr val="0070C0"/>
                    </a:solidFill>
                    <a:ea typeface="Cambria Math" panose="02040503050406030204" pitchFamily="18" charset="0"/>
                    <a:cs typeface="Arial" panose="020B0604020202020204" pitchFamily="34" charset="0"/>
                  </a:rPr>
                  <a:t>		</a:t>
                </a:r>
                <a:endParaRPr lang="en-US" sz="200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1473619" y="1461126"/>
                <a:ext cx="9015531" cy="4078173"/>
              </a:xfrm>
              <a:blipFill>
                <a:blip r:embed="rId3"/>
                <a:stretch>
                  <a:fillRect l="-744" t="-14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45</a:t>
            </a:fld>
            <a:endParaRPr lang="en-US"/>
          </a:p>
        </p:txBody>
      </p:sp>
    </p:spTree>
    <p:extLst>
      <p:ext uri="{BB962C8B-B14F-4D97-AF65-F5344CB8AC3E}">
        <p14:creationId xmlns:p14="http://schemas.microsoft.com/office/powerpoint/2010/main" val="2616267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a:xfrm>
                <a:off x="838200" y="365126"/>
                <a:ext cx="10515600" cy="1040482"/>
              </a:xfrm>
            </p:spPr>
            <p:txBody>
              <a:bodyPr>
                <a:normAutofit/>
              </a:bodyPr>
              <a:lstStyle/>
              <a:p>
                <a:pPr algn="ct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oMath>
                  </m:oMathPara>
                </a14:m>
                <a:endParaRPr lang="en-US" sz="3600" dirty="0">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xfrm>
                <a:off x="838200" y="365126"/>
                <a:ext cx="10515600" cy="1040482"/>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473619" y="1461126"/>
                <a:ext cx="9015531" cy="4379096"/>
              </a:xfrm>
            </p:spPr>
            <p:txBody>
              <a:bodyPr>
                <a:noAutofit/>
              </a:bodyPr>
              <a:lstStyle/>
              <a:p>
                <a:pPr marL="0" indent="0">
                  <a:buNone/>
                </a:pPr>
                <a:r>
                  <a:rPr lang="en-US" sz="2000" b="0" cap="none" dirty="0" smtClean="0">
                    <a:latin typeface="Arial" panose="020B0604020202020204" pitchFamily="34" charset="0"/>
                    <a:ea typeface="Cambria Math" panose="02040503050406030204" pitchFamily="18" charset="0"/>
                    <a:cs typeface="Arial" panose="020B0604020202020204" pitchFamily="34" charset="0"/>
                  </a:rPr>
                  <a:t>We </a:t>
                </a:r>
                <a:r>
                  <a:rPr lang="en-US" sz="2000" cap="none" dirty="0" smtClean="0">
                    <a:latin typeface="Arial" panose="020B0604020202020204" pitchFamily="34" charset="0"/>
                    <a:cs typeface="Arial" panose="020B0604020202020204" pitchFamily="34" charset="0"/>
                  </a:rPr>
                  <a:t>have </a:t>
                </a:r>
              </a:p>
              <a:p>
                <a:pPr marL="0" indent="0" algn="ctr">
                  <a:buNone/>
                </a:pPr>
                <a14:m>
                  <m:oMath xmlns:m="http://schemas.openxmlformats.org/officeDocument/2006/math">
                    <m:r>
                      <a:rPr lang="en-US" sz="2000" i="1">
                        <a:solidFill>
                          <a:srgbClr val="FF0000"/>
                        </a:solidFill>
                        <a:latin typeface="Cambria Math" panose="02040503050406030204" pitchFamily="18" charset="0"/>
                        <a:cs typeface="Arial" panose="020B0604020202020204" pitchFamily="34" charset="0"/>
                      </a:rPr>
                      <m:t>𝑥</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oMath>
                </a14:m>
                <a:r>
                  <a:rPr lang="en-US" sz="2000" cap="none" dirty="0" smtClean="0">
                    <a:latin typeface="Arial" panose="020B0604020202020204" pitchFamily="34" charset="0"/>
                    <a:cs typeface="Arial" panose="020B0604020202020204" pitchFamily="34" charset="0"/>
                  </a:rPr>
                  <a:t>  and  </a:t>
                </a:r>
                <a14:m>
                  <m:oMath xmlns:m="http://schemas.openxmlformats.org/officeDocument/2006/math">
                    <m:r>
                      <a:rPr lang="en-US" sz="2000" b="0" i="1" smtClean="0">
                        <a:solidFill>
                          <a:srgbClr val="FF0000"/>
                        </a:solidFill>
                        <a:latin typeface="Cambria Math" panose="02040503050406030204" pitchFamily="18" charset="0"/>
                        <a:cs typeface="Arial" panose="020B0604020202020204" pitchFamily="34" charset="0"/>
                      </a:rPr>
                      <m:t>𝑦</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endParaRPr lang="en-US" sz="2000" cap="none"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hat is,</a:t>
                </a:r>
              </a:p>
              <a:p>
                <a:pPr marL="0" indent="0" algn="ctr">
                  <a:buNone/>
                </a:pP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0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and </a:t>
                </a:r>
                <a14:m>
                  <m:oMath xmlns:m="http://schemas.openxmlformats.org/officeDocument/2006/math">
                    <m:r>
                      <a:rPr lang="en-US" sz="20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oMath>
                </a14:m>
                <a:endParaRPr lang="en-US" sz="2000" cap="none"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then, by transitivity (of </a:t>
                </a: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cs typeface="Arial" panose="020B0604020202020204" pitchFamily="34" charset="0"/>
                  </a:rPr>
                  <a:t>)</a:t>
                </a:r>
                <a:endParaRPr lang="en-US" sz="2000" i="1" dirty="0">
                  <a:solidFill>
                    <a:srgbClr val="0070C0"/>
                  </a:solidFill>
                  <a:latin typeface="Cambria Math" panose="02040503050406030204" pitchFamily="18" charset="0"/>
                  <a:ea typeface="Cambria Math" panose="02040503050406030204" pitchFamily="18" charset="0"/>
                  <a:cs typeface="Arial" panose="020B0604020202020204" pitchFamily="34" charset="0"/>
                </a:endParaRPr>
              </a:p>
              <a:p>
                <a:pPr marL="0" indent="0">
                  <a:buNone/>
                </a:pPr>
                <a:endParaRPr lang="en-US" sz="200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endParaRPr>
              </a:p>
              <a:p>
                <a:pPr marL="0" indent="0">
                  <a:buNone/>
                </a:pPr>
                <a:endParaRPr lang="en-US" sz="2000" i="1" dirty="0">
                  <a:solidFill>
                    <a:srgbClr val="0070C0"/>
                  </a:solidFill>
                  <a:latin typeface="Cambria Math" panose="02040503050406030204" pitchFamily="18" charset="0"/>
                  <a:ea typeface="Cambria Math" panose="02040503050406030204" pitchFamily="18" charset="0"/>
                  <a:cs typeface="Arial" panose="020B0604020202020204" pitchFamily="34" charset="0"/>
                </a:endParaRPr>
              </a:p>
              <a:p>
                <a:pPr marL="0" indent="0">
                  <a:buNone/>
                </a:pPr>
                <a:endParaRPr lang="en-US" sz="200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oMath>
                  </m:oMathPara>
                </a14:m>
                <a:endParaRPr lang="en-US" sz="200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t>
                </a: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1473619" y="1461126"/>
                <a:ext cx="9015531" cy="4379096"/>
              </a:xfrm>
              <a:blipFill>
                <a:blip r:embed="rId3"/>
                <a:stretch>
                  <a:fillRect l="-744" t="-13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46</a:t>
            </a:fld>
            <a:endParaRPr lang="en-US"/>
          </a:p>
        </p:txBody>
      </p:sp>
      <p:cxnSp>
        <p:nvCxnSpPr>
          <p:cNvPr id="11" name="Curved Connector 10"/>
          <p:cNvCxnSpPr/>
          <p:nvPr/>
        </p:nvCxnSpPr>
        <p:spPr>
          <a:xfrm>
            <a:off x="3566916" y="3043921"/>
            <a:ext cx="2320006" cy="1845472"/>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5400000">
            <a:off x="5661324" y="3363985"/>
            <a:ext cx="1905927" cy="1265805"/>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988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a:xfrm>
                <a:off x="838200" y="365126"/>
                <a:ext cx="10515600" cy="1040482"/>
              </a:xfrm>
            </p:spPr>
            <p:txBody>
              <a:bodyPr>
                <a:normAutofit/>
              </a:bodyPr>
              <a:lstStyle/>
              <a:p>
                <a:pPr/>
                <a14:m>
                  <m:oMathPara xmlns:m="http://schemas.openxmlformats.org/officeDocument/2006/math">
                    <m:oMathParaPr>
                      <m:jc m:val="centerGroup"/>
                    </m:oMathParaPr>
                    <m:oMath xmlns:m="http://schemas.openxmlformats.org/officeDocument/2006/math">
                      <m:r>
                        <a:rPr lang="en-US" sz="36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36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36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sz="3600" dirty="0">
                  <a:latin typeface="Arial" panose="020B0604020202020204" pitchFamily="34" charset="0"/>
                  <a:cs typeface="Arial" panose="020B0604020202020204" pitchFamily="34" charset="0"/>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xfrm>
                <a:off x="838200" y="365126"/>
                <a:ext cx="10515600" cy="1040482"/>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473619" y="1461126"/>
                <a:ext cx="9015531" cy="4379096"/>
              </a:xfrm>
            </p:spPr>
            <p:txBody>
              <a:bodyPr>
                <a:noAutofit/>
              </a:bodyPr>
              <a:lstStyle/>
              <a:p>
                <a:pPr marL="0" indent="0">
                  <a:buNone/>
                </a:pPr>
                <a:r>
                  <a:rPr lang="en-US" sz="2000" b="0" cap="none" dirty="0" smtClean="0">
                    <a:latin typeface="Arial" panose="020B0604020202020204" pitchFamily="34" charset="0"/>
                    <a:ea typeface="Cambria Math" panose="02040503050406030204" pitchFamily="18" charset="0"/>
                    <a:cs typeface="Arial" panose="020B0604020202020204" pitchFamily="34" charset="0"/>
                  </a:rPr>
                  <a:t>We </a:t>
                </a:r>
                <a:r>
                  <a:rPr lang="en-US" sz="2000" cap="none" dirty="0" smtClean="0">
                    <a:latin typeface="Arial" panose="020B0604020202020204" pitchFamily="34" charset="0"/>
                    <a:cs typeface="Arial" panose="020B0604020202020204" pitchFamily="34" charset="0"/>
                  </a:rPr>
                  <a:t>have </a:t>
                </a:r>
              </a:p>
              <a:p>
                <a:pPr marL="0" indent="0" algn="ctr">
                  <a:buNone/>
                </a:pPr>
                <a14:m>
                  <m:oMath xmlns:m="http://schemas.openxmlformats.org/officeDocument/2006/math">
                    <m:r>
                      <a:rPr lang="en-US" sz="2000" i="1">
                        <a:solidFill>
                          <a:srgbClr val="FF0000"/>
                        </a:solidFill>
                        <a:latin typeface="Cambria Math" panose="02040503050406030204" pitchFamily="18" charset="0"/>
                        <a:cs typeface="Arial" panose="020B0604020202020204" pitchFamily="34" charset="0"/>
                      </a:rPr>
                      <m:t>𝑥</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𝑦</m:t>
                    </m:r>
                  </m:oMath>
                </a14:m>
                <a:r>
                  <a:rPr lang="en-US" sz="2000" cap="none" dirty="0" smtClean="0">
                    <a:latin typeface="Arial" panose="020B0604020202020204" pitchFamily="34" charset="0"/>
                    <a:cs typeface="Arial" panose="020B0604020202020204" pitchFamily="34" charset="0"/>
                  </a:rPr>
                  <a:t>  and  </a:t>
                </a:r>
                <a14:m>
                  <m:oMath xmlns:m="http://schemas.openxmlformats.org/officeDocument/2006/math">
                    <m:r>
                      <a:rPr lang="en-US" sz="2000" b="0" i="1" smtClean="0">
                        <a:solidFill>
                          <a:srgbClr val="FF0000"/>
                        </a:solidFill>
                        <a:latin typeface="Cambria Math" panose="02040503050406030204" pitchFamily="18" charset="0"/>
                        <a:cs typeface="Arial" panose="020B0604020202020204" pitchFamily="34" charset="0"/>
                      </a:rPr>
                      <m:t>𝑦</m:t>
                    </m:r>
                    <m:r>
                      <a:rPr lang="en-US" sz="2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endParaRPr lang="en-US" sz="2000" cap="none" dirty="0" smtClean="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hat is,</a:t>
                </a:r>
              </a:p>
              <a:p>
                <a:pPr marL="0" indent="0" algn="ctr">
                  <a:buNone/>
                </a:pP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0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and </a:t>
                </a:r>
                <a14:m>
                  <m:oMath xmlns:m="http://schemas.openxmlformats.org/officeDocument/2006/math">
                    <m:r>
                      <a:rPr lang="en-US" sz="20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𝑏𝑢𝑡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𝑛𝑜𝑡</m:t>
                    </m:r>
                    <m:r>
                      <a:rPr lang="en-US" sz="20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oMath>
                </a14:m>
                <a:endParaRPr lang="en-US" sz="2000" cap="none"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cap="none" dirty="0" smtClean="0">
                    <a:latin typeface="Arial" panose="020B0604020202020204" pitchFamily="34" charset="0"/>
                    <a:cs typeface="Arial" panose="020B0604020202020204" pitchFamily="34" charset="0"/>
                  </a:rPr>
                  <a:t>Could it be that </a:t>
                </a:r>
                <a14:m>
                  <m:oMath xmlns:m="http://schemas.openxmlformats.org/officeDocument/2006/math">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a14:m>
                <a:r>
                  <a:rPr lang="en-US" sz="2000" dirty="0" smtClean="0">
                    <a:latin typeface="Arial" panose="020B0604020202020204" pitchFamily="34" charset="0"/>
                    <a:cs typeface="Arial" panose="020B0604020202020204" pitchFamily="34" charset="0"/>
                  </a:rPr>
                  <a:t> also holds?</a:t>
                </a:r>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t>
                </a:r>
              </a:p>
              <a:p>
                <a:pPr marL="0" indent="0">
                  <a:buNone/>
                </a:pPr>
                <a:r>
                  <a:rPr lang="en-US" sz="2000" dirty="0" smtClean="0">
                    <a:latin typeface="Arial" panose="020B0604020202020204" pitchFamily="34" charset="0"/>
                    <a:cs typeface="Arial" panose="020B0604020202020204" pitchFamily="34" charset="0"/>
                  </a:rPr>
                  <a:t>No, because then we would have</a:t>
                </a:r>
                <a:endParaRPr lang="en-US" sz="2000" cap="none" dirty="0">
                  <a:latin typeface="Arial" panose="020B0604020202020204" pitchFamily="34" charset="0"/>
                  <a:cs typeface="Arial" panose="020B0604020202020204" pitchFamily="34" charset="0"/>
                </a:endParaRPr>
              </a:p>
              <a:p>
                <a:pPr marL="0" indent="0" algn="ctr">
                  <a:buNone/>
                </a:pPr>
                <a:r>
                  <a:rPr lang="en-US" sz="2000" dirty="0" smtClean="0">
                    <a:solidFill>
                      <a:srgbClr val="0070C0"/>
                    </a:solidFill>
                    <a:ea typeface="Cambria Math" panose="02040503050406030204" pitchFamily="18" charset="0"/>
                    <a:cs typeface="Arial" panose="020B0604020202020204" pitchFamily="34" charset="0"/>
                  </a:rPr>
                  <a:t>					</a:t>
                </a:r>
                <a14:m>
                  <m:oMath xmlns:m="http://schemas.openxmlformats.org/officeDocument/2006/math">
                    <m:r>
                      <a:rPr lang="en-US" sz="20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𝑧</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oMath>
                </a14:m>
                <a:endParaRPr lang="en-US" sz="200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1473619" y="1461126"/>
                <a:ext cx="9015531" cy="4379096"/>
              </a:xfrm>
              <a:blipFill>
                <a:blip r:embed="rId3"/>
                <a:stretch>
                  <a:fillRect l="-744" t="-13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47</a:t>
            </a:fld>
            <a:endParaRPr lang="en-US"/>
          </a:p>
        </p:txBody>
      </p:sp>
      <p:sp>
        <p:nvSpPr>
          <p:cNvPr id="21" name="Curved Right Arrow 20"/>
          <p:cNvSpPr/>
          <p:nvPr/>
        </p:nvSpPr>
        <p:spPr>
          <a:xfrm rot="1044697" flipH="1" flipV="1">
            <a:off x="8799999" y="3138971"/>
            <a:ext cx="967612" cy="2170277"/>
          </a:xfrm>
          <a:prstGeom prst="curvedRightArrow">
            <a:avLst>
              <a:gd name="adj1" fmla="val 25000"/>
              <a:gd name="adj2" fmla="val 12649"/>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4" name="Curved Connector 33"/>
          <p:cNvCxnSpPr/>
          <p:nvPr/>
        </p:nvCxnSpPr>
        <p:spPr>
          <a:xfrm>
            <a:off x="3566916" y="3043921"/>
            <a:ext cx="4511543" cy="1692855"/>
          </a:xfrm>
          <a:prstGeom prst="curved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3763398" y="3831412"/>
            <a:ext cx="3974995" cy="960882"/>
          </a:xfrm>
          <a:prstGeom prst="curved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20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Utility 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367092"/>
                <a:ext cx="10363826" cy="3695957"/>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on a set </a:t>
                </a:r>
                <a14:m>
                  <m:oMath xmlns:m="http://schemas.openxmlformats.org/officeDocument/2006/math">
                    <m:r>
                      <a:rPr lang="en-US" sz="2400" b="0" i="1" cap="none" smtClean="0">
                        <a:solidFill>
                          <a:schemeClr val="accent1"/>
                        </a:solidFill>
                        <a:latin typeface="Cambria Math" panose="02040503050406030204" pitchFamily="18" charset="0"/>
                        <a:cs typeface="Arial" panose="020B0604020202020204" pitchFamily="34" charset="0"/>
                      </a:rPr>
                      <m:t>𝑋</m:t>
                    </m:r>
                  </m:oMath>
                </a14:m>
                <a:r>
                  <a:rPr lang="en-US" sz="2400" cap="none" dirty="0">
                    <a:latin typeface="Arial" panose="020B0604020202020204" pitchFamily="34" charset="0"/>
                    <a:cs typeface="Arial" panose="020B0604020202020204" pitchFamily="34" charset="0"/>
                  </a:rPr>
                  <a:t> and a function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𝑋</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400" cap="none" dirty="0">
                    <a:latin typeface="Arial" panose="020B0604020202020204" pitchFamily="34" charset="0"/>
                    <a:cs typeface="Arial" panose="020B0604020202020204" pitchFamily="34" charset="0"/>
                  </a:rPr>
                  <a:t> we say that </a:t>
                </a: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𝑢</m:t>
                    </m:r>
                  </m:oMath>
                </a14:m>
                <a:r>
                  <a:rPr lang="en-US" sz="2400" cap="none" dirty="0">
                    <a:solidFill>
                      <a:srgbClr val="FF0000"/>
                    </a:solidFill>
                    <a:latin typeface="Arial" panose="020B0604020202020204" pitchFamily="34" charset="0"/>
                    <a:cs typeface="Arial" panose="020B0604020202020204" pitchFamily="34" charset="0"/>
                  </a:rPr>
                  <a:t> represents</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if, for all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𝑖𝑓𝑓</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2367092"/>
                <a:ext cx="10363826" cy="3695957"/>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48</a:t>
            </a:fld>
            <a:endParaRPr lang="en-US"/>
          </a:p>
        </p:txBody>
      </p:sp>
    </p:spTree>
    <p:extLst>
      <p:ext uri="{BB962C8B-B14F-4D97-AF65-F5344CB8AC3E}">
        <p14:creationId xmlns:p14="http://schemas.microsoft.com/office/powerpoint/2010/main" val="2908861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Different notions of 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4400" y="1924607"/>
                <a:ext cx="10363826" cy="3695957"/>
              </a:xfrm>
            </p:spPr>
            <p:txBody>
              <a:bodyPr>
                <a:normAutofit fontScale="92500" lnSpcReduction="10000"/>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on a set </a:t>
                </a:r>
                <a14:m>
                  <m:oMath xmlns:m="http://schemas.openxmlformats.org/officeDocument/2006/math">
                    <m:r>
                      <a:rPr lang="en-US" sz="2400" b="0" i="1" cap="none" smtClean="0">
                        <a:solidFill>
                          <a:schemeClr val="accent1"/>
                        </a:solidFill>
                        <a:latin typeface="Cambria Math" panose="02040503050406030204" pitchFamily="18" charset="0"/>
                        <a:cs typeface="Arial" panose="020B0604020202020204" pitchFamily="34" charset="0"/>
                      </a:rPr>
                      <m:t>𝑋</m:t>
                    </m:r>
                  </m:oMath>
                </a14:m>
                <a:r>
                  <a:rPr lang="en-US" sz="2400" cap="none" dirty="0">
                    <a:latin typeface="Arial" panose="020B0604020202020204" pitchFamily="34" charset="0"/>
                    <a:cs typeface="Arial" panose="020B0604020202020204" pitchFamily="34" charset="0"/>
                  </a:rPr>
                  <a:t> and a function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𝑋</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400" cap="none" dirty="0">
                    <a:latin typeface="Arial" panose="020B0604020202020204" pitchFamily="34" charset="0"/>
                    <a:cs typeface="Arial" panose="020B0604020202020204" pitchFamily="34" charset="0"/>
                  </a:rPr>
                  <a:t> </a:t>
                </a:r>
              </a:p>
              <a:p>
                <a:pPr marL="0" indent="0">
                  <a:lnSpc>
                    <a:spcPct val="150000"/>
                  </a:lnSpc>
                  <a:buNone/>
                </a:pP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i</a:t>
                </a:r>
                <a:r>
                  <a:rPr lang="en-US" sz="2400" cap="none" dirty="0">
                    <a:latin typeface="Arial" panose="020B0604020202020204" pitchFamily="34" charset="0"/>
                    <a:cs typeface="Arial" panose="020B0604020202020204" pitchFamily="34" charset="0"/>
                  </a:rPr>
                  <a:t>) for all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𝑖𝑓𝑓</m:t>
                    </m:r>
                    <m:r>
                      <a:rPr lang="en-US" sz="2400" b="0" i="1" cap="none"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p>
              <a:p>
                <a:pPr marL="0" indent="0">
                  <a:lnSpc>
                    <a:spcPct val="150000"/>
                  </a:lnSpc>
                  <a:buNone/>
                </a:pPr>
                <a:r>
                  <a:rPr lang="en-US" sz="2400" cap="none" dirty="0">
                    <a:latin typeface="Arial" panose="020B0604020202020204" pitchFamily="34" charset="0"/>
                    <a:cs typeface="Arial" panose="020B0604020202020204" pitchFamily="34" charset="0"/>
                  </a:rPr>
                  <a:t>	(ii) for all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a:solidFill>
                          <a:srgbClr val="C00000"/>
                        </a:solidFill>
                        <a:latin typeface="Cambria Math" panose="02040503050406030204" pitchFamily="18" charset="0"/>
                        <a:ea typeface="Cambria Math" panose="02040503050406030204" pitchFamily="18" charset="0"/>
                        <a:cs typeface="Arial" panose="020B0604020202020204" pitchFamily="34" charset="0"/>
                      </a:rPr>
                      <m:t>𝑖𝑓𝑓</m:t>
                    </m:r>
                    <m:r>
                      <a:rPr lang="en-US" sz="2400" i="1" cap="none">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latin typeface="Arial" panose="020B0604020202020204" pitchFamily="34" charset="0"/>
                  <a:cs typeface="Arial" panose="020B0604020202020204" pitchFamily="34" charset="0"/>
                </a:endParaRPr>
              </a:p>
              <a:p>
                <a:pPr marL="0" indent="0">
                  <a:lnSpc>
                    <a:spcPct val="150000"/>
                  </a:lnSpc>
                  <a:buNone/>
                </a:pPr>
                <a:r>
                  <a:rPr lang="en-US" sz="2400" cap="none" dirty="0">
                    <a:latin typeface="Arial" panose="020B0604020202020204" pitchFamily="34" charset="0"/>
                    <a:cs typeface="Arial" panose="020B0604020202020204" pitchFamily="34" charset="0"/>
                  </a:rPr>
                  <a:t>	(iii) for all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a:solidFill>
                          <a:srgbClr val="C00000"/>
                        </a:solidFill>
                        <a:latin typeface="Cambria Math" panose="02040503050406030204" pitchFamily="18" charset="0"/>
                        <a:ea typeface="Cambria Math" panose="02040503050406030204" pitchFamily="18" charset="0"/>
                        <a:cs typeface="Arial" panose="020B0604020202020204" pitchFamily="34" charset="0"/>
                      </a:rPr>
                      <m:t>𝑖𝑓𝑓</m:t>
                    </m:r>
                    <m:r>
                      <a:rPr lang="en-US" sz="2400" i="1" cap="none">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cap="none" dirty="0">
                    <a:solidFill>
                      <a:schemeClr val="accent6"/>
                    </a:solidFill>
                    <a:latin typeface="Arial" panose="020B0604020202020204" pitchFamily="34" charset="0"/>
                    <a:ea typeface="Cambria Math" panose="02040503050406030204" pitchFamily="18" charset="0"/>
                    <a:cs typeface="Arial" panose="020B0604020202020204" pitchFamily="34" charset="0"/>
                  </a:rPr>
                  <a:t>Fact</a:t>
                </a:r>
                <a:r>
                  <a:rPr lang="en-US" sz="2400" cap="none" dirty="0" smtClean="0">
                    <a:solidFill>
                      <a:schemeClr val="accent6"/>
                    </a:solidFill>
                    <a:latin typeface="Arial" panose="020B0604020202020204" pitchFamily="34" charset="0"/>
                    <a:ea typeface="Cambria Math" panose="02040503050406030204" pitchFamily="18" charset="0"/>
                    <a:cs typeface="Arial" panose="020B0604020202020204" pitchFamily="34" charset="0"/>
                  </a:rPr>
                  <a:t>: </a:t>
                </a:r>
                <a:r>
                  <a:rPr lang="en-US" sz="2400" cap="none" dirty="0" smtClean="0">
                    <a:latin typeface="Arial" panose="020B0604020202020204" pitchFamily="34" charset="0"/>
                    <a:ea typeface="Cambria Math" panose="02040503050406030204" pitchFamily="18" charset="0"/>
                    <a:cs typeface="Arial" panose="020B0604020202020204" pitchFamily="34" charset="0"/>
                  </a:rPr>
                  <a:t>If</a:t>
                </a:r>
                <a:r>
                  <a:rPr lang="en-US" sz="2400" cap="none" dirty="0" smtClean="0">
                    <a:solidFill>
                      <a:schemeClr val="accent6"/>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ea typeface="Cambria Math" panose="02040503050406030204" pitchFamily="18" charset="0"/>
                    <a:cs typeface="Arial" panose="020B0604020202020204" pitchFamily="34" charset="0"/>
                  </a:rPr>
                  <a:t> is complete, (</a:t>
                </a:r>
                <a:r>
                  <a:rPr lang="en-US" sz="2400" cap="none" dirty="0" err="1" smtClean="0">
                    <a:latin typeface="Arial" panose="020B0604020202020204" pitchFamily="34" charset="0"/>
                    <a:ea typeface="Cambria Math" panose="02040503050406030204" pitchFamily="18" charset="0"/>
                    <a:cs typeface="Arial" panose="020B0604020202020204" pitchFamily="34" charset="0"/>
                  </a:rPr>
                  <a:t>i</a:t>
                </a:r>
                <a:r>
                  <a:rPr lang="en-US" sz="2400" cap="none" dirty="0">
                    <a:latin typeface="Arial" panose="020B0604020202020204" pitchFamily="34" charset="0"/>
                    <a:ea typeface="Cambria Math" panose="02040503050406030204" pitchFamily="18" charset="0"/>
                    <a:cs typeface="Arial" panose="020B0604020202020204" pitchFamily="34" charset="0"/>
                  </a:rPr>
                  <a:t>) and (ii) are equivalent, and each implies (iii) </a:t>
                </a:r>
              </a:p>
              <a:p>
                <a:pPr marL="0" indent="0">
                  <a:lnSpc>
                    <a:spcPct val="150000"/>
                  </a:lnSpc>
                  <a:buNone/>
                </a:pPr>
                <a:r>
                  <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rPr>
                  <a:t>	(but not the other way around)</a:t>
                </a:r>
              </a:p>
              <a:p>
                <a:pPr marL="0" indent="0">
                  <a:lnSpc>
                    <a:spcPct val="150000"/>
                  </a:lnSpc>
                  <a:buNone/>
                </a:pPr>
                <a:endPar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4400" y="1924607"/>
                <a:ext cx="10363826" cy="3695957"/>
              </a:xfrm>
              <a:blipFill>
                <a:blip r:embed="rId2"/>
                <a:stretch>
                  <a:fillRect l="-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49</a:t>
            </a:fld>
            <a:endParaRPr lang="en-US"/>
          </a:p>
        </p:txBody>
      </p:sp>
    </p:spTree>
    <p:extLst>
      <p:ext uri="{BB962C8B-B14F-4D97-AF65-F5344CB8AC3E}">
        <p14:creationId xmlns:p14="http://schemas.microsoft.com/office/powerpoint/2010/main" val="3238438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No one predicts</a:t>
            </a:r>
          </a:p>
        </p:txBody>
      </p:sp>
      <p:sp>
        <p:nvSpPr>
          <p:cNvPr id="4" name="Slide Number Placeholder 3"/>
          <p:cNvSpPr>
            <a:spLocks noGrp="1"/>
          </p:cNvSpPr>
          <p:nvPr>
            <p:ph type="sldNum" sz="quarter" idx="12"/>
          </p:nvPr>
        </p:nvSpPr>
        <p:spPr/>
        <p:txBody>
          <a:bodyPr/>
          <a:lstStyle/>
          <a:p>
            <a:fld id="{3ED69D72-ABB3-F043-AB7B-9747B590CAA5}" type="slidenum">
              <a:rPr lang="en-US" smtClean="0"/>
              <a:t>5</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219200" y="2214694"/>
                <a:ext cx="9852454" cy="338554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Large, complex </a:t>
                </a:r>
                <a:r>
                  <a:rPr lang="en-US" sz="2800" dirty="0" smtClean="0">
                    <a:latin typeface="Arial" panose="020B0604020202020204" pitchFamily="34" charset="0"/>
                    <a:cs typeface="Arial" panose="020B0604020202020204" pitchFamily="34" charset="0"/>
                  </a:rPr>
                  <a:t>systems are hard to predict</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Chaos theory – even something as simple as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 </a:t>
                </a:r>
                <a14:m>
                  <m:oMath xmlns:m="http://schemas.openxmlformats.org/officeDocument/2006/math">
                    <m:sSub>
                      <m:sSubPr>
                        <m:ctrlPr>
                          <a:rPr lang="en-US" sz="2800" i="1" smtClean="0">
                            <a:solidFill>
                              <a:schemeClr val="accent1"/>
                            </a:solidFill>
                            <a:latin typeface="Cambria Math" panose="02040503050406030204" pitchFamily="18" charset="0"/>
                            <a:cs typeface="Arial" panose="020B0604020202020204" pitchFamily="34" charset="0"/>
                          </a:rPr>
                        </m:ctrlPr>
                      </m:sSubPr>
                      <m:e>
                        <m:r>
                          <a:rPr lang="en-US" sz="2800" b="0" i="1" smtClean="0">
                            <a:solidFill>
                              <a:schemeClr val="accent1"/>
                            </a:solidFill>
                            <a:latin typeface="Cambria Math" panose="02040503050406030204" pitchFamily="18" charset="0"/>
                            <a:cs typeface="Arial" panose="020B0604020202020204" pitchFamily="34" charset="0"/>
                          </a:rPr>
                          <m:t>𝑥</m:t>
                        </m:r>
                      </m:e>
                      <m:sub>
                        <m:r>
                          <a:rPr lang="en-US" sz="2800" b="0" i="1" smtClean="0">
                            <a:solidFill>
                              <a:schemeClr val="accent1"/>
                            </a:solidFill>
                            <a:latin typeface="Cambria Math" panose="02040503050406030204" pitchFamily="18" charset="0"/>
                            <a:cs typeface="Arial" panose="020B0604020202020204" pitchFamily="34" charset="0"/>
                          </a:rPr>
                          <m:t>𝑡</m:t>
                        </m:r>
                        <m:r>
                          <a:rPr lang="en-US" sz="2800" b="0" i="1" smtClean="0">
                            <a:solidFill>
                              <a:schemeClr val="accent1"/>
                            </a:solidFill>
                            <a:latin typeface="Cambria Math" panose="02040503050406030204" pitchFamily="18" charset="0"/>
                            <a:cs typeface="Arial" panose="020B0604020202020204" pitchFamily="34" charset="0"/>
                          </a:rPr>
                          <m:t>+</m:t>
                        </m:r>
                        <m:r>
                          <a:rPr lang="en-US" sz="2800" b="0" i="1" smtClean="0">
                            <a:solidFill>
                              <a:schemeClr val="accent1"/>
                            </a:solidFill>
                            <a:latin typeface="Cambria Math" panose="02040503050406030204" pitchFamily="18" charset="0"/>
                            <a:cs typeface="Arial" panose="020B0604020202020204" pitchFamily="34" charset="0"/>
                          </a:rPr>
                          <m:t>1</m:t>
                        </m:r>
                      </m:sub>
                    </m:sSub>
                    <m:r>
                      <a:rPr lang="en-US" sz="2800" b="0" i="1" smtClean="0">
                        <a:solidFill>
                          <a:schemeClr val="accent1"/>
                        </a:solidFill>
                        <a:latin typeface="Cambria Math" panose="02040503050406030204" pitchFamily="18" charset="0"/>
                        <a:cs typeface="Arial" panose="020B0604020202020204" pitchFamily="34" charset="0"/>
                      </a:rPr>
                      <m:t>=</m:t>
                    </m:r>
                    <m:r>
                      <a:rPr lang="en-US" sz="2800" b="0" i="1" smtClean="0">
                        <a:solidFill>
                          <a:schemeClr val="accent1"/>
                        </a:solidFill>
                        <a:latin typeface="Cambria Math" panose="02040503050406030204" pitchFamily="18" charset="0"/>
                        <a:cs typeface="Arial" panose="020B0604020202020204" pitchFamily="34" charset="0"/>
                      </a:rPr>
                      <m:t>𝑓</m:t>
                    </m:r>
                    <m:d>
                      <m:dPr>
                        <m:ctrlPr>
                          <a:rPr lang="en-US" sz="2800" b="0" i="1" smtClean="0">
                            <a:solidFill>
                              <a:schemeClr val="accent1"/>
                            </a:solidFill>
                            <a:latin typeface="Cambria Math" panose="02040503050406030204" pitchFamily="18" charset="0"/>
                            <a:cs typeface="Arial" panose="020B0604020202020204" pitchFamily="34" charset="0"/>
                          </a:rPr>
                        </m:ctrlPr>
                      </m:dPr>
                      <m:e>
                        <m:sSub>
                          <m:sSubPr>
                            <m:ctrlPr>
                              <a:rPr lang="en-US" sz="2800" b="0" i="1" smtClean="0">
                                <a:solidFill>
                                  <a:schemeClr val="accent1"/>
                                </a:solidFill>
                                <a:latin typeface="Cambria Math" panose="02040503050406030204" pitchFamily="18" charset="0"/>
                                <a:cs typeface="Arial" panose="020B0604020202020204" pitchFamily="34" charset="0"/>
                              </a:rPr>
                            </m:ctrlPr>
                          </m:sSubPr>
                          <m:e>
                            <m:r>
                              <a:rPr lang="en-US" sz="2800" b="0" i="1" smtClean="0">
                                <a:solidFill>
                                  <a:schemeClr val="accent1"/>
                                </a:solidFill>
                                <a:latin typeface="Cambria Math" panose="02040503050406030204" pitchFamily="18" charset="0"/>
                                <a:cs typeface="Arial" panose="020B0604020202020204" pitchFamily="34" charset="0"/>
                              </a:rPr>
                              <m:t>𝑥</m:t>
                            </m:r>
                          </m:e>
                          <m:sub>
                            <m:r>
                              <a:rPr lang="en-US" sz="2800" b="0" i="1" smtClean="0">
                                <a:solidFill>
                                  <a:schemeClr val="accent1"/>
                                </a:solidFill>
                                <a:latin typeface="Cambria Math" panose="02040503050406030204" pitchFamily="18" charset="0"/>
                                <a:cs typeface="Arial" panose="020B0604020202020204" pitchFamily="34" charset="0"/>
                              </a:rPr>
                              <m:t>𝑡</m:t>
                            </m:r>
                          </m:sub>
                        </m:sSub>
                      </m:e>
                    </m:d>
                  </m:oMath>
                </a14:m>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with</a:t>
                </a:r>
              </a:p>
              <a:p>
                <a:pPr lvl="3"/>
                <a:r>
                  <a:rPr lang="en-US" sz="2800" dirty="0" smtClean="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800" b="0" i="1" smtClean="0">
                        <a:solidFill>
                          <a:srgbClr val="FF0000"/>
                        </a:solidFill>
                        <a:latin typeface="Cambria Math" panose="02040503050406030204" pitchFamily="18" charset="0"/>
                        <a:cs typeface="Arial" panose="020B0604020202020204" pitchFamily="34" charset="0"/>
                      </a:rPr>
                      <m:t>𝑓</m:t>
                    </m:r>
                    <m:d>
                      <m:dPr>
                        <m:ctrlPr>
                          <a:rPr lang="en-US" sz="2800" b="0" i="1" smtClean="0">
                            <a:solidFill>
                              <a:srgbClr val="FF0000"/>
                            </a:solidFill>
                            <a:latin typeface="Cambria Math" panose="02040503050406030204" pitchFamily="18" charset="0"/>
                            <a:cs typeface="Arial" panose="020B0604020202020204" pitchFamily="34" charset="0"/>
                          </a:rPr>
                        </m:ctrlPr>
                      </m:dPr>
                      <m:e>
                        <m:r>
                          <a:rPr lang="en-US" sz="2800" b="0" i="1" smtClean="0">
                            <a:solidFill>
                              <a:srgbClr val="FF0000"/>
                            </a:solidFill>
                            <a:latin typeface="Cambria Math" panose="02040503050406030204" pitchFamily="18" charset="0"/>
                            <a:cs typeface="Arial" panose="020B0604020202020204" pitchFamily="34" charset="0"/>
                          </a:rPr>
                          <m:t>𝑥</m:t>
                        </m:r>
                      </m:e>
                    </m:d>
                    <m:r>
                      <a:rPr lang="en-US" sz="2800" b="0" i="1" smtClean="0">
                        <a:solidFill>
                          <a:srgbClr val="FF0000"/>
                        </a:solidFill>
                        <a:latin typeface="Cambria Math" panose="02040503050406030204" pitchFamily="18" charset="0"/>
                        <a:cs typeface="Arial" panose="020B0604020202020204" pitchFamily="34" charset="0"/>
                      </a:rPr>
                      <m:t>=</m:t>
                    </m:r>
                    <m:r>
                      <a:rPr lang="en-US" sz="2800" b="0" i="1" smtClean="0">
                        <a:solidFill>
                          <a:srgbClr val="FF0000"/>
                        </a:solidFill>
                        <a:latin typeface="Cambria Math" panose="02040503050406030204" pitchFamily="18" charset="0"/>
                        <a:cs typeface="Arial" panose="020B0604020202020204" pitchFamily="34" charset="0"/>
                      </a:rPr>
                      <m:t>1</m:t>
                    </m:r>
                    <m:r>
                      <a:rPr lang="en-US" sz="2800" b="0" i="1" smtClean="0">
                        <a:solidFill>
                          <a:srgbClr val="FF0000"/>
                        </a:solidFill>
                        <a:latin typeface="Cambria Math" panose="02040503050406030204" pitchFamily="18" charset="0"/>
                        <a:cs typeface="Arial" panose="020B0604020202020204" pitchFamily="34" charset="0"/>
                      </a:rPr>
                      <m:t>−</m:t>
                    </m:r>
                    <m:r>
                      <a:rPr lang="en-US" sz="2800" b="0" i="1" smtClean="0">
                        <a:solidFill>
                          <a:srgbClr val="FF0000"/>
                        </a:solidFill>
                        <a:latin typeface="Cambria Math" panose="02040503050406030204" pitchFamily="18" charset="0"/>
                        <a:cs typeface="Arial" panose="020B0604020202020204" pitchFamily="34" charset="0"/>
                      </a:rPr>
                      <m:t>4</m:t>
                    </m:r>
                    <m:sSup>
                      <m:sSupPr>
                        <m:ctrlPr>
                          <a:rPr lang="en-US" sz="2800" b="0" i="1" smtClean="0">
                            <a:solidFill>
                              <a:srgbClr val="FF0000"/>
                            </a:solidFill>
                            <a:latin typeface="Cambria Math" panose="02040503050406030204" pitchFamily="18" charset="0"/>
                            <a:cs typeface="Arial" panose="020B0604020202020204" pitchFamily="34" charset="0"/>
                          </a:rPr>
                        </m:ctrlPr>
                      </m:sSupPr>
                      <m:e>
                        <m:d>
                          <m:dPr>
                            <m:ctrlPr>
                              <a:rPr lang="en-US" sz="2800" i="1">
                                <a:solidFill>
                                  <a:srgbClr val="FF0000"/>
                                </a:solidFill>
                                <a:latin typeface="Cambria Math" panose="02040503050406030204" pitchFamily="18" charset="0"/>
                                <a:cs typeface="Arial" panose="020B0604020202020204" pitchFamily="34" charset="0"/>
                              </a:rPr>
                            </m:ctrlPr>
                          </m:dPr>
                          <m:e>
                            <m:r>
                              <a:rPr lang="en-US" sz="2800" i="1">
                                <a:solidFill>
                                  <a:srgbClr val="FF0000"/>
                                </a:solidFill>
                                <a:latin typeface="Cambria Math" panose="02040503050406030204" pitchFamily="18" charset="0"/>
                                <a:cs typeface="Arial" panose="020B0604020202020204" pitchFamily="34" charset="0"/>
                              </a:rPr>
                              <m:t>𝑥</m:t>
                            </m:r>
                            <m:r>
                              <a:rPr lang="en-US" sz="2800" i="1">
                                <a:solidFill>
                                  <a:srgbClr val="FF0000"/>
                                </a:solidFill>
                                <a:latin typeface="Cambria Math" panose="02040503050406030204" pitchFamily="18" charset="0"/>
                                <a:cs typeface="Arial" panose="020B0604020202020204" pitchFamily="34" charset="0"/>
                              </a:rPr>
                              <m:t>−</m:t>
                            </m:r>
                            <m:r>
                              <a:rPr lang="en-US" sz="2800" i="1">
                                <a:solidFill>
                                  <a:srgbClr val="FF0000"/>
                                </a:solidFill>
                                <a:latin typeface="Cambria Math" panose="02040503050406030204" pitchFamily="18" charset="0"/>
                                <a:cs typeface="Arial" panose="020B0604020202020204" pitchFamily="34" charset="0"/>
                              </a:rPr>
                              <m:t>0</m:t>
                            </m:r>
                            <m:r>
                              <a:rPr lang="en-US" sz="2800" i="1">
                                <a:solidFill>
                                  <a:srgbClr val="FF0000"/>
                                </a:solidFill>
                                <a:latin typeface="Cambria Math" panose="02040503050406030204" pitchFamily="18" charset="0"/>
                                <a:cs typeface="Arial" panose="020B0604020202020204" pitchFamily="34" charset="0"/>
                              </a:rPr>
                              <m:t>.</m:t>
                            </m:r>
                            <m:r>
                              <a:rPr lang="en-US" sz="2800" i="1">
                                <a:solidFill>
                                  <a:srgbClr val="FF0000"/>
                                </a:solidFill>
                                <a:latin typeface="Cambria Math" panose="02040503050406030204" pitchFamily="18" charset="0"/>
                                <a:cs typeface="Arial" panose="020B0604020202020204" pitchFamily="34" charset="0"/>
                              </a:rPr>
                              <m:t>5</m:t>
                            </m:r>
                          </m:e>
                        </m:d>
                      </m:e>
                      <m:sup>
                        <m:r>
                          <a:rPr lang="en-US" sz="2800" b="0" i="1" smtClean="0">
                            <a:solidFill>
                              <a:srgbClr val="FF0000"/>
                            </a:solidFill>
                            <a:latin typeface="Cambria Math" panose="02040503050406030204" pitchFamily="18" charset="0"/>
                            <a:cs typeface="Arial" panose="020B0604020202020204" pitchFamily="34" charset="0"/>
                          </a:rPr>
                          <m:t>2</m:t>
                        </m:r>
                      </m:sup>
                    </m:sSup>
                  </m:oMath>
                </a14:m>
                <a:endParaRPr lang="en-US" sz="28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19200" y="2214694"/>
                <a:ext cx="9852454" cy="3385542"/>
              </a:xfrm>
              <a:prstGeom prst="rect">
                <a:avLst/>
              </a:prstGeom>
              <a:blipFill>
                <a:blip r:embed="rId2"/>
                <a:stretch>
                  <a:fillRect l="-1114" t="-1799"/>
                </a:stretch>
              </a:blipFill>
            </p:spPr>
            <p:txBody>
              <a:bodyPr/>
              <a:lstStyle/>
              <a:p>
                <a:r>
                  <a:rPr lang="en-US">
                    <a:noFill/>
                  </a:rPr>
                  <a:t> </a:t>
                </a:r>
              </a:p>
            </p:txBody>
          </p:sp>
        </mc:Fallback>
      </mc:AlternateContent>
    </p:spTree>
    <p:extLst>
      <p:ext uri="{BB962C8B-B14F-4D97-AF65-F5344CB8AC3E}">
        <p14:creationId xmlns:p14="http://schemas.microsoft.com/office/powerpoint/2010/main" val="2210710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Equivalence of (</a:t>
            </a:r>
            <a:r>
              <a:rPr lang="en-US" dirty="0" err="1" smtClean="0">
                <a:solidFill>
                  <a:srgbClr val="7030A0"/>
                </a:solidFill>
                <a:latin typeface="Arial" panose="020B0604020202020204" pitchFamily="34" charset="0"/>
                <a:cs typeface="Arial" panose="020B0604020202020204" pitchFamily="34" charset="0"/>
              </a:rPr>
              <a:t>i</a:t>
            </a:r>
            <a:r>
              <a:rPr lang="en-US" dirty="0" smtClean="0">
                <a:solidFill>
                  <a:srgbClr val="7030A0"/>
                </a:solidFill>
                <a:latin typeface="Arial" panose="020B0604020202020204" pitchFamily="34" charset="0"/>
                <a:cs typeface="Arial" panose="020B0604020202020204" pitchFamily="34" charset="0"/>
              </a:rPr>
              <a:t>) and (ii)</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4400" y="1566798"/>
                <a:ext cx="10363826" cy="3695957"/>
              </a:xfrm>
            </p:spPr>
            <p:txBody>
              <a:bodyPr>
                <a:normAutofit/>
              </a:bodyPr>
              <a:lstStyle/>
              <a:p>
                <a:pPr marL="0" indent="0">
                  <a:lnSpc>
                    <a:spcPct val="150000"/>
                  </a:lnSpc>
                  <a:buNone/>
                </a:pPr>
                <a:r>
                  <a:rPr lang="en-US" sz="2400" cap="none" dirty="0" smtClean="0">
                    <a:latin typeface="Arial" panose="020B0604020202020204" pitchFamily="34" charset="0"/>
                    <a:cs typeface="Arial" panose="020B0604020202020204" pitchFamily="34" charset="0"/>
                  </a:rPr>
                  <a:t>(</a:t>
                </a:r>
                <a:r>
                  <a:rPr lang="en-US" sz="2400" cap="none" dirty="0" err="1">
                    <a:latin typeface="Arial" panose="020B0604020202020204" pitchFamily="34" charset="0"/>
                    <a:cs typeface="Arial" panose="020B0604020202020204" pitchFamily="34" charset="0"/>
                  </a:rPr>
                  <a:t>i</a:t>
                </a:r>
                <a:r>
                  <a:rPr lang="en-US" sz="2400" cap="none" dirty="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p>
              <a:p>
                <a:pPr marL="0" indent="0">
                  <a:lnSpc>
                    <a:spcPct val="150000"/>
                  </a:lnSpc>
                  <a:buNone/>
                </a:pPr>
                <a:r>
                  <a:rPr lang="en-US" sz="2400" cap="none" dirty="0" smtClean="0">
                    <a:latin typeface="Arial" panose="020B0604020202020204" pitchFamily="34" charset="0"/>
                    <a:cs typeface="Arial" panose="020B0604020202020204" pitchFamily="34" charset="0"/>
                  </a:rPr>
                  <a:t>(</a:t>
                </a:r>
                <a:r>
                  <a:rPr lang="en-US" sz="2400" cap="none" dirty="0">
                    <a:latin typeface="Arial" panose="020B0604020202020204" pitchFamily="34" charset="0"/>
                    <a:cs typeface="Arial" panose="020B0604020202020204" pitchFamily="34" charset="0"/>
                  </a:rPr>
                  <a:t>ii) </a:t>
                </a:r>
                <a:r>
                  <a:rPr lang="en-US" sz="2400" cap="none" dirty="0" smtClean="0">
                    <a:latin typeface="Arial" panose="020B0604020202020204" pitchFamily="34" charset="0"/>
                    <a:cs typeface="Arial" panose="020B0604020202020204" pitchFamily="34" charset="0"/>
                  </a:rPr>
                  <a:t>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Given completeness, this is just using the </a:t>
                </a:r>
                <a:r>
                  <a:rPr lang="en-US" sz="2400" dirty="0" smtClean="0">
                    <a:solidFill>
                      <a:srgbClr val="FF0000"/>
                    </a:solidFill>
                    <a:latin typeface="Arial" panose="020B0604020202020204" pitchFamily="34" charset="0"/>
                    <a:cs typeface="Arial" panose="020B0604020202020204" pitchFamily="34" charset="0"/>
                  </a:rPr>
                  <a:t>contrapositive</a:t>
                </a:r>
                <a:r>
                  <a:rPr lang="en-US" sz="2400" dirty="0" smtClean="0">
                    <a:latin typeface="Arial" panose="020B0604020202020204" pitchFamily="34" charset="0"/>
                    <a:cs typeface="Arial" panose="020B0604020202020204" pitchFamily="34" charset="0"/>
                  </a:rPr>
                  <a:t>: </a:t>
                </a:r>
              </a:p>
              <a:p>
                <a:pPr marL="0" indent="0">
                  <a:lnSpc>
                    <a:spcPct val="150000"/>
                  </a:lnSpc>
                  <a:buNone/>
                </a:pPr>
                <a:r>
                  <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rPr>
                  <a:t>	</a:t>
                </a:r>
                <a:r>
                  <a:rPr lang="en-US" sz="2400" cap="none" dirty="0" smtClean="0">
                    <a:latin typeface="Arial" panose="020B0604020202020204" pitchFamily="34" charset="0"/>
                    <a:ea typeface="Cambria Math" panose="02040503050406030204" pitchFamily="18" charset="0"/>
                    <a:cs typeface="Arial" panose="020B0604020202020204" pitchFamily="34" charset="0"/>
                  </a:rPr>
                  <a:t>to say that  </a:t>
                </a:r>
                <a:r>
                  <a:rPr lang="en-US" sz="24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a14:m>
                <a:endParaRPr lang="en-US" sz="24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is equivalent to saying that	</a:t>
                </a:r>
                <a:r>
                  <a:rPr lang="en-US" sz="24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chemeClr val="accent1"/>
                        </a:solidFill>
                        <a:latin typeface="Cambria Math" panose="02040503050406030204" pitchFamily="18" charset="0"/>
                        <a:ea typeface="Cambria Math" panose="02040503050406030204" pitchFamily="18" charset="0"/>
                        <a:cs typeface="Arial" panose="020B0604020202020204" pitchFamily="34" charset="0"/>
                      </a:rPr>
                      <m:t>𝑝</m:t>
                    </m:r>
                  </m:oMath>
                </a14:m>
                <a:endParaRPr lang="en-US" sz="240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4400" y="1566798"/>
                <a:ext cx="10363826" cy="3695957"/>
              </a:xfrm>
              <a:blipFill>
                <a:blip r:embed="rId2"/>
                <a:stretch>
                  <a:fillRect l="-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50</a:t>
            </a:fld>
            <a:endParaRPr lang="en-US"/>
          </a:p>
        </p:txBody>
      </p:sp>
    </p:spTree>
    <p:extLst>
      <p:ext uri="{BB962C8B-B14F-4D97-AF65-F5344CB8AC3E}">
        <p14:creationId xmlns:p14="http://schemas.microsoft.com/office/powerpoint/2010/main" val="1843585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Contrapositives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4400" y="1566798"/>
                <a:ext cx="10363826" cy="4706781"/>
              </a:xfrm>
            </p:spPr>
            <p:txBody>
              <a:bodyPr>
                <a:normAutofit/>
              </a:bodyPr>
              <a:lstStyle/>
              <a:p>
                <a:pPr marL="0" indent="0">
                  <a:lnSpc>
                    <a:spcPct val="150000"/>
                  </a:lnSpc>
                  <a:buNone/>
                </a:pPr>
                <a:r>
                  <a:rPr lang="en-US" sz="22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r>
                  <a:rPr lang="en-US" sz="2200" cap="none" dirty="0" smtClean="0">
                    <a:latin typeface="Arial" panose="020B0604020202020204" pitchFamily="34" charset="0"/>
                    <a:ea typeface="Cambria Math" panose="02040503050406030204" pitchFamily="18" charset="0"/>
                    <a:cs typeface="Arial" panose="020B0604020202020204" pitchFamily="34" charset="0"/>
                  </a:rPr>
                  <a:t>The (“material”) implication</a:t>
                </a:r>
                <a:r>
                  <a:rPr lang="en-US" sz="22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2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22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2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a14:m>
                <a:endParaRPr lang="en-US" sz="22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2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r>
                  <a:rPr lang="en-US" sz="2200" dirty="0" smtClean="0">
                    <a:latin typeface="Arial" panose="020B0604020202020204" pitchFamily="34" charset="0"/>
                    <a:ea typeface="Cambria Math" panose="02040503050406030204" pitchFamily="18" charset="0"/>
                    <a:cs typeface="Arial" panose="020B0604020202020204" pitchFamily="34" charset="0"/>
                  </a:rPr>
                  <a:t>is equivalent to 		</a:t>
                </a:r>
                <a:r>
                  <a:rPr lang="en-US" sz="22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2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r>
                      <a:rPr lang="en-US" sz="22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2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oMath>
                </a14:m>
                <a:endParaRPr lang="en-US" sz="2200" b="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1800" cap="none" dirty="0" smtClean="0">
                    <a:latin typeface="Arial" panose="020B0604020202020204" pitchFamily="34" charset="0"/>
                    <a:ea typeface="Cambria Math" panose="02040503050406030204" pitchFamily="18" charset="0"/>
                    <a:cs typeface="Arial" panose="020B0604020202020204" pitchFamily="34" charset="0"/>
                  </a:rPr>
                  <a:t>In fact,</a:t>
                </a:r>
                <a:r>
                  <a:rPr lang="en-US" sz="1800" dirty="0">
                    <a:latin typeface="Arial" panose="020B0604020202020204" pitchFamily="34" charset="0"/>
                    <a:ea typeface="Cambria Math" panose="02040503050406030204" pitchFamily="18" charset="0"/>
                    <a:cs typeface="Arial" panose="020B0604020202020204" pitchFamily="34" charset="0"/>
                  </a:rPr>
                  <a:t> </a:t>
                </a:r>
                <a:r>
                  <a:rPr lang="en-US" sz="1800" dirty="0" smtClean="0">
                    <a:latin typeface="Arial" panose="020B0604020202020204" pitchFamily="34" charset="0"/>
                    <a:ea typeface="Cambria Math" panose="02040503050406030204" pitchFamily="18" charset="0"/>
                    <a:cs typeface="Arial" panose="020B0604020202020204" pitchFamily="34" charset="0"/>
                  </a:rPr>
                  <a:t>the </a:t>
                </a:r>
                <a:r>
                  <a:rPr lang="en-US" sz="18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material </a:t>
                </a:r>
                <a:r>
                  <a:rPr lang="en-US" sz="1800" dirty="0">
                    <a:solidFill>
                      <a:srgbClr val="FF0000"/>
                    </a:solidFill>
                    <a:latin typeface="Arial" panose="020B0604020202020204" pitchFamily="34" charset="0"/>
                    <a:ea typeface="Cambria Math" panose="02040503050406030204" pitchFamily="18" charset="0"/>
                    <a:cs typeface="Arial" panose="020B0604020202020204" pitchFamily="34" charset="0"/>
                  </a:rPr>
                  <a:t>implication</a:t>
                </a:r>
                <a:r>
                  <a:rPr lang="en-US" sz="1800" cap="none"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18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a14:m>
                <a:r>
                  <a:rPr lang="en-US" sz="18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r>
                  <a:rPr lang="en-US" sz="1800" cap="none" dirty="0" smtClean="0">
                    <a:latin typeface="Arial" panose="020B0604020202020204" pitchFamily="34" charset="0"/>
                    <a:ea typeface="Cambria Math" panose="02040503050406030204" pitchFamily="18" charset="0"/>
                    <a:cs typeface="Arial" panose="020B0604020202020204" pitchFamily="34" charset="0"/>
                  </a:rPr>
                  <a:t>is </a:t>
                </a:r>
                <a:r>
                  <a:rPr lang="en-US" sz="1800" cap="none" dirty="0" smtClean="0">
                    <a:solidFill>
                      <a:srgbClr val="7030A0"/>
                    </a:solidFill>
                    <a:latin typeface="Arial" panose="020B0604020202020204" pitchFamily="34" charset="0"/>
                    <a:ea typeface="Cambria Math" panose="02040503050406030204" pitchFamily="18" charset="0"/>
                    <a:cs typeface="Arial" panose="020B0604020202020204" pitchFamily="34" charset="0"/>
                  </a:rPr>
                  <a:t>defined</a:t>
                </a:r>
                <a:r>
                  <a:rPr lang="en-US" sz="1800" cap="none" dirty="0" smtClean="0">
                    <a:latin typeface="Arial" panose="020B0604020202020204" pitchFamily="34" charset="0"/>
                    <a:ea typeface="Cambria Math" panose="02040503050406030204" pitchFamily="18" charset="0"/>
                    <a:cs typeface="Arial" panose="020B0604020202020204" pitchFamily="34" charset="0"/>
                  </a:rPr>
                  <a:t> as  </a:t>
                </a:r>
                <a14:m>
                  <m:oMath xmlns:m="http://schemas.openxmlformats.org/officeDocument/2006/math">
                    <m:r>
                      <a:rPr lang="en-US" sz="18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180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a14:m>
                <a:endParaRPr lang="en-US" sz="18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1800" cap="none" dirty="0" smtClean="0">
                    <a:latin typeface="Arial" panose="020B0604020202020204" pitchFamily="34" charset="0"/>
                    <a:ea typeface="Cambria Math" panose="02040503050406030204" pitchFamily="18" charset="0"/>
                    <a:cs typeface="Arial" panose="020B0604020202020204" pitchFamily="34" charset="0"/>
                  </a:rPr>
                  <a:t>And the truth value of </a:t>
                </a:r>
                <a14:m>
                  <m:oMath xmlns:m="http://schemas.openxmlformats.org/officeDocument/2006/math">
                    <m:r>
                      <a:rPr lang="en-US" sz="18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18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a14:m>
                <a:r>
                  <a:rPr lang="en-US" sz="1800" cap="none" dirty="0" smtClean="0">
                    <a:latin typeface="Arial" panose="020B0604020202020204" pitchFamily="34" charset="0"/>
                    <a:ea typeface="Cambria Math" panose="02040503050406030204" pitchFamily="18" charset="0"/>
                    <a:cs typeface="Arial" panose="020B0604020202020204" pitchFamily="34" charset="0"/>
                  </a:rPr>
                  <a:t> is</a:t>
                </a:r>
              </a:p>
              <a:p>
                <a:pPr marL="0" indent="0">
                  <a:lnSpc>
                    <a:spcPct val="150000"/>
                  </a:lnSpc>
                  <a:buNone/>
                </a:pPr>
                <a:endParaRPr lang="en-US" sz="2400" cap="none"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1800" cap="none" dirty="0" smtClean="0">
                    <a:latin typeface="Arial" panose="020B0604020202020204" pitchFamily="34" charset="0"/>
                    <a:cs typeface="Arial" panose="020B0604020202020204" pitchFamily="34" charset="0"/>
                  </a:rPr>
                  <a:t>– the same as the truth value of </a:t>
                </a:r>
                <a14:m>
                  <m:oMath xmlns:m="http://schemas.openxmlformats.org/officeDocument/2006/math">
                    <m:r>
                      <a:rPr lang="en-US" sz="18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r>
                      <a:rPr lang="en-US" sz="18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oMath>
                </a14:m>
                <a:r>
                  <a:rPr lang="en-US" sz="1800"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r>
                  <a:rPr lang="en-US" sz="1800" dirty="0" smtClean="0">
                    <a:latin typeface="Arial" panose="020B0604020202020204" pitchFamily="34" charset="0"/>
                    <a:ea typeface="Cambria Math" panose="02040503050406030204" pitchFamily="18" charset="0"/>
                    <a:cs typeface="Arial" panose="020B0604020202020204" pitchFamily="34" charset="0"/>
                  </a:rPr>
                  <a:t>which is (again) </a:t>
                </a:r>
                <a:r>
                  <a:rPr lang="en-US" sz="1800" dirty="0" smtClean="0">
                    <a:solidFill>
                      <a:srgbClr val="7030A0"/>
                    </a:solidFill>
                    <a:latin typeface="Arial" panose="020B0604020202020204" pitchFamily="34" charset="0"/>
                    <a:ea typeface="Cambria Math" panose="02040503050406030204" pitchFamily="18" charset="0"/>
                    <a:cs typeface="Arial" panose="020B0604020202020204" pitchFamily="34" charset="0"/>
                  </a:rPr>
                  <a:t>defined</a:t>
                </a:r>
                <a:r>
                  <a:rPr lang="en-US" sz="1800" dirty="0" smtClean="0">
                    <a:latin typeface="Arial" panose="020B0604020202020204" pitchFamily="34" charset="0"/>
                    <a:ea typeface="Cambria Math" panose="02040503050406030204" pitchFamily="18" charset="0"/>
                    <a:cs typeface="Arial" panose="020B0604020202020204" pitchFamily="34" charset="0"/>
                  </a:rPr>
                  <a:t> as</a:t>
                </a:r>
              </a:p>
              <a:p>
                <a:pPr marL="0" indent="0">
                  <a:buNone/>
                </a:pPr>
                <a:endParaRPr lang="en-US" sz="1800" dirty="0" smtClean="0">
                  <a:latin typeface="Arial" panose="020B0604020202020204" pitchFamily="34" charset="0"/>
                  <a:ea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b="0" i="1" smtClean="0">
                          <a:solidFill>
                            <a:schemeClr val="accent1"/>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18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m:oMathPara>
                </a14:m>
                <a:endParaRPr lang="en-US" sz="18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18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18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18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4400" y="1566798"/>
                <a:ext cx="10363826" cy="4706781"/>
              </a:xfrm>
              <a:blipFill>
                <a:blip r:embed="rId2"/>
                <a:stretch>
                  <a:fillRect l="-471" b="-1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51</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587389545"/>
                  </p:ext>
                </p:extLst>
              </p:nvPr>
            </p:nvGraphicFramePr>
            <p:xfrm>
              <a:off x="7779910" y="3248182"/>
              <a:ext cx="3358983" cy="1745262"/>
            </p:xfrm>
            <a:graphic>
              <a:graphicData uri="http://schemas.openxmlformats.org/drawingml/2006/table">
                <a:tbl>
                  <a:tblPr firstRow="1" bandRow="1">
                    <a:tableStyleId>{5C22544A-7EE6-4342-B048-85BDC9FD1C3A}</a:tableStyleId>
                  </a:tblPr>
                  <a:tblGrid>
                    <a:gridCol w="1119661">
                      <a:extLst>
                        <a:ext uri="{9D8B030D-6E8A-4147-A177-3AD203B41FA5}">
                          <a16:colId xmlns:a16="http://schemas.microsoft.com/office/drawing/2014/main" val="4228835113"/>
                        </a:ext>
                      </a:extLst>
                    </a:gridCol>
                    <a:gridCol w="1119661">
                      <a:extLst>
                        <a:ext uri="{9D8B030D-6E8A-4147-A177-3AD203B41FA5}">
                          <a16:colId xmlns:a16="http://schemas.microsoft.com/office/drawing/2014/main" val="539893068"/>
                        </a:ext>
                      </a:extLst>
                    </a:gridCol>
                    <a:gridCol w="1119661">
                      <a:extLst>
                        <a:ext uri="{9D8B030D-6E8A-4147-A177-3AD203B41FA5}">
                          <a16:colId xmlns:a16="http://schemas.microsoft.com/office/drawing/2014/main" val="1322243885"/>
                        </a:ext>
                      </a:extLst>
                    </a:gridCol>
                  </a:tblGrid>
                  <a:tr h="552591">
                    <a:tc>
                      <a:txBody>
                        <a:bodyPr/>
                        <a:lstStyle/>
                        <a:p>
                          <a:pPr algn="ctr"/>
                          <a:r>
                            <a:rPr lang="en-US" sz="1800" b="0" dirty="0" smtClean="0">
                              <a:solidFill>
                                <a:srgbClr val="7030A0"/>
                              </a:solidFill>
                              <a:ea typeface="Cambria Math" panose="02040503050406030204" pitchFamily="18" charset="0"/>
                              <a:cs typeface="Arial" panose="020B0604020202020204" pitchFamily="34" charset="0"/>
                            </a:rPr>
                            <a:t>Value of </a:t>
                          </a:r>
                          <a14:m>
                            <m:oMath xmlns:m="http://schemas.openxmlformats.org/officeDocument/2006/math">
                              <m:r>
                                <a:rPr lang="en-US" sz="1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r>
                                <a:rPr lang="en-US" sz="18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a14:m>
                          <a:r>
                            <a:rPr lang="en-US" sz="1800" cap="none" dirty="0" smtClean="0">
                              <a:latin typeface="Arial" panose="020B0604020202020204" pitchFamily="34" charset="0"/>
                              <a:ea typeface="Cambria Math" panose="02040503050406030204" pitchFamily="18" charset="0"/>
                              <a:cs typeface="Arial" panose="020B0604020202020204" pitchFamily="34"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m:oMathPara>
                          </a14:m>
                          <a:endParaRPr lang="en-US" sz="18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𝑞</m:t>
                                </m:r>
                              </m:oMath>
                            </m:oMathPara>
                          </a14:m>
                          <a:endParaRPr lang="en-US" sz="180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261575"/>
                      </a:ext>
                    </a:extLst>
                  </a:tr>
                  <a:tr h="552591">
                    <a:tc>
                      <a:txBody>
                        <a:bodyPr/>
                        <a:lstStyle/>
                        <a:p>
                          <a:pPr/>
                          <a14:m>
                            <m:oMathPara xmlns:m="http://schemas.openxmlformats.org/officeDocument/2006/math">
                              <m:oMathParaPr>
                                <m:jc m:val="centerGroup"/>
                              </m:oMathParaPr>
                              <m:oMath xmlns:m="http://schemas.openxmlformats.org/officeDocument/2006/math">
                                <m:r>
                                  <a:rPr lang="en-US" sz="18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baseline="0" dirty="0" smtClean="0">
                              <a:solidFill>
                                <a:srgbClr val="FF0000"/>
                              </a:solidFill>
                            </a:rPr>
                            <a: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680845"/>
                      </a:ext>
                    </a:extLst>
                  </a:tr>
                  <a:tr h="552591">
                    <a:tc>
                      <a:txBody>
                        <a:bodyPr/>
                        <a:lstStyle/>
                        <a:p>
                          <a:pPr/>
                          <a14:m>
                            <m:oMathPara xmlns:m="http://schemas.openxmlformats.org/officeDocument/2006/math">
                              <m:oMathParaPr>
                                <m:jc m:val="centerGroup"/>
                              </m:oMathParaPr>
                              <m:oMath xmlns:m="http://schemas.openxmlformats.org/officeDocument/2006/math">
                                <m:r>
                                  <a:rPr lang="en-US" sz="1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𝑝</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mbria Math" panose="02040503050406030204" pitchFamily="18"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815907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587389545"/>
                  </p:ext>
                </p:extLst>
              </p:nvPr>
            </p:nvGraphicFramePr>
            <p:xfrm>
              <a:off x="7779910" y="3248182"/>
              <a:ext cx="3358983" cy="1745262"/>
            </p:xfrm>
            <a:graphic>
              <a:graphicData uri="http://schemas.openxmlformats.org/drawingml/2006/table">
                <a:tbl>
                  <a:tblPr firstRow="1" bandRow="1">
                    <a:tableStyleId>{5C22544A-7EE6-4342-B048-85BDC9FD1C3A}</a:tableStyleId>
                  </a:tblPr>
                  <a:tblGrid>
                    <a:gridCol w="1119661">
                      <a:extLst>
                        <a:ext uri="{9D8B030D-6E8A-4147-A177-3AD203B41FA5}">
                          <a16:colId xmlns:a16="http://schemas.microsoft.com/office/drawing/2014/main" val="4228835113"/>
                        </a:ext>
                      </a:extLst>
                    </a:gridCol>
                    <a:gridCol w="1119661">
                      <a:extLst>
                        <a:ext uri="{9D8B030D-6E8A-4147-A177-3AD203B41FA5}">
                          <a16:colId xmlns:a16="http://schemas.microsoft.com/office/drawing/2014/main" val="539893068"/>
                        </a:ext>
                      </a:extLst>
                    </a:gridCol>
                    <a:gridCol w="1119661">
                      <a:extLst>
                        <a:ext uri="{9D8B030D-6E8A-4147-A177-3AD203B41FA5}">
                          <a16:colId xmlns:a16="http://schemas.microsoft.com/office/drawing/2014/main" val="1322243885"/>
                        </a:ext>
                      </a:extLst>
                    </a:gridCol>
                  </a:tblGrid>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43" t="-4717" r="-201087" b="-17358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543" t="-4717" r="-101087" b="-17358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543" t="-4717" r="-1087" b="-173585"/>
                          </a:stretch>
                        </a:blipFill>
                      </a:tcPr>
                    </a:tc>
                    <a:extLst>
                      <a:ext uri="{0D108BD9-81ED-4DB2-BD59-A6C34878D82A}">
                        <a16:rowId xmlns:a16="http://schemas.microsoft.com/office/drawing/2014/main" val="3578261575"/>
                      </a:ext>
                    </a:extLst>
                  </a:tr>
                  <a:tr h="55259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43" t="-121978" r="-201087" b="-10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543" t="-121978" r="-101087" b="-102198"/>
                          </a:stretch>
                        </a:blipFill>
                      </a:tcPr>
                    </a:tc>
                    <a:tc>
                      <a:txBody>
                        <a:bodyPr/>
                        <a:lstStyle/>
                        <a:p>
                          <a:pPr algn="ctr"/>
                          <a:r>
                            <a:rPr lang="en-US" sz="2400" b="1" baseline="0" dirty="0" smtClean="0">
                              <a:solidFill>
                                <a:srgbClr val="FF0000"/>
                              </a:solidFill>
                            </a:rPr>
                            <a:t>–</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680845"/>
                      </a:ext>
                    </a:extLst>
                  </a:tr>
                  <a:tr h="55259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43" t="-221978" r="-201087"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543" t="-221978" r="-101087"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543" t="-221978" r="-1087" b="-2198"/>
                          </a:stretch>
                        </a:blipFill>
                      </a:tcPr>
                    </a:tc>
                    <a:extLst>
                      <a:ext uri="{0D108BD9-81ED-4DB2-BD59-A6C34878D82A}">
                        <a16:rowId xmlns:a16="http://schemas.microsoft.com/office/drawing/2014/main" val="1288159077"/>
                      </a:ext>
                    </a:extLst>
                  </a:tr>
                </a:tbl>
              </a:graphicData>
            </a:graphic>
          </p:graphicFrame>
        </mc:Fallback>
      </mc:AlternateContent>
    </p:spTree>
    <p:extLst>
      <p:ext uri="{BB962C8B-B14F-4D97-AF65-F5344CB8AC3E}">
        <p14:creationId xmlns:p14="http://schemas.microsoft.com/office/powerpoint/2010/main" val="42491450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Back to the equivalence of (</a:t>
            </a:r>
            <a:r>
              <a:rPr lang="en-US" dirty="0" err="1" smtClean="0">
                <a:solidFill>
                  <a:srgbClr val="7030A0"/>
                </a:solidFill>
                <a:latin typeface="Arial" panose="020B0604020202020204" pitchFamily="34" charset="0"/>
                <a:cs typeface="Arial" panose="020B0604020202020204" pitchFamily="34" charset="0"/>
              </a:rPr>
              <a:t>i</a:t>
            </a:r>
            <a:r>
              <a:rPr lang="en-US" dirty="0" smtClean="0">
                <a:solidFill>
                  <a:srgbClr val="7030A0"/>
                </a:solidFill>
                <a:latin typeface="Arial" panose="020B0604020202020204" pitchFamily="34" charset="0"/>
                <a:cs typeface="Arial" panose="020B0604020202020204" pitchFamily="34" charset="0"/>
              </a:rPr>
              <a:t>) and (ii)</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4400" y="1566798"/>
                <a:ext cx="10363826" cy="4571609"/>
              </a:xfrm>
            </p:spPr>
            <p:txBody>
              <a:bodyPr>
                <a:normAutofit fontScale="92500" lnSpcReduction="20000"/>
              </a:bodyPr>
              <a:lstStyle/>
              <a:p>
                <a:pPr marL="0" indent="0">
                  <a:lnSpc>
                    <a:spcPct val="150000"/>
                  </a:lnSpc>
                  <a:buNone/>
                </a:pPr>
                <a:r>
                  <a:rPr lang="en-US" sz="2400" cap="none" dirty="0" smtClean="0">
                    <a:latin typeface="Arial" panose="020B0604020202020204" pitchFamily="34" charset="0"/>
                    <a:cs typeface="Arial" panose="020B0604020202020204" pitchFamily="34" charset="0"/>
                  </a:rPr>
                  <a:t>(</a:t>
                </a:r>
                <a:r>
                  <a:rPr lang="en-US" sz="2400" cap="none" dirty="0" err="1">
                    <a:latin typeface="Arial" panose="020B0604020202020204" pitchFamily="34" charset="0"/>
                    <a:cs typeface="Arial" panose="020B0604020202020204" pitchFamily="34" charset="0"/>
                  </a:rPr>
                  <a:t>i</a:t>
                </a:r>
                <a:r>
                  <a:rPr lang="en-US" sz="2400" cap="none" dirty="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p>
              <a:p>
                <a:pPr marL="0" indent="0">
                  <a:lnSpc>
                    <a:spcPct val="150000"/>
                  </a:lnSpc>
                  <a:buNone/>
                </a:pPr>
                <a:r>
                  <a:rPr lang="en-US" sz="2400" cap="none" dirty="0" smtClean="0">
                    <a:latin typeface="Arial" panose="020B0604020202020204" pitchFamily="34" charset="0"/>
                    <a:cs typeface="Arial" panose="020B0604020202020204" pitchFamily="34" charset="0"/>
                  </a:rPr>
                  <a:t>(</a:t>
                </a:r>
                <a:r>
                  <a:rPr lang="en-US" sz="2400" cap="none" dirty="0">
                    <a:latin typeface="Arial" panose="020B0604020202020204" pitchFamily="34" charset="0"/>
                    <a:cs typeface="Arial" panose="020B0604020202020204" pitchFamily="34" charset="0"/>
                  </a:rPr>
                  <a:t>ii) </a:t>
                </a:r>
                <a:r>
                  <a:rPr lang="en-US" sz="2400" cap="none" dirty="0" smtClean="0">
                    <a:latin typeface="Arial" panose="020B0604020202020204" pitchFamily="34" charset="0"/>
                    <a:cs typeface="Arial" panose="020B0604020202020204" pitchFamily="34" charset="0"/>
                  </a:rPr>
                  <a:t>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Given completeness: </a:t>
                </a:r>
              </a:p>
              <a:p>
                <a:pPr marL="0" indent="0" algn="ctr">
                  <a:lnSpc>
                    <a:spcPct val="150000"/>
                  </a:lnSpc>
                  <a:buNone/>
                </a:pP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iff</a:t>
                </a: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endParaRPr lang="en-US" sz="240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oMath>
                </a14:m>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iff</a:t>
                </a:r>
                <a:r>
                  <a:rPr lang="en-US" sz="2400" dirty="0">
                    <a:latin typeface="Arial" panose="020B0604020202020204" pitchFamily="34" charset="0"/>
                    <a:cs typeface="Arial" panose="020B0604020202020204" pitchFamily="34" charset="0"/>
                  </a:rPr>
                  <a:t>	</a:t>
                </a:r>
                <a14:m>
                  <m:oMath xmlns:m="http://schemas.openxmlformats.org/officeDocument/2006/math">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e>
                    </m:d>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latin typeface="Arial" panose="020B0604020202020204" pitchFamily="34" charset="0"/>
                  <a:cs typeface="Arial" panose="020B0604020202020204" pitchFamily="34" charset="0"/>
                </a:endParaRPr>
              </a:p>
              <a:p>
                <a:pPr marL="0" indent="0">
                  <a:lnSpc>
                    <a:spcPct val="150000"/>
                  </a:lnSpc>
                  <a:buNone/>
                </a:pPr>
                <a:r>
                  <a:rPr lang="en-US" sz="2400" cap="none" dirty="0" smtClean="0">
                    <a:latin typeface="Arial" panose="020B0604020202020204" pitchFamily="34" charset="0"/>
                    <a:ea typeface="Cambria Math" panose="02040503050406030204" pitchFamily="18" charset="0"/>
                    <a:cs typeface="Arial" panose="020B0604020202020204" pitchFamily="34" charset="0"/>
                  </a:rPr>
                  <a:t>Hence (</a:t>
                </a:r>
                <a:r>
                  <a:rPr lang="en-US" sz="2400" cap="none" dirty="0" err="1" smtClean="0">
                    <a:latin typeface="Arial" panose="020B0604020202020204" pitchFamily="34" charset="0"/>
                    <a:ea typeface="Cambria Math" panose="02040503050406030204" pitchFamily="18" charset="0"/>
                    <a:cs typeface="Arial" panose="020B0604020202020204" pitchFamily="34" charset="0"/>
                  </a:rPr>
                  <a:t>i</a:t>
                </a:r>
                <a:r>
                  <a:rPr lang="en-US" sz="2400" cap="none" dirty="0" smtClean="0">
                    <a:latin typeface="Arial" panose="020B0604020202020204" pitchFamily="34" charset="0"/>
                    <a:ea typeface="Cambria Math" panose="02040503050406030204" pitchFamily="18" charset="0"/>
                    <a:cs typeface="Arial" panose="020B0604020202020204" pitchFamily="34" charset="0"/>
                  </a:rPr>
                  <a:t>) is equivalent to</a:t>
                </a:r>
              </a:p>
              <a:p>
                <a:pPr marL="0" indent="0" algn="ctr">
                  <a:lnSpc>
                    <a:spcPct val="150000"/>
                  </a:lnSpc>
                  <a:buNone/>
                </a:pPr>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all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𝑦</m:t>
                    </m:r>
                    <m:r>
                      <a:rPr lang="en-US" sz="2400" b="0" i="0" smtClean="0">
                        <a:solidFill>
                          <a:srgbClr val="0070C0"/>
                        </a:solidFill>
                        <a:latin typeface="Cambria Math" panose="02040503050406030204" pitchFamily="18" charset="0"/>
                        <a:cs typeface="Arial" panose="020B0604020202020204" pitchFamily="34" charset="0"/>
                      </a:rPr>
                      <m:t>     </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dirty="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smtClean="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 which is (ii) with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𝑦</m:t>
                    </m:r>
                  </m:oMath>
                </a14:m>
                <a:r>
                  <a:rPr lang="en-US" sz="2400" dirty="0" smtClean="0">
                    <a:latin typeface="Arial" panose="020B0604020202020204" pitchFamily="34" charset="0"/>
                    <a:cs typeface="Arial" panose="020B0604020202020204" pitchFamily="34" charset="0"/>
                  </a:rPr>
                  <a:t> reversed</a:t>
                </a:r>
                <a:endParaRPr lang="en-US" sz="2400" dirty="0">
                  <a:latin typeface="Arial" panose="020B0604020202020204" pitchFamily="34" charset="0"/>
                  <a:cs typeface="Arial" panose="020B0604020202020204" pitchFamily="34" charset="0"/>
                </a:endParaRPr>
              </a:p>
              <a:p>
                <a:pPr marL="0" indent="0">
                  <a:lnSpc>
                    <a:spcPct val="150000"/>
                  </a:lnSpc>
                  <a:buNone/>
                </a:pPr>
                <a:endPar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4400" y="1566798"/>
                <a:ext cx="10363826" cy="4571609"/>
              </a:xfrm>
              <a:blipFill>
                <a:blip r:embed="rId2"/>
                <a:stretch>
                  <a:fillRect l="-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52</a:t>
            </a:fld>
            <a:endParaRPr lang="en-US"/>
          </a:p>
        </p:txBody>
      </p:sp>
    </p:spTree>
    <p:extLst>
      <p:ext uri="{BB962C8B-B14F-4D97-AF65-F5344CB8AC3E}">
        <p14:creationId xmlns:p14="http://schemas.microsoft.com/office/powerpoint/2010/main" val="390237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And (</a:t>
            </a:r>
            <a:r>
              <a:rPr lang="en-US" dirty="0" err="1" smtClean="0">
                <a:solidFill>
                  <a:srgbClr val="7030A0"/>
                </a:solidFill>
                <a:latin typeface="Arial" panose="020B0604020202020204" pitchFamily="34" charset="0"/>
                <a:cs typeface="Arial" panose="020B0604020202020204" pitchFamily="34" charset="0"/>
              </a:rPr>
              <a:t>i</a:t>
            </a:r>
            <a:r>
              <a:rPr lang="en-US" dirty="0" smtClean="0">
                <a:solidFill>
                  <a:srgbClr val="7030A0"/>
                </a:solidFill>
                <a:latin typeface="Arial" panose="020B0604020202020204" pitchFamily="34" charset="0"/>
                <a:cs typeface="Arial" panose="020B0604020202020204" pitchFamily="34" charset="0"/>
              </a:rPr>
              <a:t>) [hence (ii)] implies (iii)</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4400" y="1566798"/>
                <a:ext cx="10363826" cy="3695957"/>
              </a:xfrm>
            </p:spPr>
            <p:txBody>
              <a:bodyPr>
                <a:normAutofit/>
              </a:bodyPr>
              <a:lstStyle/>
              <a:p>
                <a:pPr marL="0" indent="0">
                  <a:lnSpc>
                    <a:spcPct val="150000"/>
                  </a:lnSpc>
                  <a:buNone/>
                </a:pPr>
                <a:r>
                  <a:rPr lang="en-US" sz="2400" cap="none" dirty="0" smtClean="0">
                    <a:latin typeface="Arial" panose="020B0604020202020204" pitchFamily="34" charset="0"/>
                    <a:cs typeface="Arial" panose="020B0604020202020204" pitchFamily="34" charset="0"/>
                  </a:rPr>
                  <a:t>(</a:t>
                </a:r>
                <a:r>
                  <a:rPr lang="en-US" sz="2400" cap="none" dirty="0" err="1">
                    <a:latin typeface="Arial" panose="020B0604020202020204" pitchFamily="34" charset="0"/>
                    <a:cs typeface="Arial" panose="020B0604020202020204" pitchFamily="34" charset="0"/>
                  </a:rPr>
                  <a:t>i</a:t>
                </a:r>
                <a:r>
                  <a:rPr lang="en-US" sz="2400" cap="none" dirty="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 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p>
              <a:p>
                <a:pPr marL="0" indent="0">
                  <a:lnSpc>
                    <a:spcPct val="150000"/>
                  </a:lnSpc>
                  <a:buNone/>
                </a:pPr>
                <a:r>
                  <a:rPr lang="en-US" sz="2400" cap="none" dirty="0" smtClean="0">
                    <a:latin typeface="Arial" panose="020B0604020202020204" pitchFamily="34" charset="0"/>
                    <a:cs typeface="Arial" panose="020B0604020202020204" pitchFamily="34" charset="0"/>
                  </a:rPr>
                  <a:t>(iii) 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Because</a:t>
                </a:r>
              </a:p>
              <a:p>
                <a:pPr marL="0" indent="0">
                  <a:lnSpc>
                    <a:spcPct val="150000"/>
                  </a:lnSpc>
                  <a:buNone/>
                </a:pP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dirty="0" smtClean="0">
                    <a:solidFill>
                      <a:schemeClr val="accent1"/>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dirty="0" smtClean="0">
                    <a:solidFill>
                      <a:schemeClr val="accent1"/>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sz="2400" dirty="0">
                  <a:solidFill>
                    <a:schemeClr val="accent1"/>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4400" y="1566798"/>
                <a:ext cx="10363826" cy="3695957"/>
              </a:xfrm>
              <a:blipFill>
                <a:blip r:embed="rId2"/>
                <a:stretch>
                  <a:fillRect l="-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53</a:t>
            </a:fld>
            <a:endParaRPr lang="en-US"/>
          </a:p>
        </p:txBody>
      </p:sp>
      <mc:AlternateContent xmlns:mc="http://schemas.openxmlformats.org/markup-compatibility/2006" xmlns:a14="http://schemas.microsoft.com/office/drawing/2010/main">
        <mc:Choice Requires="a14">
          <p:sp>
            <p:nvSpPr>
              <p:cNvPr id="5" name="Rectangle 4"/>
              <p:cNvSpPr/>
              <p:nvPr/>
            </p:nvSpPr>
            <p:spPr>
              <a:xfrm>
                <a:off x="3554233" y="3347348"/>
                <a:ext cx="1248355" cy="137557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oMath>
                  </m:oMathPara>
                </a14:m>
                <a:endParaRPr lang="en-US" dirty="0" smtClean="0">
                  <a:solidFill>
                    <a:srgbClr val="0070C0"/>
                  </a:solidFill>
                  <a:ea typeface="Cambria Math" panose="02040503050406030204" pitchFamily="18" charset="0"/>
                  <a:cs typeface="Arial" panose="020B0604020202020204" pitchFamily="34" charset="0"/>
                </a:endParaRPr>
              </a:p>
              <a:p>
                <a:pPr algn="ctr"/>
                <a:endParaRPr lang="en-US" dirty="0" smtClean="0"/>
              </a:p>
              <a:p>
                <a:pPr algn="ctr"/>
                <a14:m>
                  <m:oMathPara xmlns:m="http://schemas.openxmlformats.org/officeDocument/2006/math">
                    <m:oMathParaPr>
                      <m:jc m:val="centerGroup"/>
                    </m:oMathParaPr>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554233" y="3347348"/>
                <a:ext cx="1248355" cy="1375576"/>
              </a:xfrm>
              <a:prstGeom prst="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46752" y="3352505"/>
                <a:ext cx="1700253" cy="137557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smtClean="0"/>
              </a:p>
              <a:p>
                <a:pPr algn="ctr"/>
                <a:endParaRPr lang="en-US" dirty="0" smtClean="0"/>
              </a:p>
              <a:p>
                <a:pPr algn="ctr"/>
                <a14:m>
                  <m:oMathPara xmlns:m="http://schemas.openxmlformats.org/officeDocument/2006/math">
                    <m:oMathParaPr>
                      <m:jc m:val="centerGroup"/>
                    </m:oMathParaPr>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646752" y="3352505"/>
                <a:ext cx="1700253" cy="1375576"/>
              </a:xfrm>
              <a:prstGeom prst="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93419" y="3538331"/>
                <a:ext cx="500932" cy="389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993419" y="3538331"/>
                <a:ext cx="500932" cy="389614"/>
              </a:xfrm>
              <a:prstGeom prst="rect">
                <a:avLst/>
              </a:prstGeom>
              <a:blipFill>
                <a:blip r:embed="rId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993419" y="4097573"/>
                <a:ext cx="500932" cy="389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993419" y="4097573"/>
                <a:ext cx="500932" cy="389614"/>
              </a:xfrm>
              <a:prstGeom prst="rect">
                <a:avLst/>
              </a:prstGeom>
              <a:blipFill>
                <a:blip r:embed="rId6"/>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509068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Why doesn’t (iii)</a:t>
            </a:r>
            <a:r>
              <a:rPr lang="en-US" dirty="0">
                <a:solidFill>
                  <a:srgbClr val="7030A0"/>
                </a:solidFill>
                <a:latin typeface="Arial" panose="020B0604020202020204" pitchFamily="34" charset="0"/>
                <a:cs typeface="Arial" panose="020B0604020202020204" pitchFamily="34" charset="0"/>
              </a:rPr>
              <a:t> </a:t>
            </a:r>
            <a:r>
              <a:rPr lang="en-US" dirty="0" smtClean="0">
                <a:solidFill>
                  <a:srgbClr val="7030A0"/>
                </a:solidFill>
                <a:latin typeface="Arial" panose="020B0604020202020204" pitchFamily="34" charset="0"/>
                <a:cs typeface="Arial" panose="020B0604020202020204" pitchFamily="34" charset="0"/>
              </a:rPr>
              <a:t>imply </a:t>
            </a:r>
            <a:r>
              <a:rPr lang="en-US" dirty="0">
                <a:solidFill>
                  <a:srgbClr val="7030A0"/>
                </a:solidFill>
                <a:latin typeface="Arial" panose="020B0604020202020204" pitchFamily="34" charset="0"/>
                <a:cs typeface="Arial" panose="020B0604020202020204" pitchFamily="34" charset="0"/>
              </a:rPr>
              <a:t>(</a:t>
            </a:r>
            <a:r>
              <a:rPr lang="en-US" dirty="0" err="1">
                <a:solidFill>
                  <a:srgbClr val="7030A0"/>
                </a:solidFill>
                <a:latin typeface="Arial" panose="020B0604020202020204" pitchFamily="34" charset="0"/>
                <a:cs typeface="Arial" panose="020B0604020202020204" pitchFamily="34" charset="0"/>
              </a:rPr>
              <a:t>i</a:t>
            </a:r>
            <a:r>
              <a:rPr lang="en-US" dirty="0">
                <a:solidFill>
                  <a:srgbClr val="7030A0"/>
                </a:solidFill>
                <a:latin typeface="Arial" panose="020B0604020202020204" pitchFamily="34" charset="0"/>
                <a:cs typeface="Arial" panose="020B0604020202020204" pitchFamily="34" charset="0"/>
              </a:rPr>
              <a:t>) </a:t>
            </a:r>
            <a:r>
              <a:rPr lang="en-US" dirty="0" smtClean="0">
                <a:solidFill>
                  <a:srgbClr val="7030A0"/>
                </a:solidFill>
                <a:latin typeface="Arial" panose="020B0604020202020204" pitchFamily="34" charset="0"/>
                <a:cs typeface="Arial" panose="020B0604020202020204" pitchFamily="34" charset="0"/>
              </a:rPr>
              <a:t>?</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789434"/>
                <a:ext cx="10363826" cy="3695957"/>
              </a:xfrm>
            </p:spPr>
            <p:txBody>
              <a:bodyPr>
                <a:normAutofit/>
              </a:bodyPr>
              <a:lstStyle/>
              <a:p>
                <a:pPr marL="0" indent="0">
                  <a:lnSpc>
                    <a:spcPct val="150000"/>
                  </a:lnSpc>
                  <a:buNone/>
                </a:pPr>
                <a:r>
                  <a:rPr lang="en-US" sz="2400" cap="none" dirty="0" smtClean="0">
                    <a:latin typeface="Arial" panose="020B0604020202020204" pitchFamily="34" charset="0"/>
                    <a:cs typeface="Arial" panose="020B0604020202020204" pitchFamily="34" charset="0"/>
                  </a:rPr>
                  <a:t>(</a:t>
                </a:r>
                <a:r>
                  <a:rPr lang="en-US" sz="2400" cap="none" dirty="0" err="1">
                    <a:latin typeface="Arial" panose="020B0604020202020204" pitchFamily="34" charset="0"/>
                    <a:cs typeface="Arial" panose="020B0604020202020204" pitchFamily="34" charset="0"/>
                  </a:rPr>
                  <a:t>i</a:t>
                </a:r>
                <a:r>
                  <a:rPr lang="en-US" sz="2400" cap="none" dirty="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 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dirty="0"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p>
              <a:p>
                <a:pPr marL="0" indent="0">
                  <a:lnSpc>
                    <a:spcPct val="150000"/>
                  </a:lnSpc>
                  <a:buNone/>
                </a:pPr>
                <a:r>
                  <a:rPr lang="en-US" sz="2400" cap="none" dirty="0" smtClean="0">
                    <a:latin typeface="Arial" panose="020B0604020202020204" pitchFamily="34" charset="0"/>
                    <a:cs typeface="Arial" panose="020B0604020202020204" pitchFamily="34" charset="0"/>
                  </a:rPr>
                  <a:t>(iii) For </a:t>
                </a:r>
                <a:r>
                  <a:rPr lang="en-US" sz="2400" cap="none" dirty="0">
                    <a:latin typeface="Arial" panose="020B0604020202020204" pitchFamily="34" charset="0"/>
                    <a:cs typeface="Arial" panose="020B0604020202020204" pitchFamily="34" charset="0"/>
                  </a:rPr>
                  <a:t>all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𝑥</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𝑦</m:t>
                    </m:r>
                  </m:oMath>
                </a14:m>
                <a:r>
                  <a:rPr lang="en-US" sz="2400" cap="none" dirty="0">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Because representing indifference doesn’t guarantee that preference is also “faithfully” represented</a:t>
                </a:r>
              </a:p>
              <a:p>
                <a:pPr marL="0" indent="0">
                  <a:lnSpc>
                    <a:spcPct val="150000"/>
                  </a:lnSpc>
                  <a:buNone/>
                </a:pPr>
                <a:r>
                  <a:rPr lang="en-US" sz="2400" cap="none" dirty="0" smtClean="0">
                    <a:latin typeface="Arial" panose="020B0604020202020204" pitchFamily="34" charset="0"/>
                    <a:ea typeface="Cambria Math" panose="02040503050406030204" pitchFamily="18" charset="0"/>
                    <a:cs typeface="Arial" panose="020B0604020202020204" pitchFamily="34" charset="0"/>
                  </a:rPr>
                  <a:t>For a given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ea typeface="Cambria Math" panose="02040503050406030204" pitchFamily="18" charset="0"/>
                    <a:cs typeface="Arial" panose="020B0604020202020204" pitchFamily="34" charset="0"/>
                  </a:rPr>
                  <a:t> and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oMath>
                </a14:m>
                <a:r>
                  <a:rPr lang="en-US" sz="2400" cap="none" dirty="0" smtClean="0">
                    <a:latin typeface="Arial" panose="020B0604020202020204" pitchFamily="34" charset="0"/>
                    <a:ea typeface="Cambria Math" panose="02040503050406030204" pitchFamily="18" charset="0"/>
                    <a:cs typeface="Arial" panose="020B0604020202020204" pitchFamily="34" charset="0"/>
                  </a:rPr>
                  <a:t> that represents it, consider</a:t>
                </a:r>
                <a:r>
                  <a:rPr lang="en-US" sz="240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𝑣</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b="0" cap="none"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789434"/>
                <a:ext cx="10363826" cy="3695957"/>
              </a:xfrm>
              <a:blipFill>
                <a:blip r:embed="rId2"/>
                <a:stretch>
                  <a:fillRect l="-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54</a:t>
            </a:fld>
            <a:endParaRPr lang="en-US"/>
          </a:p>
        </p:txBody>
      </p:sp>
    </p:spTree>
    <p:extLst>
      <p:ext uri="{BB962C8B-B14F-4D97-AF65-F5344CB8AC3E}">
        <p14:creationId xmlns:p14="http://schemas.microsoft.com/office/powerpoint/2010/main" val="17918388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normAutofit/>
          </a:bodyPr>
          <a:lstStyle/>
          <a:p>
            <a:pPr algn="ctr"/>
            <a:r>
              <a:rPr lang="en-US" dirty="0">
                <a:solidFill>
                  <a:srgbClr val="7030A0"/>
                </a:solidFill>
                <a:latin typeface="Arial" panose="020B0604020202020204" pitchFamily="34" charset="0"/>
                <a:cs typeface="Arial" panose="020B0604020202020204" pitchFamily="34" charset="0"/>
              </a:rPr>
              <a:t>Conditions for </a:t>
            </a:r>
            <a:r>
              <a:rPr lang="en-US" dirty="0" smtClean="0">
                <a:solidFill>
                  <a:srgbClr val="7030A0"/>
                </a:solidFill>
                <a:latin typeface="Arial" panose="020B0604020202020204" pitchFamily="34" charset="0"/>
                <a:cs typeface="Arial" panose="020B0604020202020204" pitchFamily="34" charset="0"/>
              </a:rPr>
              <a:t>utility </a:t>
            </a:r>
            <a:r>
              <a:rPr lang="en-US" dirty="0">
                <a:solidFill>
                  <a:srgbClr val="7030A0"/>
                </a:solidFill>
                <a:latin typeface="Arial" panose="020B0604020202020204" pitchFamily="34" charset="0"/>
                <a:cs typeface="Arial" panose="020B0604020202020204" pitchFamily="34" charset="0"/>
              </a:rPr>
              <a:t>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2098645"/>
                <a:ext cx="10363826" cy="3695957"/>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on a </a:t>
                </a:r>
                <a:r>
                  <a:rPr lang="en-US" sz="2400" cap="none" dirty="0">
                    <a:solidFill>
                      <a:srgbClr val="FF0000"/>
                    </a:solidFill>
                    <a:latin typeface="Arial" panose="020B0604020202020204" pitchFamily="34" charset="0"/>
                    <a:cs typeface="Arial" panose="020B0604020202020204" pitchFamily="34" charset="0"/>
                  </a:rPr>
                  <a:t>finite</a:t>
                </a:r>
                <a:r>
                  <a:rPr lang="en-US" sz="2400" cap="none" dirty="0">
                    <a:latin typeface="Arial" panose="020B0604020202020204" pitchFamily="34" charset="0"/>
                    <a:cs typeface="Arial" panose="020B0604020202020204" pitchFamily="34" charset="0"/>
                  </a:rPr>
                  <a:t> set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𝑋</m:t>
                    </m:r>
                  </m:oMath>
                </a14:m>
                <a:r>
                  <a:rPr lang="en-US" sz="2400" cap="none" dirty="0">
                    <a:latin typeface="Arial" panose="020B0604020202020204" pitchFamily="34" charset="0"/>
                    <a:cs typeface="Arial" panose="020B0604020202020204" pitchFamily="34" charset="0"/>
                  </a:rPr>
                  <a:t>,</a:t>
                </a:r>
              </a:p>
              <a:p>
                <a:pPr marL="0" indent="0" algn="ctr">
                  <a:lnSpc>
                    <a:spcPct val="150000"/>
                  </a:lnSpc>
                  <a:buNone/>
                </a:pP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is </a:t>
                </a:r>
                <a:r>
                  <a:rPr lang="en-US" sz="2400" cap="none" dirty="0">
                    <a:solidFill>
                      <a:srgbClr val="FF0000"/>
                    </a:solidFill>
                    <a:latin typeface="Arial" panose="020B0604020202020204" pitchFamily="34" charset="0"/>
                    <a:cs typeface="Arial" panose="020B0604020202020204" pitchFamily="34" charset="0"/>
                  </a:rPr>
                  <a:t>complete and transitive</a:t>
                </a:r>
              </a:p>
              <a:p>
                <a:pPr marL="0" indent="0" algn="ctr">
                  <a:lnSpc>
                    <a:spcPct val="150000"/>
                  </a:lnSpc>
                  <a:buNone/>
                </a:pPr>
                <a:r>
                  <a:rPr lang="en-US" sz="2400" cap="none" dirty="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sz="2400" cap="none" dirty="0">
                    <a:latin typeface="Arial" panose="020B0604020202020204" pitchFamily="34" charset="0"/>
                    <a:cs typeface="Arial" panose="020B0604020202020204" pitchFamily="34" charset="0"/>
                  </a:rPr>
                  <a:t>There exists </a:t>
                </a:r>
                <a:r>
                  <a:rPr lang="en-US" sz="2400" cap="none" dirty="0" smtClean="0">
                    <a:latin typeface="Arial" panose="020B0604020202020204" pitchFamily="34" charset="0"/>
                    <a:cs typeface="Arial" panose="020B0604020202020204" pitchFamily="34" charset="0"/>
                  </a:rPr>
                  <a:t>a </a:t>
                </a:r>
                <a:r>
                  <a:rPr lang="en-US" sz="2400" cap="none" dirty="0">
                    <a:latin typeface="Arial" panose="020B0604020202020204" pitchFamily="34" charset="0"/>
                    <a:cs typeface="Arial" panose="020B0604020202020204" pitchFamily="34" charset="0"/>
                  </a:rPr>
                  <a:t>function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𝑋</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sz="2400"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chemeClr val="accent6"/>
                    </a:solidFill>
                    <a:latin typeface="Arial" panose="020B0604020202020204" pitchFamily="34" charset="0"/>
                    <a:cs typeface="Arial" panose="020B0604020202020204" pitchFamily="34" charset="0"/>
                  </a:rPr>
                  <a:t>that represents</a:t>
                </a:r>
                <a:r>
                  <a:rPr lang="en-US" sz="2400" cap="none" dirty="0" smtClean="0">
                    <a:solidFill>
                      <a:schemeClr val="accent6"/>
                    </a:solidFill>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solidFill>
                    <a:schemeClr val="accent6"/>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2098645"/>
                <a:ext cx="10363826" cy="3695957"/>
              </a:xfrm>
              <a:blipFill>
                <a:blip r:embed="rId2"/>
                <a:stretch>
                  <a:fillRect l="-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55</a:t>
            </a:fld>
            <a:endParaRPr lang="en-US"/>
          </a:p>
        </p:txBody>
      </p:sp>
    </p:spTree>
    <p:extLst>
      <p:ext uri="{BB962C8B-B14F-4D97-AF65-F5344CB8AC3E}">
        <p14:creationId xmlns:p14="http://schemas.microsoft.com/office/powerpoint/2010/main" val="3235831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Interpretation I: meta-scientific</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717252"/>
                <a:ext cx="10363826" cy="3881308"/>
              </a:xfrm>
            </p:spPr>
            <p:txBody>
              <a:bodyPr>
                <a:normAutofit fontScale="77500" lnSpcReduction="20000"/>
              </a:bodyPr>
              <a:lstStyle/>
              <a:p>
                <a:pPr marL="0" indent="0">
                  <a:lnSpc>
                    <a:spcPct val="150000"/>
                  </a:lnSpc>
                  <a:buNone/>
                </a:pPr>
                <a:r>
                  <a:rPr lang="en-US" b="0" cap="none" dirty="0" smtClean="0">
                    <a:latin typeface="Arial" panose="020B0604020202020204" pitchFamily="34" charset="0"/>
                    <a:ea typeface="Cambria Math" panose="02040503050406030204" pitchFamily="18" charset="0"/>
                    <a:cs typeface="Arial" panose="020B0604020202020204" pitchFamily="34" charset="0"/>
                  </a:rPr>
                  <a:t>For a relation</a:t>
                </a:r>
                <a14:m>
                  <m:oMath xmlns:m="http://schemas.openxmlformats.org/officeDocument/2006/math">
                    <m:r>
                      <a:rPr lang="en-US"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cap="none" dirty="0" smtClean="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 a </a:t>
                </a:r>
                <a:r>
                  <a:rPr lang="en-US" cap="none" dirty="0">
                    <a:solidFill>
                      <a:srgbClr val="FF0000"/>
                    </a:solidFill>
                    <a:latin typeface="Arial" panose="020B0604020202020204" pitchFamily="34" charset="0"/>
                    <a:cs typeface="Arial" panose="020B0604020202020204" pitchFamily="34" charset="0"/>
                  </a:rPr>
                  <a:t>finite</a:t>
                </a:r>
                <a:r>
                  <a:rPr lang="en-US" cap="none" dirty="0">
                    <a:latin typeface="Arial" panose="020B0604020202020204" pitchFamily="34" charset="0"/>
                    <a:cs typeface="Arial" panose="020B0604020202020204" pitchFamily="34" charset="0"/>
                  </a:rPr>
                  <a:t> set </a:t>
                </a:r>
                <a14:m>
                  <m:oMath xmlns:m="http://schemas.openxmlformats.org/officeDocument/2006/math">
                    <m:r>
                      <a:rPr lang="en-US" b="0" i="1" cap="none" smtClean="0">
                        <a:solidFill>
                          <a:srgbClr val="0070C0"/>
                        </a:solidFill>
                        <a:latin typeface="Cambria Math" panose="02040503050406030204" pitchFamily="18" charset="0"/>
                        <a:cs typeface="Arial" panose="020B0604020202020204" pitchFamily="34" charset="0"/>
                      </a:rPr>
                      <m:t>𝑋</m:t>
                    </m:r>
                  </m:oMath>
                </a14:m>
                <a:endParaRPr lang="en-US" b="0" i="1" cap="none" dirty="0">
                  <a:solidFill>
                    <a:srgbClr val="0070C0"/>
                  </a:solidFill>
                  <a:latin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cap="none" dirty="0" smtClean="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is </a:t>
                </a:r>
                <a:r>
                  <a:rPr lang="en-US" cap="none" dirty="0">
                    <a:solidFill>
                      <a:srgbClr val="FF0000"/>
                    </a:solidFill>
                    <a:latin typeface="Arial" panose="020B0604020202020204" pitchFamily="34" charset="0"/>
                    <a:cs typeface="Arial" panose="020B0604020202020204" pitchFamily="34" charset="0"/>
                  </a:rPr>
                  <a:t>complete and transitive</a:t>
                </a:r>
              </a:p>
              <a:p>
                <a:pPr marL="0" indent="0" algn="ctr">
                  <a:lnSpc>
                    <a:spcPct val="150000"/>
                  </a:lnSpc>
                  <a:buNone/>
                </a:pPr>
                <a:r>
                  <a:rPr lang="en-US" cap="none" dirty="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cap="none" dirty="0">
                    <a:latin typeface="Arial" panose="020B0604020202020204" pitchFamily="34" charset="0"/>
                    <a:cs typeface="Arial" panose="020B0604020202020204" pitchFamily="34" charset="0"/>
                  </a:rPr>
                  <a:t>There exists </a:t>
                </a:r>
                <a14:m>
                  <m:oMath xmlns:m="http://schemas.openxmlformats.org/officeDocument/2006/math">
                    <m:r>
                      <a:rPr lang="en-US" i="1" cap="none">
                        <a:solidFill>
                          <a:srgbClr val="0070C0"/>
                        </a:solidFill>
                        <a:latin typeface="Cambria Math" panose="02040503050406030204" pitchFamily="18" charset="0"/>
                        <a:cs typeface="Arial" panose="020B0604020202020204" pitchFamily="34" charset="0"/>
                      </a:rPr>
                      <m:t>𝑢</m:t>
                    </m:r>
                    <m:r>
                      <a:rPr lang="en-US" i="1" cap="none">
                        <a:solidFill>
                          <a:srgbClr val="0070C0"/>
                        </a:solidFill>
                        <a:latin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cs typeface="Arial" panose="020B0604020202020204" pitchFamily="34" charset="0"/>
                      </a:rPr>
                      <m:t>𝑋</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cap="none" dirty="0">
                    <a:solidFill>
                      <a:srgbClr val="FF0000"/>
                    </a:solidFill>
                    <a:latin typeface="Arial" panose="020B0604020202020204" pitchFamily="34" charset="0"/>
                    <a:cs typeface="Arial" panose="020B0604020202020204" pitchFamily="34" charset="0"/>
                  </a:rPr>
                  <a:t> </a:t>
                </a:r>
                <a:r>
                  <a:rPr lang="en-US" cap="none" dirty="0">
                    <a:solidFill>
                      <a:schemeClr val="accent6"/>
                    </a:solidFill>
                    <a:latin typeface="Arial" panose="020B0604020202020204" pitchFamily="34" charset="0"/>
                    <a:cs typeface="Arial" panose="020B0604020202020204" pitchFamily="34" charset="0"/>
                  </a:rPr>
                  <a:t>that represents</a:t>
                </a:r>
                <a:r>
                  <a:rPr lang="en-US" cap="none" dirty="0" smtClean="0">
                    <a:solidFill>
                      <a:schemeClr val="accent6"/>
                    </a:solidFill>
                    <a:latin typeface="Arial" panose="020B0604020202020204" pitchFamily="34" charset="0"/>
                    <a:cs typeface="Arial" panose="020B0604020202020204" pitchFamily="34" charset="0"/>
                  </a:rPr>
                  <a:t> </a:t>
                </a: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cap="none" dirty="0">
                  <a:solidFill>
                    <a:schemeClr val="accent6"/>
                  </a:solidFill>
                  <a:latin typeface="Arial" panose="020B0604020202020204" pitchFamily="34" charset="0"/>
                  <a:cs typeface="Arial" panose="020B0604020202020204" pitchFamily="34" charset="0"/>
                </a:endParaRPr>
              </a:p>
              <a:p>
                <a:pPr>
                  <a:lnSpc>
                    <a:spcPct val="150000"/>
                  </a:lnSpc>
                </a:pPr>
                <a:r>
                  <a:rPr lang="en-US" sz="2400" cap="none" dirty="0" smtClean="0">
                    <a:latin typeface="Arial" panose="020B0604020202020204" pitchFamily="34" charset="0"/>
                    <a:cs typeface="Arial" panose="020B0604020202020204" pitchFamily="34" charset="0"/>
                  </a:rPr>
                  <a:t>What is “</a:t>
                </a:r>
                <a:r>
                  <a:rPr lang="en-US" sz="2400" cap="none" dirty="0" smtClean="0">
                    <a:solidFill>
                      <a:srgbClr val="00B050"/>
                    </a:solidFill>
                    <a:latin typeface="Arial" panose="020B0604020202020204" pitchFamily="34" charset="0"/>
                    <a:cs typeface="Arial" panose="020B0604020202020204" pitchFamily="34" charset="0"/>
                  </a:rPr>
                  <a:t>utility</a:t>
                </a:r>
                <a:r>
                  <a:rPr lang="en-US" sz="2400" cap="none" dirty="0" smtClean="0">
                    <a:latin typeface="Arial" panose="020B0604020202020204" pitchFamily="34" charset="0"/>
                    <a:cs typeface="Arial" panose="020B0604020202020204" pitchFamily="34" charset="0"/>
                  </a:rPr>
                  <a:t>” ?</a:t>
                </a:r>
              </a:p>
              <a:p>
                <a:pPr>
                  <a:lnSpc>
                    <a:spcPct val="150000"/>
                  </a:lnSpc>
                </a:pPr>
                <a:r>
                  <a:rPr lang="en-US" sz="2400" dirty="0" smtClean="0">
                    <a:latin typeface="Arial" panose="020B0604020202020204" pitchFamily="34" charset="0"/>
                    <a:cs typeface="Arial" panose="020B0604020202020204" pitchFamily="34" charset="0"/>
                  </a:rPr>
                  <a:t>The term derives its </a:t>
                </a:r>
                <a:r>
                  <a:rPr lang="en-US" sz="2400" dirty="0" smtClean="0">
                    <a:solidFill>
                      <a:srgbClr val="FF0000"/>
                    </a:solidFill>
                    <a:latin typeface="Arial" panose="020B0604020202020204" pitchFamily="34" charset="0"/>
                    <a:cs typeface="Arial" panose="020B0604020202020204" pitchFamily="34" charset="0"/>
                  </a:rPr>
                  <a:t>meaning</a:t>
                </a:r>
                <a:r>
                  <a:rPr lang="en-US" sz="2400" dirty="0" smtClean="0">
                    <a:latin typeface="Arial" panose="020B0604020202020204" pitchFamily="34" charset="0"/>
                    <a:cs typeface="Arial" panose="020B0604020202020204" pitchFamily="34" charset="0"/>
                  </a:rPr>
                  <a:t> from its </a:t>
                </a:r>
                <a:r>
                  <a:rPr lang="en-US" sz="2400" dirty="0" smtClean="0">
                    <a:solidFill>
                      <a:srgbClr val="FF0000"/>
                    </a:solidFill>
                    <a:latin typeface="Arial" panose="020B0604020202020204" pitchFamily="34" charset="0"/>
                    <a:cs typeface="Arial" panose="020B0604020202020204" pitchFamily="34" charset="0"/>
                  </a:rPr>
                  <a:t>usage</a:t>
                </a:r>
                <a:r>
                  <a:rPr lang="en-US" sz="2400" dirty="0" smtClean="0">
                    <a:latin typeface="Arial" panose="020B0604020202020204" pitchFamily="34" charset="0"/>
                    <a:cs typeface="Arial" panose="020B0604020202020204" pitchFamily="34" charset="0"/>
                  </a:rPr>
                  <a:t> </a:t>
                </a:r>
                <a:r>
                  <a:rPr lang="en-US" sz="2400" dirty="0" smtClean="0">
                    <a:solidFill>
                      <a:srgbClr val="0070C0"/>
                    </a:solidFill>
                    <a:latin typeface="Arial" panose="020B0604020202020204" pitchFamily="34" charset="0"/>
                    <a:cs typeface="Arial" panose="020B0604020202020204" pitchFamily="34" charset="0"/>
                  </a:rPr>
                  <a:t>(Ask not, “What?”, Ask, “How?”)</a:t>
                </a:r>
              </a:p>
              <a:p>
                <a:pPr>
                  <a:lnSpc>
                    <a:spcPct val="150000"/>
                  </a:lnSpc>
                </a:pPr>
                <a:r>
                  <a:rPr lang="en-US" sz="2400" cap="none" dirty="0" smtClean="0">
                    <a:latin typeface="Arial" panose="020B0604020202020204" pitchFamily="34" charset="0"/>
                    <a:cs typeface="Arial" panose="020B0604020202020204" pitchFamily="34" charset="0"/>
                  </a:rPr>
                  <a:t>We’ll explain what it means to maximize utility in terms of observables</a:t>
                </a: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717252"/>
                <a:ext cx="10363826" cy="3881308"/>
              </a:xfrm>
              <a:blipFill>
                <a:blip r:embed="rId2"/>
                <a:stretch>
                  <a:fillRect l="-7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56</a:t>
            </a:fld>
            <a:endParaRPr lang="en-US"/>
          </a:p>
        </p:txBody>
      </p:sp>
    </p:spTree>
    <p:extLst>
      <p:ext uri="{BB962C8B-B14F-4D97-AF65-F5344CB8AC3E}">
        <p14:creationId xmlns:p14="http://schemas.microsoft.com/office/powerpoint/2010/main" val="2657498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Logical Positivism</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717252"/>
            <a:ext cx="6266503" cy="3760759"/>
          </a:xfrm>
        </p:spPr>
        <p:txBody>
          <a:bodyPr>
            <a:normAutofit/>
          </a:bodyPr>
          <a:lstStyle/>
          <a:p>
            <a:pPr>
              <a:lnSpc>
                <a:spcPct val="150000"/>
              </a:lnSpc>
            </a:pPr>
            <a:r>
              <a:rPr lang="en-US" sz="2400" cap="none" dirty="0" smtClean="0">
                <a:latin typeface="Arial" panose="020B0604020202020204" pitchFamily="34" charset="0"/>
                <a:cs typeface="Arial" panose="020B0604020202020204" pitchFamily="34" charset="0"/>
              </a:rPr>
              <a:t>What is [good] “</a:t>
            </a:r>
            <a:r>
              <a:rPr lang="en-US" sz="2400" cap="none" dirty="0" smtClean="0">
                <a:solidFill>
                  <a:srgbClr val="00B050"/>
                </a:solidFill>
                <a:latin typeface="Arial" panose="020B0604020202020204" pitchFamily="34" charset="0"/>
                <a:cs typeface="Arial" panose="020B0604020202020204" pitchFamily="34" charset="0"/>
              </a:rPr>
              <a:t>science</a:t>
            </a:r>
            <a:r>
              <a:rPr lang="en-US" sz="2400" cap="none" dirty="0" smtClean="0">
                <a:latin typeface="Arial" panose="020B0604020202020204" pitchFamily="34" charset="0"/>
                <a:cs typeface="Arial" panose="020B0604020202020204" pitchFamily="34" charset="0"/>
              </a:rPr>
              <a:t>”?</a:t>
            </a:r>
          </a:p>
          <a:p>
            <a:pPr>
              <a:lnSpc>
                <a:spcPct val="150000"/>
              </a:lnSpc>
            </a:pPr>
            <a:r>
              <a:rPr lang="en-US" sz="2400" dirty="0" smtClean="0">
                <a:latin typeface="Arial" panose="020B0604020202020204" pitchFamily="34" charset="0"/>
                <a:cs typeface="Arial" panose="020B0604020202020204" pitchFamily="34" charset="0"/>
              </a:rPr>
              <a:t>Theoretical terms should be defined by observations</a:t>
            </a:r>
          </a:p>
          <a:p>
            <a:pPr>
              <a:lnSpc>
                <a:spcPct val="150000"/>
              </a:lnSpc>
            </a:pPr>
            <a:r>
              <a:rPr lang="en-US" sz="2400" dirty="0" smtClean="0">
                <a:latin typeface="Arial" panose="020B0604020202020204" pitchFamily="34" charset="0"/>
                <a:cs typeface="Arial" panose="020B0604020202020204" pitchFamily="34" charset="0"/>
              </a:rPr>
              <a:t>Culminated in the “</a:t>
            </a:r>
            <a:r>
              <a:rPr lang="en-US" sz="2400" dirty="0" smtClean="0">
                <a:solidFill>
                  <a:srgbClr val="FF0000"/>
                </a:solidFill>
                <a:latin typeface="Arial" panose="020B0604020202020204" pitchFamily="34" charset="0"/>
                <a:cs typeface="Arial" panose="020B0604020202020204" pitchFamily="34" charset="0"/>
              </a:rPr>
              <a:t>Received View</a:t>
            </a:r>
            <a:r>
              <a:rPr lang="en-US" sz="2400" dirty="0" smtClean="0">
                <a:latin typeface="Arial" panose="020B0604020202020204" pitchFamily="34" charset="0"/>
                <a:cs typeface="Arial" panose="020B0604020202020204" pitchFamily="34" charset="0"/>
              </a:rPr>
              <a:t>” (</a:t>
            </a:r>
            <a:r>
              <a:rPr lang="en-US" sz="2400" dirty="0" smtClean="0">
                <a:solidFill>
                  <a:srgbClr val="0070C0"/>
                </a:solidFill>
                <a:latin typeface="Arial" panose="020B0604020202020204" pitchFamily="34" charset="0"/>
                <a:cs typeface="Arial" panose="020B0604020202020204" pitchFamily="34" charset="0"/>
              </a:rPr>
              <a:t>Carnap</a:t>
            </a:r>
            <a:r>
              <a:rPr lang="en-US" sz="2400" dirty="0" smtClean="0">
                <a:latin typeface="Arial" panose="020B0604020202020204" pitchFamily="34" charset="0"/>
                <a:cs typeface="Arial" panose="020B0604020202020204" pitchFamily="34" charset="0"/>
              </a:rPr>
              <a:t>, 1923)</a:t>
            </a:r>
          </a:p>
          <a:p>
            <a:pPr marL="0" indent="0">
              <a:lnSpc>
                <a:spcPct val="150000"/>
              </a:lnSpc>
              <a:buNone/>
            </a:pPr>
            <a:endParaRPr lang="en-US" sz="2400"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57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383" y="1722058"/>
            <a:ext cx="2137531" cy="2109219"/>
          </a:xfrm>
          <a:prstGeom prst="rect">
            <a:avLst/>
          </a:prstGeom>
        </p:spPr>
      </p:pic>
      <p:sp>
        <p:nvSpPr>
          <p:cNvPr id="7" name="TextBox 6"/>
          <p:cNvSpPr txBox="1"/>
          <p:nvPr/>
        </p:nvSpPr>
        <p:spPr>
          <a:xfrm>
            <a:off x="8380603" y="4102217"/>
            <a:ext cx="3280096" cy="369332"/>
          </a:xfrm>
          <a:prstGeom prst="rect">
            <a:avLst/>
          </a:prstGeom>
          <a:noFill/>
        </p:spPr>
        <p:txBody>
          <a:bodyPr wrap="square" rtlCol="0">
            <a:spAutoFit/>
          </a:bodyPr>
          <a:lstStyle/>
          <a:p>
            <a:r>
              <a:rPr lang="en-US" dirty="0" smtClean="0"/>
              <a:t>Rudolf </a:t>
            </a:r>
            <a:r>
              <a:rPr lang="en-US" dirty="0" smtClean="0">
                <a:solidFill>
                  <a:srgbClr val="FF0000"/>
                </a:solidFill>
              </a:rPr>
              <a:t>Carnap</a:t>
            </a:r>
            <a:r>
              <a:rPr lang="en-US" dirty="0" smtClean="0"/>
              <a:t> (1891-1970)</a:t>
            </a:r>
            <a:endParaRPr lang="en-US" dirty="0"/>
          </a:p>
        </p:txBody>
      </p:sp>
    </p:spTree>
    <p:extLst>
      <p:ext uri="{BB962C8B-B14F-4D97-AF65-F5344CB8AC3E}">
        <p14:creationId xmlns:p14="http://schemas.microsoft.com/office/powerpoint/2010/main" val="1172777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Logical Positivism +</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717252"/>
            <a:ext cx="6979567" cy="4196987"/>
          </a:xfrm>
        </p:spPr>
        <p:txBody>
          <a:bodyPr>
            <a:normAutofit lnSpcReduction="10000"/>
          </a:bodyPr>
          <a:lstStyle/>
          <a:p>
            <a:pPr marL="0" indent="0">
              <a:lnSpc>
                <a:spcPct val="150000"/>
              </a:lnSpc>
              <a:buNone/>
            </a:pPr>
            <a:r>
              <a:rPr lang="en-US" sz="2400" cap="none" dirty="0" smtClean="0">
                <a:solidFill>
                  <a:srgbClr val="0070C0"/>
                </a:solidFill>
                <a:latin typeface="Arial" panose="020B0604020202020204" pitchFamily="34" charset="0"/>
                <a:cs typeface="Arial" panose="020B0604020202020204" pitchFamily="34" charset="0"/>
              </a:rPr>
              <a:t>Popper</a:t>
            </a:r>
            <a:r>
              <a:rPr lang="en-US" sz="2400" cap="none" dirty="0" smtClean="0">
                <a:latin typeface="Arial" panose="020B0604020202020204" pitchFamily="34" charset="0"/>
                <a:cs typeface="Arial" panose="020B0604020202020204" pitchFamily="34" charset="0"/>
              </a:rPr>
              <a:t> (1934)</a:t>
            </a:r>
          </a:p>
          <a:p>
            <a:pPr>
              <a:lnSpc>
                <a:spcPct val="150000"/>
              </a:lnSpc>
            </a:pPr>
            <a:r>
              <a:rPr lang="en-US" sz="2400" dirty="0">
                <a:latin typeface="Arial" panose="020B0604020202020204" pitchFamily="34" charset="0"/>
                <a:cs typeface="Arial" panose="020B0604020202020204" pitchFamily="34" charset="0"/>
              </a:rPr>
              <a:t>A</a:t>
            </a:r>
            <a:r>
              <a:rPr lang="en-US" sz="2400" cap="none" dirty="0" smtClean="0">
                <a:latin typeface="Arial" panose="020B0604020202020204" pitchFamily="34" charset="0"/>
                <a:cs typeface="Arial" panose="020B0604020202020204" pitchFamily="34" charset="0"/>
              </a:rPr>
              <a:t> theory is meaningful only if it is </a:t>
            </a:r>
            <a:r>
              <a:rPr lang="en-US" sz="2400" cap="none" dirty="0" smtClean="0">
                <a:solidFill>
                  <a:srgbClr val="FF0000"/>
                </a:solidFill>
                <a:latin typeface="Arial" panose="020B0604020202020204" pitchFamily="34" charset="0"/>
                <a:cs typeface="Arial" panose="020B0604020202020204" pitchFamily="34" charset="0"/>
              </a:rPr>
              <a:t>refutable</a:t>
            </a:r>
          </a:p>
          <a:p>
            <a:pPr>
              <a:lnSpc>
                <a:spcPct val="150000"/>
              </a:lnSpc>
            </a:pPr>
            <a:r>
              <a:rPr lang="en-US" sz="2400" dirty="0" smtClean="0">
                <a:latin typeface="Arial" panose="020B0604020202020204" pitchFamily="34" charset="0"/>
                <a:cs typeface="Arial" panose="020B0604020202020204" pitchFamily="34" charset="0"/>
              </a:rPr>
              <a:t>It can never be verified, only refuted, or not-yet-refuted</a:t>
            </a:r>
          </a:p>
          <a:p>
            <a:pPr>
              <a:lnSpc>
                <a:spcPct val="150000"/>
              </a:lnSpc>
            </a:pPr>
            <a:r>
              <a:rPr lang="en-US" sz="2400" cap="none" dirty="0" smtClean="0">
                <a:latin typeface="Arial" panose="020B0604020202020204" pitchFamily="34" charset="0"/>
                <a:cs typeface="Arial" panose="020B0604020202020204" pitchFamily="34" charset="0"/>
              </a:rPr>
              <a:t>Famous targets of critic: Marx’s historicism, Freud’s psychoanalysis</a:t>
            </a:r>
          </a:p>
          <a:p>
            <a:pPr>
              <a:lnSpc>
                <a:spcPct val="150000"/>
              </a:lnSpc>
            </a:pPr>
            <a:r>
              <a:rPr lang="en-US" sz="2400" dirty="0" smtClean="0">
                <a:latin typeface="Arial" panose="020B0604020202020204" pitchFamily="34" charset="0"/>
                <a:cs typeface="Arial" panose="020B0604020202020204" pitchFamily="34" charset="0"/>
              </a:rPr>
              <a:t>(Evolution?  Game theory?)</a:t>
            </a:r>
            <a:endParaRPr lang="en-US" sz="2400" cap="none"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58</a:t>
            </a:fld>
            <a:endParaRPr lang="en-US"/>
          </a:p>
        </p:txBody>
      </p:sp>
      <p:grpSp>
        <p:nvGrpSpPr>
          <p:cNvPr id="5" name="Group 4"/>
          <p:cNvGrpSpPr/>
          <p:nvPr/>
        </p:nvGrpSpPr>
        <p:grpSpPr>
          <a:xfrm>
            <a:off x="8464492" y="1719100"/>
            <a:ext cx="2734811" cy="3532408"/>
            <a:chOff x="8464492" y="1719100"/>
            <a:chExt cx="2734811" cy="3532408"/>
          </a:xfrm>
        </p:grpSpPr>
        <p:sp>
          <p:nvSpPr>
            <p:cNvPr id="7" name="TextBox 6"/>
            <p:cNvSpPr txBox="1"/>
            <p:nvPr/>
          </p:nvSpPr>
          <p:spPr>
            <a:xfrm>
              <a:off x="8464492" y="4882176"/>
              <a:ext cx="2734811" cy="369332"/>
            </a:xfrm>
            <a:prstGeom prst="rect">
              <a:avLst/>
            </a:prstGeom>
            <a:noFill/>
          </p:spPr>
          <p:txBody>
            <a:bodyPr wrap="square" rtlCol="0">
              <a:spAutoFit/>
            </a:bodyPr>
            <a:lstStyle/>
            <a:p>
              <a:r>
                <a:rPr lang="en-US" dirty="0" smtClean="0"/>
                <a:t>Karl </a:t>
              </a:r>
              <a:r>
                <a:rPr lang="en-US" dirty="0" smtClean="0">
                  <a:solidFill>
                    <a:srgbClr val="FF0000"/>
                  </a:solidFill>
                </a:rPr>
                <a:t>Popper</a:t>
              </a:r>
              <a:r>
                <a:rPr lang="en-US" dirty="0" smtClean="0"/>
                <a:t> (1902-1994)</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280" y="1719100"/>
              <a:ext cx="2096830" cy="2687755"/>
            </a:xfrm>
            <a:prstGeom prst="rect">
              <a:avLst/>
            </a:prstGeom>
          </p:spPr>
        </p:pic>
      </p:grpSp>
    </p:spTree>
    <p:extLst>
      <p:ext uri="{BB962C8B-B14F-4D97-AF65-F5344CB8AC3E}">
        <p14:creationId xmlns:p14="http://schemas.microsoft.com/office/powerpoint/2010/main" val="3695333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Logical Positivism and economics</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5" y="1717253"/>
            <a:ext cx="5863832" cy="3207086"/>
          </a:xfrm>
        </p:spPr>
        <p:txBody>
          <a:bodyPr>
            <a:normAutofit/>
          </a:bodyPr>
          <a:lstStyle/>
          <a:p>
            <a:pPr>
              <a:lnSpc>
                <a:spcPct val="150000"/>
              </a:lnSpc>
            </a:pPr>
            <a:r>
              <a:rPr lang="en-US" sz="2400" cap="none" dirty="0" smtClean="0">
                <a:latin typeface="Arial" panose="020B0604020202020204" pitchFamily="34" charset="0"/>
                <a:cs typeface="Arial" panose="020B0604020202020204" pitchFamily="34" charset="0"/>
              </a:rPr>
              <a:t>Popper (1934) criticizes psychology</a:t>
            </a:r>
          </a:p>
          <a:p>
            <a:pPr>
              <a:lnSpc>
                <a:spcPct val="150000"/>
              </a:lnSpc>
            </a:pPr>
            <a:r>
              <a:rPr lang="en-US" sz="2400" dirty="0" smtClean="0">
                <a:latin typeface="Arial" panose="020B0604020202020204" pitchFamily="34" charset="0"/>
                <a:cs typeface="Arial" panose="020B0604020202020204" pitchFamily="34" charset="0"/>
              </a:rPr>
              <a:t>Samuelson (1938) pioneers “revealed preference theory”</a:t>
            </a:r>
          </a:p>
          <a:p>
            <a:pPr>
              <a:lnSpc>
                <a:spcPct val="150000"/>
              </a:lnSpc>
            </a:pPr>
            <a:r>
              <a:rPr lang="en-US" sz="2400" dirty="0" smtClean="0">
                <a:solidFill>
                  <a:srgbClr val="00B050"/>
                </a:solidFill>
                <a:latin typeface="Arial" panose="020B0604020202020204" pitchFamily="34" charset="0"/>
                <a:cs typeface="Arial" panose="020B0604020202020204" pitchFamily="34" charset="0"/>
              </a:rPr>
              <a:t>Room for speculation…</a:t>
            </a:r>
          </a:p>
          <a:p>
            <a:pPr marL="0" indent="0">
              <a:lnSpc>
                <a:spcPct val="150000"/>
              </a:lnSpc>
              <a:buNone/>
            </a:pPr>
            <a:endParaRPr lang="en-US" sz="2400" cap="none"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59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743" y="1896428"/>
            <a:ext cx="1816161" cy="2486556"/>
          </a:xfrm>
          <a:prstGeom prst="rect">
            <a:avLst/>
          </a:prstGeom>
        </p:spPr>
      </p:pic>
      <p:sp>
        <p:nvSpPr>
          <p:cNvPr id="8" name="TextBox 7"/>
          <p:cNvSpPr txBox="1"/>
          <p:nvPr/>
        </p:nvSpPr>
        <p:spPr>
          <a:xfrm>
            <a:off x="7650759" y="4798395"/>
            <a:ext cx="3204594" cy="369332"/>
          </a:xfrm>
          <a:prstGeom prst="rect">
            <a:avLst/>
          </a:prstGeom>
          <a:noFill/>
        </p:spPr>
        <p:txBody>
          <a:bodyPr wrap="square" rtlCol="0">
            <a:spAutoFit/>
          </a:bodyPr>
          <a:lstStyle/>
          <a:p>
            <a:r>
              <a:rPr lang="en-US" dirty="0" smtClean="0"/>
              <a:t>Paul </a:t>
            </a:r>
            <a:r>
              <a:rPr lang="en-US" dirty="0" smtClean="0">
                <a:solidFill>
                  <a:srgbClr val="FF0000"/>
                </a:solidFill>
              </a:rPr>
              <a:t>Samuelson</a:t>
            </a:r>
            <a:r>
              <a:rPr lang="en-US" dirty="0" smtClean="0"/>
              <a:t> (1915-2009)</a:t>
            </a:r>
            <a:endParaRPr lang="en-US" dirty="0"/>
          </a:p>
        </p:txBody>
      </p:sp>
    </p:spTree>
    <p:extLst>
      <p:ext uri="{BB962C8B-B14F-4D97-AF65-F5344CB8AC3E}">
        <p14:creationId xmlns:p14="http://schemas.microsoft.com/office/powerpoint/2010/main" val="92973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Chaos</a:t>
            </a:r>
          </a:p>
        </p:txBody>
      </p:sp>
      <p:sp>
        <p:nvSpPr>
          <p:cNvPr id="4" name="Slide Number Placeholder 3"/>
          <p:cNvSpPr>
            <a:spLocks noGrp="1"/>
          </p:cNvSpPr>
          <p:nvPr>
            <p:ph type="sldNum" sz="quarter" idx="12"/>
          </p:nvPr>
        </p:nvSpPr>
        <p:spPr/>
        <p:txBody>
          <a:bodyPr/>
          <a:lstStyle/>
          <a:p>
            <a:fld id="{3ED69D72-ABB3-F043-AB7B-9747B590CAA5}" type="slidenum">
              <a:rPr lang="en-US" smtClean="0"/>
              <a:t>6</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14832" y="2148791"/>
                <a:ext cx="8715632" cy="1077218"/>
              </a:xfrm>
              <a:prstGeom prst="rect">
                <a:avLst/>
              </a:prstGeom>
              <a:noFill/>
            </p:spPr>
            <p:txBody>
              <a:bodyPr wrap="square" rtlCol="0">
                <a:spAutoFit/>
              </a:bodyPr>
              <a:lstStyle/>
              <a:p>
                <a:pPr lvl="3" algn="ct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cs typeface="Arial" panose="020B0604020202020204" pitchFamily="34" charset="0"/>
                        </a:rPr>
                        <m:t>𝑓</m:t>
                      </m:r>
                      <m:d>
                        <m:dPr>
                          <m:ctrlPr>
                            <a:rPr lang="en-US" sz="2800" b="0" i="1" smtClean="0">
                              <a:latin typeface="Cambria Math" panose="02040503050406030204" pitchFamily="18" charset="0"/>
                              <a:cs typeface="Arial" panose="020B0604020202020204" pitchFamily="34" charset="0"/>
                            </a:rPr>
                          </m:ctrlPr>
                        </m:dPr>
                        <m:e>
                          <m:r>
                            <a:rPr lang="en-US" sz="2800" b="0" i="1" smtClean="0">
                              <a:latin typeface="Cambria Math" panose="02040503050406030204" pitchFamily="18" charset="0"/>
                              <a:cs typeface="Arial" panose="020B0604020202020204" pitchFamily="34" charset="0"/>
                            </a:rPr>
                            <m:t>𝑥</m:t>
                          </m:r>
                        </m:e>
                      </m:d>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1</m:t>
                      </m:r>
                      <m:r>
                        <a:rPr lang="en-US" sz="2800" b="0" i="1" smtClean="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4</m:t>
                      </m:r>
                      <m:sSup>
                        <m:sSupPr>
                          <m:ctrlPr>
                            <a:rPr lang="en-US" sz="2800" b="0" i="1" smtClean="0">
                              <a:latin typeface="Cambria Math" panose="02040503050406030204" pitchFamily="18" charset="0"/>
                              <a:cs typeface="Arial" panose="020B0604020202020204" pitchFamily="34" charset="0"/>
                            </a:rPr>
                          </m:ctrlPr>
                        </m:sSupPr>
                        <m:e>
                          <m:d>
                            <m:dPr>
                              <m:ctrlPr>
                                <a:rPr lang="en-US" sz="2800" i="1">
                                  <a:latin typeface="Cambria Math" panose="02040503050406030204" pitchFamily="18" charset="0"/>
                                  <a:cs typeface="Arial" panose="020B0604020202020204" pitchFamily="34" charset="0"/>
                                </a:rPr>
                              </m:ctrlPr>
                            </m:dPr>
                            <m:e>
                              <m:r>
                                <a:rPr lang="en-US" sz="2800" i="1">
                                  <a:latin typeface="Cambria Math" panose="02040503050406030204" pitchFamily="18" charset="0"/>
                                  <a:cs typeface="Arial" panose="020B0604020202020204" pitchFamily="34" charset="0"/>
                                </a:rPr>
                                <m:t>𝑥</m:t>
                              </m:r>
                              <m:r>
                                <a:rPr lang="en-US" sz="2800" i="1">
                                  <a:latin typeface="Cambria Math" panose="02040503050406030204" pitchFamily="18" charset="0"/>
                                  <a:cs typeface="Arial" panose="020B0604020202020204" pitchFamily="34" charset="0"/>
                                </a:rPr>
                                <m:t>−</m:t>
                              </m:r>
                              <m:r>
                                <a:rPr lang="en-US" sz="2800" i="1">
                                  <a:latin typeface="Cambria Math" panose="02040503050406030204" pitchFamily="18" charset="0"/>
                                  <a:cs typeface="Arial" panose="020B0604020202020204" pitchFamily="34" charset="0"/>
                                </a:rPr>
                                <m:t>0</m:t>
                              </m:r>
                              <m:r>
                                <a:rPr lang="en-US" sz="2800" i="1">
                                  <a:latin typeface="Cambria Math" panose="02040503050406030204" pitchFamily="18" charset="0"/>
                                  <a:cs typeface="Arial" panose="020B0604020202020204" pitchFamily="34" charset="0"/>
                                </a:rPr>
                                <m:t>.</m:t>
                              </m:r>
                              <m:r>
                                <a:rPr lang="en-US" sz="2800" i="1">
                                  <a:latin typeface="Cambria Math" panose="02040503050406030204" pitchFamily="18" charset="0"/>
                                  <a:cs typeface="Arial" panose="020B0604020202020204" pitchFamily="34" charset="0"/>
                                </a:rPr>
                                <m:t>5</m:t>
                              </m:r>
                            </m:e>
                          </m:d>
                        </m:e>
                        <m:sup>
                          <m:r>
                            <a:rPr lang="en-US" sz="2800" b="0" i="1" smtClean="0">
                              <a:latin typeface="Cambria Math" panose="02040503050406030204" pitchFamily="18" charset="0"/>
                              <a:cs typeface="Arial" panose="020B0604020202020204" pitchFamily="34" charset="0"/>
                            </a:rPr>
                            <m:t>2</m:t>
                          </m:r>
                        </m:sup>
                      </m:sSup>
                    </m:oMath>
                  </m:oMathPara>
                </a14:m>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314832" y="2148791"/>
                <a:ext cx="8715632" cy="1077218"/>
              </a:xfrm>
              <a:prstGeom prst="rect">
                <a:avLst/>
              </a:prstGeom>
              <a:blipFill>
                <a:blip r:embed="rId2"/>
                <a:stretch>
                  <a:fillRect/>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3471690197"/>
              </p:ext>
            </p:extLst>
          </p:nvPr>
        </p:nvGraphicFramePr>
        <p:xfrm>
          <a:off x="1982572" y="2916555"/>
          <a:ext cx="8128001" cy="29667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073577017"/>
                    </a:ext>
                  </a:extLst>
                </a:gridCol>
                <a:gridCol w="1161143">
                  <a:extLst>
                    <a:ext uri="{9D8B030D-6E8A-4147-A177-3AD203B41FA5}">
                      <a16:colId xmlns:a16="http://schemas.microsoft.com/office/drawing/2014/main" val="1754411586"/>
                    </a:ext>
                  </a:extLst>
                </a:gridCol>
                <a:gridCol w="1161143">
                  <a:extLst>
                    <a:ext uri="{9D8B030D-6E8A-4147-A177-3AD203B41FA5}">
                      <a16:colId xmlns:a16="http://schemas.microsoft.com/office/drawing/2014/main" val="3683459862"/>
                    </a:ext>
                  </a:extLst>
                </a:gridCol>
                <a:gridCol w="1161143">
                  <a:extLst>
                    <a:ext uri="{9D8B030D-6E8A-4147-A177-3AD203B41FA5}">
                      <a16:colId xmlns:a16="http://schemas.microsoft.com/office/drawing/2014/main" val="3010237067"/>
                    </a:ext>
                  </a:extLst>
                </a:gridCol>
                <a:gridCol w="1161143">
                  <a:extLst>
                    <a:ext uri="{9D8B030D-6E8A-4147-A177-3AD203B41FA5}">
                      <a16:colId xmlns:a16="http://schemas.microsoft.com/office/drawing/2014/main" val="4228758119"/>
                    </a:ext>
                  </a:extLst>
                </a:gridCol>
                <a:gridCol w="1161143">
                  <a:extLst>
                    <a:ext uri="{9D8B030D-6E8A-4147-A177-3AD203B41FA5}">
                      <a16:colId xmlns:a16="http://schemas.microsoft.com/office/drawing/2014/main" val="842263729"/>
                    </a:ext>
                  </a:extLst>
                </a:gridCol>
                <a:gridCol w="1161143">
                  <a:extLst>
                    <a:ext uri="{9D8B030D-6E8A-4147-A177-3AD203B41FA5}">
                      <a16:colId xmlns:a16="http://schemas.microsoft.com/office/drawing/2014/main" val="3044516412"/>
                    </a:ext>
                  </a:extLst>
                </a:gridCol>
              </a:tblGrid>
              <a:tr h="370840">
                <a:tc>
                  <a:txBody>
                    <a:bodyPr/>
                    <a:lstStyle/>
                    <a:p>
                      <a:pPr algn="r" fontAlgn="b"/>
                      <a:r>
                        <a:rPr lang="en-US">
                          <a:solidFill>
                            <a:schemeClr val="tx1"/>
                          </a:solidFill>
                        </a:rPr>
                        <a:t>0</a:t>
                      </a:r>
                      <a:endParaRPr lang="en-US" dirty="0">
                        <a:solidFill>
                          <a:schemeClr val="tx1"/>
                        </a:solidFill>
                      </a:endParaRPr>
                    </a:p>
                  </a:txBody>
                  <a:tcPr marL="7620" marR="7620" marT="7620" marB="0" anchor="b"/>
                </a:tc>
                <a:tc>
                  <a:txBody>
                    <a:bodyPr/>
                    <a:lstStyle/>
                    <a:p>
                      <a:pPr algn="l" fontAlgn="b"/>
                      <a:endParaRPr lang="en-US">
                        <a:solidFill>
                          <a:schemeClr val="tx1"/>
                        </a:solidFill>
                      </a:endParaRPr>
                    </a:p>
                  </a:txBody>
                  <a:tcPr marL="7620" marR="7620" marT="7620" marB="0" anchor="b"/>
                </a:tc>
                <a:tc>
                  <a:txBody>
                    <a:bodyPr/>
                    <a:lstStyle/>
                    <a:p>
                      <a:pPr algn="r" fontAlgn="b"/>
                      <a:r>
                        <a:rPr lang="en-US">
                          <a:solidFill>
                            <a:schemeClr val="tx1"/>
                          </a:solidFill>
                        </a:rPr>
                        <a:t>0.01</a:t>
                      </a:r>
                    </a:p>
                  </a:txBody>
                  <a:tcPr marL="7620" marR="7620" marT="7620" marB="0" anchor="b"/>
                </a:tc>
                <a:tc>
                  <a:txBody>
                    <a:bodyPr/>
                    <a:lstStyle/>
                    <a:p>
                      <a:pPr algn="r" fontAlgn="b"/>
                      <a:r>
                        <a:rPr lang="en-US">
                          <a:solidFill>
                            <a:schemeClr val="tx1"/>
                          </a:solidFill>
                        </a:rPr>
                        <a:t>0.02</a:t>
                      </a:r>
                    </a:p>
                  </a:txBody>
                  <a:tcPr marL="7620" marR="7620" marT="7620" marB="0" anchor="b"/>
                </a:tc>
                <a:tc>
                  <a:txBody>
                    <a:bodyPr/>
                    <a:lstStyle/>
                    <a:p>
                      <a:pPr algn="r" fontAlgn="b"/>
                      <a:r>
                        <a:rPr lang="en-US">
                          <a:solidFill>
                            <a:schemeClr val="tx1"/>
                          </a:solidFill>
                        </a:rPr>
                        <a:t>0.03</a:t>
                      </a:r>
                    </a:p>
                  </a:txBody>
                  <a:tcPr marL="7620" marR="7620" marT="7620" marB="0" anchor="b"/>
                </a:tc>
                <a:tc>
                  <a:txBody>
                    <a:bodyPr/>
                    <a:lstStyle/>
                    <a:p>
                      <a:pPr algn="r" fontAlgn="b"/>
                      <a:r>
                        <a:rPr lang="en-US">
                          <a:solidFill>
                            <a:schemeClr val="tx1"/>
                          </a:solidFill>
                        </a:rPr>
                        <a:t>0.04</a:t>
                      </a:r>
                    </a:p>
                  </a:txBody>
                  <a:tcPr marL="7620" marR="7620" marT="7620" marB="0" anchor="b"/>
                </a:tc>
                <a:tc>
                  <a:txBody>
                    <a:bodyPr/>
                    <a:lstStyle/>
                    <a:p>
                      <a:pPr algn="r" fontAlgn="b"/>
                      <a:r>
                        <a:rPr lang="en-US">
                          <a:solidFill>
                            <a:schemeClr val="tx1"/>
                          </a:solidFill>
                        </a:rPr>
                        <a:t>0.05</a:t>
                      </a:r>
                      <a:endParaRPr lang="en-US" dirty="0">
                        <a:solidFill>
                          <a:schemeClr val="tx1"/>
                        </a:solidFill>
                      </a:endParaRPr>
                    </a:p>
                  </a:txBody>
                  <a:tcPr marL="7620" marR="7620" marT="7620" marB="0" anchor="b"/>
                </a:tc>
                <a:extLst>
                  <a:ext uri="{0D108BD9-81ED-4DB2-BD59-A6C34878D82A}">
                    <a16:rowId xmlns:a16="http://schemas.microsoft.com/office/drawing/2014/main" val="4250913944"/>
                  </a:ext>
                </a:extLst>
              </a:tr>
              <a:tr h="370840">
                <a:tc>
                  <a:txBody>
                    <a:bodyPr/>
                    <a:lstStyle/>
                    <a:p>
                      <a:pPr algn="r" fontAlgn="b"/>
                      <a:r>
                        <a:rPr lang="en-US">
                          <a:solidFill>
                            <a:schemeClr val="tx1"/>
                          </a:solidFill>
                        </a:rPr>
                        <a:t>1</a:t>
                      </a:r>
                      <a:endParaRPr lang="en-US" dirty="0">
                        <a:solidFill>
                          <a:schemeClr val="tx1"/>
                        </a:solidFill>
                      </a:endParaRPr>
                    </a:p>
                  </a:txBody>
                  <a:tcPr marL="7620" marR="7620" marT="7620" marB="0" anchor="b"/>
                </a:tc>
                <a:tc>
                  <a:txBody>
                    <a:bodyPr/>
                    <a:lstStyle/>
                    <a:p>
                      <a:pPr algn="l" fontAlgn="b"/>
                      <a:endParaRPr lang="en-US">
                        <a:solidFill>
                          <a:schemeClr val="tx1"/>
                        </a:solidFill>
                      </a:endParaRPr>
                    </a:p>
                  </a:txBody>
                  <a:tcPr marL="7620" marR="7620" marT="7620" marB="0" anchor="b"/>
                </a:tc>
                <a:tc>
                  <a:txBody>
                    <a:bodyPr/>
                    <a:lstStyle/>
                    <a:p>
                      <a:pPr algn="r" fontAlgn="b"/>
                      <a:r>
                        <a:rPr lang="en-US" dirty="0">
                          <a:solidFill>
                            <a:schemeClr val="tx1"/>
                          </a:solidFill>
                        </a:rPr>
                        <a:t>0.0396</a:t>
                      </a:r>
                    </a:p>
                  </a:txBody>
                  <a:tcPr marL="7620" marR="7620" marT="7620" marB="0" anchor="b"/>
                </a:tc>
                <a:tc>
                  <a:txBody>
                    <a:bodyPr/>
                    <a:lstStyle/>
                    <a:p>
                      <a:pPr algn="r" fontAlgn="b"/>
                      <a:r>
                        <a:rPr lang="en-US">
                          <a:solidFill>
                            <a:schemeClr val="tx1"/>
                          </a:solidFill>
                        </a:rPr>
                        <a:t>0.0784</a:t>
                      </a:r>
                    </a:p>
                  </a:txBody>
                  <a:tcPr marL="7620" marR="7620" marT="7620" marB="0" anchor="b"/>
                </a:tc>
                <a:tc>
                  <a:txBody>
                    <a:bodyPr/>
                    <a:lstStyle/>
                    <a:p>
                      <a:pPr algn="r" fontAlgn="b"/>
                      <a:r>
                        <a:rPr lang="en-US">
                          <a:solidFill>
                            <a:schemeClr val="tx1"/>
                          </a:solidFill>
                        </a:rPr>
                        <a:t>0.1164</a:t>
                      </a:r>
                    </a:p>
                  </a:txBody>
                  <a:tcPr marL="7620" marR="7620" marT="7620" marB="0" anchor="b"/>
                </a:tc>
                <a:tc>
                  <a:txBody>
                    <a:bodyPr/>
                    <a:lstStyle/>
                    <a:p>
                      <a:pPr algn="r" fontAlgn="b"/>
                      <a:r>
                        <a:rPr lang="en-US">
                          <a:solidFill>
                            <a:schemeClr val="tx1"/>
                          </a:solidFill>
                        </a:rPr>
                        <a:t>0.1536</a:t>
                      </a:r>
                    </a:p>
                  </a:txBody>
                  <a:tcPr marL="7620" marR="7620" marT="7620" marB="0" anchor="b"/>
                </a:tc>
                <a:tc>
                  <a:txBody>
                    <a:bodyPr/>
                    <a:lstStyle/>
                    <a:p>
                      <a:pPr algn="r" fontAlgn="b"/>
                      <a:r>
                        <a:rPr lang="en-US">
                          <a:solidFill>
                            <a:schemeClr val="tx1"/>
                          </a:solidFill>
                        </a:rPr>
                        <a:t>0.19</a:t>
                      </a:r>
                    </a:p>
                  </a:txBody>
                  <a:tcPr marL="7620" marR="7620" marT="7620" marB="0" anchor="b"/>
                </a:tc>
                <a:extLst>
                  <a:ext uri="{0D108BD9-81ED-4DB2-BD59-A6C34878D82A}">
                    <a16:rowId xmlns:a16="http://schemas.microsoft.com/office/drawing/2014/main" val="3305400373"/>
                  </a:ext>
                </a:extLst>
              </a:tr>
              <a:tr h="370840">
                <a:tc>
                  <a:txBody>
                    <a:bodyPr/>
                    <a:lstStyle/>
                    <a:p>
                      <a:pPr algn="r" fontAlgn="b"/>
                      <a:r>
                        <a:rPr lang="en-US">
                          <a:solidFill>
                            <a:schemeClr val="tx1"/>
                          </a:solidFill>
                        </a:rPr>
                        <a:t>2</a:t>
                      </a:r>
                      <a:endParaRPr lang="en-US" dirty="0">
                        <a:solidFill>
                          <a:schemeClr val="tx1"/>
                        </a:solidFill>
                      </a:endParaRPr>
                    </a:p>
                  </a:txBody>
                  <a:tcPr marL="7620" marR="7620" marT="7620" marB="0" anchor="b"/>
                </a:tc>
                <a:tc>
                  <a:txBody>
                    <a:bodyPr/>
                    <a:lstStyle/>
                    <a:p>
                      <a:pPr algn="l" fontAlgn="b"/>
                      <a:endParaRPr lang="en-US">
                        <a:solidFill>
                          <a:schemeClr val="tx1"/>
                        </a:solidFill>
                      </a:endParaRPr>
                    </a:p>
                  </a:txBody>
                  <a:tcPr marL="7620" marR="7620" marT="7620" marB="0" anchor="b"/>
                </a:tc>
                <a:tc>
                  <a:txBody>
                    <a:bodyPr/>
                    <a:lstStyle/>
                    <a:p>
                      <a:pPr algn="r" fontAlgn="b"/>
                      <a:r>
                        <a:rPr lang="en-US">
                          <a:solidFill>
                            <a:schemeClr val="tx1"/>
                          </a:solidFill>
                        </a:rPr>
                        <a:t>0.152127</a:t>
                      </a:r>
                    </a:p>
                  </a:txBody>
                  <a:tcPr marL="7620" marR="7620" marT="7620" marB="0" anchor="b"/>
                </a:tc>
                <a:tc>
                  <a:txBody>
                    <a:bodyPr/>
                    <a:lstStyle/>
                    <a:p>
                      <a:pPr algn="r" fontAlgn="b"/>
                      <a:r>
                        <a:rPr lang="en-US">
                          <a:solidFill>
                            <a:schemeClr val="tx1"/>
                          </a:solidFill>
                        </a:rPr>
                        <a:t>0.289014</a:t>
                      </a:r>
                    </a:p>
                  </a:txBody>
                  <a:tcPr marL="7620" marR="7620" marT="7620" marB="0" anchor="b"/>
                </a:tc>
                <a:tc>
                  <a:txBody>
                    <a:bodyPr/>
                    <a:lstStyle/>
                    <a:p>
                      <a:pPr algn="r" fontAlgn="b"/>
                      <a:r>
                        <a:rPr lang="en-US">
                          <a:solidFill>
                            <a:schemeClr val="tx1"/>
                          </a:solidFill>
                        </a:rPr>
                        <a:t>0.411404</a:t>
                      </a:r>
                    </a:p>
                  </a:txBody>
                  <a:tcPr marL="7620" marR="7620" marT="7620" marB="0" anchor="b"/>
                </a:tc>
                <a:tc>
                  <a:txBody>
                    <a:bodyPr/>
                    <a:lstStyle/>
                    <a:p>
                      <a:pPr algn="r" fontAlgn="b"/>
                      <a:r>
                        <a:rPr lang="en-US">
                          <a:solidFill>
                            <a:schemeClr val="tx1"/>
                          </a:solidFill>
                        </a:rPr>
                        <a:t>0.520028</a:t>
                      </a:r>
                    </a:p>
                  </a:txBody>
                  <a:tcPr marL="7620" marR="7620" marT="7620" marB="0" anchor="b"/>
                </a:tc>
                <a:tc>
                  <a:txBody>
                    <a:bodyPr/>
                    <a:lstStyle/>
                    <a:p>
                      <a:pPr algn="r" fontAlgn="b"/>
                      <a:r>
                        <a:rPr lang="en-US">
                          <a:solidFill>
                            <a:schemeClr val="tx1"/>
                          </a:solidFill>
                        </a:rPr>
                        <a:t>0.6156</a:t>
                      </a:r>
                    </a:p>
                  </a:txBody>
                  <a:tcPr marL="7620" marR="7620" marT="7620" marB="0" anchor="b"/>
                </a:tc>
                <a:extLst>
                  <a:ext uri="{0D108BD9-81ED-4DB2-BD59-A6C34878D82A}">
                    <a16:rowId xmlns:a16="http://schemas.microsoft.com/office/drawing/2014/main" val="1705851354"/>
                  </a:ext>
                </a:extLst>
              </a:tr>
              <a:tr h="370840">
                <a:tc>
                  <a:txBody>
                    <a:bodyPr/>
                    <a:lstStyle/>
                    <a:p>
                      <a:pPr algn="r" fontAlgn="b"/>
                      <a:r>
                        <a:rPr lang="en-US">
                          <a:solidFill>
                            <a:schemeClr val="tx1"/>
                          </a:solidFill>
                        </a:rPr>
                        <a:t>3</a:t>
                      </a:r>
                      <a:endParaRPr lang="en-US" dirty="0">
                        <a:solidFill>
                          <a:schemeClr val="tx1"/>
                        </a:solidFill>
                      </a:endParaRPr>
                    </a:p>
                  </a:txBody>
                  <a:tcPr marL="7620" marR="7620" marT="7620" marB="0" anchor="b"/>
                </a:tc>
                <a:tc>
                  <a:txBody>
                    <a:bodyPr/>
                    <a:lstStyle/>
                    <a:p>
                      <a:pPr algn="l" fontAlgn="b"/>
                      <a:endParaRPr lang="en-US">
                        <a:solidFill>
                          <a:schemeClr val="tx1"/>
                        </a:solidFill>
                      </a:endParaRPr>
                    </a:p>
                  </a:txBody>
                  <a:tcPr marL="7620" marR="7620" marT="7620" marB="0" anchor="b"/>
                </a:tc>
                <a:tc>
                  <a:txBody>
                    <a:bodyPr/>
                    <a:lstStyle/>
                    <a:p>
                      <a:pPr algn="r" fontAlgn="b"/>
                      <a:r>
                        <a:rPr lang="en-US">
                          <a:solidFill>
                            <a:schemeClr val="tx1"/>
                          </a:solidFill>
                        </a:rPr>
                        <a:t>0.515939</a:t>
                      </a:r>
                    </a:p>
                  </a:txBody>
                  <a:tcPr marL="7620" marR="7620" marT="7620" marB="0" anchor="b"/>
                </a:tc>
                <a:tc>
                  <a:txBody>
                    <a:bodyPr/>
                    <a:lstStyle/>
                    <a:p>
                      <a:pPr algn="r" fontAlgn="b"/>
                      <a:r>
                        <a:rPr lang="en-US">
                          <a:solidFill>
                            <a:schemeClr val="tx1"/>
                          </a:solidFill>
                        </a:rPr>
                        <a:t>0.821939</a:t>
                      </a:r>
                    </a:p>
                  </a:txBody>
                  <a:tcPr marL="7620" marR="7620" marT="7620" marB="0" anchor="b"/>
                </a:tc>
                <a:tc>
                  <a:txBody>
                    <a:bodyPr/>
                    <a:lstStyle/>
                    <a:p>
                      <a:pPr algn="r" fontAlgn="b"/>
                      <a:r>
                        <a:rPr lang="en-US">
                          <a:solidFill>
                            <a:schemeClr val="tx1"/>
                          </a:solidFill>
                        </a:rPr>
                        <a:t>0.968603</a:t>
                      </a:r>
                    </a:p>
                  </a:txBody>
                  <a:tcPr marL="7620" marR="7620" marT="7620" marB="0" anchor="b"/>
                </a:tc>
                <a:tc>
                  <a:txBody>
                    <a:bodyPr/>
                    <a:lstStyle/>
                    <a:p>
                      <a:pPr algn="r" fontAlgn="b"/>
                      <a:r>
                        <a:rPr lang="en-US">
                          <a:solidFill>
                            <a:schemeClr val="tx1"/>
                          </a:solidFill>
                        </a:rPr>
                        <a:t>0.998395</a:t>
                      </a:r>
                    </a:p>
                  </a:txBody>
                  <a:tcPr marL="7620" marR="7620" marT="7620" marB="0" anchor="b"/>
                </a:tc>
                <a:tc>
                  <a:txBody>
                    <a:bodyPr/>
                    <a:lstStyle/>
                    <a:p>
                      <a:pPr algn="r" fontAlgn="b"/>
                      <a:r>
                        <a:rPr lang="en-US">
                          <a:solidFill>
                            <a:schemeClr val="tx1"/>
                          </a:solidFill>
                        </a:rPr>
                        <a:t>0.946547</a:t>
                      </a:r>
                      <a:endParaRPr lang="en-US" dirty="0">
                        <a:solidFill>
                          <a:schemeClr val="tx1"/>
                        </a:solidFill>
                      </a:endParaRPr>
                    </a:p>
                  </a:txBody>
                  <a:tcPr marL="7620" marR="7620" marT="7620" marB="0" anchor="b"/>
                </a:tc>
                <a:extLst>
                  <a:ext uri="{0D108BD9-81ED-4DB2-BD59-A6C34878D82A}">
                    <a16:rowId xmlns:a16="http://schemas.microsoft.com/office/drawing/2014/main" val="1902244441"/>
                  </a:ext>
                </a:extLst>
              </a:tr>
              <a:tr h="370840">
                <a:tc>
                  <a:txBody>
                    <a:bodyPr/>
                    <a:lstStyle/>
                    <a:p>
                      <a:pPr algn="r" fontAlgn="b"/>
                      <a:r>
                        <a:rPr lang="en-US">
                          <a:solidFill>
                            <a:schemeClr val="tx1"/>
                          </a:solidFill>
                        </a:rPr>
                        <a:t>5</a:t>
                      </a:r>
                      <a:endParaRPr lang="en-US" dirty="0">
                        <a:solidFill>
                          <a:schemeClr val="tx1"/>
                        </a:solidFill>
                      </a:endParaRPr>
                    </a:p>
                  </a:txBody>
                  <a:tcPr marL="7620" marR="7620" marT="7620" marB="0" anchor="b"/>
                </a:tc>
                <a:tc>
                  <a:txBody>
                    <a:bodyPr/>
                    <a:lstStyle/>
                    <a:p>
                      <a:pPr algn="l" fontAlgn="b"/>
                      <a:endParaRPr lang="en-US" dirty="0">
                        <a:solidFill>
                          <a:schemeClr val="tx1"/>
                        </a:solidFill>
                      </a:endParaRPr>
                    </a:p>
                  </a:txBody>
                  <a:tcPr marL="7620" marR="7620" marT="7620" marB="0" anchor="b"/>
                </a:tc>
                <a:tc>
                  <a:txBody>
                    <a:bodyPr/>
                    <a:lstStyle/>
                    <a:p>
                      <a:pPr algn="r" fontAlgn="b"/>
                      <a:r>
                        <a:rPr lang="en-US">
                          <a:solidFill>
                            <a:schemeClr val="tx1"/>
                          </a:solidFill>
                        </a:rPr>
                        <a:t>0.00406</a:t>
                      </a:r>
                      <a:endParaRPr lang="en-US" dirty="0">
                        <a:solidFill>
                          <a:schemeClr val="tx1"/>
                        </a:solidFill>
                      </a:endParaRPr>
                    </a:p>
                  </a:txBody>
                  <a:tcPr marL="7620" marR="7620" marT="7620" marB="0" anchor="b"/>
                </a:tc>
                <a:tc>
                  <a:txBody>
                    <a:bodyPr/>
                    <a:lstStyle/>
                    <a:p>
                      <a:pPr algn="r" fontAlgn="b"/>
                      <a:r>
                        <a:rPr lang="en-US">
                          <a:solidFill>
                            <a:schemeClr val="tx1"/>
                          </a:solidFill>
                        </a:rPr>
                        <a:t>0.970813</a:t>
                      </a:r>
                      <a:endParaRPr lang="en-US" dirty="0">
                        <a:solidFill>
                          <a:schemeClr val="tx1"/>
                        </a:solidFill>
                      </a:endParaRPr>
                    </a:p>
                  </a:txBody>
                  <a:tcPr marL="7620" marR="7620" marT="7620" marB="0" anchor="b"/>
                </a:tc>
                <a:tc>
                  <a:txBody>
                    <a:bodyPr/>
                    <a:lstStyle/>
                    <a:p>
                      <a:pPr algn="r" fontAlgn="b"/>
                      <a:r>
                        <a:rPr lang="en-US">
                          <a:solidFill>
                            <a:schemeClr val="tx1"/>
                          </a:solidFill>
                        </a:rPr>
                        <a:t>0.427388</a:t>
                      </a:r>
                      <a:endParaRPr lang="en-US" dirty="0">
                        <a:solidFill>
                          <a:schemeClr val="tx1"/>
                        </a:solidFill>
                      </a:endParaRPr>
                    </a:p>
                  </a:txBody>
                  <a:tcPr marL="7620" marR="7620" marT="7620" marB="0" anchor="b"/>
                </a:tc>
                <a:tc>
                  <a:txBody>
                    <a:bodyPr/>
                    <a:lstStyle/>
                    <a:p>
                      <a:pPr algn="r" fontAlgn="b"/>
                      <a:r>
                        <a:rPr lang="en-US">
                          <a:solidFill>
                            <a:schemeClr val="tx1"/>
                          </a:solidFill>
                        </a:rPr>
                        <a:t>0.025467</a:t>
                      </a:r>
                    </a:p>
                  </a:txBody>
                  <a:tcPr marL="7620" marR="7620" marT="7620" marB="0" anchor="b"/>
                </a:tc>
                <a:tc>
                  <a:txBody>
                    <a:bodyPr/>
                    <a:lstStyle/>
                    <a:p>
                      <a:pPr algn="r" fontAlgn="b"/>
                      <a:r>
                        <a:rPr lang="en-US">
                          <a:solidFill>
                            <a:schemeClr val="tx1"/>
                          </a:solidFill>
                        </a:rPr>
                        <a:t>0.6457</a:t>
                      </a:r>
                      <a:endParaRPr lang="en-US" dirty="0">
                        <a:solidFill>
                          <a:schemeClr val="tx1"/>
                        </a:solidFill>
                      </a:endParaRPr>
                    </a:p>
                  </a:txBody>
                  <a:tcPr marL="7620" marR="7620" marT="7620" marB="0" anchor="b"/>
                </a:tc>
                <a:extLst>
                  <a:ext uri="{0D108BD9-81ED-4DB2-BD59-A6C34878D82A}">
                    <a16:rowId xmlns:a16="http://schemas.microsoft.com/office/drawing/2014/main" val="1367653410"/>
                  </a:ext>
                </a:extLst>
              </a:tr>
              <a:tr h="370840">
                <a:tc>
                  <a:txBody>
                    <a:bodyPr/>
                    <a:lstStyle/>
                    <a:p>
                      <a:pPr algn="r" fontAlgn="b"/>
                      <a:r>
                        <a:rPr lang="en-US">
                          <a:solidFill>
                            <a:schemeClr val="tx1"/>
                          </a:solidFill>
                        </a:rPr>
                        <a:t>10</a:t>
                      </a:r>
                    </a:p>
                  </a:txBody>
                  <a:tcPr marL="7620" marR="7620" marT="7620" marB="0" anchor="b"/>
                </a:tc>
                <a:tc>
                  <a:txBody>
                    <a:bodyPr/>
                    <a:lstStyle/>
                    <a:p>
                      <a:pPr algn="l" fontAlgn="b"/>
                      <a:endParaRPr lang="en-US" dirty="0">
                        <a:solidFill>
                          <a:schemeClr val="tx1"/>
                        </a:solidFill>
                      </a:endParaRPr>
                    </a:p>
                  </a:txBody>
                  <a:tcPr marL="7620" marR="7620" marT="7620" marB="0" anchor="b"/>
                </a:tc>
                <a:tc>
                  <a:txBody>
                    <a:bodyPr/>
                    <a:lstStyle/>
                    <a:p>
                      <a:pPr algn="r" fontAlgn="b"/>
                      <a:r>
                        <a:rPr lang="en-US" dirty="0">
                          <a:solidFill>
                            <a:schemeClr val="tx1"/>
                          </a:solidFill>
                        </a:rPr>
                        <a:t>0.795154</a:t>
                      </a:r>
                    </a:p>
                  </a:txBody>
                  <a:tcPr marL="7620" marR="7620" marT="7620" marB="0" anchor="b"/>
                </a:tc>
                <a:tc>
                  <a:txBody>
                    <a:bodyPr/>
                    <a:lstStyle/>
                    <a:p>
                      <a:pPr algn="r" fontAlgn="b"/>
                      <a:r>
                        <a:rPr lang="en-US">
                          <a:solidFill>
                            <a:schemeClr val="tx1"/>
                          </a:solidFill>
                        </a:rPr>
                        <a:t>0.503924</a:t>
                      </a:r>
                    </a:p>
                  </a:txBody>
                  <a:tcPr marL="7620" marR="7620" marT="7620" marB="0" anchor="b"/>
                </a:tc>
                <a:tc>
                  <a:txBody>
                    <a:bodyPr/>
                    <a:lstStyle/>
                    <a:p>
                      <a:pPr algn="r" fontAlgn="b"/>
                      <a:r>
                        <a:rPr lang="en-US">
                          <a:solidFill>
                            <a:schemeClr val="tx1"/>
                          </a:solidFill>
                        </a:rPr>
                        <a:t>0.524371</a:t>
                      </a:r>
                    </a:p>
                  </a:txBody>
                  <a:tcPr marL="7620" marR="7620" marT="7620" marB="0" anchor="b"/>
                </a:tc>
                <a:tc>
                  <a:txBody>
                    <a:bodyPr/>
                    <a:lstStyle/>
                    <a:p>
                      <a:pPr algn="r" fontAlgn="b"/>
                      <a:r>
                        <a:rPr lang="en-US">
                          <a:solidFill>
                            <a:schemeClr val="tx1"/>
                          </a:solidFill>
                        </a:rPr>
                        <a:t>0.836557</a:t>
                      </a:r>
                    </a:p>
                  </a:txBody>
                  <a:tcPr marL="7620" marR="7620" marT="7620" marB="0" anchor="b"/>
                </a:tc>
                <a:tc>
                  <a:txBody>
                    <a:bodyPr/>
                    <a:lstStyle/>
                    <a:p>
                      <a:pPr algn="r" fontAlgn="b"/>
                      <a:r>
                        <a:rPr lang="en-US">
                          <a:solidFill>
                            <a:schemeClr val="tx1"/>
                          </a:solidFill>
                        </a:rPr>
                        <a:t>0.999652</a:t>
                      </a:r>
                      <a:endParaRPr lang="en-US" dirty="0">
                        <a:solidFill>
                          <a:schemeClr val="tx1"/>
                        </a:solidFill>
                      </a:endParaRPr>
                    </a:p>
                  </a:txBody>
                  <a:tcPr marL="7620" marR="7620" marT="7620" marB="0" anchor="b"/>
                </a:tc>
                <a:extLst>
                  <a:ext uri="{0D108BD9-81ED-4DB2-BD59-A6C34878D82A}">
                    <a16:rowId xmlns:a16="http://schemas.microsoft.com/office/drawing/2014/main" val="2566905616"/>
                  </a:ext>
                </a:extLst>
              </a:tr>
              <a:tr h="370840">
                <a:tc>
                  <a:txBody>
                    <a:bodyPr/>
                    <a:lstStyle/>
                    <a:p>
                      <a:pPr algn="r" fontAlgn="b"/>
                      <a:r>
                        <a:rPr lang="en-US">
                          <a:solidFill>
                            <a:schemeClr val="tx1"/>
                          </a:solidFill>
                        </a:rPr>
                        <a:t>15</a:t>
                      </a:r>
                    </a:p>
                  </a:txBody>
                  <a:tcPr marL="7620" marR="7620" marT="7620" marB="0" anchor="b"/>
                </a:tc>
                <a:tc>
                  <a:txBody>
                    <a:bodyPr/>
                    <a:lstStyle/>
                    <a:p>
                      <a:pPr algn="l" fontAlgn="b"/>
                      <a:endParaRPr lang="en-US" dirty="0">
                        <a:solidFill>
                          <a:schemeClr val="tx1"/>
                        </a:solidFill>
                      </a:endParaRPr>
                    </a:p>
                  </a:txBody>
                  <a:tcPr marL="7620" marR="7620" marT="7620" marB="0" anchor="b"/>
                </a:tc>
                <a:tc>
                  <a:txBody>
                    <a:bodyPr/>
                    <a:lstStyle/>
                    <a:p>
                      <a:pPr algn="r" fontAlgn="b"/>
                      <a:r>
                        <a:rPr lang="en-US">
                          <a:solidFill>
                            <a:schemeClr val="tx1"/>
                          </a:solidFill>
                        </a:rPr>
                        <a:t>0.393686</a:t>
                      </a:r>
                    </a:p>
                  </a:txBody>
                  <a:tcPr marL="7620" marR="7620" marT="7620" marB="0" anchor="b"/>
                </a:tc>
                <a:tc>
                  <a:txBody>
                    <a:bodyPr/>
                    <a:lstStyle/>
                    <a:p>
                      <a:pPr algn="r" fontAlgn="b"/>
                      <a:r>
                        <a:rPr lang="en-US">
                          <a:solidFill>
                            <a:schemeClr val="tx1"/>
                          </a:solidFill>
                        </a:rPr>
                        <a:t>0.015682</a:t>
                      </a:r>
                    </a:p>
                  </a:txBody>
                  <a:tcPr marL="7620" marR="7620" marT="7620" marB="0" anchor="b"/>
                </a:tc>
                <a:tc>
                  <a:txBody>
                    <a:bodyPr/>
                    <a:lstStyle/>
                    <a:p>
                      <a:pPr algn="r" fontAlgn="b"/>
                      <a:r>
                        <a:rPr lang="en-US">
                          <a:solidFill>
                            <a:schemeClr val="tx1"/>
                          </a:solidFill>
                        </a:rPr>
                        <a:t>0.494768</a:t>
                      </a:r>
                    </a:p>
                  </a:txBody>
                  <a:tcPr marL="7620" marR="7620" marT="7620" marB="0" anchor="b"/>
                </a:tc>
                <a:tc>
                  <a:txBody>
                    <a:bodyPr/>
                    <a:lstStyle/>
                    <a:p>
                      <a:pPr algn="r" fontAlgn="b"/>
                      <a:r>
                        <a:rPr lang="en-US">
                          <a:solidFill>
                            <a:schemeClr val="tx1"/>
                          </a:solidFill>
                        </a:rPr>
                        <a:t>0.466403</a:t>
                      </a:r>
                    </a:p>
                  </a:txBody>
                  <a:tcPr marL="7620" marR="7620" marT="7620" marB="0" anchor="b"/>
                </a:tc>
                <a:tc>
                  <a:txBody>
                    <a:bodyPr/>
                    <a:lstStyle/>
                    <a:p>
                      <a:pPr algn="r" fontAlgn="b"/>
                      <a:r>
                        <a:rPr lang="en-US">
                          <a:solidFill>
                            <a:schemeClr val="tx1"/>
                          </a:solidFill>
                        </a:rPr>
                        <a:t>0.316366</a:t>
                      </a:r>
                      <a:endParaRPr lang="en-US" dirty="0">
                        <a:solidFill>
                          <a:schemeClr val="tx1"/>
                        </a:solidFill>
                      </a:endParaRPr>
                    </a:p>
                  </a:txBody>
                  <a:tcPr marL="7620" marR="7620" marT="7620" marB="0" anchor="b"/>
                </a:tc>
                <a:extLst>
                  <a:ext uri="{0D108BD9-81ED-4DB2-BD59-A6C34878D82A}">
                    <a16:rowId xmlns:a16="http://schemas.microsoft.com/office/drawing/2014/main" val="2941466818"/>
                  </a:ext>
                </a:extLst>
              </a:tr>
              <a:tr h="370840">
                <a:tc>
                  <a:txBody>
                    <a:bodyPr/>
                    <a:lstStyle/>
                    <a:p>
                      <a:pPr algn="r" fontAlgn="b"/>
                      <a:r>
                        <a:rPr lang="en-US">
                          <a:solidFill>
                            <a:schemeClr val="tx1"/>
                          </a:solidFill>
                        </a:rPr>
                        <a:t>20</a:t>
                      </a:r>
                    </a:p>
                  </a:txBody>
                  <a:tcPr marL="7620" marR="7620" marT="7620" marB="0" anchor="b"/>
                </a:tc>
                <a:tc>
                  <a:txBody>
                    <a:bodyPr/>
                    <a:lstStyle/>
                    <a:p>
                      <a:pPr algn="l" fontAlgn="b"/>
                      <a:endParaRPr lang="en-US" dirty="0">
                        <a:solidFill>
                          <a:schemeClr val="tx1"/>
                        </a:solidFill>
                      </a:endParaRPr>
                    </a:p>
                  </a:txBody>
                  <a:tcPr marL="7620" marR="7620" marT="7620" marB="0" anchor="b"/>
                </a:tc>
                <a:tc>
                  <a:txBody>
                    <a:bodyPr/>
                    <a:lstStyle/>
                    <a:p>
                      <a:pPr algn="r" fontAlgn="b"/>
                      <a:r>
                        <a:rPr lang="en-US">
                          <a:solidFill>
                            <a:schemeClr val="tx1"/>
                          </a:solidFill>
                        </a:rPr>
                        <a:t>0.079928</a:t>
                      </a:r>
                      <a:endParaRPr lang="en-US" dirty="0">
                        <a:solidFill>
                          <a:schemeClr val="tx1"/>
                        </a:solidFill>
                      </a:endParaRPr>
                    </a:p>
                  </a:txBody>
                  <a:tcPr marL="7620" marR="7620" marT="7620" marB="0" anchor="b"/>
                </a:tc>
                <a:tc>
                  <a:txBody>
                    <a:bodyPr/>
                    <a:lstStyle/>
                    <a:p>
                      <a:pPr algn="r" fontAlgn="b"/>
                      <a:r>
                        <a:rPr lang="en-US">
                          <a:solidFill>
                            <a:schemeClr val="tx1"/>
                          </a:solidFill>
                        </a:rPr>
                        <a:t>0.590364</a:t>
                      </a:r>
                      <a:endParaRPr lang="en-US" dirty="0">
                        <a:solidFill>
                          <a:schemeClr val="tx1"/>
                        </a:solidFill>
                      </a:endParaRPr>
                    </a:p>
                  </a:txBody>
                  <a:tcPr marL="7620" marR="7620" marT="7620" marB="0" anchor="b"/>
                </a:tc>
                <a:tc>
                  <a:txBody>
                    <a:bodyPr/>
                    <a:lstStyle/>
                    <a:p>
                      <a:pPr algn="r" fontAlgn="b"/>
                      <a:r>
                        <a:rPr lang="en-US">
                          <a:solidFill>
                            <a:schemeClr val="tx1"/>
                          </a:solidFill>
                        </a:rPr>
                        <a:t>0.027768</a:t>
                      </a:r>
                      <a:endParaRPr lang="en-US" dirty="0">
                        <a:solidFill>
                          <a:schemeClr val="tx1"/>
                        </a:solidFill>
                      </a:endParaRPr>
                    </a:p>
                  </a:txBody>
                  <a:tcPr marL="7620" marR="7620" marT="7620" marB="0" anchor="b"/>
                </a:tc>
                <a:tc>
                  <a:txBody>
                    <a:bodyPr/>
                    <a:lstStyle/>
                    <a:p>
                      <a:pPr algn="r" fontAlgn="b"/>
                      <a:r>
                        <a:rPr lang="en-US">
                          <a:solidFill>
                            <a:schemeClr val="tx1"/>
                          </a:solidFill>
                        </a:rPr>
                        <a:t>0.774441</a:t>
                      </a:r>
                      <a:endParaRPr lang="en-US" dirty="0">
                        <a:solidFill>
                          <a:schemeClr val="tx1"/>
                        </a:solidFill>
                      </a:endParaRPr>
                    </a:p>
                  </a:txBody>
                  <a:tcPr marL="7620" marR="7620" marT="7620" marB="0" anchor="b"/>
                </a:tc>
                <a:tc>
                  <a:txBody>
                    <a:bodyPr/>
                    <a:lstStyle/>
                    <a:p>
                      <a:pPr algn="r" fontAlgn="b"/>
                      <a:r>
                        <a:rPr lang="en-US" dirty="0">
                          <a:solidFill>
                            <a:schemeClr val="tx1"/>
                          </a:solidFill>
                        </a:rPr>
                        <a:t>0.069137</a:t>
                      </a:r>
                    </a:p>
                  </a:txBody>
                  <a:tcPr marL="7620" marR="7620" marT="7620" marB="0" anchor="b"/>
                </a:tc>
                <a:extLst>
                  <a:ext uri="{0D108BD9-81ED-4DB2-BD59-A6C34878D82A}">
                    <a16:rowId xmlns:a16="http://schemas.microsoft.com/office/drawing/2014/main" val="585820735"/>
                  </a:ext>
                </a:extLst>
              </a:tr>
            </a:tbl>
          </a:graphicData>
        </a:graphic>
      </p:graphicFrame>
    </p:spTree>
    <p:extLst>
      <p:ext uri="{BB962C8B-B14F-4D97-AF65-F5344CB8AC3E}">
        <p14:creationId xmlns:p14="http://schemas.microsoft.com/office/powerpoint/2010/main" val="1832379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Economics and psychology</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5" y="1717253"/>
            <a:ext cx="5863832" cy="3081142"/>
          </a:xfrm>
        </p:spPr>
        <p:txBody>
          <a:bodyPr>
            <a:normAutofit/>
          </a:bodyPr>
          <a:lstStyle/>
          <a:p>
            <a:pPr marL="0" indent="0">
              <a:lnSpc>
                <a:spcPct val="150000"/>
              </a:lnSpc>
              <a:buNone/>
            </a:pPr>
            <a:r>
              <a:rPr lang="en-US" sz="2400" cap="none" dirty="0" err="1" smtClean="0">
                <a:solidFill>
                  <a:srgbClr val="00B050"/>
                </a:solidFill>
                <a:latin typeface="Arial" panose="020B0604020202020204" pitchFamily="34" charset="0"/>
                <a:cs typeface="Arial" panose="020B0604020202020204" pitchFamily="34" charset="0"/>
              </a:rPr>
              <a:t>Loewenstein</a:t>
            </a:r>
            <a:r>
              <a:rPr lang="en-US" sz="2400" cap="none" dirty="0" smtClean="0">
                <a:latin typeface="Arial" panose="020B0604020202020204" pitchFamily="34" charset="0"/>
                <a:cs typeface="Arial" panose="020B0604020202020204" pitchFamily="34" charset="0"/>
              </a:rPr>
              <a:t> (1988) suggested that, maybe, in the 1930s, economics didn’t think that psychology was such great company</a:t>
            </a:r>
          </a:p>
          <a:p>
            <a:pPr marL="0" indent="0">
              <a:lnSpc>
                <a:spcPct val="150000"/>
              </a:lnSpc>
              <a:buNone/>
            </a:pPr>
            <a:endParaRPr lang="en-US" sz="2400" cap="none"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60</a:t>
            </a:fld>
            <a:endParaRPr lang="en-US"/>
          </a:p>
        </p:txBody>
      </p:sp>
      <p:sp>
        <p:nvSpPr>
          <p:cNvPr id="8" name="TextBox 7"/>
          <p:cNvSpPr txBox="1"/>
          <p:nvPr/>
        </p:nvSpPr>
        <p:spPr>
          <a:xfrm>
            <a:off x="7650758" y="4798395"/>
            <a:ext cx="3703041" cy="369332"/>
          </a:xfrm>
          <a:prstGeom prst="rect">
            <a:avLst/>
          </a:prstGeom>
          <a:noFill/>
        </p:spPr>
        <p:txBody>
          <a:bodyPr wrap="square" rtlCol="0">
            <a:spAutoFit/>
          </a:bodyPr>
          <a:lstStyle/>
          <a:p>
            <a:r>
              <a:rPr lang="en-US" dirty="0" smtClean="0"/>
              <a:t>George </a:t>
            </a:r>
            <a:r>
              <a:rPr lang="en-US" dirty="0" err="1" smtClean="0">
                <a:solidFill>
                  <a:srgbClr val="FF0000"/>
                </a:solidFill>
              </a:rPr>
              <a:t>Loewenstein</a:t>
            </a:r>
            <a:r>
              <a:rPr lang="en-US" dirty="0" smtClean="0"/>
              <a:t> (b. 1955)</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193" y="1866987"/>
            <a:ext cx="2371725" cy="2419350"/>
          </a:xfrm>
          <a:prstGeom prst="rect">
            <a:avLst/>
          </a:prstGeom>
        </p:spPr>
      </p:pic>
    </p:spTree>
    <p:extLst>
      <p:ext uri="{BB962C8B-B14F-4D97-AF65-F5344CB8AC3E}">
        <p14:creationId xmlns:p14="http://schemas.microsoft.com/office/powerpoint/2010/main" val="2556864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Was it really Logical Positivism?</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5" y="1717253"/>
            <a:ext cx="5863832" cy="3081142"/>
          </a:xfrm>
        </p:spPr>
        <p:txBody>
          <a:bodyPr>
            <a:normAutofit/>
          </a:bodyPr>
          <a:lstStyle/>
          <a:p>
            <a:pPr marL="0" indent="0">
              <a:lnSpc>
                <a:spcPct val="150000"/>
              </a:lnSpc>
              <a:buNone/>
            </a:pPr>
            <a:r>
              <a:rPr lang="en-US" sz="2400" cap="none" dirty="0" err="1" smtClean="0">
                <a:solidFill>
                  <a:srgbClr val="00B050"/>
                </a:solidFill>
                <a:latin typeface="Arial" panose="020B0604020202020204" pitchFamily="34" charset="0"/>
                <a:cs typeface="Arial" panose="020B0604020202020204" pitchFamily="34" charset="0"/>
              </a:rPr>
              <a:t>Moscati</a:t>
            </a:r>
            <a:r>
              <a:rPr lang="en-US" sz="2400" cap="none" dirty="0" smtClean="0">
                <a:latin typeface="Arial" panose="020B0604020202020204" pitchFamily="34" charset="0"/>
                <a:cs typeface="Arial" panose="020B0604020202020204" pitchFamily="34" charset="0"/>
              </a:rPr>
              <a:t> is a serious historian who argues that I’m selling you fake history</a:t>
            </a:r>
          </a:p>
          <a:p>
            <a:pPr marL="0" indent="0">
              <a:lnSpc>
                <a:spcPct val="150000"/>
              </a:lnSpc>
              <a:buNone/>
            </a:pPr>
            <a:endParaRPr lang="en-US" sz="2400" dirty="0">
              <a:latin typeface="Arial" panose="020B0604020202020204" pitchFamily="34" charset="0"/>
              <a:cs typeface="Arial" panose="020B0604020202020204" pitchFamily="34" charset="0"/>
            </a:endParaRPr>
          </a:p>
          <a:p>
            <a:pPr marL="0" indent="0">
              <a:lnSpc>
                <a:spcPct val="150000"/>
              </a:lnSpc>
              <a:buNone/>
            </a:pPr>
            <a:r>
              <a:rPr lang="en-US" sz="2400" cap="none" dirty="0" smtClean="0">
                <a:latin typeface="Arial" panose="020B0604020202020204" pitchFamily="34" charset="0"/>
                <a:cs typeface="Arial" panose="020B0604020202020204" pitchFamily="34" charset="0"/>
              </a:rPr>
              <a:t>But the story is too good to kill</a:t>
            </a:r>
          </a:p>
          <a:p>
            <a:pPr marL="0" indent="0">
              <a:lnSpc>
                <a:spcPct val="150000"/>
              </a:lnSpc>
              <a:buNone/>
            </a:pPr>
            <a:endParaRPr lang="en-US" sz="2400" cap="none"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61</a:t>
            </a:fld>
            <a:endParaRPr lang="en-US"/>
          </a:p>
        </p:txBody>
      </p:sp>
      <p:sp>
        <p:nvSpPr>
          <p:cNvPr id="8" name="TextBox 7"/>
          <p:cNvSpPr txBox="1"/>
          <p:nvPr/>
        </p:nvSpPr>
        <p:spPr>
          <a:xfrm>
            <a:off x="7650758" y="4798395"/>
            <a:ext cx="3703041" cy="369332"/>
          </a:xfrm>
          <a:prstGeom prst="rect">
            <a:avLst/>
          </a:prstGeom>
          <a:noFill/>
        </p:spPr>
        <p:txBody>
          <a:bodyPr wrap="square" rtlCol="0">
            <a:spAutoFit/>
          </a:bodyPr>
          <a:lstStyle/>
          <a:p>
            <a:r>
              <a:rPr lang="en-US" dirty="0" smtClean="0"/>
              <a:t>Ivan </a:t>
            </a:r>
            <a:r>
              <a:rPr lang="en-US" dirty="0" err="1" smtClean="0">
                <a:solidFill>
                  <a:srgbClr val="FF0000"/>
                </a:solidFill>
              </a:rPr>
              <a:t>Moscati</a:t>
            </a:r>
            <a:r>
              <a:rPr lang="en-US" dirty="0" smtClean="0"/>
              <a:t> (b. 1955)</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799" y="1674609"/>
            <a:ext cx="1964379" cy="2619172"/>
          </a:xfrm>
          <a:prstGeom prst="rect">
            <a:avLst/>
          </a:prstGeom>
        </p:spPr>
      </p:pic>
    </p:spTree>
    <p:extLst>
      <p:ext uri="{BB962C8B-B14F-4D97-AF65-F5344CB8AC3E}">
        <p14:creationId xmlns:p14="http://schemas.microsoft.com/office/powerpoint/2010/main" val="1291304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cs typeface="+mn-cs"/>
              </a:rPr>
              <a:t>Utility and marginal utility</a:t>
            </a:r>
            <a:endParaRPr lang="en-US" dirty="0">
              <a:solidFill>
                <a:srgbClr val="7030A0"/>
              </a:solidFill>
              <a:cs typeface="+mn-cs"/>
            </a:endParaRPr>
          </a:p>
        </p:txBody>
      </p:sp>
      <p:sp>
        <p:nvSpPr>
          <p:cNvPr id="5" name="TextBox 4">
            <a:extLst>
              <a:ext uri="{FF2B5EF4-FFF2-40B4-BE49-F238E27FC236}">
                <a16:creationId xmlns:a16="http://schemas.microsoft.com/office/drawing/2014/main" id="{6340850B-6D87-E040-A1D3-05B2B08A04F1}"/>
              </a:ext>
            </a:extLst>
          </p:cNvPr>
          <p:cNvSpPr txBox="1"/>
          <p:nvPr/>
        </p:nvSpPr>
        <p:spPr>
          <a:xfrm>
            <a:off x="4081346" y="2095425"/>
            <a:ext cx="6957714" cy="2739211"/>
          </a:xfrm>
          <a:prstGeom prst="rect">
            <a:avLst/>
          </a:prstGeom>
          <a:noFill/>
        </p:spPr>
        <p:txBody>
          <a:bodyPr wrap="square" rtlCol="0">
            <a:spAutoFit/>
          </a:bodyPr>
          <a:lstStyle/>
          <a:p>
            <a:pPr algn="l">
              <a:lnSpc>
                <a:spcPct val="150000"/>
              </a:lnSpc>
            </a:pPr>
            <a:r>
              <a:rPr lang="en-US" sz="2400" dirty="0" smtClean="0">
                <a:solidFill>
                  <a:srgbClr val="00B050"/>
                </a:solidFill>
              </a:rPr>
              <a:t>Adam Smith </a:t>
            </a:r>
            <a:r>
              <a:rPr lang="en-US" sz="2400" dirty="0" smtClean="0"/>
              <a:t>(as </a:t>
            </a:r>
            <a:r>
              <a:rPr lang="en-US" sz="2400" dirty="0" smtClean="0">
                <a:solidFill>
                  <a:srgbClr val="00B050"/>
                </a:solidFill>
              </a:rPr>
              <a:t>Plato</a:t>
            </a:r>
            <a:r>
              <a:rPr lang="en-US" sz="2400" dirty="0" smtClean="0"/>
              <a:t>) thought that there is no relationship between </a:t>
            </a:r>
            <a:r>
              <a:rPr lang="en-US" sz="2400" dirty="0" smtClean="0">
                <a:solidFill>
                  <a:srgbClr val="FF0000"/>
                </a:solidFill>
              </a:rPr>
              <a:t>value</a:t>
            </a:r>
            <a:r>
              <a:rPr lang="en-US" sz="2400" dirty="0" smtClean="0"/>
              <a:t> and </a:t>
            </a:r>
            <a:r>
              <a:rPr lang="en-US" sz="2400" dirty="0" smtClean="0">
                <a:solidFill>
                  <a:srgbClr val="FF0000"/>
                </a:solidFill>
              </a:rPr>
              <a:t>price</a:t>
            </a:r>
          </a:p>
          <a:p>
            <a:pPr algn="l">
              <a:lnSpc>
                <a:spcPct val="150000"/>
              </a:lnSpc>
            </a:pPr>
            <a:endParaRPr lang="en-US" sz="2400" dirty="0"/>
          </a:p>
          <a:p>
            <a:pPr algn="l">
              <a:lnSpc>
                <a:spcPct val="150000"/>
              </a:lnSpc>
            </a:pPr>
            <a:r>
              <a:rPr lang="en-US" sz="2400" dirty="0" smtClean="0"/>
              <a:t>Cf. water and diamonds</a:t>
            </a:r>
            <a:endParaRPr lang="he-IL" sz="2400" dirty="0"/>
          </a:p>
          <a:p>
            <a:pPr algn="r" rtl="1"/>
            <a:endParaRPr lang="he-IL" sz="2800" dirty="0"/>
          </a:p>
        </p:txBody>
      </p:sp>
      <p:sp>
        <p:nvSpPr>
          <p:cNvPr id="8" name="Line 8">
            <a:extLst>
              <a:ext uri="{FF2B5EF4-FFF2-40B4-BE49-F238E27FC236}">
                <a16:creationId xmlns:a16="http://schemas.microsoft.com/office/drawing/2014/main" id="{5A242BF8-DB19-4A49-AD7C-109B4B8EB049}"/>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045" y="1702411"/>
            <a:ext cx="2571454" cy="3166946"/>
          </a:xfrm>
          <a:prstGeom prst="rect">
            <a:avLst/>
          </a:prstGeom>
        </p:spPr>
      </p:pic>
      <p:sp>
        <p:nvSpPr>
          <p:cNvPr id="2" name="TextBox 1"/>
          <p:cNvSpPr txBox="1"/>
          <p:nvPr/>
        </p:nvSpPr>
        <p:spPr>
          <a:xfrm>
            <a:off x="1255364" y="5339166"/>
            <a:ext cx="2960176" cy="369332"/>
          </a:xfrm>
          <a:prstGeom prst="rect">
            <a:avLst/>
          </a:prstGeom>
          <a:noFill/>
        </p:spPr>
        <p:txBody>
          <a:bodyPr wrap="square" rtlCol="0">
            <a:spAutoFit/>
          </a:bodyPr>
          <a:lstStyle/>
          <a:p>
            <a:r>
              <a:rPr lang="en-US" dirty="0"/>
              <a:t>Adam </a:t>
            </a:r>
            <a:r>
              <a:rPr lang="en-US" dirty="0">
                <a:solidFill>
                  <a:srgbClr val="FF0000"/>
                </a:solidFill>
              </a:rPr>
              <a:t>Smith</a:t>
            </a:r>
            <a:r>
              <a:rPr lang="en-US" dirty="0"/>
              <a:t> </a:t>
            </a:r>
            <a:r>
              <a:rPr lang="en-US" dirty="0" smtClean="0"/>
              <a:t>(1723-1790)</a:t>
            </a:r>
            <a:endParaRPr lang="en-US" dirty="0"/>
          </a:p>
        </p:txBody>
      </p:sp>
    </p:spTree>
    <p:extLst>
      <p:ext uri="{BB962C8B-B14F-4D97-AF65-F5344CB8AC3E}">
        <p14:creationId xmlns:p14="http://schemas.microsoft.com/office/powerpoint/2010/main" val="14016046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BAFBC-0CF7-E244-99A5-D61FCBC55C55}"/>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smtClean="0">
                <a:solidFill>
                  <a:srgbClr val="7030A0"/>
                </a:solidFill>
                <a:latin typeface="Arial" panose="020B0604020202020204" pitchFamily="34" charset="0"/>
                <a:cs typeface="Arial" panose="020B0604020202020204" pitchFamily="34" charset="0"/>
              </a:rPr>
              <a:t>The </a:t>
            </a:r>
            <a:r>
              <a:rPr lang="en-US" dirty="0" err="1" smtClean="0">
                <a:solidFill>
                  <a:srgbClr val="7030A0"/>
                </a:solidFill>
                <a:latin typeface="Arial" panose="020B0604020202020204" pitchFamily="34" charset="0"/>
                <a:cs typeface="Arial" panose="020B0604020202020204" pitchFamily="34" charset="0"/>
              </a:rPr>
              <a:t>Marginalist</a:t>
            </a:r>
            <a:r>
              <a:rPr lang="en-US" dirty="0" smtClean="0">
                <a:solidFill>
                  <a:srgbClr val="7030A0"/>
                </a:solidFill>
                <a:latin typeface="Arial" panose="020B0604020202020204" pitchFamily="34" charset="0"/>
                <a:cs typeface="Arial" panose="020B0604020202020204" pitchFamily="34" charset="0"/>
              </a:rPr>
              <a:t> Revolution</a:t>
            </a:r>
            <a:endParaRPr lang="en-US" dirty="0">
              <a:solidFill>
                <a:srgbClr val="7030A0"/>
              </a:solidFill>
              <a:latin typeface="Arial" panose="020B0604020202020204" pitchFamily="34" charset="0"/>
              <a:cs typeface="Arial" panose="020B0604020202020204" pitchFamily="34" charset="0"/>
            </a:endParaRPr>
          </a:p>
        </p:txBody>
      </p:sp>
      <p:sp>
        <p:nvSpPr>
          <p:cNvPr id="8" name="Line 8">
            <a:extLst>
              <a:ext uri="{FF2B5EF4-FFF2-40B4-BE49-F238E27FC236}">
                <a16:creationId xmlns:a16="http://schemas.microsoft.com/office/drawing/2014/main" id="{5A242BF8-DB19-4A49-AD7C-109B4B8EB049}"/>
              </a:ext>
            </a:extLst>
          </p:cNvPr>
          <p:cNvSpPr>
            <a:spLocks noChangeShapeType="1"/>
          </p:cNvSpPr>
          <p:nvPr/>
        </p:nvSpPr>
        <p:spPr bwMode="auto">
          <a:xfrm>
            <a:off x="3371850" y="3829050"/>
            <a:ext cx="0" cy="19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algn="r" defTabSz="914400" rtl="1" eaLnBrk="1" latinLnBrk="0" hangingPunct="1"/>
            <a:endParaRPr lang="en-US"/>
          </a:p>
        </p:txBody>
      </p:sp>
      <p:sp>
        <p:nvSpPr>
          <p:cNvPr id="4" name="TextBox 3"/>
          <p:cNvSpPr txBox="1"/>
          <p:nvPr/>
        </p:nvSpPr>
        <p:spPr>
          <a:xfrm>
            <a:off x="8058615" y="1706740"/>
            <a:ext cx="376167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William Stanley </a:t>
            </a:r>
            <a:r>
              <a:rPr lang="en-US" dirty="0" smtClean="0">
                <a:solidFill>
                  <a:srgbClr val="C00000"/>
                </a:solidFill>
                <a:latin typeface="Arial" panose="020B0604020202020204" pitchFamily="34" charset="0"/>
                <a:cs typeface="Arial" panose="020B0604020202020204" pitchFamily="34" charset="0"/>
              </a:rPr>
              <a:t>Jevons</a:t>
            </a:r>
            <a:r>
              <a:rPr lang="en-US" dirty="0" smtClean="0">
                <a:latin typeface="Arial" panose="020B0604020202020204" pitchFamily="34" charset="0"/>
                <a:cs typeface="Arial" panose="020B0604020202020204" pitchFamily="34" charset="0"/>
              </a:rPr>
              <a:t> 1835-1882</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238" y="3223942"/>
            <a:ext cx="1708460" cy="24112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276" y="1315994"/>
            <a:ext cx="1607637" cy="2438250"/>
          </a:xfrm>
          <a:prstGeom prst="rect">
            <a:avLst/>
          </a:prstGeom>
        </p:spPr>
      </p:pic>
      <p:sp>
        <p:nvSpPr>
          <p:cNvPr id="9" name="TextBox 8"/>
          <p:cNvSpPr txBox="1"/>
          <p:nvPr/>
        </p:nvSpPr>
        <p:spPr>
          <a:xfrm>
            <a:off x="8237033" y="5887844"/>
            <a:ext cx="301082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Alfred </a:t>
            </a:r>
            <a:r>
              <a:rPr lang="en-US" dirty="0">
                <a:solidFill>
                  <a:srgbClr val="C00000"/>
                </a:solidFill>
                <a:latin typeface="Arial" panose="020B0604020202020204" pitchFamily="34" charset="0"/>
                <a:cs typeface="Arial" panose="020B0604020202020204" pitchFamily="34" charset="0"/>
              </a:rPr>
              <a:t>Marshall</a:t>
            </a:r>
            <a:r>
              <a:rPr lang="en-US" dirty="0">
                <a:latin typeface="Arial" panose="020B0604020202020204" pitchFamily="34" charset="0"/>
                <a:cs typeface="Arial" panose="020B0604020202020204" pitchFamily="34" charset="0"/>
              </a:rPr>
              <a:t> 1842-1924</a:t>
            </a:r>
          </a:p>
        </p:txBody>
      </p:sp>
      <p:sp>
        <p:nvSpPr>
          <p:cNvPr id="10" name="TextBox 9"/>
          <p:cNvSpPr txBox="1"/>
          <p:nvPr/>
        </p:nvSpPr>
        <p:spPr>
          <a:xfrm>
            <a:off x="838201" y="4163122"/>
            <a:ext cx="262611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Carl </a:t>
            </a:r>
            <a:r>
              <a:rPr lang="en-US" dirty="0" err="1">
                <a:solidFill>
                  <a:srgbClr val="C00000"/>
                </a:solidFill>
                <a:latin typeface="Arial" panose="020B0604020202020204" pitchFamily="34" charset="0"/>
                <a:cs typeface="Arial" panose="020B0604020202020204" pitchFamily="34" charset="0"/>
              </a:rPr>
              <a:t>Menger</a:t>
            </a:r>
            <a:r>
              <a:rPr lang="en-US" dirty="0">
                <a:latin typeface="Arial" panose="020B0604020202020204" pitchFamily="34" charset="0"/>
                <a:cs typeface="Arial" panose="020B0604020202020204" pitchFamily="34" charset="0"/>
              </a:rPr>
              <a:t> 1840-1921</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461" y="3223942"/>
            <a:ext cx="1847202" cy="2284785"/>
          </a:xfrm>
          <a:prstGeom prst="rect">
            <a:avLst/>
          </a:prstGeom>
        </p:spPr>
      </p:pic>
      <p:sp>
        <p:nvSpPr>
          <p:cNvPr id="12" name="TextBox 11"/>
          <p:cNvSpPr txBox="1"/>
          <p:nvPr/>
        </p:nvSpPr>
        <p:spPr>
          <a:xfrm>
            <a:off x="3330959" y="6065708"/>
            <a:ext cx="2705565" cy="379697"/>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Léon </a:t>
            </a:r>
            <a:r>
              <a:rPr lang="en-US">
                <a:solidFill>
                  <a:srgbClr val="C00000"/>
                </a:solidFill>
                <a:latin typeface="Arial" panose="020B0604020202020204" pitchFamily="34" charset="0"/>
                <a:cs typeface="Arial" panose="020B0604020202020204" pitchFamily="34" charset="0"/>
              </a:rPr>
              <a:t>Walras</a:t>
            </a:r>
            <a:r>
              <a:rPr lang="en-US">
                <a:latin typeface="Arial" panose="020B0604020202020204" pitchFamily="34" charset="0"/>
                <a:cs typeface="Arial" panose="020B0604020202020204" pitchFamily="34" charset="0"/>
              </a:rPr>
              <a:t> 1834-1910</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328" y="1636577"/>
            <a:ext cx="1645287" cy="2282836"/>
          </a:xfrm>
          <a:prstGeom prst="rect">
            <a:avLst/>
          </a:prstGeom>
        </p:spPr>
      </p:pic>
    </p:spTree>
    <p:extLst>
      <p:ext uri="{BB962C8B-B14F-4D97-AF65-F5344CB8AC3E}">
        <p14:creationId xmlns:p14="http://schemas.microsoft.com/office/powerpoint/2010/main" val="3032264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Be that as it may</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717252"/>
                <a:ext cx="10363826" cy="3881308"/>
              </a:xfrm>
            </p:spPr>
            <p:txBody>
              <a:bodyPr>
                <a:normAutofit fontScale="92500" lnSpcReduction="20000"/>
              </a:bodyPr>
              <a:lstStyle/>
              <a:p>
                <a:pPr marL="0" indent="0">
                  <a:lnSpc>
                    <a:spcPct val="150000"/>
                  </a:lnSpc>
                  <a:buNone/>
                </a:pPr>
                <a:r>
                  <a:rPr lang="en-US" b="0" cap="none" dirty="0" smtClean="0">
                    <a:latin typeface="Arial" panose="020B0604020202020204" pitchFamily="34" charset="0"/>
                    <a:ea typeface="Cambria Math" panose="02040503050406030204" pitchFamily="18" charset="0"/>
                    <a:cs typeface="Arial" panose="020B0604020202020204" pitchFamily="34" charset="0"/>
                  </a:rPr>
                  <a:t>A theorem such as: </a:t>
                </a:r>
              </a:p>
              <a:p>
                <a:pPr marL="0" indent="0">
                  <a:lnSpc>
                    <a:spcPct val="150000"/>
                  </a:lnSpc>
                  <a:buNone/>
                </a:pPr>
                <a:r>
                  <a:rPr lang="en-US" dirty="0" smtClean="0">
                    <a:latin typeface="Arial" panose="020B0604020202020204" pitchFamily="34" charset="0"/>
                    <a:ea typeface="Cambria Math" panose="02040503050406030204" pitchFamily="18" charset="0"/>
                    <a:cs typeface="Arial" panose="020B0604020202020204" pitchFamily="34" charset="0"/>
                  </a:rPr>
                  <a:t>		F</a:t>
                </a:r>
                <a:r>
                  <a:rPr lang="en-US" b="0" cap="none" dirty="0" smtClean="0">
                    <a:latin typeface="Arial" panose="020B0604020202020204" pitchFamily="34" charset="0"/>
                    <a:ea typeface="Cambria Math" panose="02040503050406030204" pitchFamily="18" charset="0"/>
                    <a:cs typeface="Arial" panose="020B0604020202020204" pitchFamily="34" charset="0"/>
                  </a:rPr>
                  <a:t>or a relation</a:t>
                </a:r>
                <a14:m>
                  <m:oMath xmlns:m="http://schemas.openxmlformats.org/officeDocument/2006/math">
                    <m:r>
                      <a:rPr lang="en-US"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cap="none" dirty="0" smtClean="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on a </a:t>
                </a:r>
                <a:r>
                  <a:rPr lang="en-US" cap="none" dirty="0">
                    <a:solidFill>
                      <a:schemeClr val="accent2"/>
                    </a:solidFill>
                    <a:latin typeface="Arial" panose="020B0604020202020204" pitchFamily="34" charset="0"/>
                    <a:cs typeface="Arial" panose="020B0604020202020204" pitchFamily="34" charset="0"/>
                  </a:rPr>
                  <a:t>finite</a:t>
                </a:r>
                <a:r>
                  <a:rPr lang="en-US" cap="none" dirty="0">
                    <a:latin typeface="Arial" panose="020B0604020202020204" pitchFamily="34" charset="0"/>
                    <a:cs typeface="Arial" panose="020B0604020202020204" pitchFamily="34" charset="0"/>
                  </a:rPr>
                  <a:t> set </a:t>
                </a:r>
                <a14:m>
                  <m:oMath xmlns:m="http://schemas.openxmlformats.org/officeDocument/2006/math">
                    <m:r>
                      <a:rPr lang="en-US" b="0" i="1" cap="none" smtClean="0">
                        <a:solidFill>
                          <a:srgbClr val="0070C0"/>
                        </a:solidFill>
                        <a:latin typeface="Cambria Math" panose="02040503050406030204" pitchFamily="18" charset="0"/>
                        <a:cs typeface="Arial" panose="020B0604020202020204" pitchFamily="34" charset="0"/>
                      </a:rPr>
                      <m:t>𝑋</m:t>
                    </m:r>
                  </m:oMath>
                </a14:m>
                <a:endParaRPr lang="en-US" b="0" i="1" cap="none" dirty="0">
                  <a:solidFill>
                    <a:srgbClr val="0070C0"/>
                  </a:solidFill>
                  <a:latin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cap="none" dirty="0" smtClean="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is </a:t>
                </a:r>
                <a:r>
                  <a:rPr lang="en-US" cap="none" dirty="0">
                    <a:solidFill>
                      <a:schemeClr val="accent2"/>
                    </a:solidFill>
                    <a:latin typeface="Arial" panose="020B0604020202020204" pitchFamily="34" charset="0"/>
                    <a:cs typeface="Arial" panose="020B0604020202020204" pitchFamily="34" charset="0"/>
                  </a:rPr>
                  <a:t>complete and transitive</a:t>
                </a:r>
              </a:p>
              <a:p>
                <a:pPr marL="0" indent="0" algn="ctr">
                  <a:lnSpc>
                    <a:spcPct val="150000"/>
                  </a:lnSpc>
                  <a:buNone/>
                </a:pPr>
                <a:r>
                  <a:rPr lang="en-US" cap="none" dirty="0" smtClean="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cap="none" dirty="0" smtClean="0">
                    <a:latin typeface="Arial" panose="020B0604020202020204" pitchFamily="34" charset="0"/>
                    <a:cs typeface="Arial" panose="020B0604020202020204" pitchFamily="34" charset="0"/>
                  </a:rPr>
                  <a:t>There </a:t>
                </a:r>
                <a:r>
                  <a:rPr lang="en-US" cap="none" dirty="0">
                    <a:latin typeface="Arial" panose="020B0604020202020204" pitchFamily="34" charset="0"/>
                    <a:cs typeface="Arial" panose="020B0604020202020204" pitchFamily="34" charset="0"/>
                  </a:rPr>
                  <a:t>exists </a:t>
                </a:r>
                <a14:m>
                  <m:oMath xmlns:m="http://schemas.openxmlformats.org/officeDocument/2006/math">
                    <m:r>
                      <a:rPr lang="en-US" i="1" cap="none">
                        <a:solidFill>
                          <a:srgbClr val="0070C0"/>
                        </a:solidFill>
                        <a:latin typeface="Cambria Math" panose="02040503050406030204" pitchFamily="18" charset="0"/>
                        <a:cs typeface="Arial" panose="020B0604020202020204" pitchFamily="34" charset="0"/>
                      </a:rPr>
                      <m:t>𝑢</m:t>
                    </m:r>
                    <m:r>
                      <a:rPr lang="en-US" i="1" cap="none">
                        <a:solidFill>
                          <a:srgbClr val="0070C0"/>
                        </a:solidFill>
                        <a:latin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cs typeface="Arial" panose="020B0604020202020204" pitchFamily="34" charset="0"/>
                      </a:rPr>
                      <m:t>𝑋</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cap="none" dirty="0">
                    <a:solidFill>
                      <a:srgbClr val="FF0000"/>
                    </a:solidFill>
                    <a:latin typeface="Arial" panose="020B0604020202020204" pitchFamily="34" charset="0"/>
                    <a:cs typeface="Arial" panose="020B0604020202020204" pitchFamily="34" charset="0"/>
                  </a:rPr>
                  <a:t> </a:t>
                </a:r>
                <a:r>
                  <a:rPr lang="en-US" cap="none" dirty="0">
                    <a:solidFill>
                      <a:schemeClr val="accent6"/>
                    </a:solidFill>
                    <a:latin typeface="Arial" panose="020B0604020202020204" pitchFamily="34" charset="0"/>
                    <a:cs typeface="Arial" panose="020B0604020202020204" pitchFamily="34" charset="0"/>
                  </a:rPr>
                  <a:t>that represents</a:t>
                </a:r>
                <a:r>
                  <a:rPr lang="en-US" cap="none" dirty="0" smtClean="0">
                    <a:solidFill>
                      <a:schemeClr val="accent6"/>
                    </a:solidFill>
                    <a:latin typeface="Arial" panose="020B0604020202020204" pitchFamily="34" charset="0"/>
                    <a:cs typeface="Arial" panose="020B0604020202020204" pitchFamily="34" charset="0"/>
                  </a:rPr>
                  <a:t> </a:t>
                </a: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cap="none" dirty="0">
                  <a:solidFill>
                    <a:schemeClr val="accent6"/>
                  </a:solidFill>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ndows </a:t>
                </a:r>
                <a:r>
                  <a:rPr lang="en-US" sz="2400" cap="none" dirty="0" smtClean="0">
                    <a:latin typeface="Arial" panose="020B0604020202020204" pitchFamily="34" charset="0"/>
                    <a:cs typeface="Arial" panose="020B0604020202020204" pitchFamily="34" charset="0"/>
                  </a:rPr>
                  <a:t>“</a:t>
                </a:r>
                <a:r>
                  <a:rPr lang="en-US" sz="2400" cap="none" dirty="0" smtClean="0">
                    <a:solidFill>
                      <a:srgbClr val="00B050"/>
                    </a:solidFill>
                    <a:latin typeface="Arial" panose="020B0604020202020204" pitchFamily="34" charset="0"/>
                    <a:cs typeface="Arial" panose="020B0604020202020204" pitchFamily="34" charset="0"/>
                  </a:rPr>
                  <a:t>utility</a:t>
                </a:r>
                <a:r>
                  <a:rPr lang="en-US" sz="2400" cap="none" dirty="0" smtClean="0">
                    <a:latin typeface="Arial" panose="020B0604020202020204" pitchFamily="34" charset="0"/>
                    <a:cs typeface="Arial" panose="020B0604020202020204" pitchFamily="34" charset="0"/>
                  </a:rPr>
                  <a:t>” with </a:t>
                </a:r>
                <a:r>
                  <a:rPr lang="en-US" sz="2400" cap="none" dirty="0" smtClean="0">
                    <a:solidFill>
                      <a:srgbClr val="FF0000"/>
                    </a:solidFill>
                    <a:latin typeface="Arial" panose="020B0604020202020204" pitchFamily="34" charset="0"/>
                    <a:cs typeface="Arial" panose="020B0604020202020204" pitchFamily="34" charset="0"/>
                  </a:rPr>
                  <a:t>meaning</a:t>
                </a:r>
                <a:endParaRPr lang="en-US" sz="2400" cap="none"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717252"/>
                <a:ext cx="10363826" cy="3881308"/>
              </a:xfrm>
              <a:blipFill>
                <a:blip r:embed="rId2"/>
                <a:stretch>
                  <a:fillRect l="-10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64</a:t>
            </a:fld>
            <a:endParaRPr lang="en-US"/>
          </a:p>
        </p:txBody>
      </p:sp>
    </p:spTree>
    <p:extLst>
      <p:ext uri="{BB962C8B-B14F-4D97-AF65-F5344CB8AC3E}">
        <p14:creationId xmlns:p14="http://schemas.microsoft.com/office/powerpoint/2010/main" val="1175614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Interpretation II: normative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733033"/>
                <a:ext cx="10363826" cy="4698763"/>
              </a:xfrm>
            </p:spPr>
            <p:txBody>
              <a:bodyPr>
                <a:normAutofit/>
              </a:bodyPr>
              <a:lstStyle/>
              <a:p>
                <a:pPr marL="0" indent="0">
                  <a:lnSpc>
                    <a:spcPct val="150000"/>
                  </a:lnSpc>
                  <a:buNone/>
                </a:pPr>
                <a:r>
                  <a:rPr lang="en-US" sz="2400" cap="none" dirty="0" smtClean="0">
                    <a:latin typeface="Arial" panose="020B0604020202020204" pitchFamily="34" charset="0"/>
                    <a:cs typeface="Arial" panose="020B0604020202020204" pitchFamily="34" charset="0"/>
                  </a:rPr>
                  <a:t>Suppose you ask me how to make a decision</a:t>
                </a:r>
              </a:p>
              <a:p>
                <a:pPr marL="0" indent="0">
                  <a:lnSpc>
                    <a:spcPct val="150000"/>
                  </a:lnSpc>
                  <a:buNone/>
                </a:pPr>
                <a:r>
                  <a:rPr lang="en-US" sz="2400" dirty="0" smtClean="0">
                    <a:latin typeface="Arial" panose="020B0604020202020204" pitchFamily="34" charset="0"/>
                    <a:cs typeface="Arial" panose="020B0604020202020204" pitchFamily="34" charset="0"/>
                  </a:rPr>
                  <a:t>And I ask you, would you like your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be </a:t>
                </a:r>
                <a:r>
                  <a:rPr lang="en-US" sz="2400" dirty="0">
                    <a:solidFill>
                      <a:srgbClr val="FF0000"/>
                    </a:solidFill>
                    <a:latin typeface="Arial" panose="020B0604020202020204" pitchFamily="34" charset="0"/>
                    <a:cs typeface="Arial" panose="020B0604020202020204" pitchFamily="34" charset="0"/>
                  </a:rPr>
                  <a:t>complete</a:t>
                </a:r>
                <a:r>
                  <a:rPr lang="en-US" sz="2400" dirty="0" smtClean="0">
                    <a:latin typeface="Arial" panose="020B0604020202020204" pitchFamily="34" charset="0"/>
                    <a:cs typeface="Arial" panose="020B0604020202020204" pitchFamily="34" charset="0"/>
                  </a:rPr>
                  <a:t> ?</a:t>
                </a:r>
              </a:p>
              <a:p>
                <a:pPr lvl="1">
                  <a:lnSpc>
                    <a:spcPct val="150000"/>
                  </a:lnSpc>
                </a:pPr>
                <a:r>
                  <a:rPr lang="en-US" sz="2000" dirty="0" smtClean="0">
                    <a:latin typeface="Arial" panose="020B0604020202020204" pitchFamily="34" charset="0"/>
                    <a:cs typeface="Arial" panose="020B0604020202020204" pitchFamily="34" charset="0"/>
                  </a:rPr>
                  <a:t>Many would say yes </a:t>
                </a:r>
              </a:p>
              <a:p>
                <a:pPr lvl="1">
                  <a:lnSpc>
                    <a:spcPct val="150000"/>
                  </a:lnSpc>
                </a:pPr>
                <a:r>
                  <a:rPr lang="en-US" sz="2000" cap="none" dirty="0" smtClean="0">
                    <a:solidFill>
                      <a:srgbClr val="0070C0"/>
                    </a:solidFill>
                    <a:latin typeface="Arial" panose="020B0604020202020204" pitchFamily="34" charset="0"/>
                    <a:cs typeface="Arial" panose="020B0604020202020204" pitchFamily="34" charset="0"/>
                  </a:rPr>
                  <a:t>Incompleteness</a:t>
                </a:r>
                <a:r>
                  <a:rPr lang="en-US" sz="2000" cap="none" dirty="0" smtClean="0">
                    <a:latin typeface="Arial" panose="020B0604020202020204" pitchFamily="34" charset="0"/>
                    <a:cs typeface="Arial" panose="020B0604020202020204" pitchFamily="34" charset="0"/>
                  </a:rPr>
                  <a:t> is absence of decision (Kafka and his wedding engagements…)</a:t>
                </a:r>
                <a:endParaRPr lang="en-US" sz="2400" dirty="0">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then: </a:t>
                </a:r>
                <a:r>
                  <a:rPr lang="en-US" sz="2400" dirty="0">
                    <a:latin typeface="Arial" panose="020B0604020202020204" pitchFamily="34" charset="0"/>
                    <a:cs typeface="Arial" panose="020B0604020202020204" pitchFamily="34" charset="0"/>
                  </a:rPr>
                  <a:t>would you like your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to be </a:t>
                </a:r>
                <a:r>
                  <a:rPr lang="en-US" sz="2400" dirty="0" smtClean="0">
                    <a:solidFill>
                      <a:srgbClr val="FF0000"/>
                    </a:solidFill>
                    <a:latin typeface="Arial" panose="020B0604020202020204" pitchFamily="34" charset="0"/>
                    <a:cs typeface="Arial" panose="020B0604020202020204" pitchFamily="34" charset="0"/>
                  </a:rPr>
                  <a:t>transitive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a:p>
                <a:pPr lvl="1">
                  <a:lnSpc>
                    <a:spcPct val="150000"/>
                  </a:lnSpc>
                </a:pPr>
                <a:r>
                  <a:rPr lang="en-US" sz="2000" dirty="0" smtClean="0">
                    <a:latin typeface="Arial" panose="020B0604020202020204" pitchFamily="34" charset="0"/>
                    <a:cs typeface="Arial" panose="020B0604020202020204" pitchFamily="34" charset="0"/>
                  </a:rPr>
                  <a:t>Again, many </a:t>
                </a:r>
                <a:r>
                  <a:rPr lang="en-US" sz="2000" dirty="0">
                    <a:latin typeface="Arial" panose="020B0604020202020204" pitchFamily="34" charset="0"/>
                    <a:cs typeface="Arial" panose="020B0604020202020204" pitchFamily="34" charset="0"/>
                  </a:rPr>
                  <a:t>would say yes </a:t>
                </a:r>
              </a:p>
              <a:p>
                <a:pPr lvl="1">
                  <a:lnSpc>
                    <a:spcPct val="150000"/>
                  </a:lnSpc>
                </a:pPr>
                <a:r>
                  <a:rPr lang="en-US" sz="2000" dirty="0" smtClean="0">
                    <a:latin typeface="Arial" panose="020B0604020202020204" pitchFamily="34" charset="0"/>
                    <a:cs typeface="Arial" panose="020B0604020202020204" pitchFamily="34" charset="0"/>
                  </a:rPr>
                  <a:t>An </a:t>
                </a:r>
                <a:r>
                  <a:rPr lang="en-US" sz="2000" dirty="0" smtClean="0">
                    <a:solidFill>
                      <a:srgbClr val="0070C0"/>
                    </a:solidFill>
                    <a:latin typeface="Arial" panose="020B0604020202020204" pitchFamily="34" charset="0"/>
                    <a:cs typeface="Arial" panose="020B0604020202020204" pitchFamily="34" charset="0"/>
                  </a:rPr>
                  <a:t>intransitive</a:t>
                </a:r>
                <a:r>
                  <a:rPr lang="en-US" sz="2000" dirty="0" smtClean="0">
                    <a:latin typeface="Arial" panose="020B0604020202020204" pitchFamily="34" charset="0"/>
                    <a:cs typeface="Arial" panose="020B0604020202020204" pitchFamily="34" charset="0"/>
                  </a:rPr>
                  <a:t> relation, let’s say a </a:t>
                </a:r>
                <a:r>
                  <a:rPr lang="en-US" sz="2000" dirty="0" smtClean="0">
                    <a:solidFill>
                      <a:srgbClr val="0070C0"/>
                    </a:solidFill>
                    <a:latin typeface="Arial" panose="020B0604020202020204" pitchFamily="34" charset="0"/>
                    <a:cs typeface="Arial" panose="020B0604020202020204" pitchFamily="34" charset="0"/>
                  </a:rPr>
                  <a:t>cyclical</a:t>
                </a:r>
                <a:r>
                  <a:rPr lang="en-US" sz="2000" dirty="0" smtClean="0">
                    <a:latin typeface="Arial" panose="020B0604020202020204" pitchFamily="34" charset="0"/>
                    <a:cs typeface="Arial" panose="020B0604020202020204" pitchFamily="34" charset="0"/>
                  </a:rPr>
                  <a:t> one (that’s more than just intransitive!) isn’t very useful</a:t>
                </a: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733033"/>
                <a:ext cx="10363826" cy="4698763"/>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65</a:t>
            </a:fld>
            <a:endParaRPr lang="en-US"/>
          </a:p>
        </p:txBody>
      </p:sp>
    </p:spTree>
    <p:extLst>
      <p:ext uri="{BB962C8B-B14F-4D97-AF65-F5344CB8AC3E}">
        <p14:creationId xmlns:p14="http://schemas.microsoft.com/office/powerpoint/2010/main" val="2224936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The normative interpretation – cont.</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733033"/>
                <a:ext cx="10363826" cy="4698763"/>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And then I point out to you that </a:t>
                </a: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400" dirty="0" smtClean="0">
                    <a:latin typeface="Arial" panose="020B0604020202020204" pitchFamily="34" charset="0"/>
                    <a:ea typeface="Cambria Math" panose="02040503050406030204" pitchFamily="18" charset="0"/>
                    <a:cs typeface="Arial" panose="020B0604020202020204" pitchFamily="34" charset="0"/>
                  </a:rPr>
                  <a:t>	</a:t>
                </a: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on a </a:t>
                </a:r>
                <a:r>
                  <a:rPr lang="en-US" sz="2400" cap="none" dirty="0">
                    <a:solidFill>
                      <a:schemeClr val="accent2"/>
                    </a:solidFill>
                    <a:latin typeface="Arial" panose="020B0604020202020204" pitchFamily="34" charset="0"/>
                    <a:cs typeface="Arial" panose="020B0604020202020204" pitchFamily="34" charset="0"/>
                  </a:rPr>
                  <a:t>finite</a:t>
                </a:r>
                <a:r>
                  <a:rPr lang="en-US" sz="2400" cap="none" dirty="0">
                    <a:latin typeface="Arial" panose="020B0604020202020204" pitchFamily="34" charset="0"/>
                    <a:cs typeface="Arial" panose="020B0604020202020204" pitchFamily="34" charset="0"/>
                  </a:rPr>
                  <a:t> set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𝑋</m:t>
                    </m:r>
                  </m:oMath>
                </a14:m>
                <a:endParaRPr lang="en-US" sz="2400" b="0" i="1" cap="none" dirty="0">
                  <a:solidFill>
                    <a:srgbClr val="0070C0"/>
                  </a:solidFill>
                  <a:latin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is </a:t>
                </a:r>
                <a:r>
                  <a:rPr lang="en-US" sz="2400" cap="none" dirty="0">
                    <a:solidFill>
                      <a:schemeClr val="accent2"/>
                    </a:solidFill>
                    <a:latin typeface="Arial" panose="020B0604020202020204" pitchFamily="34" charset="0"/>
                    <a:cs typeface="Arial" panose="020B0604020202020204" pitchFamily="34" charset="0"/>
                  </a:rPr>
                  <a:t>complete and transitive</a:t>
                </a:r>
              </a:p>
              <a:p>
                <a:pPr marL="0" indent="0" algn="ctr">
                  <a:lnSpc>
                    <a:spcPct val="150000"/>
                  </a:lnSpc>
                  <a:buNone/>
                </a:pPr>
                <a:r>
                  <a:rPr lang="en-US" sz="2400" cap="none" dirty="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sz="2400" cap="none" dirty="0">
                    <a:latin typeface="Arial" panose="020B0604020202020204" pitchFamily="34" charset="0"/>
                    <a:cs typeface="Arial" panose="020B0604020202020204" pitchFamily="34" charset="0"/>
                  </a:rPr>
                  <a:t>There exists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𝑋</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sz="2400"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chemeClr val="accent6"/>
                    </a:solidFill>
                    <a:latin typeface="Arial" panose="020B0604020202020204" pitchFamily="34" charset="0"/>
                    <a:cs typeface="Arial" panose="020B0604020202020204" pitchFamily="34" charset="0"/>
                  </a:rPr>
                  <a:t>that represents</a:t>
                </a:r>
                <a:r>
                  <a:rPr lang="en-US" sz="2400" cap="none" dirty="0" smtClean="0">
                    <a:solidFill>
                      <a:schemeClr val="accent6"/>
                    </a:solidFill>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solidFill>
                    <a:schemeClr val="accent6"/>
                  </a:solidFill>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And I can </a:t>
                </a:r>
                <a:r>
                  <a:rPr lang="en-US" sz="2400" dirty="0" smtClean="0">
                    <a:solidFill>
                      <a:srgbClr val="FF0000"/>
                    </a:solidFill>
                    <a:latin typeface="Arial" panose="020B0604020202020204" pitchFamily="34" charset="0"/>
                    <a:cs typeface="Arial" panose="020B0604020202020204" pitchFamily="34" charset="0"/>
                  </a:rPr>
                  <a:t>convince</a:t>
                </a:r>
                <a:r>
                  <a:rPr lang="en-US" sz="2400" dirty="0" smtClean="0">
                    <a:latin typeface="Arial" panose="020B0604020202020204" pitchFamily="34" charset="0"/>
                    <a:cs typeface="Arial" panose="020B0604020202020204" pitchFamily="34" charset="0"/>
                  </a:rPr>
                  <a:t> you that </a:t>
                </a:r>
                <a:r>
                  <a:rPr lang="en-US" sz="2400" dirty="0" smtClean="0">
                    <a:solidFill>
                      <a:srgbClr val="FF0000"/>
                    </a:solidFill>
                    <a:latin typeface="Arial" panose="020B0604020202020204" pitchFamily="34" charset="0"/>
                    <a:cs typeface="Arial" panose="020B0604020202020204" pitchFamily="34" charset="0"/>
                  </a:rPr>
                  <a:t>you</a:t>
                </a:r>
                <a:r>
                  <a:rPr lang="en-US" sz="2400" dirty="0" smtClean="0">
                    <a:latin typeface="Arial" panose="020B0604020202020204" pitchFamily="34" charset="0"/>
                    <a:cs typeface="Arial" panose="020B0604020202020204" pitchFamily="34" charset="0"/>
                  </a:rPr>
                  <a:t> would like to behave </a:t>
                </a:r>
                <a:r>
                  <a:rPr lang="en-US" sz="2400" dirty="0" smtClean="0">
                    <a:solidFill>
                      <a:srgbClr val="0070C0"/>
                    </a:solidFill>
                    <a:latin typeface="Arial" panose="020B0604020202020204" pitchFamily="34" charset="0"/>
                    <a:cs typeface="Arial" panose="020B0604020202020204" pitchFamily="34" charset="0"/>
                  </a:rPr>
                  <a:t>as if </a:t>
                </a:r>
                <a:r>
                  <a:rPr lang="en-US" sz="2400" dirty="0" smtClean="0">
                    <a:latin typeface="Arial" panose="020B0604020202020204" pitchFamily="34" charset="0"/>
                    <a:cs typeface="Arial" panose="020B0604020202020204" pitchFamily="34" charset="0"/>
                  </a:rPr>
                  <a:t>you were maximizing a utility function, or maybe just maximize one (</a:t>
                </a:r>
                <a:r>
                  <a:rPr lang="en-US" sz="2400" dirty="0" smtClean="0">
                    <a:solidFill>
                      <a:srgbClr val="0070C0"/>
                    </a:solidFill>
                    <a:latin typeface="Arial" panose="020B0604020202020204" pitchFamily="34" charset="0"/>
                    <a:cs typeface="Arial" panose="020B0604020202020204" pitchFamily="34" charset="0"/>
                  </a:rPr>
                  <a:t>consciously</a:t>
                </a:r>
                <a:r>
                  <a:rPr lang="en-US" sz="2400" dirty="0" smtClean="0">
                    <a:latin typeface="Arial" panose="020B0604020202020204" pitchFamily="34" charset="0"/>
                    <a:cs typeface="Arial" panose="020B0604020202020204" pitchFamily="34" charset="0"/>
                  </a:rPr>
                  <a:t>)</a:t>
                </a:r>
                <a:endParaRPr lang="en-US" sz="2400" cap="none" dirty="0" smtClean="0">
                  <a:latin typeface="Arial" panose="020B0604020202020204" pitchFamily="34" charset="0"/>
                  <a:cs typeface="Arial" panose="020B0604020202020204" pitchFamily="34" charset="0"/>
                </a:endParaRPr>
              </a:p>
              <a:p>
                <a:pPr marL="0" indent="0">
                  <a:lnSpc>
                    <a:spcPct val="150000"/>
                  </a:lnSpc>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733033"/>
                <a:ext cx="10363826" cy="4698763"/>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66</a:t>
            </a:fld>
            <a:endParaRPr lang="en-US" dirty="0"/>
          </a:p>
        </p:txBody>
      </p:sp>
    </p:spTree>
    <p:extLst>
      <p:ext uri="{BB962C8B-B14F-4D97-AF65-F5344CB8AC3E}">
        <p14:creationId xmlns:p14="http://schemas.microsoft.com/office/powerpoint/2010/main" val="27090243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Interpretation III: descriptive</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690688"/>
            <a:ext cx="10363826" cy="3881308"/>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Suppose I tell you that, when I analyze an economic problem, I assume that agents are </a:t>
            </a:r>
            <a:r>
              <a:rPr lang="en-US" sz="2400" b="0" cap="none" dirty="0" smtClean="0">
                <a:solidFill>
                  <a:srgbClr val="0070C0"/>
                </a:solidFill>
                <a:latin typeface="Arial" panose="020B0604020202020204" pitchFamily="34" charset="0"/>
                <a:ea typeface="Cambria Math" panose="02040503050406030204" pitchFamily="18" charset="0"/>
                <a:cs typeface="Arial" panose="020B0604020202020204" pitchFamily="34" charset="0"/>
              </a:rPr>
              <a:t>utility maximizing</a:t>
            </a:r>
            <a:r>
              <a:rPr lang="en-US" sz="2400" b="0" cap="none" dirty="0" smtClean="0">
                <a:latin typeface="Arial" panose="020B0604020202020204" pitchFamily="34" charset="0"/>
                <a:ea typeface="Cambria Math" panose="02040503050406030204" pitchFamily="18" charset="0"/>
                <a:cs typeface="Arial" panose="020B0604020202020204" pitchFamily="34" charset="0"/>
              </a:rPr>
              <a:t>.</a:t>
            </a:r>
          </a:p>
          <a:p>
            <a:pPr>
              <a:lnSpc>
                <a:spcPct val="150000"/>
              </a:lnSpc>
            </a:pPr>
            <a:r>
              <a:rPr lang="en-US" sz="2400" dirty="0" smtClean="0">
                <a:latin typeface="Arial" panose="020B0604020202020204" pitchFamily="34" charset="0"/>
                <a:ea typeface="Cambria Math" panose="02040503050406030204" pitchFamily="18" charset="0"/>
                <a:cs typeface="Arial" panose="020B0604020202020204" pitchFamily="34" charset="0"/>
              </a:rPr>
              <a:t>Does it make sense?</a:t>
            </a:r>
          </a:p>
          <a:p>
            <a:pPr>
              <a:lnSpc>
                <a:spcPct val="150000"/>
              </a:lnSpc>
            </a:pPr>
            <a:r>
              <a:rPr lang="en-US" sz="2400" dirty="0" smtClean="0">
                <a:latin typeface="Arial" panose="020B0604020202020204" pitchFamily="34" charset="0"/>
                <a:ea typeface="Cambria Math" panose="02040503050406030204" pitchFamily="18" charset="0"/>
                <a:cs typeface="Arial" panose="020B0604020202020204" pitchFamily="34" charset="0"/>
              </a:rPr>
              <a:t>Do you know many such agents?</a:t>
            </a:r>
          </a:p>
          <a:p>
            <a:pPr>
              <a:lnSpc>
                <a:spcPct val="150000"/>
              </a:lnSpc>
            </a:pPr>
            <a:r>
              <a:rPr lang="en-US" sz="2400" cap="none" dirty="0" smtClean="0">
                <a:latin typeface="Arial" panose="020B0604020202020204" pitchFamily="34" charset="0"/>
                <a:ea typeface="Cambria Math" panose="02040503050406030204" pitchFamily="18" charset="0"/>
                <a:cs typeface="Arial" panose="020B0604020202020204" pitchFamily="34" charset="0"/>
              </a:rPr>
              <a:t>What gives me the right to make predictions and give advice based on such a preposterous assumption?</a:t>
            </a: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67</a:t>
            </a:fld>
            <a:endParaRPr lang="en-US"/>
          </a:p>
        </p:txBody>
      </p:sp>
    </p:spTree>
    <p:extLst>
      <p:ext uri="{BB962C8B-B14F-4D97-AF65-F5344CB8AC3E}">
        <p14:creationId xmlns:p14="http://schemas.microsoft.com/office/powerpoint/2010/main" val="1723462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The descriptive interpretation – cont.</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390516"/>
                <a:ext cx="10363826" cy="4965834"/>
              </a:xfrm>
            </p:spPr>
            <p:txBody>
              <a:bodyPr>
                <a:normAutofit/>
              </a:bodyPr>
              <a:lstStyle/>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And then I point out to you that </a:t>
                </a: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		For a relation</a:t>
                </a:r>
                <a14:m>
                  <m:oMath xmlns:m="http://schemas.openxmlformats.org/officeDocument/2006/math">
                    <m:r>
                      <a:rPr lang="en-US" sz="240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on a </a:t>
                </a:r>
                <a:r>
                  <a:rPr lang="en-US" sz="2400" dirty="0">
                    <a:solidFill>
                      <a:schemeClr val="accent2"/>
                    </a:solidFill>
                    <a:latin typeface="Arial" panose="020B0604020202020204" pitchFamily="34" charset="0"/>
                    <a:cs typeface="Arial" panose="020B0604020202020204" pitchFamily="34" charset="0"/>
                  </a:rPr>
                  <a:t>finite</a:t>
                </a:r>
                <a:r>
                  <a:rPr lang="en-US" sz="2400" dirty="0">
                    <a:latin typeface="Arial" panose="020B0604020202020204" pitchFamily="34" charset="0"/>
                    <a:cs typeface="Arial" panose="020B0604020202020204" pitchFamily="34" charset="0"/>
                  </a:rPr>
                  <a:t> set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𝑋</m:t>
                    </m:r>
                  </m:oMath>
                </a14:m>
                <a:endParaRPr lang="en-US" sz="2400" i="1" dirty="0">
                  <a:solidFill>
                    <a:srgbClr val="0070C0"/>
                  </a:solidFill>
                  <a:latin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is </a:t>
                </a:r>
                <a:r>
                  <a:rPr lang="en-US" sz="2400" dirty="0">
                    <a:solidFill>
                      <a:schemeClr val="accent2"/>
                    </a:solidFill>
                    <a:latin typeface="Arial" panose="020B0604020202020204" pitchFamily="34" charset="0"/>
                    <a:cs typeface="Arial" panose="020B0604020202020204" pitchFamily="34" charset="0"/>
                  </a:rPr>
                  <a:t>complete and transitive</a:t>
                </a:r>
              </a:p>
              <a:p>
                <a:pPr marL="0" indent="0" algn="ctr">
                  <a:lnSpc>
                    <a:spcPct val="150000"/>
                  </a:lnSpc>
                  <a:buNone/>
                </a:pPr>
                <a:r>
                  <a:rPr lang="en-US" sz="2400" dirty="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sz="2400" dirty="0">
                    <a:latin typeface="Arial" panose="020B0604020202020204" pitchFamily="34" charset="0"/>
                    <a:cs typeface="Arial" panose="020B0604020202020204" pitchFamily="34" charset="0"/>
                  </a:rPr>
                  <a:t>There exists </a:t>
                </a:r>
                <a14:m>
                  <m:oMath xmlns:m="http://schemas.openxmlformats.org/officeDocument/2006/math">
                    <m:r>
                      <a:rPr lang="en-US" sz="2400" i="1">
                        <a:solidFill>
                          <a:srgbClr val="0070C0"/>
                        </a:solidFill>
                        <a:latin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𝑋</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sz="240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dirty="0">
                    <a:solidFill>
                      <a:srgbClr val="FF0000"/>
                    </a:solidFill>
                    <a:latin typeface="Arial" panose="020B0604020202020204" pitchFamily="34" charset="0"/>
                    <a:cs typeface="Arial" panose="020B0604020202020204" pitchFamily="34" charset="0"/>
                  </a:rPr>
                  <a:t> </a:t>
                </a:r>
                <a:r>
                  <a:rPr lang="en-US" sz="2400" dirty="0">
                    <a:solidFill>
                      <a:schemeClr val="accent6"/>
                    </a:solidFill>
                    <a:latin typeface="Arial" panose="020B0604020202020204" pitchFamily="34" charset="0"/>
                    <a:cs typeface="Arial" panose="020B0604020202020204" pitchFamily="34" charset="0"/>
                  </a:rPr>
                  <a:t>that represents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smtClean="0">
                  <a:solidFill>
                    <a:schemeClr val="accent6"/>
                  </a:solidFill>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 and I may </a:t>
                </a:r>
                <a:r>
                  <a:rPr lang="en-US" sz="2400" dirty="0" smtClean="0">
                    <a:solidFill>
                      <a:srgbClr val="FF0000"/>
                    </a:solidFill>
                    <a:latin typeface="Arial" panose="020B0604020202020204" pitchFamily="34" charset="0"/>
                    <a:cs typeface="Arial" panose="020B0604020202020204" pitchFamily="34" charset="0"/>
                  </a:rPr>
                  <a:t>convince</a:t>
                </a:r>
                <a:r>
                  <a:rPr lang="en-US" sz="2400" dirty="0" smtClean="0">
                    <a:latin typeface="Arial" panose="020B0604020202020204" pitchFamily="34" charset="0"/>
                    <a:cs typeface="Arial" panose="020B0604020202020204" pitchFamily="34" charset="0"/>
                  </a:rPr>
                  <a:t> you that more agents might be described by my analysis than you would have imagined</a:t>
                </a:r>
                <a:endParaRPr lang="en-US" sz="2400"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838200" y="1390516"/>
                <a:ext cx="10363826" cy="4965834"/>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68</a:t>
            </a:fld>
            <a:endParaRPr lang="en-US"/>
          </a:p>
        </p:txBody>
      </p:sp>
    </p:spTree>
    <p:extLst>
      <p:ext uri="{BB962C8B-B14F-4D97-AF65-F5344CB8AC3E}">
        <p14:creationId xmlns:p14="http://schemas.microsoft.com/office/powerpoint/2010/main" val="37901083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Comments</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390516"/>
            <a:ext cx="10363826" cy="4965834"/>
          </a:xfrm>
        </p:spPr>
        <p:txBody>
          <a:bodyPr>
            <a:normAutofit/>
          </a:bodyPr>
          <a:lstStyle/>
          <a:p>
            <a:pPr>
              <a:lnSpc>
                <a:spcPct val="150000"/>
              </a:lnSpc>
            </a:pPr>
            <a:r>
              <a:rPr lang="en-US" sz="2400" dirty="0" smtClean="0">
                <a:latin typeface="Arial" panose="020B0604020202020204" pitchFamily="34" charset="0"/>
                <a:ea typeface="Cambria Math" panose="02040503050406030204" pitchFamily="18" charset="0"/>
                <a:cs typeface="Arial" panose="020B0604020202020204" pitchFamily="34" charset="0"/>
              </a:rPr>
              <a:t>Why do I need to</a:t>
            </a:r>
            <a:r>
              <a:rPr lang="en-US" sz="2400" dirty="0">
                <a:solidFill>
                  <a:schemeClr val="accent6"/>
                </a:solidFill>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convince</a:t>
            </a:r>
            <a:r>
              <a:rPr lang="en-US" sz="2400" dirty="0" smtClean="0">
                <a:latin typeface="Arial" panose="020B0604020202020204" pitchFamily="34" charset="0"/>
                <a:cs typeface="Arial" panose="020B0604020202020204" pitchFamily="34" charset="0"/>
              </a:rPr>
              <a:t> you that this is how people behave?</a:t>
            </a:r>
          </a:p>
          <a:p>
            <a:pPr lvl="1">
              <a:lnSpc>
                <a:spcPct val="150000"/>
              </a:lnSpc>
            </a:pPr>
            <a:r>
              <a:rPr lang="en-US" sz="2000" dirty="0" smtClean="0">
                <a:latin typeface="Arial" panose="020B0604020202020204" pitchFamily="34" charset="0"/>
                <a:cs typeface="Arial" panose="020B0604020202020204" pitchFamily="34" charset="0"/>
              </a:rPr>
              <a:t>Why not just test?</a:t>
            </a:r>
          </a:p>
          <a:p>
            <a:pPr lvl="1">
              <a:lnSpc>
                <a:spcPct val="150000"/>
              </a:lnSpc>
            </a:pPr>
            <a:r>
              <a:rPr lang="en-US" sz="2000" dirty="0" smtClean="0">
                <a:latin typeface="Arial" panose="020B0604020202020204" pitchFamily="34" charset="0"/>
                <a:cs typeface="Arial" panose="020B0604020202020204" pitchFamily="34" charset="0"/>
              </a:rPr>
              <a:t>Indeed, if we test, it doesn’t matter which formulation we use</a:t>
            </a:r>
          </a:p>
          <a:p>
            <a:pPr lvl="1">
              <a:lnSpc>
                <a:spcPct val="150000"/>
              </a:lnSpc>
            </a:pPr>
            <a:r>
              <a:rPr lang="en-US" sz="2000" dirty="0" smtClean="0">
                <a:latin typeface="Arial" panose="020B0604020202020204" pitchFamily="34" charset="0"/>
                <a:cs typeface="Arial" panose="020B0604020202020204" pitchFamily="34" charset="0"/>
              </a:rPr>
              <a:t>The whole point is that they’re equivalent</a:t>
            </a:r>
          </a:p>
          <a:p>
            <a:pPr lvl="1">
              <a:lnSpc>
                <a:spcPct val="150000"/>
              </a:lnSpc>
            </a:pPr>
            <a:r>
              <a:rPr lang="en-US" sz="2000" dirty="0" smtClean="0">
                <a:latin typeface="Arial" panose="020B0604020202020204" pitchFamily="34" charset="0"/>
                <a:cs typeface="Arial" panose="020B0604020202020204" pitchFamily="34" charset="0"/>
              </a:rPr>
              <a:t>In fact, a characterization theorem is a sort of a </a:t>
            </a:r>
            <a:r>
              <a:rPr lang="en-US" sz="2000" dirty="0" smtClean="0">
                <a:solidFill>
                  <a:srgbClr val="0070C0"/>
                </a:solidFill>
                <a:latin typeface="Arial" panose="020B0604020202020204" pitchFamily="34" charset="0"/>
                <a:cs typeface="Arial" panose="020B0604020202020204" pitchFamily="34" charset="0"/>
              </a:rPr>
              <a:t>framing effect</a:t>
            </a:r>
          </a:p>
          <a:p>
            <a:pPr>
              <a:lnSpc>
                <a:spcPct val="150000"/>
              </a:lnSpc>
            </a:pPr>
            <a:r>
              <a:rPr lang="en-US" sz="2400" dirty="0" smtClean="0">
                <a:latin typeface="Arial" panose="020B0604020202020204" pitchFamily="34" charset="0"/>
                <a:cs typeface="Arial" panose="020B0604020202020204" pitchFamily="34" charset="0"/>
              </a:rPr>
              <a:t>If economics were a successful science, it would not need axiomatizations</a:t>
            </a:r>
          </a:p>
          <a:p>
            <a:pPr>
              <a:lnSpc>
                <a:spcPct val="150000"/>
              </a:lnSpc>
            </a:pPr>
            <a:r>
              <a:rPr lang="en-US" sz="2400" dirty="0" smtClean="0">
                <a:latin typeface="Arial" panose="020B0604020202020204" pitchFamily="34" charset="0"/>
                <a:cs typeface="Arial" panose="020B0604020202020204" pitchFamily="34" charset="0"/>
              </a:rPr>
              <a:t>But it isn’t so successful.  So it leaves room for rhetoric.</a:t>
            </a:r>
            <a:endParaRPr lang="en-US" sz="2400"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69</a:t>
            </a:fld>
            <a:endParaRPr lang="en-US"/>
          </a:p>
        </p:txBody>
      </p:sp>
    </p:spTree>
    <p:extLst>
      <p:ext uri="{BB962C8B-B14F-4D97-AF65-F5344CB8AC3E}">
        <p14:creationId xmlns:p14="http://schemas.microsoft.com/office/powerpoint/2010/main" val="1972497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Chaos</a:t>
            </a:r>
          </a:p>
        </p:txBody>
      </p:sp>
      <p:sp>
        <p:nvSpPr>
          <p:cNvPr id="4" name="Slide Number Placeholder 3"/>
          <p:cNvSpPr>
            <a:spLocks noGrp="1"/>
          </p:cNvSpPr>
          <p:nvPr>
            <p:ph type="sldNum" sz="quarter" idx="12"/>
          </p:nvPr>
        </p:nvSpPr>
        <p:spPr/>
        <p:txBody>
          <a:bodyPr/>
          <a:lstStyle/>
          <a:p>
            <a:fld id="{3ED69D72-ABB3-F043-AB7B-9747B590CAA5}" type="slidenum">
              <a:rPr lang="en-US" smtClean="0"/>
              <a:t>7</a:t>
            </a:fld>
            <a:endParaRPr lang="en-US"/>
          </a:p>
        </p:txBody>
      </p:sp>
      <p:sp>
        <p:nvSpPr>
          <p:cNvPr id="6" name="TextBox 5"/>
          <p:cNvSpPr txBox="1"/>
          <p:nvPr/>
        </p:nvSpPr>
        <p:spPr>
          <a:xfrm>
            <a:off x="1738184" y="1528589"/>
            <a:ext cx="8715632" cy="424731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If a single variable with such a simple equation can generate chaos…</a:t>
            </a: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Just imagine what happens with the weather (the </a:t>
            </a:r>
            <a:r>
              <a:rPr lang="en-US" sz="2800" dirty="0" smtClean="0">
                <a:solidFill>
                  <a:srgbClr val="FF0000"/>
                </a:solidFill>
                <a:latin typeface="Arial" panose="020B0604020202020204" pitchFamily="34" charset="0"/>
                <a:cs typeface="Arial" panose="020B0604020202020204" pitchFamily="34" charset="0"/>
              </a:rPr>
              <a:t>butterfly effect</a:t>
            </a:r>
            <a:r>
              <a:rPr lang="en-US" sz="2800" dirty="0" smtClean="0">
                <a:latin typeface="Arial" panose="020B0604020202020204" pitchFamily="34" charset="0"/>
                <a:cs typeface="Arial" panose="020B0604020202020204" pitchFamily="34" charset="0"/>
              </a:rPr>
              <a:t>)</a:t>
            </a: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Or the entire global economy</a:t>
            </a: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Or the geopolitical system</a:t>
            </a:r>
          </a:p>
          <a:p>
            <a:pPr marL="27432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9825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Compare with Social </a:t>
            </a:r>
            <a:r>
              <a:rPr lang="en-US" dirty="0" smtClean="0">
                <a:solidFill>
                  <a:srgbClr val="7030A0"/>
                </a:solidFill>
                <a:latin typeface="Arial" panose="020B0604020202020204" pitchFamily="34" charset="0"/>
                <a:cs typeface="Arial" panose="020B0604020202020204" pitchFamily="34" charset="0"/>
              </a:rPr>
              <a:t>Choice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801403"/>
                <a:ext cx="10363826" cy="3881308"/>
              </a:xfrm>
            </p:spPr>
            <p:txBody>
              <a:bodyPr>
                <a:normAutofit fontScale="92500" lnSpcReduction="10000"/>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on a </a:t>
                </a:r>
                <a:r>
                  <a:rPr lang="en-US" sz="2400" cap="none" dirty="0">
                    <a:solidFill>
                      <a:schemeClr val="accent2"/>
                    </a:solidFill>
                    <a:latin typeface="Arial" panose="020B0604020202020204" pitchFamily="34" charset="0"/>
                    <a:cs typeface="Arial" panose="020B0604020202020204" pitchFamily="34" charset="0"/>
                  </a:rPr>
                  <a:t>finite</a:t>
                </a:r>
                <a:r>
                  <a:rPr lang="en-US" sz="2400" cap="none" dirty="0">
                    <a:latin typeface="Arial" panose="020B0604020202020204" pitchFamily="34" charset="0"/>
                    <a:cs typeface="Arial" panose="020B0604020202020204" pitchFamily="34" charset="0"/>
                  </a:rPr>
                  <a:t> set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𝑋</m:t>
                    </m:r>
                  </m:oMath>
                </a14:m>
                <a:endParaRPr lang="en-US" sz="2400" b="0" i="1" cap="none" dirty="0">
                  <a:solidFill>
                    <a:srgbClr val="0070C0"/>
                  </a:solidFill>
                  <a:latin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cap="none" dirty="0" smtClean="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is </a:t>
                </a:r>
                <a:r>
                  <a:rPr lang="en-US" cap="none" dirty="0">
                    <a:solidFill>
                      <a:schemeClr val="accent2"/>
                    </a:solidFill>
                    <a:latin typeface="Arial" panose="020B0604020202020204" pitchFamily="34" charset="0"/>
                    <a:cs typeface="Arial" panose="020B0604020202020204" pitchFamily="34" charset="0"/>
                  </a:rPr>
                  <a:t>complete and transitive</a:t>
                </a:r>
              </a:p>
              <a:p>
                <a:pPr marL="0" indent="0" algn="ctr">
                  <a:lnSpc>
                    <a:spcPct val="150000"/>
                  </a:lnSpc>
                  <a:buNone/>
                </a:pPr>
                <a:r>
                  <a:rPr lang="en-US" cap="none" dirty="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cap="none" dirty="0">
                    <a:latin typeface="Arial" panose="020B0604020202020204" pitchFamily="34" charset="0"/>
                    <a:cs typeface="Arial" panose="020B0604020202020204" pitchFamily="34" charset="0"/>
                  </a:rPr>
                  <a:t>There exists </a:t>
                </a:r>
                <a14:m>
                  <m:oMath xmlns:m="http://schemas.openxmlformats.org/officeDocument/2006/math">
                    <m:r>
                      <a:rPr lang="en-US" i="1" cap="none">
                        <a:solidFill>
                          <a:srgbClr val="0070C0"/>
                        </a:solidFill>
                        <a:latin typeface="Cambria Math" panose="02040503050406030204" pitchFamily="18" charset="0"/>
                        <a:cs typeface="Arial" panose="020B0604020202020204" pitchFamily="34" charset="0"/>
                      </a:rPr>
                      <m:t>𝑢</m:t>
                    </m:r>
                    <m:r>
                      <a:rPr lang="en-US" i="1" cap="none">
                        <a:solidFill>
                          <a:srgbClr val="0070C0"/>
                        </a:solidFill>
                        <a:latin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cs typeface="Arial" panose="020B0604020202020204" pitchFamily="34" charset="0"/>
                      </a:rPr>
                      <m:t>𝑋</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cap="none" dirty="0">
                    <a:solidFill>
                      <a:srgbClr val="FF0000"/>
                    </a:solidFill>
                    <a:latin typeface="Arial" panose="020B0604020202020204" pitchFamily="34" charset="0"/>
                    <a:cs typeface="Arial" panose="020B0604020202020204" pitchFamily="34" charset="0"/>
                  </a:rPr>
                  <a:t> </a:t>
                </a:r>
                <a:r>
                  <a:rPr lang="en-US" cap="none" dirty="0">
                    <a:solidFill>
                      <a:schemeClr val="accent6"/>
                    </a:solidFill>
                    <a:latin typeface="Arial" panose="020B0604020202020204" pitchFamily="34" charset="0"/>
                    <a:cs typeface="Arial" panose="020B0604020202020204" pitchFamily="34" charset="0"/>
                  </a:rPr>
                  <a:t>that represents</a:t>
                </a:r>
                <a14:m>
                  <m:oMath xmlns:m="http://schemas.openxmlformats.org/officeDocument/2006/math">
                    <m:r>
                      <a:rPr lang="en-US"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cap="none" dirty="0">
                  <a:solidFill>
                    <a:schemeClr val="accent6"/>
                  </a:solidFill>
                  <a:latin typeface="Arial" panose="020B0604020202020204" pitchFamily="34" charset="0"/>
                  <a:cs typeface="Arial" panose="020B0604020202020204" pitchFamily="34" charset="0"/>
                </a:endParaRPr>
              </a:p>
              <a:p>
                <a:pPr>
                  <a:lnSpc>
                    <a:spcPct val="150000"/>
                  </a:lnSpc>
                </a:pPr>
                <a:r>
                  <a:rPr lang="en-US" sz="2400" cap="none" dirty="0" smtClean="0">
                    <a:solidFill>
                      <a:srgbClr val="FF0000"/>
                    </a:solidFill>
                    <a:latin typeface="Arial" panose="020B0604020202020204" pitchFamily="34" charset="0"/>
                    <a:cs typeface="Arial" panose="020B0604020202020204" pitchFamily="34" charset="0"/>
                  </a:rPr>
                  <a:t>Pareto domination</a:t>
                </a:r>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transitive but not complete</a:t>
                </a:r>
              </a:p>
              <a:p>
                <a:pPr>
                  <a:lnSpc>
                    <a:spcPct val="150000"/>
                  </a:lnSpc>
                </a:pPr>
                <a:r>
                  <a:rPr lang="en-US" sz="2400" cap="none" dirty="0">
                    <a:solidFill>
                      <a:srgbClr val="FF0000"/>
                    </a:solidFill>
                    <a:latin typeface="Arial" panose="020B0604020202020204" pitchFamily="34" charset="0"/>
                    <a:cs typeface="Arial" panose="020B0604020202020204" pitchFamily="34" charset="0"/>
                  </a:rPr>
                  <a:t>Majority</a:t>
                </a:r>
                <a:r>
                  <a:rPr lang="en-US" sz="2400" cap="none" dirty="0">
                    <a:latin typeface="Arial" panose="020B0604020202020204" pitchFamily="34" charset="0"/>
                    <a:cs typeface="Arial" panose="020B0604020202020204" pitchFamily="34" charset="0"/>
                  </a:rPr>
                  <a:t> </a:t>
                </a:r>
                <a:r>
                  <a:rPr lang="en-US" sz="2400" cap="none" dirty="0">
                    <a:solidFill>
                      <a:srgbClr val="FF0000"/>
                    </a:solidFill>
                    <a:latin typeface="Arial" panose="020B0604020202020204" pitchFamily="34" charset="0"/>
                    <a:cs typeface="Arial" panose="020B0604020202020204" pitchFamily="34" charset="0"/>
                  </a:rPr>
                  <a:t>vote</a:t>
                </a:r>
                <a:r>
                  <a:rPr lang="en-US" sz="2400" cap="none" dirty="0">
                    <a:latin typeface="Arial" panose="020B0604020202020204" pitchFamily="34" charset="0"/>
                    <a:cs typeface="Arial" panose="020B0604020202020204" pitchFamily="34" charset="0"/>
                  </a:rPr>
                  <a:t>: complete but not transitive</a:t>
                </a: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801403"/>
                <a:ext cx="10363826" cy="3881308"/>
              </a:xfrm>
              <a:blipFill>
                <a:blip r:embed="rId2"/>
                <a:stretch>
                  <a:fillRect l="-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70</a:t>
            </a:fld>
            <a:endParaRPr lang="en-US"/>
          </a:p>
        </p:txBody>
      </p:sp>
    </p:spTree>
    <p:extLst>
      <p:ext uri="{BB962C8B-B14F-4D97-AF65-F5344CB8AC3E}">
        <p14:creationId xmlns:p14="http://schemas.microsoft.com/office/powerpoint/2010/main" val="33516769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Pareto Domination</a:t>
            </a: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979634"/>
            <a:ext cx="10363826" cy="3881308"/>
          </a:xfrm>
        </p:spPr>
        <p:txBody>
          <a:bodyPr>
            <a:normAutofit fontScale="55000" lnSpcReduction="20000"/>
          </a:bodyPr>
          <a:lstStyle/>
          <a:p>
            <a:pPr>
              <a:lnSpc>
                <a:spcPct val="150000"/>
              </a:lnSpc>
            </a:pPr>
            <a:r>
              <a:rPr lang="en-US" sz="4400" cap="none" dirty="0">
                <a:latin typeface="Arial" panose="020B0604020202020204" pitchFamily="34" charset="0"/>
                <a:cs typeface="Arial" panose="020B0604020202020204" pitchFamily="34" charset="0"/>
              </a:rPr>
              <a:t>Basically, </a:t>
            </a:r>
            <a:r>
              <a:rPr lang="en-US" sz="4400" cap="none" dirty="0">
                <a:solidFill>
                  <a:srgbClr val="FF0000"/>
                </a:solidFill>
                <a:latin typeface="Arial" panose="020B0604020202020204" pitchFamily="34" charset="0"/>
                <a:cs typeface="Arial" panose="020B0604020202020204" pitchFamily="34" charset="0"/>
              </a:rPr>
              <a:t>unanimity</a:t>
            </a:r>
          </a:p>
          <a:p>
            <a:pPr marL="0" indent="0">
              <a:lnSpc>
                <a:spcPct val="150000"/>
              </a:lnSpc>
              <a:buNone/>
            </a:pPr>
            <a:r>
              <a:rPr lang="en-US" sz="4400" cap="none" dirty="0">
                <a:latin typeface="Arial" panose="020B0604020202020204" pitchFamily="34" charset="0"/>
                <a:cs typeface="Arial" panose="020B0604020202020204" pitchFamily="34" charset="0"/>
              </a:rPr>
              <a:t>	(At least one has strict preference, the others – weak [or strict] )</a:t>
            </a:r>
          </a:p>
          <a:p>
            <a:pPr>
              <a:lnSpc>
                <a:spcPct val="150000"/>
              </a:lnSpc>
            </a:pPr>
            <a:r>
              <a:rPr lang="en-US" sz="4400" cap="none" dirty="0">
                <a:solidFill>
                  <a:srgbClr val="7030A0"/>
                </a:solidFill>
                <a:latin typeface="Arial" panose="020B0604020202020204" pitchFamily="34" charset="0"/>
                <a:cs typeface="Arial" panose="020B0604020202020204" pitchFamily="34" charset="0"/>
              </a:rPr>
              <a:t>Transitivity</a:t>
            </a:r>
            <a:r>
              <a:rPr lang="en-US" sz="4400" cap="none" dirty="0">
                <a:latin typeface="Arial" panose="020B0604020202020204" pitchFamily="34" charset="0"/>
                <a:cs typeface="Arial" panose="020B0604020202020204" pitchFamily="34" charset="0"/>
              </a:rPr>
              <a:t> seems obvious</a:t>
            </a:r>
          </a:p>
          <a:p>
            <a:pPr marL="0" indent="0">
              <a:lnSpc>
                <a:spcPct val="150000"/>
              </a:lnSpc>
              <a:buNone/>
            </a:pPr>
            <a:r>
              <a:rPr lang="en-US" sz="4400" cap="none" dirty="0">
                <a:latin typeface="Arial" panose="020B0604020202020204" pitchFamily="34" charset="0"/>
                <a:cs typeface="Arial" panose="020B0604020202020204" pitchFamily="34" charset="0"/>
              </a:rPr>
              <a:t>	(A bit involved because of this “at least one strict” issue)</a:t>
            </a:r>
          </a:p>
          <a:p>
            <a:pPr>
              <a:lnSpc>
                <a:spcPct val="150000"/>
              </a:lnSpc>
            </a:pPr>
            <a:r>
              <a:rPr lang="en-US" sz="4400" cap="none" dirty="0">
                <a:latin typeface="Arial" panose="020B0604020202020204" pitchFamily="34" charset="0"/>
                <a:cs typeface="Arial" panose="020B0604020202020204" pitchFamily="34" charset="0"/>
              </a:rPr>
              <a:t>But </a:t>
            </a:r>
            <a:r>
              <a:rPr lang="en-US" sz="4400" cap="none" dirty="0">
                <a:solidFill>
                  <a:srgbClr val="7030A0"/>
                </a:solidFill>
                <a:latin typeface="Arial" panose="020B0604020202020204" pitchFamily="34" charset="0"/>
                <a:cs typeface="Arial" panose="020B0604020202020204" pitchFamily="34" charset="0"/>
              </a:rPr>
              <a:t>completeness</a:t>
            </a:r>
            <a:r>
              <a:rPr lang="en-US" sz="4400" cap="none" dirty="0">
                <a:latin typeface="Arial" panose="020B0604020202020204" pitchFamily="34" charset="0"/>
                <a:cs typeface="Arial" panose="020B0604020202020204" pitchFamily="34" charset="0"/>
              </a:rPr>
              <a:t> is utopian </a:t>
            </a: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71</a:t>
            </a:fld>
            <a:endParaRPr lang="en-US"/>
          </a:p>
        </p:txBody>
      </p:sp>
    </p:spTree>
    <p:extLst>
      <p:ext uri="{BB962C8B-B14F-4D97-AF65-F5344CB8AC3E}">
        <p14:creationId xmlns:p14="http://schemas.microsoft.com/office/powerpoint/2010/main" val="30981933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Majority vote</a:t>
            </a:r>
          </a:p>
        </p:txBody>
      </p:sp>
      <p:sp>
        <p:nvSpPr>
          <p:cNvPr id="4" name="Slide Number Placeholder 3"/>
          <p:cNvSpPr>
            <a:spLocks noGrp="1"/>
          </p:cNvSpPr>
          <p:nvPr>
            <p:ph type="sldNum" sz="quarter" idx="12"/>
          </p:nvPr>
        </p:nvSpPr>
        <p:spPr/>
        <p:txBody>
          <a:bodyPr/>
          <a:lstStyle/>
          <a:p>
            <a:fld id="{3ED69D72-ABB3-F043-AB7B-9747B590CAA5}" type="slidenum">
              <a:rPr lang="en-US" smtClean="0"/>
              <a:t>72</a:t>
            </a:fld>
            <a:endParaRPr lang="en-US"/>
          </a:p>
        </p:txBody>
      </p:sp>
      <p:sp>
        <p:nvSpPr>
          <p:cNvPr id="6" name="TextBox 5"/>
          <p:cNvSpPr txBox="1"/>
          <p:nvPr/>
        </p:nvSpPr>
        <p:spPr>
          <a:xfrm>
            <a:off x="780054" y="2038131"/>
            <a:ext cx="5682739" cy="3016210"/>
          </a:xfrm>
          <a:prstGeom prst="rect">
            <a:avLst/>
          </a:prstGeom>
          <a:noFill/>
        </p:spPr>
        <p:txBody>
          <a:bodyPr wrap="square" rtlCol="0">
            <a:spAutoFit/>
          </a:bodyPr>
          <a:lstStyle/>
          <a:p>
            <a:pPr>
              <a:lnSpc>
                <a:spcPct val="150000"/>
              </a:lnSpc>
            </a:pPr>
            <a:r>
              <a:rPr lang="en-US" sz="2400" dirty="0" smtClean="0">
                <a:solidFill>
                  <a:srgbClr val="0070C0"/>
                </a:solidFill>
                <a:latin typeface="Arial" panose="020B0604020202020204" pitchFamily="34" charset="0"/>
                <a:cs typeface="Arial" panose="020B0604020202020204" pitchFamily="34" charset="0"/>
              </a:rPr>
              <a:t>Condorcet</a:t>
            </a:r>
            <a:r>
              <a:rPr lang="en-US" sz="2400" dirty="0" smtClean="0">
                <a:latin typeface="Arial" panose="020B0604020202020204" pitchFamily="34" charset="0"/>
                <a:cs typeface="Arial" panose="020B0604020202020204" pitchFamily="34" charset="0"/>
              </a:rPr>
              <a:t> showed that even if all individuals have complete and transitive preferences, the </a:t>
            </a:r>
            <a:r>
              <a:rPr lang="en-US" sz="2400" dirty="0" smtClean="0">
                <a:solidFill>
                  <a:srgbClr val="FF0000"/>
                </a:solidFill>
                <a:latin typeface="Arial" panose="020B0604020202020204" pitchFamily="34" charset="0"/>
                <a:cs typeface="Arial" panose="020B0604020202020204" pitchFamily="34" charset="0"/>
              </a:rPr>
              <a:t>majority</a:t>
            </a:r>
            <a:r>
              <a:rPr lang="en-US" sz="2400" dirty="0" smtClean="0">
                <a:latin typeface="Arial" panose="020B0604020202020204" pitchFamily="34" charset="0"/>
                <a:cs typeface="Arial" panose="020B0604020202020204" pitchFamily="34" charset="0"/>
              </a:rPr>
              <a:t> vote of them as a society might not be transitive</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362" y="1775766"/>
            <a:ext cx="1971675" cy="2314575"/>
          </a:xfrm>
          <a:prstGeom prst="rect">
            <a:avLst/>
          </a:prstGeom>
        </p:spPr>
      </p:pic>
      <p:sp>
        <p:nvSpPr>
          <p:cNvPr id="7" name="TextBox 6"/>
          <p:cNvSpPr txBox="1"/>
          <p:nvPr/>
        </p:nvSpPr>
        <p:spPr>
          <a:xfrm>
            <a:off x="6912244" y="4437784"/>
            <a:ext cx="4695986" cy="646331"/>
          </a:xfrm>
          <a:prstGeom prst="rect">
            <a:avLst/>
          </a:prstGeom>
          <a:noFill/>
        </p:spPr>
        <p:txBody>
          <a:bodyPr wrap="square" rtlCol="0">
            <a:spAutoFit/>
          </a:bodyPr>
          <a:lstStyle/>
          <a:p>
            <a:r>
              <a:rPr lang="fr-FR" dirty="0"/>
              <a:t>Marie Jean Antoine Nicolas de </a:t>
            </a:r>
            <a:r>
              <a:rPr lang="fr-FR" dirty="0" err="1"/>
              <a:t>Caritat</a:t>
            </a:r>
            <a:r>
              <a:rPr lang="fr-FR" dirty="0"/>
              <a:t>, Marquis of </a:t>
            </a:r>
            <a:r>
              <a:rPr lang="fr-FR" dirty="0" smtClean="0">
                <a:solidFill>
                  <a:srgbClr val="FF0000"/>
                </a:solidFill>
              </a:rPr>
              <a:t>Condorcet</a:t>
            </a:r>
            <a:r>
              <a:rPr lang="fr-FR" dirty="0" smtClean="0"/>
              <a:t> (1743-1794)</a:t>
            </a:r>
            <a:r>
              <a:rPr lang="fr-FR" dirty="0"/>
              <a:t> </a:t>
            </a:r>
            <a:endParaRPr lang="en-US" dirty="0"/>
          </a:p>
        </p:txBody>
      </p:sp>
    </p:spTree>
    <p:extLst>
      <p:ext uri="{BB962C8B-B14F-4D97-AF65-F5344CB8AC3E}">
        <p14:creationId xmlns:p14="http://schemas.microsoft.com/office/powerpoint/2010/main" val="3447733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Condorcet’s Paradox</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73</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780054" y="2038131"/>
                <a:ext cx="9852454" cy="1477328"/>
              </a:xfrm>
              <a:prstGeom prst="rect">
                <a:avLst/>
              </a:prstGeom>
              <a:noFill/>
            </p:spPr>
            <p:txBody>
              <a:bodyPr wrap="square" rtlCol="0">
                <a:spAutoFit/>
              </a:bodyPr>
              <a:lstStyle/>
              <a:p>
                <a:pPr>
                  <a:lnSpc>
                    <a:spcPct val="150000"/>
                  </a:lnSpc>
                </a:pPr>
                <a:r>
                  <a:rPr lang="en-US" sz="2400" dirty="0" smtClean="0">
                    <a:latin typeface="Arial" panose="020B0604020202020204" pitchFamily="34" charset="0"/>
                    <a:cs typeface="Arial" panose="020B0604020202020204" pitchFamily="34" charset="0"/>
                  </a:rPr>
                  <a:t>Individuals </a:t>
                </a:r>
                <a14:m>
                  <m:oMath xmlns:m="http://schemas.openxmlformats.org/officeDocument/2006/math">
                    <m:r>
                      <a:rPr lang="en-US" sz="2400" b="0" i="1" smtClean="0">
                        <a:solidFill>
                          <a:srgbClr val="0070C0"/>
                        </a:solidFill>
                        <a:latin typeface="Cambria Math" panose="02040503050406030204" pitchFamily="18" charset="0"/>
                        <a:cs typeface="Arial" panose="020B0604020202020204" pitchFamily="34" charset="0"/>
                      </a:rPr>
                      <m:t>1</m:t>
                    </m:r>
                    <m:r>
                      <a:rPr lang="en-US" sz="2400" b="0" i="1" smtClean="0">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2</m:t>
                    </m:r>
                    <m:r>
                      <a:rPr lang="en-US" sz="2400" b="0" i="1" smtClean="0">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3</m:t>
                    </m:r>
                  </m:oMath>
                </a14:m>
                <a:r>
                  <a:rPr lang="en-US" sz="2400" dirty="0">
                    <a:latin typeface="Arial" panose="020B0604020202020204" pitchFamily="34" charset="0"/>
                    <a:cs typeface="Arial" panose="020B0604020202020204" pitchFamily="34" charset="0"/>
                  </a:rPr>
                  <a:t> ; alternatives </a:t>
                </a:r>
                <a14:m>
                  <m:oMath xmlns:m="http://schemas.openxmlformats.org/officeDocument/2006/math">
                    <m:r>
                      <a:rPr lang="en-US" sz="2400" b="0" i="1" smtClean="0">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𝑦</m:t>
                    </m:r>
                    <m:r>
                      <a:rPr lang="en-US" sz="2400" b="0" i="1" smtClean="0">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𝑧</m:t>
                    </m:r>
                  </m:oMath>
                </a14:m>
                <a:r>
                  <a:rPr lang="en-US" sz="2400" dirty="0">
                    <a:solidFill>
                      <a:srgbClr val="0070C0"/>
                    </a:solidFill>
                    <a:latin typeface="Arial" panose="020B0604020202020204" pitchFamily="34" charset="0"/>
                    <a:cs typeface="Arial" panose="020B0604020202020204" pitchFamily="34" charset="0"/>
                  </a:rPr>
                  <a:t> </a:t>
                </a:r>
                <a:endParaRPr lang="en-US" sz="2400" dirty="0" smtClean="0">
                  <a:solidFill>
                    <a:srgbClr val="0070C0"/>
                  </a:solidFill>
                  <a:latin typeface="Arial" panose="020B0604020202020204" pitchFamily="34" charset="0"/>
                  <a:cs typeface="Arial" panose="020B0604020202020204" pitchFamily="34" charset="0"/>
                </a:endParaRPr>
              </a:p>
              <a:p>
                <a:pPr>
                  <a:lnSpc>
                    <a:spcPct val="150000"/>
                  </a:lnSpc>
                </a:pPr>
                <a:r>
                  <a:rPr lang="en-US" sz="2400" dirty="0" smtClean="0">
                    <a:latin typeface="Arial" panose="020B0604020202020204" pitchFamily="34" charset="0"/>
                    <a:cs typeface="Arial" panose="020B0604020202020204" pitchFamily="34" charset="0"/>
                  </a:rPr>
                  <a:t>Preferences are given by:</a:t>
                </a:r>
                <a:endParaRPr lang="en-US" sz="2800" dirty="0">
                  <a:latin typeface="Arial" panose="020B0604020202020204" pitchFamily="34" charset="0"/>
                  <a:cs typeface="Arial" panose="020B0604020202020204" pitchFamily="34" charset="0"/>
                </a:endParaRP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80054" y="2038131"/>
                <a:ext cx="9852454" cy="1477328"/>
              </a:xfrm>
              <a:prstGeom prst="rect">
                <a:avLst/>
              </a:prstGeom>
              <a:blipFill>
                <a:blip r:embed="rId2"/>
                <a:stretch>
                  <a:fillRect l="-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462542476"/>
                  </p:ext>
                </p:extLst>
              </p:nvPr>
            </p:nvGraphicFramePr>
            <p:xfrm>
              <a:off x="3628489" y="3677046"/>
              <a:ext cx="4349577" cy="1483360"/>
            </p:xfrm>
            <a:graphic>
              <a:graphicData uri="http://schemas.openxmlformats.org/drawingml/2006/table">
                <a:tbl>
                  <a:tblPr firstRow="1" bandRow="1">
                    <a:tableStyleId>{93296810-A885-4BE3-A3E7-6D5BEEA58F35}</a:tableStyleId>
                  </a:tblPr>
                  <a:tblGrid>
                    <a:gridCol w="1449859">
                      <a:extLst>
                        <a:ext uri="{9D8B030D-6E8A-4147-A177-3AD203B41FA5}">
                          <a16:colId xmlns:a16="http://schemas.microsoft.com/office/drawing/2014/main" val="2184312578"/>
                        </a:ext>
                      </a:extLst>
                    </a:gridCol>
                    <a:gridCol w="1449859">
                      <a:extLst>
                        <a:ext uri="{9D8B030D-6E8A-4147-A177-3AD203B41FA5}">
                          <a16:colId xmlns:a16="http://schemas.microsoft.com/office/drawing/2014/main" val="3117415534"/>
                        </a:ext>
                      </a:extLst>
                    </a:gridCol>
                    <a:gridCol w="1449859">
                      <a:extLst>
                        <a:ext uri="{9D8B030D-6E8A-4147-A177-3AD203B41FA5}">
                          <a16:colId xmlns:a16="http://schemas.microsoft.com/office/drawing/2014/main" val="393795821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extLst>
                      <a:ext uri="{0D108BD9-81ED-4DB2-BD59-A6C34878D82A}">
                        <a16:rowId xmlns:a16="http://schemas.microsoft.com/office/drawing/2014/main" val="314665349"/>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en-US" dirty="0"/>
                        </a:p>
                      </a:txBody>
                      <a:tcPr/>
                    </a:tc>
                    <a:extLst>
                      <a:ext uri="{0D108BD9-81ED-4DB2-BD59-A6C34878D82A}">
                        <a16:rowId xmlns:a16="http://schemas.microsoft.com/office/drawing/2014/main" val="1352328853"/>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extLst>
                      <a:ext uri="{0D108BD9-81ED-4DB2-BD59-A6C34878D82A}">
                        <a16:rowId xmlns:a16="http://schemas.microsoft.com/office/drawing/2014/main" val="97456544"/>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78894336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462542476"/>
                  </p:ext>
                </p:extLst>
              </p:nvPr>
            </p:nvGraphicFramePr>
            <p:xfrm>
              <a:off x="3628489" y="3677046"/>
              <a:ext cx="4349577" cy="1483360"/>
            </p:xfrm>
            <a:graphic>
              <a:graphicData uri="http://schemas.openxmlformats.org/drawingml/2006/table">
                <a:tbl>
                  <a:tblPr firstRow="1" bandRow="1">
                    <a:tableStyleId>{93296810-A885-4BE3-A3E7-6D5BEEA58F35}</a:tableStyleId>
                  </a:tblPr>
                  <a:tblGrid>
                    <a:gridCol w="1449859">
                      <a:extLst>
                        <a:ext uri="{9D8B030D-6E8A-4147-A177-3AD203B41FA5}">
                          <a16:colId xmlns:a16="http://schemas.microsoft.com/office/drawing/2014/main" val="2184312578"/>
                        </a:ext>
                      </a:extLst>
                    </a:gridCol>
                    <a:gridCol w="1449859">
                      <a:extLst>
                        <a:ext uri="{9D8B030D-6E8A-4147-A177-3AD203B41FA5}">
                          <a16:colId xmlns:a16="http://schemas.microsoft.com/office/drawing/2014/main" val="3117415534"/>
                        </a:ext>
                      </a:extLst>
                    </a:gridCol>
                    <a:gridCol w="1449859">
                      <a:extLst>
                        <a:ext uri="{9D8B030D-6E8A-4147-A177-3AD203B41FA5}">
                          <a16:colId xmlns:a16="http://schemas.microsoft.com/office/drawing/2014/main" val="3937958219"/>
                        </a:ext>
                      </a:extLst>
                    </a:gridCol>
                  </a:tblGrid>
                  <a:tr h="370840">
                    <a:tc>
                      <a:txBody>
                        <a:bodyPr/>
                        <a:lstStyle/>
                        <a:p>
                          <a:endParaRPr lang="en-US"/>
                        </a:p>
                      </a:txBody>
                      <a:tcPr>
                        <a:blipFill>
                          <a:blip r:embed="rId3"/>
                          <a:stretch>
                            <a:fillRect l="-420" t="-1639" r="-201681" b="-306557"/>
                          </a:stretch>
                        </a:blipFill>
                      </a:tcPr>
                    </a:tc>
                    <a:tc>
                      <a:txBody>
                        <a:bodyPr/>
                        <a:lstStyle/>
                        <a:p>
                          <a:endParaRPr lang="en-US"/>
                        </a:p>
                      </a:txBody>
                      <a:tcPr>
                        <a:blipFill>
                          <a:blip r:embed="rId3"/>
                          <a:stretch>
                            <a:fillRect l="-100420" t="-1639" r="-101681" b="-306557"/>
                          </a:stretch>
                        </a:blipFill>
                      </a:tcPr>
                    </a:tc>
                    <a:tc>
                      <a:txBody>
                        <a:bodyPr/>
                        <a:lstStyle/>
                        <a:p>
                          <a:endParaRPr lang="en-US"/>
                        </a:p>
                      </a:txBody>
                      <a:tcPr>
                        <a:blipFill>
                          <a:blip r:embed="rId3"/>
                          <a:stretch>
                            <a:fillRect l="-200420" t="-1639" r="-1681" b="-306557"/>
                          </a:stretch>
                        </a:blipFill>
                      </a:tcPr>
                    </a:tc>
                    <a:extLst>
                      <a:ext uri="{0D108BD9-81ED-4DB2-BD59-A6C34878D82A}">
                        <a16:rowId xmlns:a16="http://schemas.microsoft.com/office/drawing/2014/main" val="314665349"/>
                      </a:ext>
                    </a:extLst>
                  </a:tr>
                  <a:tr h="370840">
                    <a:tc>
                      <a:txBody>
                        <a:bodyPr/>
                        <a:lstStyle/>
                        <a:p>
                          <a:endParaRPr lang="en-US"/>
                        </a:p>
                      </a:txBody>
                      <a:tcPr>
                        <a:blipFill>
                          <a:blip r:embed="rId3"/>
                          <a:stretch>
                            <a:fillRect l="-420" t="-101639" r="-201681" b="-206557"/>
                          </a:stretch>
                        </a:blipFill>
                      </a:tcPr>
                    </a:tc>
                    <a:tc>
                      <a:txBody>
                        <a:bodyPr/>
                        <a:lstStyle/>
                        <a:p>
                          <a:endParaRPr lang="en-US"/>
                        </a:p>
                      </a:txBody>
                      <a:tcPr>
                        <a:blipFill>
                          <a:blip r:embed="rId3"/>
                          <a:stretch>
                            <a:fillRect l="-100420" t="-101639" r="-101681" b="-206557"/>
                          </a:stretch>
                        </a:blipFill>
                      </a:tcPr>
                    </a:tc>
                    <a:tc>
                      <a:txBody>
                        <a:bodyPr/>
                        <a:lstStyle/>
                        <a:p>
                          <a:endParaRPr lang="en-US"/>
                        </a:p>
                      </a:txBody>
                      <a:tcPr>
                        <a:blipFill>
                          <a:blip r:embed="rId3"/>
                          <a:stretch>
                            <a:fillRect l="-200420" t="-101639" r="-1681" b="-206557"/>
                          </a:stretch>
                        </a:blipFill>
                      </a:tcPr>
                    </a:tc>
                    <a:extLst>
                      <a:ext uri="{0D108BD9-81ED-4DB2-BD59-A6C34878D82A}">
                        <a16:rowId xmlns:a16="http://schemas.microsoft.com/office/drawing/2014/main" val="1352328853"/>
                      </a:ext>
                    </a:extLst>
                  </a:tr>
                  <a:tr h="370840">
                    <a:tc>
                      <a:txBody>
                        <a:bodyPr/>
                        <a:lstStyle/>
                        <a:p>
                          <a:endParaRPr lang="en-US"/>
                        </a:p>
                      </a:txBody>
                      <a:tcPr>
                        <a:blipFill>
                          <a:blip r:embed="rId3"/>
                          <a:stretch>
                            <a:fillRect l="-420" t="-201639" r="-201681" b="-106557"/>
                          </a:stretch>
                        </a:blipFill>
                      </a:tcPr>
                    </a:tc>
                    <a:tc>
                      <a:txBody>
                        <a:bodyPr/>
                        <a:lstStyle/>
                        <a:p>
                          <a:endParaRPr lang="en-US"/>
                        </a:p>
                      </a:txBody>
                      <a:tcPr>
                        <a:blipFill>
                          <a:blip r:embed="rId3"/>
                          <a:stretch>
                            <a:fillRect l="-100420" t="-201639" r="-101681" b="-106557"/>
                          </a:stretch>
                        </a:blipFill>
                      </a:tcPr>
                    </a:tc>
                    <a:tc>
                      <a:txBody>
                        <a:bodyPr/>
                        <a:lstStyle/>
                        <a:p>
                          <a:endParaRPr lang="en-US"/>
                        </a:p>
                      </a:txBody>
                      <a:tcPr>
                        <a:blipFill>
                          <a:blip r:embed="rId3"/>
                          <a:stretch>
                            <a:fillRect l="-200420" t="-201639" r="-1681" b="-106557"/>
                          </a:stretch>
                        </a:blipFill>
                      </a:tcPr>
                    </a:tc>
                    <a:extLst>
                      <a:ext uri="{0D108BD9-81ED-4DB2-BD59-A6C34878D82A}">
                        <a16:rowId xmlns:a16="http://schemas.microsoft.com/office/drawing/2014/main" val="97456544"/>
                      </a:ext>
                    </a:extLst>
                  </a:tr>
                  <a:tr h="370840">
                    <a:tc>
                      <a:txBody>
                        <a:bodyPr/>
                        <a:lstStyle/>
                        <a:p>
                          <a:endParaRPr lang="en-US"/>
                        </a:p>
                      </a:txBody>
                      <a:tcPr>
                        <a:blipFill>
                          <a:blip r:embed="rId3"/>
                          <a:stretch>
                            <a:fillRect l="-420" t="-301639" r="-201681" b="-6557"/>
                          </a:stretch>
                        </a:blipFill>
                      </a:tcPr>
                    </a:tc>
                    <a:tc>
                      <a:txBody>
                        <a:bodyPr/>
                        <a:lstStyle/>
                        <a:p>
                          <a:endParaRPr lang="en-US"/>
                        </a:p>
                      </a:txBody>
                      <a:tcPr>
                        <a:blipFill>
                          <a:blip r:embed="rId3"/>
                          <a:stretch>
                            <a:fillRect l="-100420" t="-301639" r="-101681" b="-6557"/>
                          </a:stretch>
                        </a:blipFill>
                      </a:tcPr>
                    </a:tc>
                    <a:tc>
                      <a:txBody>
                        <a:bodyPr/>
                        <a:lstStyle/>
                        <a:p>
                          <a:endParaRPr lang="en-US"/>
                        </a:p>
                      </a:txBody>
                      <a:tcPr>
                        <a:blipFill>
                          <a:blip r:embed="rId3"/>
                          <a:stretch>
                            <a:fillRect l="-200420" t="-301639" r="-1681" b="-6557"/>
                          </a:stretch>
                        </a:blipFill>
                      </a:tcPr>
                    </a:tc>
                    <a:extLst>
                      <a:ext uri="{0D108BD9-81ED-4DB2-BD59-A6C34878D82A}">
                        <a16:rowId xmlns:a16="http://schemas.microsoft.com/office/drawing/2014/main" val="788943366"/>
                      </a:ext>
                    </a:extLst>
                  </a:tr>
                </a:tbl>
              </a:graphicData>
            </a:graphic>
          </p:graphicFrame>
        </mc:Fallback>
      </mc:AlternateContent>
    </p:spTree>
    <p:extLst>
      <p:ext uri="{BB962C8B-B14F-4D97-AF65-F5344CB8AC3E}">
        <p14:creationId xmlns:p14="http://schemas.microsoft.com/office/powerpoint/2010/main" val="26870485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Condorcet’s Paradox – cont.</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74</a:t>
            </a:fld>
            <a:endParaRPr lang="en-US"/>
          </a:p>
        </p:txBody>
      </p:sp>
      <p:sp>
        <p:nvSpPr>
          <p:cNvPr id="6" name="TextBox 5"/>
          <p:cNvSpPr txBox="1"/>
          <p:nvPr/>
        </p:nvSpPr>
        <p:spPr>
          <a:xfrm>
            <a:off x="702562" y="2038130"/>
            <a:ext cx="5806726" cy="369332"/>
          </a:xfrm>
          <a:prstGeom prst="rect">
            <a:avLst/>
          </a:prstGeom>
          <a:noFill/>
        </p:spPr>
        <p:txBody>
          <a:bodyPr wrap="square" rtlCol="0">
            <a:spAutoFit/>
          </a:bodyPr>
          <a:lstStyle/>
          <a:p>
            <a:r>
              <a:rPr lang="en-US" dirty="0" smtClean="0">
                <a:solidFill>
                  <a:srgbClr val="FF0000"/>
                </a:solidFill>
              </a:rPr>
              <a:t>Majority vote:</a:t>
            </a:r>
            <a:endParaRPr lang="en-US" dirty="0">
              <a:solidFill>
                <a:srgbClr val="FF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052850966"/>
                  </p:ext>
                </p:extLst>
              </p:nvPr>
            </p:nvGraphicFramePr>
            <p:xfrm>
              <a:off x="7131106" y="2156866"/>
              <a:ext cx="4349577" cy="1483360"/>
            </p:xfrm>
            <a:graphic>
              <a:graphicData uri="http://schemas.openxmlformats.org/drawingml/2006/table">
                <a:tbl>
                  <a:tblPr firstRow="1" bandRow="1">
                    <a:tableStyleId>{93296810-A885-4BE3-A3E7-6D5BEEA58F35}</a:tableStyleId>
                  </a:tblPr>
                  <a:tblGrid>
                    <a:gridCol w="1449859">
                      <a:extLst>
                        <a:ext uri="{9D8B030D-6E8A-4147-A177-3AD203B41FA5}">
                          <a16:colId xmlns:a16="http://schemas.microsoft.com/office/drawing/2014/main" val="2184312578"/>
                        </a:ext>
                      </a:extLst>
                    </a:gridCol>
                    <a:gridCol w="1449859">
                      <a:extLst>
                        <a:ext uri="{9D8B030D-6E8A-4147-A177-3AD203B41FA5}">
                          <a16:colId xmlns:a16="http://schemas.microsoft.com/office/drawing/2014/main" val="3117415534"/>
                        </a:ext>
                      </a:extLst>
                    </a:gridCol>
                    <a:gridCol w="1449859">
                      <a:extLst>
                        <a:ext uri="{9D8B030D-6E8A-4147-A177-3AD203B41FA5}">
                          <a16:colId xmlns:a16="http://schemas.microsoft.com/office/drawing/2014/main" val="393795821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extLst>
                      <a:ext uri="{0D108BD9-81ED-4DB2-BD59-A6C34878D82A}">
                        <a16:rowId xmlns:a16="http://schemas.microsoft.com/office/drawing/2014/main" val="314665349"/>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en-US" dirty="0"/>
                        </a:p>
                      </a:txBody>
                      <a:tcPr/>
                    </a:tc>
                    <a:extLst>
                      <a:ext uri="{0D108BD9-81ED-4DB2-BD59-A6C34878D82A}">
                        <a16:rowId xmlns:a16="http://schemas.microsoft.com/office/drawing/2014/main" val="1352328853"/>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extLst>
                      <a:ext uri="{0D108BD9-81ED-4DB2-BD59-A6C34878D82A}">
                        <a16:rowId xmlns:a16="http://schemas.microsoft.com/office/drawing/2014/main" val="97456544"/>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78894336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052850966"/>
                  </p:ext>
                </p:extLst>
              </p:nvPr>
            </p:nvGraphicFramePr>
            <p:xfrm>
              <a:off x="7131106" y="2156866"/>
              <a:ext cx="4349577" cy="1483360"/>
            </p:xfrm>
            <a:graphic>
              <a:graphicData uri="http://schemas.openxmlformats.org/drawingml/2006/table">
                <a:tbl>
                  <a:tblPr firstRow="1" bandRow="1">
                    <a:tableStyleId>{93296810-A885-4BE3-A3E7-6D5BEEA58F35}</a:tableStyleId>
                  </a:tblPr>
                  <a:tblGrid>
                    <a:gridCol w="1449859">
                      <a:extLst>
                        <a:ext uri="{9D8B030D-6E8A-4147-A177-3AD203B41FA5}">
                          <a16:colId xmlns:a16="http://schemas.microsoft.com/office/drawing/2014/main" val="2184312578"/>
                        </a:ext>
                      </a:extLst>
                    </a:gridCol>
                    <a:gridCol w="1449859">
                      <a:extLst>
                        <a:ext uri="{9D8B030D-6E8A-4147-A177-3AD203B41FA5}">
                          <a16:colId xmlns:a16="http://schemas.microsoft.com/office/drawing/2014/main" val="3117415534"/>
                        </a:ext>
                      </a:extLst>
                    </a:gridCol>
                    <a:gridCol w="1449859">
                      <a:extLst>
                        <a:ext uri="{9D8B030D-6E8A-4147-A177-3AD203B41FA5}">
                          <a16:colId xmlns:a16="http://schemas.microsoft.com/office/drawing/2014/main" val="3937958219"/>
                        </a:ext>
                      </a:extLst>
                    </a:gridCol>
                  </a:tblGrid>
                  <a:tr h="370840">
                    <a:tc>
                      <a:txBody>
                        <a:bodyPr/>
                        <a:lstStyle/>
                        <a:p>
                          <a:endParaRPr lang="en-US"/>
                        </a:p>
                      </a:txBody>
                      <a:tcPr>
                        <a:blipFill>
                          <a:blip r:embed="rId2"/>
                          <a:stretch>
                            <a:fillRect l="-420" t="-1639" r="-202101" b="-308197"/>
                          </a:stretch>
                        </a:blipFill>
                      </a:tcPr>
                    </a:tc>
                    <a:tc>
                      <a:txBody>
                        <a:bodyPr/>
                        <a:lstStyle/>
                        <a:p>
                          <a:endParaRPr lang="en-US"/>
                        </a:p>
                      </a:txBody>
                      <a:tcPr>
                        <a:blipFill>
                          <a:blip r:embed="rId2"/>
                          <a:stretch>
                            <a:fillRect l="-100000" t="-1639" r="-101255" b="-308197"/>
                          </a:stretch>
                        </a:blipFill>
                      </a:tcPr>
                    </a:tc>
                    <a:tc>
                      <a:txBody>
                        <a:bodyPr/>
                        <a:lstStyle/>
                        <a:p>
                          <a:endParaRPr lang="en-US"/>
                        </a:p>
                      </a:txBody>
                      <a:tcPr>
                        <a:blipFill>
                          <a:blip r:embed="rId2"/>
                          <a:stretch>
                            <a:fillRect l="-200840" t="-1639" r="-1681" b="-308197"/>
                          </a:stretch>
                        </a:blipFill>
                      </a:tcPr>
                    </a:tc>
                    <a:extLst>
                      <a:ext uri="{0D108BD9-81ED-4DB2-BD59-A6C34878D82A}">
                        <a16:rowId xmlns:a16="http://schemas.microsoft.com/office/drawing/2014/main" val="314665349"/>
                      </a:ext>
                    </a:extLst>
                  </a:tr>
                  <a:tr h="370840">
                    <a:tc>
                      <a:txBody>
                        <a:bodyPr/>
                        <a:lstStyle/>
                        <a:p>
                          <a:endParaRPr lang="en-US"/>
                        </a:p>
                      </a:txBody>
                      <a:tcPr>
                        <a:blipFill>
                          <a:blip r:embed="rId2"/>
                          <a:stretch>
                            <a:fillRect l="-420" t="-100000" r="-202101" b="-203226"/>
                          </a:stretch>
                        </a:blipFill>
                      </a:tcPr>
                    </a:tc>
                    <a:tc>
                      <a:txBody>
                        <a:bodyPr/>
                        <a:lstStyle/>
                        <a:p>
                          <a:endParaRPr lang="en-US"/>
                        </a:p>
                      </a:txBody>
                      <a:tcPr>
                        <a:blipFill>
                          <a:blip r:embed="rId2"/>
                          <a:stretch>
                            <a:fillRect l="-100000" t="-100000" r="-101255" b="-203226"/>
                          </a:stretch>
                        </a:blipFill>
                      </a:tcPr>
                    </a:tc>
                    <a:tc>
                      <a:txBody>
                        <a:bodyPr/>
                        <a:lstStyle/>
                        <a:p>
                          <a:endParaRPr lang="en-US"/>
                        </a:p>
                      </a:txBody>
                      <a:tcPr>
                        <a:blipFill>
                          <a:blip r:embed="rId2"/>
                          <a:stretch>
                            <a:fillRect l="-200840" t="-100000" r="-1681" b="-203226"/>
                          </a:stretch>
                        </a:blipFill>
                      </a:tcPr>
                    </a:tc>
                    <a:extLst>
                      <a:ext uri="{0D108BD9-81ED-4DB2-BD59-A6C34878D82A}">
                        <a16:rowId xmlns:a16="http://schemas.microsoft.com/office/drawing/2014/main" val="1352328853"/>
                      </a:ext>
                    </a:extLst>
                  </a:tr>
                  <a:tr h="370840">
                    <a:tc>
                      <a:txBody>
                        <a:bodyPr/>
                        <a:lstStyle/>
                        <a:p>
                          <a:endParaRPr lang="en-US"/>
                        </a:p>
                      </a:txBody>
                      <a:tcPr>
                        <a:blipFill>
                          <a:blip r:embed="rId2"/>
                          <a:stretch>
                            <a:fillRect l="-420" t="-203279" r="-202101" b="-106557"/>
                          </a:stretch>
                        </a:blipFill>
                      </a:tcPr>
                    </a:tc>
                    <a:tc>
                      <a:txBody>
                        <a:bodyPr/>
                        <a:lstStyle/>
                        <a:p>
                          <a:endParaRPr lang="en-US"/>
                        </a:p>
                      </a:txBody>
                      <a:tcPr>
                        <a:blipFill>
                          <a:blip r:embed="rId2"/>
                          <a:stretch>
                            <a:fillRect l="-100000" t="-203279" r="-101255" b="-106557"/>
                          </a:stretch>
                        </a:blipFill>
                      </a:tcPr>
                    </a:tc>
                    <a:tc>
                      <a:txBody>
                        <a:bodyPr/>
                        <a:lstStyle/>
                        <a:p>
                          <a:endParaRPr lang="en-US"/>
                        </a:p>
                      </a:txBody>
                      <a:tcPr>
                        <a:blipFill>
                          <a:blip r:embed="rId2"/>
                          <a:stretch>
                            <a:fillRect l="-200840" t="-203279" r="-1681" b="-106557"/>
                          </a:stretch>
                        </a:blipFill>
                      </a:tcPr>
                    </a:tc>
                    <a:extLst>
                      <a:ext uri="{0D108BD9-81ED-4DB2-BD59-A6C34878D82A}">
                        <a16:rowId xmlns:a16="http://schemas.microsoft.com/office/drawing/2014/main" val="97456544"/>
                      </a:ext>
                    </a:extLst>
                  </a:tr>
                  <a:tr h="370840">
                    <a:tc>
                      <a:txBody>
                        <a:bodyPr/>
                        <a:lstStyle/>
                        <a:p>
                          <a:endParaRPr lang="en-US"/>
                        </a:p>
                      </a:txBody>
                      <a:tcPr>
                        <a:blipFill>
                          <a:blip r:embed="rId2"/>
                          <a:stretch>
                            <a:fillRect l="-420" t="-303279" r="-202101" b="-6557"/>
                          </a:stretch>
                        </a:blipFill>
                      </a:tcPr>
                    </a:tc>
                    <a:tc>
                      <a:txBody>
                        <a:bodyPr/>
                        <a:lstStyle/>
                        <a:p>
                          <a:endParaRPr lang="en-US"/>
                        </a:p>
                      </a:txBody>
                      <a:tcPr>
                        <a:blipFill>
                          <a:blip r:embed="rId2"/>
                          <a:stretch>
                            <a:fillRect l="-100000" t="-303279" r="-101255" b="-6557"/>
                          </a:stretch>
                        </a:blipFill>
                      </a:tcPr>
                    </a:tc>
                    <a:tc>
                      <a:txBody>
                        <a:bodyPr/>
                        <a:lstStyle/>
                        <a:p>
                          <a:endParaRPr lang="en-US"/>
                        </a:p>
                      </a:txBody>
                      <a:tcPr>
                        <a:blipFill>
                          <a:blip r:embed="rId2"/>
                          <a:stretch>
                            <a:fillRect l="-200840" t="-303279" r="-1681" b="-6557"/>
                          </a:stretch>
                        </a:blipFill>
                      </a:tcPr>
                    </a:tc>
                    <a:extLst>
                      <a:ext uri="{0D108BD9-81ED-4DB2-BD59-A6C34878D82A}">
                        <a16:rowId xmlns:a16="http://schemas.microsoft.com/office/drawing/2014/main" val="788943366"/>
                      </a:ext>
                    </a:extLst>
                  </a:tr>
                </a:tbl>
              </a:graphicData>
            </a:graphic>
          </p:graphicFrame>
        </mc:Fallback>
      </mc:AlternateContent>
      <p:sp>
        <p:nvSpPr>
          <p:cNvPr id="5" name="Oval 4"/>
          <p:cNvSpPr/>
          <p:nvPr/>
        </p:nvSpPr>
        <p:spPr>
          <a:xfrm>
            <a:off x="3161654" y="2898546"/>
            <a:ext cx="178231" cy="193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59430" y="4665716"/>
            <a:ext cx="178231" cy="193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63877" y="4665716"/>
            <a:ext cx="178231" cy="193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250769" y="2436094"/>
                <a:ext cx="4184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250769" y="2436094"/>
                <a:ext cx="41845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98355" y="4869328"/>
                <a:ext cx="4184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698355" y="4869328"/>
                <a:ext cx="41845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93402" y="4830305"/>
                <a:ext cx="4184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93402" y="4830305"/>
                <a:ext cx="418454" cy="369332"/>
              </a:xfrm>
              <a:prstGeom prst="rect">
                <a:avLst/>
              </a:prstGeom>
              <a:blipFill>
                <a:blip r:embed="rId5"/>
                <a:stretch>
                  <a:fillRect b="-8197"/>
                </a:stretch>
              </a:blipFill>
            </p:spPr>
            <p:txBody>
              <a:bodyPr/>
              <a:lstStyle/>
              <a:p>
                <a:r>
                  <a:rPr lang="en-US">
                    <a:noFill/>
                  </a:rPr>
                  <a:t> </a:t>
                </a:r>
              </a:p>
            </p:txBody>
          </p:sp>
        </mc:Fallback>
      </mc:AlternateContent>
      <p:sp>
        <p:nvSpPr>
          <p:cNvPr id="12" name="Curved Left Arrow 11"/>
          <p:cNvSpPr/>
          <p:nvPr/>
        </p:nvSpPr>
        <p:spPr>
          <a:xfrm rot="20080992">
            <a:off x="3942991" y="2792119"/>
            <a:ext cx="435373" cy="193060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rot="12807497">
            <a:off x="2152994" y="2640967"/>
            <a:ext cx="435373" cy="193060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rot="5400000">
            <a:off x="3033082" y="4202954"/>
            <a:ext cx="435373" cy="193060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TextBox 14"/>
              <p:cNvSpPr txBox="1"/>
              <p:nvPr/>
            </p:nvSpPr>
            <p:spPr>
              <a:xfrm>
                <a:off x="4486759" y="3293390"/>
                <a:ext cx="5838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486759" y="3293390"/>
                <a:ext cx="58382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32982" y="3141860"/>
                <a:ext cx="5838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532982" y="3141860"/>
                <a:ext cx="58382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876169" y="5503266"/>
                <a:ext cx="5838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876169" y="5503266"/>
                <a:ext cx="583827"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8247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The </a:t>
            </a:r>
            <a:r>
              <a:rPr lang="en-US" dirty="0">
                <a:solidFill>
                  <a:srgbClr val="7030A0"/>
                </a:solidFill>
                <a:latin typeface="Arial" panose="020B0604020202020204" pitchFamily="34" charset="0"/>
                <a:cs typeface="Arial" panose="020B0604020202020204" pitchFamily="34" charset="0"/>
              </a:rPr>
              <a:t>s</a:t>
            </a:r>
            <a:r>
              <a:rPr lang="en-US" dirty="0" smtClean="0">
                <a:solidFill>
                  <a:srgbClr val="7030A0"/>
                </a:solidFill>
                <a:latin typeface="Arial" panose="020B0604020202020204" pitchFamily="34" charset="0"/>
                <a:cs typeface="Arial" panose="020B0604020202020204" pitchFamily="34" charset="0"/>
              </a:rPr>
              <a:t>ocial </a:t>
            </a:r>
            <a:r>
              <a:rPr lang="en-US" dirty="0">
                <a:solidFill>
                  <a:srgbClr val="7030A0"/>
                </a:solidFill>
                <a:latin typeface="Arial" panose="020B0604020202020204" pitchFamily="34" charset="0"/>
                <a:cs typeface="Arial" panose="020B0604020202020204" pitchFamily="34" charset="0"/>
              </a:rPr>
              <a:t>c</a:t>
            </a:r>
            <a:r>
              <a:rPr lang="en-US" dirty="0" smtClean="0">
                <a:solidFill>
                  <a:srgbClr val="7030A0"/>
                </a:solidFill>
                <a:latin typeface="Arial" panose="020B0604020202020204" pitchFamily="34" charset="0"/>
                <a:cs typeface="Arial" panose="020B0604020202020204" pitchFamily="34" charset="0"/>
              </a:rPr>
              <a:t>hoice perspective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801403"/>
                <a:ext cx="10363826" cy="1476489"/>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Shows that it isn’t trivial to assume that a relation</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is </a:t>
                </a:r>
                <a:r>
                  <a:rPr lang="en-US" sz="2400" cap="none" dirty="0" smtClean="0">
                    <a:solidFill>
                      <a:schemeClr val="accent2"/>
                    </a:solidFill>
                    <a:latin typeface="Arial" panose="020B0604020202020204" pitchFamily="34" charset="0"/>
                    <a:cs typeface="Arial" panose="020B0604020202020204" pitchFamily="34" charset="0"/>
                  </a:rPr>
                  <a:t>complete </a:t>
                </a:r>
                <a:r>
                  <a:rPr lang="en-US" sz="2400" cap="none" dirty="0">
                    <a:solidFill>
                      <a:schemeClr val="accent2"/>
                    </a:solidFill>
                    <a:latin typeface="Arial" panose="020B0604020202020204" pitchFamily="34" charset="0"/>
                    <a:cs typeface="Arial" panose="020B0604020202020204" pitchFamily="34" charset="0"/>
                  </a:rPr>
                  <a:t>and </a:t>
                </a:r>
                <a:r>
                  <a:rPr lang="en-US" sz="2400" cap="none" dirty="0" smtClean="0">
                    <a:solidFill>
                      <a:schemeClr val="accent2"/>
                    </a:solidFill>
                    <a:latin typeface="Arial" panose="020B0604020202020204" pitchFamily="34" charset="0"/>
                    <a:cs typeface="Arial" panose="020B0604020202020204" pitchFamily="34" charset="0"/>
                  </a:rPr>
                  <a:t>transitive</a:t>
                </a: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801403"/>
                <a:ext cx="10363826" cy="1476489"/>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75</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888638959"/>
                  </p:ext>
                </p:extLst>
              </p:nvPr>
            </p:nvGraphicFramePr>
            <p:xfrm>
              <a:off x="2489200" y="3448374"/>
              <a:ext cx="6608304" cy="2468880"/>
            </p:xfrm>
            <a:graphic>
              <a:graphicData uri="http://schemas.openxmlformats.org/drawingml/2006/table">
                <a:tbl>
                  <a:tblPr firstRow="1" bandRow="1">
                    <a:tableStyleId>{5C22544A-7EE6-4342-B048-85BDC9FD1C3A}</a:tableStyleId>
                  </a:tblPr>
                  <a:tblGrid>
                    <a:gridCol w="2202768">
                      <a:extLst>
                        <a:ext uri="{9D8B030D-6E8A-4147-A177-3AD203B41FA5}">
                          <a16:colId xmlns:a16="http://schemas.microsoft.com/office/drawing/2014/main" val="180952467"/>
                        </a:ext>
                      </a:extLst>
                    </a:gridCol>
                    <a:gridCol w="2202768">
                      <a:extLst>
                        <a:ext uri="{9D8B030D-6E8A-4147-A177-3AD203B41FA5}">
                          <a16:colId xmlns:a16="http://schemas.microsoft.com/office/drawing/2014/main" val="1144559693"/>
                        </a:ext>
                      </a:extLst>
                    </a:gridCol>
                    <a:gridCol w="2202768">
                      <a:extLst>
                        <a:ext uri="{9D8B030D-6E8A-4147-A177-3AD203B41FA5}">
                          <a16:colId xmlns:a16="http://schemas.microsoft.com/office/drawing/2014/main" val="3395316546"/>
                        </a:ext>
                      </a:extLst>
                    </a:gridCol>
                  </a:tblGrid>
                  <a:tr h="8229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rgbClr val="0070C0"/>
                              </a:solidFill>
                            </a:rPr>
                            <a:t>complete</a:t>
                          </a:r>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rgbClr val="0070C0"/>
                              </a:solidFill>
                            </a:rPr>
                            <a:t>transitive</a:t>
                          </a:r>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772797"/>
                      </a:ext>
                    </a:extLst>
                  </a:tr>
                  <a:tr h="822960">
                    <a:tc>
                      <a:txBody>
                        <a:bodyPr/>
                        <a:lstStyle/>
                        <a:p>
                          <a:r>
                            <a:rPr lang="en-US" dirty="0" smtClean="0"/>
                            <a:t>Pareto</a:t>
                          </a:r>
                          <a:r>
                            <a:rPr lang="en-US" baseline="0" dirty="0" smtClean="0"/>
                            <a:t> domination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m:t>
                                </m:r>
                              </m:oMath>
                            </m:oMathPara>
                          </a14:m>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B05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3579918"/>
                      </a:ext>
                    </a:extLst>
                  </a:tr>
                  <a:tr h="822960">
                    <a:tc>
                      <a:txBody>
                        <a:bodyPr/>
                        <a:lstStyle/>
                        <a:p>
                          <a:r>
                            <a:rPr lang="en-US" dirty="0" smtClean="0"/>
                            <a:t>Majority</a:t>
                          </a:r>
                          <a:r>
                            <a:rPr lang="en-US" baseline="0" dirty="0" smtClean="0"/>
                            <a:t> vote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B05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m:t>
                                </m:r>
                              </m:oMath>
                            </m:oMathPara>
                          </a14:m>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73229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888638959"/>
                  </p:ext>
                </p:extLst>
              </p:nvPr>
            </p:nvGraphicFramePr>
            <p:xfrm>
              <a:off x="2489200" y="3448374"/>
              <a:ext cx="6608304" cy="2468880"/>
            </p:xfrm>
            <a:graphic>
              <a:graphicData uri="http://schemas.openxmlformats.org/drawingml/2006/table">
                <a:tbl>
                  <a:tblPr firstRow="1" bandRow="1">
                    <a:tableStyleId>{5C22544A-7EE6-4342-B048-85BDC9FD1C3A}</a:tableStyleId>
                  </a:tblPr>
                  <a:tblGrid>
                    <a:gridCol w="2202768">
                      <a:extLst>
                        <a:ext uri="{9D8B030D-6E8A-4147-A177-3AD203B41FA5}">
                          <a16:colId xmlns:a16="http://schemas.microsoft.com/office/drawing/2014/main" val="180952467"/>
                        </a:ext>
                      </a:extLst>
                    </a:gridCol>
                    <a:gridCol w="2202768">
                      <a:extLst>
                        <a:ext uri="{9D8B030D-6E8A-4147-A177-3AD203B41FA5}">
                          <a16:colId xmlns:a16="http://schemas.microsoft.com/office/drawing/2014/main" val="1144559693"/>
                        </a:ext>
                      </a:extLst>
                    </a:gridCol>
                    <a:gridCol w="2202768">
                      <a:extLst>
                        <a:ext uri="{9D8B030D-6E8A-4147-A177-3AD203B41FA5}">
                          <a16:colId xmlns:a16="http://schemas.microsoft.com/office/drawing/2014/main" val="3395316546"/>
                        </a:ext>
                      </a:extLst>
                    </a:gridCol>
                  </a:tblGrid>
                  <a:tr h="8229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rgbClr val="0070C0"/>
                              </a:solidFill>
                            </a:rPr>
                            <a:t>complete</a:t>
                          </a:r>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rgbClr val="0070C0"/>
                              </a:solidFill>
                            </a:rPr>
                            <a:t>transitive</a:t>
                          </a:r>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772797"/>
                      </a:ext>
                    </a:extLst>
                  </a:tr>
                  <a:tr h="822960">
                    <a:tc>
                      <a:txBody>
                        <a:bodyPr/>
                        <a:lstStyle/>
                        <a:p>
                          <a:r>
                            <a:rPr lang="en-US" dirty="0" smtClean="0"/>
                            <a:t>Pareto</a:t>
                          </a:r>
                          <a:r>
                            <a:rPr lang="en-US" baseline="0" dirty="0" smtClean="0"/>
                            <a:t> domination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554" t="-102941" r="-100831" b="-10514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B05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3579918"/>
                      </a:ext>
                    </a:extLst>
                  </a:tr>
                  <a:tr h="822960">
                    <a:tc>
                      <a:txBody>
                        <a:bodyPr/>
                        <a:lstStyle/>
                        <a:p>
                          <a:r>
                            <a:rPr lang="en-US" dirty="0" smtClean="0"/>
                            <a:t>Majority</a:t>
                          </a:r>
                          <a:r>
                            <a:rPr lang="en-US" baseline="0" dirty="0" smtClean="0"/>
                            <a:t> vote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B05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000" t="-204444" r="-552" b="-5926"/>
                          </a:stretch>
                        </a:blipFill>
                      </a:tcPr>
                    </a:tc>
                    <a:extLst>
                      <a:ext uri="{0D108BD9-81ED-4DB2-BD59-A6C34878D82A}">
                        <a16:rowId xmlns:a16="http://schemas.microsoft.com/office/drawing/2014/main" val="116732294"/>
                      </a:ext>
                    </a:extLst>
                  </a:tr>
                </a:tbl>
              </a:graphicData>
            </a:graphic>
          </p:graphicFrame>
        </mc:Fallback>
      </mc:AlternateContent>
    </p:spTree>
    <p:extLst>
      <p:ext uri="{BB962C8B-B14F-4D97-AF65-F5344CB8AC3E}">
        <p14:creationId xmlns:p14="http://schemas.microsoft.com/office/powerpoint/2010/main" val="19607523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Indeed, it can happen in one’s mind</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801403"/>
            <a:ext cx="10363826" cy="4390170"/>
          </a:xfrm>
        </p:spPr>
        <p:txBody>
          <a:bodyPr>
            <a:normAutofit lnSpcReduction="10000"/>
          </a:bodyPr>
          <a:lstStyle/>
          <a:p>
            <a:pPr>
              <a:lnSpc>
                <a:spcPct val="150000"/>
              </a:lnSpc>
            </a:pPr>
            <a:r>
              <a:rPr lang="en-US" sz="2400" b="0" cap="none" dirty="0" smtClean="0">
                <a:latin typeface="Arial" panose="020B0604020202020204" pitchFamily="34" charset="0"/>
                <a:ea typeface="Cambria Math" panose="02040503050406030204" pitchFamily="18" charset="0"/>
                <a:cs typeface="Arial" panose="020B0604020202020204" pitchFamily="34" charset="0"/>
              </a:rPr>
              <a:t>If we have different criteria for decision making, and we’re trying to aggregate them</a:t>
            </a:r>
          </a:p>
          <a:p>
            <a:pPr>
              <a:lnSpc>
                <a:spcPct val="150000"/>
              </a:lnSpc>
            </a:pPr>
            <a:r>
              <a:rPr lang="en-US" sz="2400" dirty="0" smtClean="0">
                <a:latin typeface="Arial" panose="020B0604020202020204" pitchFamily="34" charset="0"/>
                <a:ea typeface="Cambria Math" panose="02040503050406030204" pitchFamily="18" charset="0"/>
                <a:cs typeface="Arial" panose="020B0604020202020204" pitchFamily="34" charset="0"/>
              </a:rPr>
              <a:t>Each can be thought of as an “individual”</a:t>
            </a:r>
          </a:p>
          <a:p>
            <a:pPr>
              <a:lnSpc>
                <a:spcPct val="150000"/>
              </a:lnSpc>
            </a:pPr>
            <a:r>
              <a:rPr lang="en-US" sz="2400" dirty="0" smtClean="0">
                <a:latin typeface="Arial" panose="020B0604020202020204" pitchFamily="34" charset="0"/>
                <a:ea typeface="Cambria Math" panose="02040503050406030204" pitchFamily="18" charset="0"/>
                <a:cs typeface="Arial" panose="020B0604020202020204" pitchFamily="34" charset="0"/>
              </a:rPr>
              <a:t>Looking for unanimity we may not get completeness</a:t>
            </a:r>
          </a:p>
          <a:p>
            <a:pPr>
              <a:lnSpc>
                <a:spcPct val="150000"/>
              </a:lnSpc>
            </a:pPr>
            <a:r>
              <a:rPr lang="en-US" sz="2400" b="0" cap="none" dirty="0" smtClean="0">
                <a:latin typeface="Arial" panose="020B0604020202020204" pitchFamily="34" charset="0"/>
                <a:ea typeface="Cambria Math" panose="02040503050406030204" pitchFamily="18" charset="0"/>
                <a:cs typeface="Arial" panose="020B0604020202020204" pitchFamily="34" charset="0"/>
              </a:rPr>
              <a:t>Using majority – we may lose transitivity</a:t>
            </a:r>
          </a:p>
          <a:p>
            <a:pPr>
              <a:lnSpc>
                <a:spcPct val="150000"/>
              </a:lnSpc>
            </a:pPr>
            <a:r>
              <a:rPr lang="en-US" sz="2400" dirty="0" smtClean="0">
                <a:latin typeface="Arial" panose="020B0604020202020204" pitchFamily="34" charset="0"/>
                <a:ea typeface="Cambria Math" panose="02040503050406030204" pitchFamily="18" charset="0"/>
                <a:cs typeface="Arial" panose="020B0604020202020204" pitchFamily="34" charset="0"/>
              </a:rPr>
              <a:t>The representation result suggests we should aggregate by a numerical trade-off</a:t>
            </a:r>
            <a:endParaRPr lang="en-US" sz="2400" b="0" cap="none" dirty="0" smtClean="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cap="none" dirty="0" smtClean="0">
              <a:solidFill>
                <a:schemeClr val="accent2"/>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76</a:t>
            </a:fld>
            <a:endParaRPr lang="en-US"/>
          </a:p>
        </p:txBody>
      </p:sp>
    </p:spTree>
    <p:extLst>
      <p:ext uri="{BB962C8B-B14F-4D97-AF65-F5344CB8AC3E}">
        <p14:creationId xmlns:p14="http://schemas.microsoft.com/office/powerpoint/2010/main" val="3015708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Is the utility unique?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725285"/>
                <a:ext cx="10363826" cy="3695957"/>
              </a:xfrm>
            </p:spPr>
            <p:txBody>
              <a:bodyPr>
                <a:normAutofit fontScale="92500" lnSpcReduction="10000"/>
              </a:bodyPr>
              <a:lstStyle/>
              <a:p>
                <a:pPr marL="0" indent="0" algn="ctr">
                  <a:lnSpc>
                    <a:spcPct val="150000"/>
                  </a:lnSpc>
                  <a:buNone/>
                </a:pPr>
                <a:r>
                  <a:rPr lang="en-US" sz="2400" cap="none" dirty="0" smtClean="0">
                    <a:latin typeface="Arial" panose="020B0604020202020204" pitchFamily="34" charset="0"/>
                    <a:cs typeface="Arial" panose="020B0604020202020204" pitchFamily="34" charset="0"/>
                  </a:rPr>
                  <a:t>…There </a:t>
                </a:r>
                <a:r>
                  <a:rPr lang="en-US" sz="2400" cap="none" dirty="0">
                    <a:solidFill>
                      <a:srgbClr val="FF0000"/>
                    </a:solidFill>
                    <a:latin typeface="Arial" panose="020B0604020202020204" pitchFamily="34" charset="0"/>
                    <a:cs typeface="Arial" panose="020B0604020202020204" pitchFamily="34" charset="0"/>
                  </a:rPr>
                  <a:t>exists</a:t>
                </a:r>
                <a:r>
                  <a:rPr lang="en-US" sz="2400" cap="none" dirty="0">
                    <a:latin typeface="Arial" panose="020B0604020202020204" pitchFamily="34" charset="0"/>
                    <a:cs typeface="Arial" panose="020B0604020202020204" pitchFamily="34" charset="0"/>
                  </a:rPr>
                  <a:t> and a function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𝑋</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sz="2400"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chemeClr val="accent6"/>
                    </a:solidFill>
                    <a:latin typeface="Arial" panose="020B0604020202020204" pitchFamily="34" charset="0"/>
                    <a:cs typeface="Arial" panose="020B0604020202020204" pitchFamily="34" charset="0"/>
                  </a:rPr>
                  <a:t>that represents</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smtClean="0">
                    <a:latin typeface="Arial" panose="020B0604020202020204" pitchFamily="34" charset="0"/>
                    <a:cs typeface="Arial" panose="020B0604020202020204" pitchFamily="34" charset="0"/>
                  </a:rPr>
                  <a:t>Can we say that we found </a:t>
                </a:r>
                <a:r>
                  <a:rPr lang="en-US" sz="2400" cap="none" dirty="0" smtClean="0">
                    <a:solidFill>
                      <a:srgbClr val="FF0000"/>
                    </a:solidFill>
                    <a:latin typeface="Arial" panose="020B0604020202020204" pitchFamily="34" charset="0"/>
                    <a:cs typeface="Arial" panose="020B0604020202020204" pitchFamily="34" charset="0"/>
                  </a:rPr>
                  <a:t>the</a:t>
                </a:r>
                <a:r>
                  <a:rPr lang="en-US" sz="2400" cap="none" dirty="0" smtClean="0">
                    <a:latin typeface="Arial" panose="020B0604020202020204" pitchFamily="34" charset="0"/>
                    <a:cs typeface="Arial" panose="020B0604020202020204" pitchFamily="34" charset="0"/>
                  </a:rPr>
                  <a:t> utility of the consumer?</a:t>
                </a:r>
              </a:p>
              <a:p>
                <a:pPr marL="0" indent="0">
                  <a:buNone/>
                </a:pPr>
                <a:endParaRPr lang="en-US" sz="2400" dirty="0">
                  <a:latin typeface="Arial" panose="020B0604020202020204" pitchFamily="34" charset="0"/>
                  <a:cs typeface="Arial" panose="020B0604020202020204" pitchFamily="34" charset="0"/>
                </a:endParaRPr>
              </a:p>
              <a:p>
                <a:pPr marL="0" indent="0">
                  <a:lnSpc>
                    <a:spcPct val="150000"/>
                  </a:lnSpc>
                  <a:buNone/>
                </a:pPr>
                <a:r>
                  <a:rPr lang="en-US" sz="2400" cap="none" dirty="0" smtClean="0">
                    <a:latin typeface="Arial" panose="020B0604020202020204" pitchFamily="34" charset="0"/>
                    <a:cs typeface="Arial" panose="020B0604020202020204" pitchFamily="34" charset="0"/>
                  </a:rPr>
                  <a:t>Well, all we asked is</a:t>
                </a:r>
              </a:p>
              <a:p>
                <a:pPr marL="0" indent="0" algn="ctr">
                  <a:lnSpc>
                    <a:spcPct val="150000"/>
                  </a:lnSpc>
                  <a:buNone/>
                </a:pPr>
                <a:r>
                  <a:rPr lang="en-US" sz="2400" dirty="0" smtClean="0">
                    <a:solidFill>
                      <a:srgbClr val="0070C0"/>
                    </a:solidFill>
                    <a:ea typeface="Cambria Math" panose="02040503050406030204" pitchFamily="18"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C00000"/>
                        </a:solidFill>
                        <a:latin typeface="Cambria Math" panose="02040503050406030204" pitchFamily="18" charset="0"/>
                        <a:ea typeface="Cambria Math" panose="02040503050406030204" pitchFamily="18" charset="0"/>
                        <a:cs typeface="Arial" panose="020B0604020202020204" pitchFamily="34" charset="0"/>
                      </a:rPr>
                      <m:t>𝑖𝑓𝑓</m:t>
                    </m:r>
                    <m:r>
                      <a:rPr lang="en-US" sz="24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cap="none" dirty="0" smtClean="0">
                    <a:latin typeface="Arial" panose="020B0604020202020204" pitchFamily="34" charset="0"/>
                    <a:cs typeface="Arial" panose="020B0604020202020204" pitchFamily="34" charset="0"/>
                  </a:rPr>
                  <a:t>So </a:t>
                </a:r>
                <a14:m>
                  <m:oMath xmlns:m="http://schemas.openxmlformats.org/officeDocument/2006/math">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𝑣</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10</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oMath>
                </a14:m>
                <a:r>
                  <a:rPr lang="en-US" sz="2400" cap="none" dirty="0" smtClean="0">
                    <a:latin typeface="Arial" panose="020B0604020202020204" pitchFamily="34" charset="0"/>
                    <a:cs typeface="Arial" panose="020B0604020202020204" pitchFamily="34" charset="0"/>
                  </a:rPr>
                  <a:t> could also work</a:t>
                </a: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838200" y="1725285"/>
                <a:ext cx="10363826" cy="3695957"/>
              </a:xfrm>
              <a:blipFill>
                <a:blip r:embed="rId2"/>
                <a:stretch>
                  <a:fillRect l="-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77</a:t>
            </a:fld>
            <a:endParaRPr lang="en-US"/>
          </a:p>
        </p:txBody>
      </p:sp>
    </p:spTree>
    <p:extLst>
      <p:ext uri="{BB962C8B-B14F-4D97-AF65-F5344CB8AC3E}">
        <p14:creationId xmlns:p14="http://schemas.microsoft.com/office/powerpoint/2010/main" val="31854257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How unique is the utility?</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725285"/>
                <a:ext cx="10363826" cy="3695957"/>
              </a:xfrm>
            </p:spPr>
            <p:txBody>
              <a:bodyPr>
                <a:normAutofit fontScale="92500" lnSpcReduction="10000"/>
              </a:bodyPr>
              <a:lstStyle/>
              <a:p>
                <a:pPr marL="0" indent="0">
                  <a:lnSpc>
                    <a:spcPct val="150000"/>
                  </a:lnSpc>
                  <a:buNone/>
                </a:pPr>
                <a:r>
                  <a:rPr lang="en-US" sz="2400" cap="none" dirty="0" smtClean="0">
                    <a:latin typeface="Arial" panose="020B0604020202020204" pitchFamily="34" charset="0"/>
                    <a:cs typeface="Arial" panose="020B0604020202020204" pitchFamily="34" charset="0"/>
                  </a:rPr>
                  <a:t>OK, </a:t>
                </a:r>
              </a:p>
              <a:p>
                <a:pPr marL="0" indent="0" algn="ctr">
                  <a:lnSpc>
                    <a:spcPct val="150000"/>
                  </a:lnSpc>
                  <a:buNone/>
                </a:pPr>
                <a14:m>
                  <m:oMath xmlns:m="http://schemas.openxmlformats.org/officeDocument/2006/math">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𝑣</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10</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oMath>
                </a14:m>
                <a:r>
                  <a:rPr lang="en-US" sz="2400" cap="none" dirty="0" smtClean="0">
                    <a:latin typeface="Arial" panose="020B0604020202020204" pitchFamily="34" charset="0"/>
                    <a:cs typeface="Arial" panose="020B0604020202020204" pitchFamily="34" charset="0"/>
                  </a:rPr>
                  <a:t> </a:t>
                </a:r>
              </a:p>
              <a:p>
                <a:pPr marL="0" indent="0">
                  <a:lnSpc>
                    <a:spcPct val="150000"/>
                  </a:lnSpc>
                  <a:buNone/>
                </a:pPr>
                <a:r>
                  <a:rPr lang="en-US" sz="2400" cap="none" dirty="0" smtClean="0">
                    <a:latin typeface="Arial" panose="020B0604020202020204" pitchFamily="34" charset="0"/>
                    <a:cs typeface="Arial" panose="020B0604020202020204" pitchFamily="34" charset="0"/>
                  </a:rPr>
                  <a:t>is just a change of the </a:t>
                </a:r>
                <a:r>
                  <a:rPr lang="en-US" sz="2400" cap="none" dirty="0" smtClean="0">
                    <a:solidFill>
                      <a:srgbClr val="FF0000"/>
                    </a:solidFill>
                    <a:latin typeface="Arial" panose="020B0604020202020204" pitchFamily="34" charset="0"/>
                    <a:cs typeface="Arial" panose="020B0604020202020204" pitchFamily="34" charset="0"/>
                  </a:rPr>
                  <a:t>unit of measurement</a:t>
                </a:r>
                <a:r>
                  <a:rPr lang="en-US" sz="2400" cap="none" dirty="0" smtClean="0">
                    <a:latin typeface="Arial" panose="020B0604020202020204" pitchFamily="34" charset="0"/>
                    <a:cs typeface="Arial" panose="020B0604020202020204" pitchFamily="34" charset="0"/>
                  </a:rPr>
                  <a:t> – we’re used to that</a:t>
                </a:r>
                <a:endParaRPr lang="en-US" sz="2400" cap="none" dirty="0" smtClean="0">
                  <a:solidFill>
                    <a:srgbClr val="FF0000"/>
                  </a:solidFill>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And</a:t>
                </a:r>
              </a:p>
              <a:p>
                <a:pPr marL="0" indent="0" algn="ctr">
                  <a:lnSpc>
                    <a:spcPct val="150000"/>
                  </a:lnSpc>
                  <a:buNone/>
                </a:pPr>
                <a:r>
                  <a:rPr lang="en-US" sz="24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sSup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𝑣</m:t>
                        </m:r>
                      </m:e>
                      <m:sup>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sup>
                    </m:sSup>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10</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15</m:t>
                    </m:r>
                  </m:oMath>
                </a14:m>
                <a:endParaRPr lang="en-US" sz="2400" dirty="0" smtClean="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Also involves “shifting” the zero; as in temperature</a:t>
                </a:r>
                <a:endParaRPr lang="en-US" sz="24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838200" y="1725285"/>
                <a:ext cx="10363826" cy="3695957"/>
              </a:xfrm>
              <a:blipFill>
                <a:blip r:embed="rId2"/>
                <a:stretch>
                  <a:fillRect l="-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78</a:t>
            </a:fld>
            <a:endParaRPr lang="en-US"/>
          </a:p>
        </p:txBody>
      </p:sp>
    </p:spTree>
    <p:extLst>
      <p:ext uri="{BB962C8B-B14F-4D97-AF65-F5344CB8AC3E}">
        <p14:creationId xmlns:p14="http://schemas.microsoft.com/office/powerpoint/2010/main" val="8109998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Cardinal utility</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725285"/>
                <a:ext cx="10363826" cy="3695957"/>
              </a:xfrm>
            </p:spPr>
            <p:txBody>
              <a:bodyPr>
                <a:normAutofit fontScale="77500" lnSpcReduction="20000"/>
              </a:bodyPr>
              <a:lstStyle/>
              <a:p>
                <a:pPr marL="0" indent="0">
                  <a:lnSpc>
                    <a:spcPct val="150000"/>
                  </a:lnSpc>
                  <a:buNone/>
                </a:pPr>
                <a:r>
                  <a:rPr lang="en-US" sz="2400" cap="none" dirty="0" smtClean="0">
                    <a:latin typeface="Arial" panose="020B0604020202020204" pitchFamily="34" charset="0"/>
                    <a:cs typeface="Arial" panose="020B0604020202020204" pitchFamily="34" charset="0"/>
                  </a:rPr>
                  <a:t>If the data allow for any transformation </a:t>
                </a:r>
                <a:endParaRPr lang="en-US" sz="2400" dirty="0" smtClean="0">
                  <a:latin typeface="Arial" panose="020B0604020202020204" pitchFamily="34" charset="0"/>
                  <a:cs typeface="Arial" panose="020B0604020202020204" pitchFamily="34" charset="0"/>
                </a:endParaRPr>
              </a:p>
              <a:p>
                <a:pPr marL="0" indent="0" algn="ctr">
                  <a:lnSpc>
                    <a:spcPct val="150000"/>
                  </a:lnSpc>
                  <a:buNone/>
                </a:pP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𝑣</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𝑎</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𝑏</m:t>
                    </m:r>
                  </m:oMath>
                </a14:m>
                <a:endParaRPr lang="en-US" sz="2400" b="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where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𝑎</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0</m:t>
                    </m:r>
                  </m:oMath>
                </a14:m>
                <a:r>
                  <a:rPr lang="en-US" sz="2400" dirty="0" smtClean="0">
                    <a:latin typeface="Arial" panose="020B0604020202020204" pitchFamily="34" charset="0"/>
                    <a:cs typeface="Arial" panose="020B0604020202020204" pitchFamily="34" charset="0"/>
                  </a:rPr>
                  <a:t> , but </a:t>
                </a:r>
                <a:r>
                  <a:rPr lang="en-US" sz="2400" dirty="0" smtClean="0">
                    <a:solidFill>
                      <a:srgbClr val="FF0000"/>
                    </a:solidFill>
                    <a:latin typeface="Arial" panose="020B0604020202020204" pitchFamily="34" charset="0"/>
                    <a:cs typeface="Arial" panose="020B0604020202020204" pitchFamily="34" charset="0"/>
                  </a:rPr>
                  <a:t>only</a:t>
                </a:r>
                <a:r>
                  <a:rPr lang="en-US" sz="2400" dirty="0" smtClean="0">
                    <a:latin typeface="Arial" panose="020B0604020202020204" pitchFamily="34" charset="0"/>
                    <a:cs typeface="Arial" panose="020B0604020202020204" pitchFamily="34" charset="0"/>
                  </a:rPr>
                  <a:t> those, we say that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oMath>
                </a14:m>
                <a:r>
                  <a:rPr lang="en-US" sz="2400" dirty="0" smtClean="0">
                    <a:latin typeface="Arial" panose="020B0604020202020204" pitchFamily="34" charset="0"/>
                    <a:cs typeface="Arial" panose="020B0604020202020204" pitchFamily="34" charset="0"/>
                  </a:rPr>
                  <a:t>  is </a:t>
                </a:r>
                <a:r>
                  <a:rPr lang="en-US" sz="2400" dirty="0" smtClean="0">
                    <a:solidFill>
                      <a:srgbClr val="FF0000"/>
                    </a:solidFill>
                    <a:latin typeface="Arial" panose="020B0604020202020204" pitchFamily="34" charset="0"/>
                    <a:cs typeface="Arial" panose="020B0604020202020204" pitchFamily="34" charset="0"/>
                  </a:rPr>
                  <a:t>cardinal</a:t>
                </a:r>
              </a:p>
              <a:p>
                <a:pPr marL="0" indent="0">
                  <a:lnSpc>
                    <a:spcPct val="150000"/>
                  </a:lnSpc>
                  <a:buNone/>
                </a:pPr>
                <a:r>
                  <a:rPr lang="en-US" sz="2400" dirty="0" smtClean="0">
                    <a:latin typeface="Arial" panose="020B0604020202020204" pitchFamily="34" charset="0"/>
                    <a:cs typeface="Arial" panose="020B0604020202020204" pitchFamily="34" charset="0"/>
                  </a:rPr>
                  <a:t>As in </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𝐹</m:t>
                      </m:r>
                      <m:d>
                        <m:dPr>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f>
                        <m:f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9</m:t>
                          </m:r>
                        </m:num>
                        <m:den>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anose="020B0604020202020204" pitchFamily="34" charset="0"/>
                        </a:rPr>
                        <m:t>𝐶</m:t>
                      </m:r>
                      <m:d>
                        <m:dPr>
                          <m:ctrlPr>
                            <a:rPr lang="en-US" sz="2400" i="1">
                              <a:solidFill>
                                <a:schemeClr val="accent2">
                                  <a:lumMod val="75000"/>
                                </a:schemeClr>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chemeClr val="accent2">
                                  <a:lumMod val="75000"/>
                                </a:schemeClr>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32</m:t>
                      </m:r>
                    </m:oMath>
                  </m:oMathPara>
                </a14:m>
                <a:endParaRPr lang="en-US" sz="2400" b="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anose="020B0604020202020204" pitchFamily="34" charset="0"/>
                        </a:rPr>
                        <m:t>𝐶</m:t>
                      </m:r>
                      <m:d>
                        <m:dPr>
                          <m:ctrlPr>
                            <a:rPr lang="en-US" sz="2400" i="1">
                              <a:solidFill>
                                <a:schemeClr val="accent2">
                                  <a:lumMod val="75000"/>
                                </a:schemeClr>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chemeClr val="accent2">
                                  <a:lumMod val="75000"/>
                                </a:schemeClr>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f>
                        <m:fPr>
                          <m:ctrlPr>
                            <a:rPr lang="en-US" sz="2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9</m:t>
                          </m:r>
                        </m:den>
                      </m:f>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𝐹</m:t>
                      </m:r>
                      <m:d>
                        <m:dPr>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f>
                        <m:fPr>
                          <m:ctrlP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160</m:t>
                          </m:r>
                        </m:num>
                        <m:den>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9</m:t>
                          </m:r>
                        </m:den>
                      </m:f>
                    </m:oMath>
                  </m:oMathPara>
                </a14:m>
                <a:endParaRPr lang="en-US" sz="24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838200" y="1725285"/>
                <a:ext cx="10363826" cy="3695957"/>
              </a:xfrm>
              <a:blipFill>
                <a:blip r:embed="rId2"/>
                <a:stretch>
                  <a:fillRect l="-5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79</a:t>
            </a:fld>
            <a:endParaRPr lang="en-US"/>
          </a:p>
        </p:txBody>
      </p:sp>
    </p:spTree>
    <p:extLst>
      <p:ext uri="{BB962C8B-B14F-4D97-AF65-F5344CB8AC3E}">
        <p14:creationId xmlns:p14="http://schemas.microsoft.com/office/powerpoint/2010/main" val="55467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Two additional complications</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8</a:t>
            </a:fld>
            <a:endParaRPr lang="en-US"/>
          </a:p>
        </p:txBody>
      </p:sp>
      <p:sp>
        <p:nvSpPr>
          <p:cNvPr id="6" name="TextBox 5"/>
          <p:cNvSpPr txBox="1"/>
          <p:nvPr/>
        </p:nvSpPr>
        <p:spPr>
          <a:xfrm>
            <a:off x="1219200" y="2140554"/>
            <a:ext cx="9852454" cy="4154984"/>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In the social sciences: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We </a:t>
            </a:r>
            <a:r>
              <a:rPr lang="en-US" sz="2800" dirty="0">
                <a:solidFill>
                  <a:srgbClr val="FF0000"/>
                </a:solidFill>
                <a:latin typeface="Arial" panose="020B0604020202020204" pitchFamily="34" charset="0"/>
                <a:cs typeface="Arial" panose="020B0604020202020204" pitchFamily="34" charset="0"/>
              </a:rPr>
              <a:t>don’t</a:t>
            </a:r>
            <a:r>
              <a:rPr lang="en-US" sz="2800" dirty="0">
                <a:latin typeface="Arial" panose="020B0604020202020204" pitchFamily="34" charset="0"/>
                <a:cs typeface="Arial" panose="020B0604020202020204" pitchFamily="34" charset="0"/>
              </a:rPr>
              <a:t> even have the basic rules </a:t>
            </a:r>
          </a:p>
          <a:p>
            <a:pPr lvl="1">
              <a:lnSpc>
                <a:spcPct val="150000"/>
              </a:lnSpc>
            </a:pPr>
            <a:r>
              <a:rPr lang="en-US" sz="2400" dirty="0">
                <a:latin typeface="Arial" panose="020B0604020202020204" pitchFamily="34" charset="0"/>
                <a:cs typeface="Arial" panose="020B0604020202020204" pitchFamily="34" charset="0"/>
              </a:rPr>
              <a:t>	(no </a:t>
            </a:r>
            <a:r>
              <a:rPr lang="en-US" sz="2400" dirty="0" smtClean="0">
                <a:latin typeface="Arial" panose="020B0604020202020204" pitchFamily="34" charset="0"/>
                <a:cs typeface="Arial" panose="020B0604020202020204" pitchFamily="34" charset="0"/>
              </a:rPr>
              <a:t>equivalents </a:t>
            </a:r>
            <a:r>
              <a:rPr lang="en-US" sz="2400" dirty="0">
                <a:latin typeface="Arial" panose="020B0604020202020204" pitchFamily="34" charset="0"/>
                <a:cs typeface="Arial" panose="020B0604020202020204" pitchFamily="34" charset="0"/>
              </a:rPr>
              <a:t>of flow </a:t>
            </a:r>
            <a:r>
              <a:rPr lang="en-US" sz="2400" dirty="0" smtClean="0">
                <a:latin typeface="Arial" panose="020B0604020202020204" pitchFamily="34" charset="0"/>
                <a:cs typeface="Arial" panose="020B0604020202020204" pitchFamily="34" charset="0"/>
              </a:rPr>
              <a:t>equations in physics)</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We’re dealing with </a:t>
            </a:r>
            <a:r>
              <a:rPr lang="en-US" sz="2800" dirty="0" smtClean="0">
                <a:solidFill>
                  <a:srgbClr val="FF0000"/>
                </a:solidFill>
                <a:latin typeface="Arial" panose="020B0604020202020204" pitchFamily="34" charset="0"/>
                <a:cs typeface="Arial" panose="020B0604020202020204" pitchFamily="34" charset="0"/>
              </a:rPr>
              <a:t>self-reflective</a:t>
            </a:r>
            <a:r>
              <a:rPr lang="en-US" sz="2800" dirty="0" smtClean="0">
                <a:latin typeface="Arial" panose="020B0604020202020204" pitchFamily="34" charset="0"/>
                <a:cs typeface="Arial" panose="020B0604020202020204" pitchFamily="34" charset="0"/>
              </a:rPr>
              <a:t> systems</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hurricane doesn’t change its mind if predicted correctly)</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94263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But</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725285"/>
                <a:ext cx="10363826" cy="3695957"/>
              </a:xfrm>
            </p:spPr>
            <p:txBody>
              <a:bodyPr>
                <a:normAutofit fontScale="85000" lnSpcReduction="10000"/>
              </a:bodyPr>
              <a:lstStyle/>
              <a:p>
                <a:pPr marL="0" indent="0">
                  <a:lnSpc>
                    <a:spcPct val="150000"/>
                  </a:lnSpc>
                  <a:buNone/>
                </a:pPr>
                <a:r>
                  <a:rPr lang="en-US" sz="2400" dirty="0" smtClean="0">
                    <a:latin typeface="Arial" panose="020B0604020202020204" pitchFamily="34" charset="0"/>
                    <a:cs typeface="Arial" panose="020B0604020202020204" pitchFamily="34" charset="0"/>
                  </a:rPr>
                  <a:t>For </a:t>
                </a:r>
                <a:endParaRPr lang="en-US" sz="2400" dirty="0">
                  <a:latin typeface="Arial" panose="020B0604020202020204" pitchFamily="34" charset="0"/>
                  <a:cs typeface="Arial" panose="020B0604020202020204" pitchFamily="34" charset="0"/>
                </a:endParaRPr>
              </a:p>
              <a:p>
                <a:pPr marL="0" indent="0" algn="ctr">
                  <a:lnSpc>
                    <a:spcPct val="150000"/>
                  </a:lnSpc>
                  <a:buNone/>
                </a:pPr>
                <a:r>
                  <a:rPr lang="en-US" sz="2400" dirty="0">
                    <a:solidFill>
                      <a:srgbClr val="0070C0"/>
                    </a:solidFill>
                    <a:ea typeface="Cambria Math" panose="02040503050406030204" pitchFamily="18"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C00000"/>
                        </a:solidFill>
                        <a:latin typeface="Cambria Math" panose="02040503050406030204" pitchFamily="18" charset="0"/>
                        <a:ea typeface="Cambria Math" panose="02040503050406030204" pitchFamily="18" charset="0"/>
                        <a:cs typeface="Arial" panose="020B0604020202020204" pitchFamily="34" charset="0"/>
                      </a:rPr>
                      <m:t>𝑖𝑓𝑓</m:t>
                    </m:r>
                    <m:r>
                      <a:rPr lang="en-US" sz="24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𝑦</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cap="none" dirty="0" smtClean="0">
                    <a:latin typeface="Arial" panose="020B0604020202020204" pitchFamily="34" charset="0"/>
                    <a:cs typeface="Arial" panose="020B0604020202020204" pitchFamily="34" charset="0"/>
                  </a:rPr>
                  <a:t>to hold we can also use </a:t>
                </a: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𝑣</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2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en-US" sz="2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e>
                          </m:d>
                        </m:e>
                        <m:sup>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sup>
                      </m:sSup>
                    </m:oMath>
                  </m:oMathPara>
                </a14:m>
                <a:endParaRPr lang="en-US" sz="2400" dirty="0">
                  <a:latin typeface="Arial" panose="020B0604020202020204" pitchFamily="34" charset="0"/>
                  <a:cs typeface="Arial" panose="020B0604020202020204" pitchFamily="34"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𝑣</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𝑙𝑜𝑔</m:t>
                      </m:r>
                      <m:d>
                        <m:dPr>
                          <m:begChr m:val="["/>
                          <m:endChr m:val="]"/>
                          <m:ctrlP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e>
                      </m:d>
                    </m:oMath>
                  </m:oMathPara>
                </a14:m>
                <a:endParaRPr lang="en-US" sz="2400" dirty="0" smtClean="0">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f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2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0</m:t>
                    </m:r>
                  </m:oMath>
                </a14:m>
                <a:endParaRPr lang="en-US" sz="2400" b="0" dirty="0" smtClean="0">
                  <a:solidFill>
                    <a:srgbClr val="0070C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And many others.  The function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𝑢</m:t>
                    </m:r>
                    <m:d>
                      <m:dPr>
                        <m:ctrlP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𝑥</m:t>
                        </m:r>
                      </m:e>
                    </m:d>
                  </m:oMath>
                </a14:m>
                <a:r>
                  <a:rPr lang="en-US" sz="2400" dirty="0" smtClean="0">
                    <a:latin typeface="Arial" panose="020B0604020202020204" pitchFamily="34" charset="0"/>
                    <a:cs typeface="Arial" panose="020B0604020202020204" pitchFamily="34" charset="0"/>
                  </a:rPr>
                  <a:t> is only </a:t>
                </a:r>
                <a:r>
                  <a:rPr lang="en-US" sz="2400" dirty="0" smtClean="0">
                    <a:solidFill>
                      <a:srgbClr val="FF0000"/>
                    </a:solidFill>
                    <a:latin typeface="Arial" panose="020B0604020202020204" pitchFamily="34" charset="0"/>
                    <a:cs typeface="Arial" panose="020B0604020202020204" pitchFamily="34" charset="0"/>
                  </a:rPr>
                  <a:t>ordinal</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838200" y="1725285"/>
                <a:ext cx="10363826" cy="3695957"/>
              </a:xfrm>
              <a:blipFill>
                <a:blip r:embed="rId2"/>
                <a:stretch>
                  <a:fillRect l="-647" b="-4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80</a:t>
            </a:fld>
            <a:endParaRPr lang="en-US"/>
          </a:p>
        </p:txBody>
      </p:sp>
    </p:spTree>
    <p:extLst>
      <p:ext uri="{BB962C8B-B14F-4D97-AF65-F5344CB8AC3E}">
        <p14:creationId xmlns:p14="http://schemas.microsoft.com/office/powerpoint/2010/main" val="32644072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Conditions for </a:t>
            </a:r>
            <a:r>
              <a:rPr lang="en-US" dirty="0" smtClean="0">
                <a:solidFill>
                  <a:srgbClr val="7030A0"/>
                </a:solidFill>
                <a:latin typeface="Arial" panose="020B0604020202020204" pitchFamily="34" charset="0"/>
                <a:cs typeface="Arial" panose="020B0604020202020204" pitchFamily="34" charset="0"/>
              </a:rPr>
              <a:t>utility </a:t>
            </a:r>
            <a:r>
              <a:rPr lang="en-US" dirty="0">
                <a:solidFill>
                  <a:srgbClr val="7030A0"/>
                </a:solidFill>
                <a:latin typeface="Arial" panose="020B0604020202020204" pitchFamily="34" charset="0"/>
                <a:cs typeface="Arial" panose="020B0604020202020204" pitchFamily="34" charset="0"/>
              </a:rPr>
              <a:t>representation – beyond finite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367092"/>
                <a:ext cx="10363826" cy="3695957"/>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on a </a:t>
                </a:r>
                <a:r>
                  <a:rPr lang="en-US" sz="2400" cap="none" dirty="0">
                    <a:solidFill>
                      <a:srgbClr val="FF0000"/>
                    </a:solidFill>
                    <a:latin typeface="Arial" panose="020B0604020202020204" pitchFamily="34" charset="0"/>
                    <a:cs typeface="Arial" panose="020B0604020202020204" pitchFamily="34" charset="0"/>
                  </a:rPr>
                  <a:t>countable</a:t>
                </a:r>
                <a:r>
                  <a:rPr lang="en-US" sz="2400" cap="none" dirty="0">
                    <a:latin typeface="Arial" panose="020B0604020202020204" pitchFamily="34" charset="0"/>
                    <a:cs typeface="Arial" panose="020B0604020202020204" pitchFamily="34" charset="0"/>
                  </a:rPr>
                  <a:t> set </a:t>
                </a:r>
                <a14:m>
                  <m:oMath xmlns:m="http://schemas.openxmlformats.org/officeDocument/2006/math">
                    <m:r>
                      <a:rPr lang="en-US" sz="2400" b="0" i="1" cap="none" smtClean="0">
                        <a:solidFill>
                          <a:srgbClr val="0070C0"/>
                        </a:solidFill>
                        <a:latin typeface="Cambria Math" panose="02040503050406030204" pitchFamily="18" charset="0"/>
                        <a:cs typeface="Arial" panose="020B0604020202020204" pitchFamily="34" charset="0"/>
                      </a:rPr>
                      <m:t>𝑋</m:t>
                    </m:r>
                  </m:oMath>
                </a14:m>
                <a:r>
                  <a:rPr lang="en-US" sz="2400" cap="none" dirty="0">
                    <a:latin typeface="Arial" panose="020B0604020202020204" pitchFamily="34" charset="0"/>
                    <a:cs typeface="Arial" panose="020B0604020202020204" pitchFamily="34" charset="0"/>
                  </a:rPr>
                  <a:t>,</a:t>
                </a:r>
              </a:p>
              <a:p>
                <a:pPr marL="0" indent="0" algn="ctr">
                  <a:lnSpc>
                    <a:spcPct val="150000"/>
                  </a:lnSpc>
                  <a:buNone/>
                </a:pP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is </a:t>
                </a:r>
                <a:r>
                  <a:rPr lang="en-US" sz="2400" cap="none" dirty="0">
                    <a:solidFill>
                      <a:srgbClr val="FF0000"/>
                    </a:solidFill>
                    <a:latin typeface="Arial" panose="020B0604020202020204" pitchFamily="34" charset="0"/>
                    <a:cs typeface="Arial" panose="020B0604020202020204" pitchFamily="34" charset="0"/>
                  </a:rPr>
                  <a:t>complete and transitive</a:t>
                </a:r>
              </a:p>
              <a:p>
                <a:pPr marL="0" indent="0" algn="ctr">
                  <a:lnSpc>
                    <a:spcPct val="150000"/>
                  </a:lnSpc>
                  <a:buNone/>
                </a:pPr>
                <a:r>
                  <a:rPr lang="en-US" sz="2400" cap="none" dirty="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sz="2400" cap="none" dirty="0">
                    <a:latin typeface="Arial" panose="020B0604020202020204" pitchFamily="34" charset="0"/>
                    <a:cs typeface="Arial" panose="020B0604020202020204" pitchFamily="34" charset="0"/>
                  </a:rPr>
                  <a:t>There exists and a function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𝑋</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sz="2400"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chemeClr val="accent6"/>
                    </a:solidFill>
                    <a:latin typeface="Arial" panose="020B0604020202020204" pitchFamily="34" charset="0"/>
                    <a:cs typeface="Arial" panose="020B0604020202020204" pitchFamily="34" charset="0"/>
                  </a:rPr>
                  <a:t>that represents</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2367092"/>
                <a:ext cx="10363826" cy="3695957"/>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81</a:t>
            </a:fld>
            <a:endParaRPr lang="en-US"/>
          </a:p>
        </p:txBody>
      </p:sp>
    </p:spTree>
    <p:extLst>
      <p:ext uri="{BB962C8B-B14F-4D97-AF65-F5344CB8AC3E}">
        <p14:creationId xmlns:p14="http://schemas.microsoft.com/office/powerpoint/2010/main" val="34420877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Conditions for </a:t>
            </a:r>
            <a:r>
              <a:rPr lang="en-US" dirty="0" smtClean="0">
                <a:solidFill>
                  <a:srgbClr val="7030A0"/>
                </a:solidFill>
                <a:latin typeface="Arial" panose="020B0604020202020204" pitchFamily="34" charset="0"/>
                <a:cs typeface="Arial" panose="020B0604020202020204" pitchFamily="34" charset="0"/>
              </a:rPr>
              <a:t>utility </a:t>
            </a:r>
            <a:r>
              <a:rPr lang="en-US" dirty="0">
                <a:solidFill>
                  <a:srgbClr val="7030A0"/>
                </a:solidFill>
                <a:latin typeface="Arial" panose="020B0604020202020204" pitchFamily="34" charset="0"/>
                <a:cs typeface="Arial" panose="020B0604020202020204" pitchFamily="34" charset="0"/>
              </a:rPr>
              <a:t>representation – beyond 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258604"/>
                <a:ext cx="10363826" cy="3258793"/>
              </a:xfrm>
            </p:spPr>
            <p:txBody>
              <a:bodyPr>
                <a:normAutofit/>
              </a:bodyPr>
              <a:lstStyle/>
              <a:p>
                <a:pPr marL="0" indent="0">
                  <a:lnSpc>
                    <a:spcPct val="150000"/>
                  </a:lnSpc>
                  <a:buNone/>
                </a:pPr>
                <a:r>
                  <a:rPr lang="en-US" sz="2400" b="0" cap="none" dirty="0">
                    <a:latin typeface="Arial" panose="020B0604020202020204" pitchFamily="34" charset="0"/>
                    <a:ea typeface="Cambria Math" panose="02040503050406030204" pitchFamily="18" charset="0"/>
                    <a:cs typeface="Arial" panose="020B0604020202020204" pitchFamily="34" charset="0"/>
                  </a:rPr>
                  <a:t>But: let </a:t>
                </a:r>
                <a14:m>
                  <m:oMath xmlns:m="http://schemas.openxmlformats.org/officeDocument/2006/math">
                    <m:d>
                      <m:dPr>
                        <m:ctrlP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e>
                    </m:d>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pPr>
                      <m:e>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e>
                      <m:sup>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up>
                    </m:sSup>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sSupPr>
                      <m:e>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e>
                      <m:sup>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sup>
                    </m:sSup>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iff</a:t>
                </a:r>
                <a:r>
                  <a:rPr lang="en-US" sz="2400" cap="none" dirty="0">
                    <a:latin typeface="Arial" panose="020B0604020202020204" pitchFamily="34" charset="0"/>
                    <a:cs typeface="Arial" panose="020B0604020202020204" pitchFamily="34" charset="0"/>
                  </a:rPr>
                  <a:t> </a:t>
                </a:r>
                <a:endParaRPr lang="en-US" sz="2400" b="0" i="1" cap="none" dirty="0">
                  <a:latin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𝑎</m:t>
                      </m:r>
                      <m:r>
                        <a:rPr lang="en-US" sz="2400" b="0" i="1" cap="none" smtClean="0">
                          <a:solidFill>
                            <a:srgbClr val="0070C0"/>
                          </a:solidFill>
                          <a:latin typeface="Cambria Math" panose="02040503050406030204" pitchFamily="18" charset="0"/>
                          <a:cs typeface="Arial" panose="020B0604020202020204" pitchFamily="34" charset="0"/>
                        </a:rPr>
                        <m:t>&gt;</m:t>
                      </m:r>
                      <m:sSup>
                        <m:sSupPr>
                          <m:ctrlPr>
                            <a:rPr lang="en-US" sz="2400" b="0" i="1" cap="none" smtClean="0">
                              <a:solidFill>
                                <a:srgbClr val="FF0000"/>
                              </a:solidFill>
                              <a:latin typeface="Cambria Math" panose="02040503050406030204" pitchFamily="18" charset="0"/>
                              <a:cs typeface="Arial" panose="020B0604020202020204" pitchFamily="34" charset="0"/>
                            </a:rPr>
                          </m:ctrlPr>
                        </m:sSupPr>
                        <m:e>
                          <m:r>
                            <a:rPr lang="en-US" sz="2400" b="0" i="1" cap="none" smtClean="0">
                              <a:solidFill>
                                <a:srgbClr val="FF0000"/>
                              </a:solidFill>
                              <a:latin typeface="Cambria Math" panose="02040503050406030204" pitchFamily="18" charset="0"/>
                              <a:cs typeface="Arial" panose="020B0604020202020204" pitchFamily="34" charset="0"/>
                            </a:rPr>
                            <m:t>𝑎</m:t>
                          </m:r>
                        </m:e>
                        <m:sup>
                          <m:r>
                            <a:rPr lang="en-US" sz="2400" b="0" i="1" cap="none" smtClean="0">
                              <a:solidFill>
                                <a:srgbClr val="FF0000"/>
                              </a:solidFill>
                              <a:latin typeface="Cambria Math" panose="02040503050406030204" pitchFamily="18" charset="0"/>
                              <a:cs typeface="Arial" panose="020B0604020202020204" pitchFamily="34" charset="0"/>
                            </a:rPr>
                            <m:t>′</m:t>
                          </m:r>
                        </m:sup>
                      </m:sSup>
                    </m:oMath>
                  </m:oMathPara>
                </a14:m>
                <a:endParaRPr lang="en-US" sz="2400" b="0" cap="none" dirty="0">
                  <a:latin typeface="Arial" panose="020B0604020202020204" pitchFamily="34" charset="0"/>
                  <a:cs typeface="Arial" panose="020B0604020202020204" pitchFamily="34" charset="0"/>
                </a:endParaRPr>
              </a:p>
              <a:p>
                <a:pPr marL="0" indent="0">
                  <a:lnSpc>
                    <a:spcPct val="150000"/>
                  </a:lnSpc>
                  <a:buNone/>
                </a:pPr>
                <a:r>
                  <a:rPr lang="en-US" sz="2400" cap="none" dirty="0">
                    <a:latin typeface="Arial" panose="020B0604020202020204" pitchFamily="34" charset="0"/>
                    <a:cs typeface="Arial" panose="020B0604020202020204" pitchFamily="34" charset="0"/>
                  </a:rPr>
                  <a:t>				or	</a:t>
                </a:r>
                <a:r>
                  <a:rPr lang="en-US" sz="2400" cap="none" dirty="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𝑎</m:t>
                    </m:r>
                    <m:r>
                      <a:rPr lang="en-US" sz="2400" b="0" i="1" cap="none" smtClean="0">
                        <a:solidFill>
                          <a:srgbClr val="0070C0"/>
                        </a:solidFill>
                        <a:latin typeface="Cambria Math" panose="02040503050406030204" pitchFamily="18" charset="0"/>
                        <a:cs typeface="Arial" panose="020B0604020202020204" pitchFamily="34" charset="0"/>
                      </a:rPr>
                      <m:t>=</m:t>
                    </m:r>
                    <m:sSup>
                      <m:sSupPr>
                        <m:ctrlPr>
                          <a:rPr lang="en-US" sz="2400" b="0" i="1" cap="none" smtClean="0">
                            <a:solidFill>
                              <a:srgbClr val="FF0000"/>
                            </a:solidFill>
                            <a:latin typeface="Cambria Math" panose="02040503050406030204" pitchFamily="18" charset="0"/>
                            <a:cs typeface="Arial" panose="020B0604020202020204" pitchFamily="34" charset="0"/>
                          </a:rPr>
                        </m:ctrlPr>
                      </m:sSupPr>
                      <m:e>
                        <m:r>
                          <a:rPr lang="en-US" sz="2400" b="0" i="1" cap="none" smtClean="0">
                            <a:solidFill>
                              <a:srgbClr val="FF0000"/>
                            </a:solidFill>
                            <a:latin typeface="Cambria Math" panose="02040503050406030204" pitchFamily="18" charset="0"/>
                            <a:cs typeface="Arial" panose="020B0604020202020204" pitchFamily="34" charset="0"/>
                          </a:rPr>
                          <m:t>𝑎</m:t>
                        </m:r>
                      </m:e>
                      <m:sup>
                        <m:r>
                          <a:rPr lang="en-US" sz="2400" b="0" i="1" cap="none" smtClean="0">
                            <a:solidFill>
                              <a:srgbClr val="FF0000"/>
                            </a:solidFill>
                            <a:latin typeface="Cambria Math" panose="02040503050406030204" pitchFamily="18" charset="0"/>
                            <a:cs typeface="Arial" panose="020B0604020202020204" pitchFamily="34" charset="0"/>
                          </a:rPr>
                          <m:t>′</m:t>
                        </m:r>
                      </m:sup>
                    </m:sSup>
                    <m:r>
                      <a:rPr lang="en-US" sz="2400" b="0" i="0" cap="none" smtClean="0">
                        <a:solidFill>
                          <a:srgbClr val="0070C0"/>
                        </a:solidFill>
                        <a:latin typeface="Cambria Math" panose="02040503050406030204" pitchFamily="18" charset="0"/>
                        <a:cs typeface="Arial" panose="020B0604020202020204" pitchFamily="34" charset="0"/>
                      </a:rPr>
                      <m:t> </m:t>
                    </m:r>
                  </m:oMath>
                </a14:m>
                <a:r>
                  <a:rPr lang="en-US" sz="2400" cap="none" dirty="0">
                    <a:solidFill>
                      <a:srgbClr val="0070C0"/>
                    </a:solidFill>
                    <a:latin typeface="Arial" panose="020B0604020202020204" pitchFamily="34" charset="0"/>
                    <a:cs typeface="Arial" panose="020B0604020202020204" pitchFamily="34" charset="0"/>
                  </a:rPr>
                  <a:t> and </a:t>
                </a: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𝑏</m:t>
                    </m:r>
                    <m:r>
                      <a:rPr lang="en-US" sz="2400" b="0" i="1"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2400" b="0" i="1" cap="non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rgbClr val="0070C0"/>
                    </a:solidFill>
                    <a:latin typeface="Arial" panose="020B0604020202020204" pitchFamily="34" charset="0"/>
                    <a:cs typeface="Arial" panose="020B0604020202020204" pitchFamily="34" charset="0"/>
                  </a:rPr>
                  <a:t>]</a:t>
                </a:r>
              </a:p>
              <a:p>
                <a:pPr marL="0" indent="0">
                  <a:buNone/>
                </a:pPr>
                <a:endParaRPr lang="en-US" sz="2400" cap="none" dirty="0">
                  <a:latin typeface="Arial" panose="020B0604020202020204" pitchFamily="34" charset="0"/>
                  <a:cs typeface="Arial" panose="020B0604020202020204" pitchFamily="34" charset="0"/>
                </a:endParaRPr>
              </a:p>
              <a:p>
                <a:pPr marL="0" indent="0">
                  <a:buNone/>
                </a:pPr>
                <a:r>
                  <a:rPr lang="en-US" sz="2400" cap="none" dirty="0">
                    <a:latin typeface="Arial" panose="020B0604020202020204" pitchFamily="34" charset="0"/>
                    <a:cs typeface="Arial" panose="020B0604020202020204" pitchFamily="34" charset="0"/>
                  </a:rPr>
                  <a:t>It is </a:t>
                </a:r>
                <a:r>
                  <a:rPr lang="en-US" sz="2400" cap="none" dirty="0">
                    <a:solidFill>
                      <a:schemeClr val="accent1"/>
                    </a:solidFill>
                    <a:latin typeface="Arial" panose="020B0604020202020204" pitchFamily="34" charset="0"/>
                    <a:cs typeface="Arial" panose="020B0604020202020204" pitchFamily="34" charset="0"/>
                  </a:rPr>
                  <a:t>complete</a:t>
                </a:r>
                <a:r>
                  <a:rPr lang="en-US" sz="2400" cap="none" dirty="0">
                    <a:latin typeface="Arial" panose="020B0604020202020204" pitchFamily="34" charset="0"/>
                    <a:cs typeface="Arial" panose="020B0604020202020204" pitchFamily="34" charset="0"/>
                  </a:rPr>
                  <a:t> and </a:t>
                </a:r>
                <a:r>
                  <a:rPr lang="en-US" sz="2400" dirty="0">
                    <a:solidFill>
                      <a:schemeClr val="accent1"/>
                    </a:solidFill>
                    <a:latin typeface="Arial" panose="020B0604020202020204" pitchFamily="34" charset="0"/>
                    <a:cs typeface="Arial" panose="020B0604020202020204" pitchFamily="34" charset="0"/>
                  </a:rPr>
                  <a:t>transitive</a:t>
                </a: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2258604"/>
                <a:ext cx="10363826" cy="3258793"/>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82</a:t>
            </a:fld>
            <a:endParaRPr lang="en-US"/>
          </a:p>
        </p:txBody>
      </p:sp>
    </p:spTree>
    <p:extLst>
      <p:ext uri="{BB962C8B-B14F-4D97-AF65-F5344CB8AC3E}">
        <p14:creationId xmlns:p14="http://schemas.microsoft.com/office/powerpoint/2010/main" val="3691825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Lexicographic preferences</a:t>
            </a: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178011" y="2095244"/>
            <a:ext cx="5049794" cy="3695957"/>
          </a:xfrm>
        </p:spPr>
        <p:txBody>
          <a:bodyPr>
            <a:normAutofit/>
          </a:bodyPr>
          <a:lstStyle/>
          <a:p>
            <a:pPr marL="0" indent="0">
              <a:lnSpc>
                <a:spcPct val="150000"/>
              </a:lnSpc>
              <a:buNone/>
            </a:pPr>
            <a:r>
              <a:rPr lang="en-US" sz="2400" cap="none"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3ED69D72-ABB3-F043-AB7B-9747B590CAA5}" type="slidenum">
              <a:rPr lang="en-US" smtClean="0"/>
              <a:t>83</a:t>
            </a:fld>
            <a:endParaRPr lang="en-US"/>
          </a:p>
        </p:txBody>
      </p:sp>
      <p:cxnSp>
        <p:nvCxnSpPr>
          <p:cNvPr id="6" name="Straight Arrow Connector 5"/>
          <p:cNvCxnSpPr/>
          <p:nvPr/>
        </p:nvCxnSpPr>
        <p:spPr>
          <a:xfrm flipV="1">
            <a:off x="1618736" y="5050181"/>
            <a:ext cx="3822356" cy="164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948249" y="2538027"/>
            <a:ext cx="0" cy="2810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615513" y="3147668"/>
                <a:ext cx="10873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𝑎</m:t>
                          </m:r>
                        </m:e>
                        <m:sup>
                          <m:r>
                            <a:rPr lang="en-US" b="0" i="1" smtClean="0">
                              <a:solidFill>
                                <a:srgbClr val="0070C0"/>
                              </a:solidFill>
                              <a:latin typeface="Cambria Math" panose="02040503050406030204" pitchFamily="18" charset="0"/>
                            </a:rPr>
                            <m:t>′</m:t>
                          </m:r>
                        </m:sup>
                      </m:sSup>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𝑏</m:t>
                          </m:r>
                        </m:e>
                        <m:sup>
                          <m:r>
                            <a:rPr lang="en-US" b="0" i="1" smtClean="0">
                              <a:solidFill>
                                <a:srgbClr val="0070C0"/>
                              </a:solidFill>
                              <a:latin typeface="Cambria Math" panose="02040503050406030204" pitchFamily="18" charset="0"/>
                            </a:rPr>
                            <m:t>′</m:t>
                          </m:r>
                        </m:sup>
                      </m:sSup>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15513" y="3147668"/>
                <a:ext cx="1087395" cy="369332"/>
              </a:xfrm>
              <a:prstGeom prst="rect">
                <a:avLst/>
              </a:prstGeom>
              <a:blipFill>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0632" y="4140971"/>
                <a:ext cx="10873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𝑎</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𝑏</m:t>
                      </m:r>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000632" y="4140971"/>
                <a:ext cx="1087395" cy="369332"/>
              </a:xfrm>
              <a:prstGeom prst="rect">
                <a:avLst/>
              </a:prstGeom>
              <a:blipFill>
                <a:blip r:embed="rId3"/>
                <a:stretch>
                  <a:fillRect b="-14754"/>
                </a:stretch>
              </a:blipFill>
            </p:spPr>
            <p:txBody>
              <a:bodyPr/>
              <a:lstStyle/>
              <a:p>
                <a:r>
                  <a:rPr lang="en-US">
                    <a:noFill/>
                  </a:rPr>
                  <a:t> </a:t>
                </a:r>
              </a:p>
            </p:txBody>
          </p:sp>
        </mc:Fallback>
      </mc:AlternateContent>
      <p:sp>
        <p:nvSpPr>
          <p:cNvPr id="11" name="Oval 10"/>
          <p:cNvSpPr/>
          <p:nvPr/>
        </p:nvSpPr>
        <p:spPr>
          <a:xfrm>
            <a:off x="3083008" y="3666311"/>
            <a:ext cx="131806" cy="150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3472250" y="4530552"/>
            <a:ext cx="115327" cy="150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p:cNvSpPr txBox="1"/>
          <p:nvPr/>
        </p:nvSpPr>
        <p:spPr>
          <a:xfrm>
            <a:off x="6392562" y="2538027"/>
            <a:ext cx="4885664" cy="2169825"/>
          </a:xfrm>
          <a:prstGeom prst="rect">
            <a:avLst/>
          </a:prstGeom>
          <a:noFill/>
        </p:spPr>
        <p:txBody>
          <a:bodyPr wrap="square" rtlCol="0">
            <a:spAutoFit/>
          </a:bodyPr>
          <a:lstStyle/>
          <a:p>
            <a:pPr>
              <a:lnSpc>
                <a:spcPct val="150000"/>
              </a:lnSpc>
            </a:pPr>
            <a:r>
              <a:rPr lang="en-US" dirty="0" smtClean="0">
                <a:latin typeface="Arial" panose="020B0604020202020204" pitchFamily="34" charset="0"/>
                <a:cs typeface="Arial" panose="020B0604020202020204" pitchFamily="34" charset="0"/>
              </a:rPr>
              <a:t>Complete? </a:t>
            </a:r>
            <a:endParaRPr lang="en-US" dirty="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Transitive?   </a:t>
            </a:r>
            <a:endParaRPr lang="en-US" dirty="0">
              <a:latin typeface="Arial" panose="020B0604020202020204" pitchFamily="34" charset="0"/>
              <a:cs typeface="Arial" panose="020B0604020202020204" pitchFamily="34" charset="0"/>
            </a:endParaRP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but has no representation by any real-valued function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99" y="2541724"/>
            <a:ext cx="382877" cy="40959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98" y="3040249"/>
            <a:ext cx="382877" cy="378593"/>
          </a:xfrm>
          <a:prstGeom prst="rect">
            <a:avLst/>
          </a:prstGeom>
        </p:spPr>
      </p:pic>
    </p:spTree>
    <p:extLst>
      <p:ext uri="{BB962C8B-B14F-4D97-AF65-F5344CB8AC3E}">
        <p14:creationId xmlns:p14="http://schemas.microsoft.com/office/powerpoint/2010/main" val="7048478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Why is there no representation?</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178011" y="2095244"/>
            <a:ext cx="5049794" cy="3695957"/>
          </a:xfrm>
        </p:spPr>
        <p:txBody>
          <a:bodyPr>
            <a:normAutofit/>
          </a:bodyPr>
          <a:lstStyle/>
          <a:p>
            <a:pPr marL="0" indent="0">
              <a:lnSpc>
                <a:spcPct val="150000"/>
              </a:lnSpc>
              <a:buNone/>
            </a:pPr>
            <a:r>
              <a:rPr lang="en-US" sz="2400" cap="none"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3ED69D72-ABB3-F043-AB7B-9747B590CAA5}" type="slidenum">
              <a:rPr lang="en-US" smtClean="0"/>
              <a:t>84</a:t>
            </a:fld>
            <a:endParaRPr lang="en-US"/>
          </a:p>
        </p:txBody>
      </p:sp>
      <p:cxnSp>
        <p:nvCxnSpPr>
          <p:cNvPr id="6" name="Straight Arrow Connector 5"/>
          <p:cNvCxnSpPr/>
          <p:nvPr/>
        </p:nvCxnSpPr>
        <p:spPr>
          <a:xfrm flipV="1">
            <a:off x="1618736" y="5050181"/>
            <a:ext cx="3822356" cy="164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948249" y="2538027"/>
            <a:ext cx="0" cy="2810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615513" y="3147668"/>
                <a:ext cx="10873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𝑎</m:t>
                          </m:r>
                        </m:e>
                        <m:sup>
                          <m:r>
                            <a:rPr lang="en-US" b="0" i="1" smtClean="0">
                              <a:solidFill>
                                <a:srgbClr val="0070C0"/>
                              </a:solidFill>
                              <a:latin typeface="Cambria Math" panose="02040503050406030204" pitchFamily="18" charset="0"/>
                            </a:rPr>
                            <m:t>′</m:t>
                          </m:r>
                        </m:sup>
                      </m:sSup>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1</m:t>
                      </m:r>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15513" y="3147668"/>
                <a:ext cx="1087395" cy="369332"/>
              </a:xfrm>
              <a:prstGeom prst="rect">
                <a:avLst/>
              </a:prstGeom>
              <a:blipFill>
                <a:blip r:embed="rId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86216" y="4564598"/>
                <a:ext cx="10873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𝑎</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86216" y="4564598"/>
                <a:ext cx="1087395" cy="369332"/>
              </a:xfrm>
              <a:prstGeom prst="rect">
                <a:avLst/>
              </a:prstGeom>
              <a:blipFill>
                <a:blip r:embed="rId3"/>
                <a:stretch>
                  <a:fillRect b="-15000"/>
                </a:stretch>
              </a:blipFill>
            </p:spPr>
            <p:txBody>
              <a:bodyPr/>
              <a:lstStyle/>
              <a:p>
                <a:r>
                  <a:rPr lang="en-US">
                    <a:noFill/>
                  </a:rPr>
                  <a:t> </a:t>
                </a:r>
              </a:p>
            </p:txBody>
          </p:sp>
        </mc:Fallback>
      </mc:AlternateContent>
      <p:sp>
        <p:nvSpPr>
          <p:cNvPr id="11" name="Oval 10"/>
          <p:cNvSpPr/>
          <p:nvPr/>
        </p:nvSpPr>
        <p:spPr>
          <a:xfrm>
            <a:off x="3083008" y="3666311"/>
            <a:ext cx="131806" cy="150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3213173" y="4974752"/>
            <a:ext cx="115327" cy="150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924751" y="1860136"/>
                <a:ext cx="4885664" cy="3469796"/>
              </a:xfrm>
              <a:prstGeom prst="rect">
                <a:avLst/>
              </a:prstGeom>
              <a:noFill/>
            </p:spPr>
            <p:txBody>
              <a:bodyPr wrap="square" rtlCol="0">
                <a:spAutoFit/>
              </a:bodyPr>
              <a:lstStyle/>
              <a:p>
                <a:pPr>
                  <a:lnSpc>
                    <a:spcPct val="150000"/>
                  </a:lnSpc>
                </a:pPr>
                <a:r>
                  <a:rPr lang="en-US" dirty="0" smtClean="0">
                    <a:latin typeface="Arial" panose="020B0604020202020204" pitchFamily="34" charset="0"/>
                    <a:cs typeface="Arial" panose="020B0604020202020204" pitchFamily="34" charset="0"/>
                  </a:rPr>
                  <a:t>If there were, we would need to have an entire (positive length) interval of utility values between  </a:t>
                </a:r>
              </a:p>
              <a:p>
                <a:pPr>
                  <a:lnSpc>
                    <a:spcPct val="150000"/>
                  </a:lnSpc>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cs typeface="Arial" panose="020B0604020202020204" pitchFamily="34" charset="0"/>
                        </a:rPr>
                        <m:t>𝑢</m:t>
                      </m:r>
                      <m:d>
                        <m:dPr>
                          <m:ctrlPr>
                            <a:rPr lang="en-US" b="0" i="1" smtClean="0">
                              <a:latin typeface="Cambria Math" panose="02040503050406030204" pitchFamily="18" charset="0"/>
                              <a:cs typeface="Arial" panose="020B0604020202020204" pitchFamily="34" charset="0"/>
                            </a:rPr>
                          </m:ctrlPr>
                        </m:dPr>
                        <m:e>
                          <m:d>
                            <m:dPr>
                              <m:ctrlPr>
                                <a:rPr lang="en-US" b="0" i="1" smtClean="0">
                                  <a:latin typeface="Cambria Math" panose="02040503050406030204" pitchFamily="18" charset="0"/>
                                  <a:cs typeface="Arial" panose="020B0604020202020204" pitchFamily="34" charset="0"/>
                                </a:rPr>
                              </m:ctrlPr>
                            </m:dPr>
                            <m:e>
                              <m:r>
                                <a:rPr lang="en-US" b="0" i="1" smtClean="0">
                                  <a:solidFill>
                                    <a:srgbClr val="0070C0"/>
                                  </a:solidFill>
                                  <a:latin typeface="Cambria Math" panose="02040503050406030204" pitchFamily="18" charset="0"/>
                                </a:rPr>
                                <m:t>𝑎</m:t>
                              </m:r>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0</m:t>
                              </m:r>
                            </m:e>
                          </m:d>
                        </m:e>
                      </m:d>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𝑎𝑛𝑑</m:t>
                      </m:r>
                      <m:r>
                        <a:rPr lang="en-US" b="0" i="1" smtClean="0">
                          <a:latin typeface="Cambria Math" panose="02040503050406030204" pitchFamily="18" charset="0"/>
                          <a:cs typeface="Arial" panose="020B0604020202020204" pitchFamily="34" charset="0"/>
                        </a:rPr>
                        <m:t>  </m:t>
                      </m:r>
                      <m:r>
                        <a:rPr lang="en-US" i="1" smtClean="0">
                          <a:solidFill>
                            <a:srgbClr val="FF0000"/>
                          </a:solidFill>
                          <a:latin typeface="Cambria Math" panose="02040503050406030204" pitchFamily="18" charset="0"/>
                          <a:cs typeface="Arial" panose="020B0604020202020204" pitchFamily="34" charset="0"/>
                        </a:rPr>
                        <m:t>𝑢</m:t>
                      </m:r>
                      <m:d>
                        <m:dPr>
                          <m:ctrlPr>
                            <a:rPr lang="en-US" i="1" smtClean="0">
                              <a:latin typeface="Cambria Math" panose="02040503050406030204" pitchFamily="18" charset="0"/>
                              <a:cs typeface="Arial" panose="020B0604020202020204" pitchFamily="34" charset="0"/>
                            </a:rPr>
                          </m:ctrlPr>
                        </m:dPr>
                        <m:e>
                          <m:d>
                            <m:dPr>
                              <m:ctrlPr>
                                <a:rPr lang="en-US" i="1">
                                  <a:latin typeface="Cambria Math" panose="02040503050406030204" pitchFamily="18" charset="0"/>
                                  <a:cs typeface="Arial" panose="020B0604020202020204" pitchFamily="34" charset="0"/>
                                </a:rPr>
                              </m:ctrlPr>
                            </m:dPr>
                            <m:e>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𝑎</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1</m:t>
                              </m:r>
                            </m:e>
                          </m:d>
                        </m:e>
                      </m:d>
                    </m:oMath>
                  </m:oMathPara>
                </a14:m>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For any</a:t>
                </a:r>
              </a:p>
              <a:p>
                <a:pPr>
                  <a:lnSpc>
                    <a:spcPct val="150000"/>
                  </a:lnSpc>
                </a:pPr>
                <a14:m>
                  <m:oMathPara xmlns:m="http://schemas.openxmlformats.org/officeDocument/2006/math">
                    <m:oMathParaPr>
                      <m:jc m:val="centerGroup"/>
                    </m:oMathParaPr>
                    <m:oMath xmlns:m="http://schemas.openxmlformats.org/officeDocument/2006/math">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𝑎</m:t>
                          </m:r>
                        </m:e>
                        <m:sup>
                          <m:r>
                            <a:rPr lang="en-US" i="1">
                              <a:solidFill>
                                <a:srgbClr val="0070C0"/>
                              </a:solidFill>
                              <a:latin typeface="Cambria Math" panose="02040503050406030204" pitchFamily="18" charset="0"/>
                            </a:rPr>
                            <m:t>′</m:t>
                          </m:r>
                        </m:sup>
                      </m:sSup>
                      <m:r>
                        <a:rPr lang="en-US" b="0" i="1" smtClean="0">
                          <a:solidFill>
                            <a:srgbClr val="0070C0"/>
                          </a:solidFill>
                          <a:latin typeface="Cambria Math" panose="02040503050406030204" pitchFamily="18" charset="0"/>
                        </a:rPr>
                        <m:t>&gt;</m:t>
                      </m:r>
                      <m:r>
                        <a:rPr lang="en-US" b="0" i="1" smtClean="0">
                          <a:solidFill>
                            <a:srgbClr val="0070C0"/>
                          </a:solidFill>
                          <a:latin typeface="Cambria Math" panose="02040503050406030204" pitchFamily="18" charset="0"/>
                        </a:rPr>
                        <m:t>𝑎</m:t>
                      </m:r>
                    </m:oMath>
                  </m:oMathPara>
                </a14:m>
                <a:endParaRPr lang="en-US" dirty="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Which is a bit too much for the real line (as the </a:t>
                </a:r>
                <a14:m>
                  <m:oMath xmlns:m="http://schemas.openxmlformats.org/officeDocument/2006/math">
                    <m:r>
                      <a:rPr lang="en-US" i="1">
                        <a:solidFill>
                          <a:srgbClr val="FF0000"/>
                        </a:solidFill>
                        <a:latin typeface="Cambria Math" panose="02040503050406030204" pitchFamily="18" charset="0"/>
                        <a:cs typeface="Arial" panose="020B0604020202020204" pitchFamily="34" charset="0"/>
                      </a:rPr>
                      <m:t>𝑢</m:t>
                    </m:r>
                  </m:oMath>
                </a14:m>
                <a:r>
                  <a:rPr lang="en-US" dirty="0" smtClean="0">
                    <a:latin typeface="Arial" panose="020B0604020202020204" pitchFamily="34" charset="0"/>
                    <a:cs typeface="Arial" panose="020B0604020202020204" pitchFamily="34" charset="0"/>
                  </a:rPr>
                  <a:t> range) to carry</a:t>
                </a:r>
                <a:endParaRPr lang="en-US"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924751" y="1860136"/>
                <a:ext cx="4885664" cy="3469796"/>
              </a:xfrm>
              <a:prstGeom prst="rect">
                <a:avLst/>
              </a:prstGeom>
              <a:blipFill>
                <a:blip r:embed="rId4"/>
                <a:stretch>
                  <a:fillRect l="-1124" r="-2247" b="-527"/>
                </a:stretch>
              </a:blipFill>
            </p:spPr>
            <p:txBody>
              <a:bodyPr/>
              <a:lstStyle/>
              <a:p>
                <a:r>
                  <a:rPr lang="en-US">
                    <a:noFill/>
                  </a:rPr>
                  <a:t> </a:t>
                </a:r>
              </a:p>
            </p:txBody>
          </p:sp>
        </mc:Fallback>
      </mc:AlternateContent>
    </p:spTree>
    <p:extLst>
      <p:ext uri="{BB962C8B-B14F-4D97-AF65-F5344CB8AC3E}">
        <p14:creationId xmlns:p14="http://schemas.microsoft.com/office/powerpoint/2010/main" val="29223110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Continuity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2367092"/>
                <a:ext cx="10363826" cy="3695957"/>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The relation</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solidFill>
                      <a:srgbClr val="FF0000"/>
                    </a:solidFill>
                    <a:latin typeface="Arial" panose="020B0604020202020204" pitchFamily="34" charset="0"/>
                    <a:cs typeface="Arial" panose="020B0604020202020204" pitchFamily="34" charset="0"/>
                  </a:rPr>
                  <a:t> </a:t>
                </a:r>
                <a:r>
                  <a:rPr lang="en-US" sz="2400" cap="none" dirty="0">
                    <a:solidFill>
                      <a:srgbClr val="FF0000"/>
                    </a:solidFill>
                    <a:latin typeface="Arial" panose="020B0604020202020204" pitchFamily="34" charset="0"/>
                    <a:cs typeface="Arial" panose="020B0604020202020204" pitchFamily="34" charset="0"/>
                  </a:rPr>
                  <a:t>is continuous </a:t>
                </a:r>
                <a:r>
                  <a:rPr lang="en-US" sz="2400" cap="none" dirty="0" err="1">
                    <a:latin typeface="Arial" panose="020B0604020202020204" pitchFamily="34" charset="0"/>
                    <a:cs typeface="Arial" panose="020B0604020202020204" pitchFamily="34" charset="0"/>
                  </a:rPr>
                  <a:t>iff</a:t>
                </a:r>
                <a:r>
                  <a:rPr lang="en-US" sz="2400" cap="none" dirty="0">
                    <a:latin typeface="Arial" panose="020B0604020202020204" pitchFamily="34" charset="0"/>
                    <a:cs typeface="Arial" panose="020B0604020202020204" pitchFamily="34" charset="0"/>
                  </a:rPr>
                  <a:t> </a:t>
                </a:r>
                <a14:m>
                  <m:oMath xmlns:m="http://schemas.openxmlformats.org/officeDocument/2006/math">
                    <m:sSub>
                      <m:sSubPr>
                        <m:ctrlPr>
                          <a:rPr lang="en-US" sz="2400" i="1" cap="none" smtClean="0">
                            <a:solidFill>
                              <a:srgbClr val="7030A0"/>
                            </a:solidFill>
                            <a:latin typeface="Cambria Math" panose="02040503050406030204" pitchFamily="18" charset="0"/>
                            <a:cs typeface="Arial" panose="020B0604020202020204" pitchFamily="34" charset="0"/>
                          </a:rPr>
                        </m:ctrlPr>
                      </m:sSubPr>
                      <m:e>
                        <m:r>
                          <a:rPr lang="en-US" sz="2400" b="0" i="1" cap="none" smtClean="0">
                            <a:solidFill>
                              <a:srgbClr val="7030A0"/>
                            </a:solidFill>
                            <a:latin typeface="Cambria Math" panose="02040503050406030204" pitchFamily="18" charset="0"/>
                            <a:cs typeface="Arial" panose="020B0604020202020204" pitchFamily="34" charset="0"/>
                          </a:rPr>
                          <m:t>𝑥</m:t>
                        </m:r>
                      </m:e>
                      <m:sub>
                        <m:r>
                          <a:rPr lang="en-US" sz="2400" b="0" i="1" cap="none" smtClean="0">
                            <a:solidFill>
                              <a:srgbClr val="7030A0"/>
                            </a:solidFill>
                            <a:latin typeface="Cambria Math" panose="02040503050406030204" pitchFamily="18" charset="0"/>
                            <a:cs typeface="Arial" panose="020B0604020202020204" pitchFamily="34" charset="0"/>
                          </a:rPr>
                          <m:t>𝑛</m:t>
                        </m:r>
                      </m:sub>
                    </m:sSub>
                    <m:r>
                      <a:rPr lang="en-US" sz="2400" i="1" cap="none" smtClean="0">
                        <a:solidFill>
                          <a:srgbClr val="7030A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7030A0"/>
                        </a:solidFill>
                        <a:latin typeface="Cambria Math" panose="02040503050406030204" pitchFamily="18" charset="0"/>
                        <a:cs typeface="Arial" panose="020B0604020202020204" pitchFamily="34" charset="0"/>
                      </a:rPr>
                      <m:t>𝑥</m:t>
                    </m:r>
                  </m:oMath>
                </a14:m>
                <a:r>
                  <a:rPr lang="en-US" sz="2400" b="0" i="1" cap="none" dirty="0">
                    <a:solidFill>
                      <a:srgbClr val="7030A0"/>
                    </a:solidFill>
                    <a:latin typeface="Cambria Math" panose="02040503050406030204" pitchFamily="18" charset="0"/>
                    <a:cs typeface="Arial" panose="020B0604020202020204" pitchFamily="34" charset="0"/>
                  </a:rPr>
                  <a:t> </a:t>
                </a:r>
                <a:r>
                  <a:rPr lang="en-US" sz="2400" cap="none" dirty="0">
                    <a:latin typeface="Arial" panose="020B0604020202020204" pitchFamily="34" charset="0"/>
                    <a:cs typeface="Arial" panose="020B0604020202020204" pitchFamily="34" charset="0"/>
                  </a:rPr>
                  <a:t>implies that </a:t>
                </a:r>
                <a:endParaRPr lang="en-US" sz="2400" b="0" i="1" cap="none" dirty="0">
                  <a:latin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sz="2400" b="0" i="1" cap="none" smtClean="0">
                        <a:solidFill>
                          <a:srgbClr val="FF000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b="0" i="1" cap="none" smtClean="0">
                        <a:solidFill>
                          <a:srgbClr val="FF0000"/>
                        </a:solidFill>
                        <a:latin typeface="Cambria Math" panose="02040503050406030204" pitchFamily="18" charset="0"/>
                        <a:cs typeface="Arial" panose="020B0604020202020204" pitchFamily="34" charset="0"/>
                      </a:rPr>
                      <m:t>𝑦</m:t>
                    </m:r>
                  </m:oMath>
                </a14:m>
                <a:r>
                  <a:rPr lang="en-US" sz="2400" b="0" cap="none" dirty="0">
                    <a:solidFill>
                      <a:srgbClr val="FF0000"/>
                    </a:solidFill>
                    <a:latin typeface="Arial" panose="020B0604020202020204" pitchFamily="34" charset="0"/>
                    <a:cs typeface="Arial" panose="020B0604020202020204" pitchFamily="34" charset="0"/>
                  </a:rPr>
                  <a:t>  </a:t>
                </a:r>
                <a:r>
                  <a:rPr lang="en-US" sz="2400" b="0" cap="none" dirty="0">
                    <a:latin typeface="Arial" panose="020B0604020202020204" pitchFamily="34" charset="0"/>
                    <a:cs typeface="Arial" panose="020B0604020202020204" pitchFamily="34" charset="0"/>
                  </a:rPr>
                  <a:t>whenever (</a:t>
                </a:r>
                <a14:m>
                  <m:oMath xmlns:m="http://schemas.openxmlformats.org/officeDocument/2006/math">
                    <m:sSub>
                      <m:sSubPr>
                        <m:ctrlPr>
                          <a:rPr lang="en-US" sz="2400" i="1" cap="none" smtClean="0">
                            <a:solidFill>
                              <a:srgbClr val="FF0000"/>
                            </a:solidFill>
                            <a:latin typeface="Cambria Math" panose="02040503050406030204" pitchFamily="18" charset="0"/>
                            <a:cs typeface="Arial" panose="020B0604020202020204" pitchFamily="34" charset="0"/>
                          </a:rPr>
                        </m:ctrlPr>
                      </m:sSubPr>
                      <m:e>
                        <m:r>
                          <a:rPr lang="en-US" sz="2400" i="1" cap="none">
                            <a:solidFill>
                              <a:srgbClr val="FF0000"/>
                            </a:solidFill>
                            <a:latin typeface="Cambria Math" panose="02040503050406030204" pitchFamily="18" charset="0"/>
                            <a:cs typeface="Arial" panose="020B0604020202020204" pitchFamily="34" charset="0"/>
                          </a:rPr>
                          <m:t>𝑥</m:t>
                        </m:r>
                      </m:e>
                      <m:sub>
                        <m:r>
                          <a:rPr lang="en-US" sz="2400" i="1" cap="none">
                            <a:solidFill>
                              <a:srgbClr val="FF0000"/>
                            </a:solidFill>
                            <a:latin typeface="Cambria Math" panose="02040503050406030204" pitchFamily="18" charset="0"/>
                            <a:cs typeface="Arial" panose="020B0604020202020204" pitchFamily="34" charset="0"/>
                          </a:rPr>
                          <m:t>𝑛</m:t>
                        </m:r>
                      </m:sub>
                    </m:sSub>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FF0000"/>
                        </a:solidFill>
                        <a:latin typeface="Cambria Math" panose="02040503050406030204" pitchFamily="18" charset="0"/>
                        <a:cs typeface="Arial" panose="020B0604020202020204" pitchFamily="34" charset="0"/>
                      </a:rPr>
                      <m:t>𝑦</m:t>
                    </m:r>
                  </m:oMath>
                </a14:m>
                <a:r>
                  <a:rPr lang="en-US" sz="2400" b="0" cap="none" dirty="0">
                    <a:solidFill>
                      <a:srgbClr val="FF0000"/>
                    </a:solidFill>
                    <a:latin typeface="Arial" panose="020B0604020202020204" pitchFamily="34" charset="0"/>
                    <a:cs typeface="Arial" panose="020B0604020202020204" pitchFamily="34" charset="0"/>
                  </a:rPr>
                  <a:t>  </a:t>
                </a:r>
                <a:r>
                  <a:rPr lang="en-US" sz="2400" b="0" cap="none" dirty="0">
                    <a:latin typeface="Arial" panose="020B0604020202020204" pitchFamily="34" charset="0"/>
                    <a:cs typeface="Arial" panose="020B0604020202020204" pitchFamily="34" charset="0"/>
                  </a:rPr>
                  <a:t>for all </a:t>
                </a:r>
                <a14:m>
                  <m:oMath xmlns:m="http://schemas.openxmlformats.org/officeDocument/2006/math">
                    <m:r>
                      <a:rPr lang="en-US" sz="2400" b="0" i="1" cap="none" dirty="0" smtClean="0">
                        <a:latin typeface="Cambria Math" panose="02040503050406030204" pitchFamily="18" charset="0"/>
                        <a:cs typeface="Arial" panose="020B0604020202020204" pitchFamily="34" charset="0"/>
                      </a:rPr>
                      <m:t>𝑛</m:t>
                    </m:r>
                  </m:oMath>
                </a14:m>
                <a:r>
                  <a:rPr lang="en-US" sz="2400" b="0" cap="none" dirty="0">
                    <a:latin typeface="Arial" panose="020B0604020202020204" pitchFamily="34" charset="0"/>
                    <a:cs typeface="Arial" panose="020B0604020202020204" pitchFamily="34" charset="0"/>
                  </a:rPr>
                  <a:t>)</a:t>
                </a:r>
              </a:p>
              <a:p>
                <a:pPr marL="0" indent="0" algn="ctr">
                  <a:lnSpc>
                    <a:spcPct val="150000"/>
                  </a:lnSpc>
                  <a:buNone/>
                </a:pPr>
                <a:r>
                  <a:rPr lang="en-US" sz="2400" cap="none" dirty="0">
                    <a:latin typeface="Arial" panose="020B0604020202020204" pitchFamily="34" charset="0"/>
                    <a:cs typeface="Arial" panose="020B0604020202020204" pitchFamily="34" charset="0"/>
                  </a:rPr>
                  <a:t>and </a:t>
                </a:r>
                <a:endParaRPr lang="en-US" sz="2400" i="1" cap="none" dirty="0">
                  <a:latin typeface="Cambria Math" panose="02040503050406030204" pitchFamily="18" charset="0"/>
                  <a:cs typeface="Arial" panose="020B0604020202020204" pitchFamily="34" charset="0"/>
                </a:endParaRPr>
              </a:p>
              <a:p>
                <a:pPr marL="0" indent="0" algn="ctr">
                  <a:lnSpc>
                    <a:spcPct val="150000"/>
                  </a:lnSpc>
                  <a:buNone/>
                </a:pPr>
                <a14:m>
                  <m:oMath xmlns:m="http://schemas.openxmlformats.org/officeDocument/2006/math">
                    <m:r>
                      <a:rPr lang="en-US" sz="2400" i="1" cap="none">
                        <a:solidFill>
                          <a:srgbClr val="FF0000"/>
                        </a:solidFill>
                        <a:latin typeface="Cambria Math" panose="02040503050406030204" pitchFamily="18" charset="0"/>
                        <a:cs typeface="Arial" panose="020B0604020202020204" pitchFamily="34" charset="0"/>
                      </a:rPr>
                      <m:t>𝑥</m:t>
                    </m:r>
                    <m:r>
                      <a:rPr lang="en-US" sz="2400" i="1" dirty="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FF0000"/>
                        </a:solidFill>
                        <a:latin typeface="Cambria Math" panose="02040503050406030204" pitchFamily="18" charset="0"/>
                        <a:cs typeface="Arial" panose="020B0604020202020204" pitchFamily="34" charset="0"/>
                      </a:rPr>
                      <m:t>𝑦</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whenever (</a:t>
                </a:r>
                <a14:m>
                  <m:oMath xmlns:m="http://schemas.openxmlformats.org/officeDocument/2006/math">
                    <m:sSub>
                      <m:sSubPr>
                        <m:ctrlPr>
                          <a:rPr lang="en-US" sz="2400" i="1" cap="none">
                            <a:solidFill>
                              <a:srgbClr val="FF0000"/>
                            </a:solidFill>
                            <a:latin typeface="Cambria Math" panose="02040503050406030204" pitchFamily="18" charset="0"/>
                            <a:cs typeface="Arial" panose="020B0604020202020204" pitchFamily="34" charset="0"/>
                          </a:rPr>
                        </m:ctrlPr>
                      </m:sSubPr>
                      <m:e>
                        <m:r>
                          <a:rPr lang="en-US" sz="2400" i="1" cap="none">
                            <a:solidFill>
                              <a:srgbClr val="FF0000"/>
                            </a:solidFill>
                            <a:latin typeface="Cambria Math" panose="02040503050406030204" pitchFamily="18" charset="0"/>
                            <a:cs typeface="Arial" panose="020B0604020202020204" pitchFamily="34" charset="0"/>
                          </a:rPr>
                          <m:t>𝑥</m:t>
                        </m:r>
                      </m:e>
                      <m:sub>
                        <m:r>
                          <a:rPr lang="en-US" sz="2400" i="1" cap="none">
                            <a:solidFill>
                              <a:srgbClr val="FF0000"/>
                            </a:solidFill>
                            <a:latin typeface="Cambria Math" panose="02040503050406030204" pitchFamily="18" charset="0"/>
                            <a:cs typeface="Arial" panose="020B0604020202020204" pitchFamily="34" charset="0"/>
                          </a:rPr>
                          <m:t>𝑛</m:t>
                        </m:r>
                      </m:sub>
                    </m:sSub>
                    <m:r>
                      <a:rPr lang="en-US" sz="2400" i="1" cap="none"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FF0000"/>
                        </a:solidFill>
                        <a:latin typeface="Cambria Math" panose="02040503050406030204" pitchFamily="18" charset="0"/>
                        <a:cs typeface="Arial" panose="020B0604020202020204" pitchFamily="34" charset="0"/>
                      </a:rPr>
                      <m:t>𝑦</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for all </a:t>
                </a:r>
                <a14:m>
                  <m:oMath xmlns:m="http://schemas.openxmlformats.org/officeDocument/2006/math">
                    <m:r>
                      <a:rPr lang="en-US" sz="2400" i="1" cap="none" dirty="0">
                        <a:latin typeface="Cambria Math" panose="02040503050406030204" pitchFamily="18" charset="0"/>
                        <a:cs typeface="Arial" panose="020B0604020202020204" pitchFamily="34" charset="0"/>
                      </a:rPr>
                      <m:t>𝑛</m:t>
                    </m:r>
                  </m:oMath>
                </a14:m>
                <a:r>
                  <a:rPr lang="en-US" sz="2400" cap="none" dirty="0">
                    <a:latin typeface="Arial" panose="020B0604020202020204" pitchFamily="34" charset="0"/>
                    <a:cs typeface="Arial" panose="020B0604020202020204" pitchFamily="34" charset="0"/>
                  </a:rPr>
                  <a:t>)</a:t>
                </a: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2367092"/>
                <a:ext cx="10363826" cy="3695957"/>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85</a:t>
            </a:fld>
            <a:endParaRPr lang="en-US"/>
          </a:p>
        </p:txBody>
      </p:sp>
    </p:spTree>
    <p:extLst>
      <p:ext uri="{BB962C8B-B14F-4D97-AF65-F5344CB8AC3E}">
        <p14:creationId xmlns:p14="http://schemas.microsoft.com/office/powerpoint/2010/main" val="8183647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Continuity is very reasonable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840150"/>
                <a:ext cx="10363826" cy="4335925"/>
              </a:xfrm>
            </p:spPr>
            <p:txBody>
              <a:bodyPr>
                <a:normAutofit/>
              </a:bodyPr>
              <a:lstStyle/>
              <a:p>
                <a:pPr marL="0" indent="0">
                  <a:lnSpc>
                    <a:spcPct val="150000"/>
                  </a:lnSpc>
                  <a:buNone/>
                </a:pPr>
                <a:r>
                  <a:rPr lang="en-US" sz="1800" b="0" cap="none" dirty="0" smtClean="0">
                    <a:latin typeface="Arial" panose="020B0604020202020204" pitchFamily="34" charset="0"/>
                    <a:ea typeface="Cambria Math" panose="02040503050406030204" pitchFamily="18" charset="0"/>
                    <a:cs typeface="Arial" panose="020B0604020202020204" pitchFamily="34" charset="0"/>
                  </a:rPr>
                  <a:t>If </a:t>
                </a:r>
                <a14:m>
                  <m:oMath xmlns:m="http://schemas.openxmlformats.org/officeDocument/2006/math">
                    <m:r>
                      <a:rPr lang="en-US" sz="1800" b="0" i="0" cap="none" smtClean="0">
                        <a:solidFill>
                          <a:srgbClr val="7030A0"/>
                        </a:solidFill>
                        <a:latin typeface="Cambria Math" panose="02040503050406030204" pitchFamily="18" charset="0"/>
                        <a:cs typeface="Arial" panose="020B0604020202020204" pitchFamily="34" charset="0"/>
                      </a:rPr>
                      <m:t> </m:t>
                    </m:r>
                    <m:sSub>
                      <m:sSubPr>
                        <m:ctrlPr>
                          <a:rPr lang="en-US" sz="1800" i="1" cap="none" smtClean="0">
                            <a:solidFill>
                              <a:srgbClr val="7030A0"/>
                            </a:solidFill>
                            <a:latin typeface="Cambria Math" panose="02040503050406030204" pitchFamily="18" charset="0"/>
                            <a:cs typeface="Arial" panose="020B0604020202020204" pitchFamily="34" charset="0"/>
                          </a:rPr>
                        </m:ctrlPr>
                      </m:sSubPr>
                      <m:e>
                        <m:r>
                          <a:rPr lang="en-US" sz="1800" b="0" i="1" cap="none" smtClean="0">
                            <a:solidFill>
                              <a:srgbClr val="7030A0"/>
                            </a:solidFill>
                            <a:latin typeface="Cambria Math" panose="02040503050406030204" pitchFamily="18" charset="0"/>
                            <a:cs typeface="Arial" panose="020B0604020202020204" pitchFamily="34" charset="0"/>
                          </a:rPr>
                          <m:t>𝑥</m:t>
                        </m:r>
                      </m:e>
                      <m:sub>
                        <m:r>
                          <a:rPr lang="en-US" sz="1800" b="0" i="1" cap="none" smtClean="0">
                            <a:solidFill>
                              <a:srgbClr val="7030A0"/>
                            </a:solidFill>
                            <a:latin typeface="Cambria Math" panose="02040503050406030204" pitchFamily="18" charset="0"/>
                            <a:cs typeface="Arial" panose="020B0604020202020204" pitchFamily="34" charset="0"/>
                          </a:rPr>
                          <m:t>𝑛</m:t>
                        </m:r>
                      </m:sub>
                    </m:sSub>
                    <m:r>
                      <a:rPr lang="en-US" sz="1800" i="1" cap="none" smtClean="0">
                        <a:solidFill>
                          <a:srgbClr val="7030A0"/>
                        </a:solidFill>
                        <a:latin typeface="Cambria Math" panose="02040503050406030204" pitchFamily="18" charset="0"/>
                        <a:ea typeface="Cambria Math" panose="02040503050406030204" pitchFamily="18" charset="0"/>
                        <a:cs typeface="Arial" panose="020B0604020202020204" pitchFamily="34" charset="0"/>
                      </a:rPr>
                      <m:t>→</m:t>
                    </m:r>
                    <m:r>
                      <a:rPr lang="en-US" sz="1800" b="0" i="1" cap="none" smtClean="0">
                        <a:solidFill>
                          <a:srgbClr val="7030A0"/>
                        </a:solidFill>
                        <a:latin typeface="Cambria Math" panose="02040503050406030204" pitchFamily="18" charset="0"/>
                        <a:cs typeface="Arial" panose="020B0604020202020204" pitchFamily="34" charset="0"/>
                      </a:rPr>
                      <m:t>𝑥</m:t>
                    </m:r>
                  </m:oMath>
                </a14:m>
                <a:r>
                  <a:rPr lang="en-US" sz="1800" b="0" i="1" cap="none" dirty="0">
                    <a:solidFill>
                      <a:srgbClr val="7030A0"/>
                    </a:solidFill>
                    <a:latin typeface="Cambria Math" panose="02040503050406030204" pitchFamily="18" charset="0"/>
                    <a:cs typeface="Arial" panose="020B0604020202020204" pitchFamily="34" charset="0"/>
                  </a:rPr>
                  <a:t> </a:t>
                </a:r>
                <a:r>
                  <a:rPr lang="en-US" sz="1800" cap="none" dirty="0" smtClean="0">
                    <a:latin typeface="Arial" panose="020B0604020202020204" pitchFamily="34" charset="0"/>
                    <a:cs typeface="Arial" panose="020B0604020202020204" pitchFamily="34" charset="0"/>
                  </a:rPr>
                  <a:t>then</a:t>
                </a:r>
                <a:r>
                  <a:rPr lang="en-US" sz="1800" i="1" dirty="0">
                    <a:latin typeface="Cambria Math" panose="02040503050406030204" pitchFamily="18" charset="0"/>
                    <a:cs typeface="Arial" panose="020B0604020202020204" pitchFamily="34" charset="0"/>
                  </a:rPr>
                  <a:t>	</a:t>
                </a:r>
                <a:r>
                  <a:rPr lang="en-US" sz="1800" i="1" dirty="0" smtClean="0">
                    <a:latin typeface="Cambria Math" panose="02040503050406030204" pitchFamily="18" charset="0"/>
                    <a:cs typeface="Arial" panose="020B0604020202020204" pitchFamily="34" charset="0"/>
                  </a:rPr>
                  <a:t>	</a:t>
                </a:r>
                <a14:m>
                  <m:oMath xmlns:m="http://schemas.openxmlformats.org/officeDocument/2006/math">
                    <m:r>
                      <a:rPr lang="en-US" sz="1800" b="0" i="1" cap="none" smtClean="0">
                        <a:solidFill>
                          <a:srgbClr val="FF0000"/>
                        </a:solidFill>
                        <a:latin typeface="Cambria Math" panose="02040503050406030204" pitchFamily="18" charset="0"/>
                        <a:cs typeface="Arial" panose="020B0604020202020204" pitchFamily="34" charset="0"/>
                      </a:rPr>
                      <m:t>𝑥</m:t>
                    </m:r>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800" b="0" i="1" cap="none" smtClean="0">
                        <a:solidFill>
                          <a:srgbClr val="FF0000"/>
                        </a:solidFill>
                        <a:latin typeface="Cambria Math" panose="02040503050406030204" pitchFamily="18" charset="0"/>
                        <a:cs typeface="Arial" panose="020B0604020202020204" pitchFamily="34" charset="0"/>
                      </a:rPr>
                      <m:t>𝑦</m:t>
                    </m:r>
                  </m:oMath>
                </a14:m>
                <a:r>
                  <a:rPr lang="en-US" sz="1800" b="0" cap="none" dirty="0">
                    <a:solidFill>
                      <a:srgbClr val="FF0000"/>
                    </a:solidFill>
                    <a:latin typeface="Arial" panose="020B0604020202020204" pitchFamily="34" charset="0"/>
                    <a:cs typeface="Arial" panose="020B0604020202020204" pitchFamily="34" charset="0"/>
                  </a:rPr>
                  <a:t>  </a:t>
                </a:r>
                <a:r>
                  <a:rPr lang="en-US" sz="1800" b="0" cap="none" dirty="0">
                    <a:latin typeface="Arial" panose="020B0604020202020204" pitchFamily="34" charset="0"/>
                    <a:cs typeface="Arial" panose="020B0604020202020204" pitchFamily="34" charset="0"/>
                  </a:rPr>
                  <a:t>whenever (</a:t>
                </a:r>
                <a14:m>
                  <m:oMath xmlns:m="http://schemas.openxmlformats.org/officeDocument/2006/math">
                    <m:sSub>
                      <m:sSubPr>
                        <m:ctrlPr>
                          <a:rPr lang="en-US" sz="1800" i="1" cap="none" smtClean="0">
                            <a:solidFill>
                              <a:srgbClr val="FF0000"/>
                            </a:solidFill>
                            <a:latin typeface="Cambria Math" panose="02040503050406030204" pitchFamily="18" charset="0"/>
                            <a:cs typeface="Arial" panose="020B0604020202020204" pitchFamily="34" charset="0"/>
                          </a:rPr>
                        </m:ctrlPr>
                      </m:sSubPr>
                      <m:e>
                        <m:r>
                          <a:rPr lang="en-US" sz="1800" i="1" cap="none">
                            <a:solidFill>
                              <a:srgbClr val="FF0000"/>
                            </a:solidFill>
                            <a:latin typeface="Cambria Math" panose="02040503050406030204" pitchFamily="18" charset="0"/>
                            <a:cs typeface="Arial" panose="020B0604020202020204" pitchFamily="34" charset="0"/>
                          </a:rPr>
                          <m:t>𝑥</m:t>
                        </m:r>
                      </m:e>
                      <m:sub>
                        <m:r>
                          <a:rPr lang="en-US" sz="1800" i="1" cap="none">
                            <a:solidFill>
                              <a:srgbClr val="FF0000"/>
                            </a:solidFill>
                            <a:latin typeface="Cambria Math" panose="02040503050406030204" pitchFamily="18" charset="0"/>
                            <a:cs typeface="Arial" panose="020B0604020202020204" pitchFamily="34" charset="0"/>
                          </a:rPr>
                          <m:t>𝑛</m:t>
                        </m:r>
                      </m:sub>
                    </m:sSub>
                    <m:r>
                      <a:rPr lang="en-US" sz="18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800" i="1" cap="none">
                        <a:solidFill>
                          <a:srgbClr val="FF0000"/>
                        </a:solidFill>
                        <a:latin typeface="Cambria Math" panose="02040503050406030204" pitchFamily="18" charset="0"/>
                        <a:cs typeface="Arial" panose="020B0604020202020204" pitchFamily="34" charset="0"/>
                      </a:rPr>
                      <m:t>𝑦</m:t>
                    </m:r>
                  </m:oMath>
                </a14:m>
                <a:r>
                  <a:rPr lang="en-US" sz="1800" b="0" cap="none" dirty="0">
                    <a:solidFill>
                      <a:srgbClr val="FF0000"/>
                    </a:solidFill>
                    <a:latin typeface="Arial" panose="020B0604020202020204" pitchFamily="34" charset="0"/>
                    <a:cs typeface="Arial" panose="020B0604020202020204" pitchFamily="34" charset="0"/>
                  </a:rPr>
                  <a:t>  </a:t>
                </a:r>
                <a:r>
                  <a:rPr lang="en-US" sz="1800" b="0" cap="none" dirty="0">
                    <a:latin typeface="Arial" panose="020B0604020202020204" pitchFamily="34" charset="0"/>
                    <a:cs typeface="Arial" panose="020B0604020202020204" pitchFamily="34" charset="0"/>
                  </a:rPr>
                  <a:t>for all </a:t>
                </a:r>
                <a14:m>
                  <m:oMath xmlns:m="http://schemas.openxmlformats.org/officeDocument/2006/math">
                    <m:r>
                      <a:rPr lang="en-US" sz="1800" b="0" i="1" cap="none" dirty="0" smtClean="0">
                        <a:latin typeface="Cambria Math" panose="02040503050406030204" pitchFamily="18" charset="0"/>
                        <a:cs typeface="Arial" panose="020B0604020202020204" pitchFamily="34" charset="0"/>
                      </a:rPr>
                      <m:t>𝑛</m:t>
                    </m:r>
                  </m:oMath>
                </a14:m>
                <a:r>
                  <a:rPr lang="en-US" sz="1800" b="0" cap="none" dirty="0">
                    <a:latin typeface="Arial" panose="020B0604020202020204" pitchFamily="34" charset="0"/>
                    <a:cs typeface="Arial" panose="020B0604020202020204" pitchFamily="34" charset="0"/>
                  </a:rPr>
                  <a:t>)</a:t>
                </a:r>
              </a:p>
              <a:p>
                <a:pPr marL="0" indent="0" algn="ctr">
                  <a:lnSpc>
                    <a:spcPct val="150000"/>
                  </a:lnSpc>
                  <a:buNone/>
                </a:pPr>
                <a:r>
                  <a:rPr lang="en-US" sz="1800" cap="none" dirty="0">
                    <a:latin typeface="Arial" panose="020B0604020202020204" pitchFamily="34" charset="0"/>
                    <a:cs typeface="Arial" panose="020B0604020202020204" pitchFamily="34" charset="0"/>
                  </a:rPr>
                  <a:t>and </a:t>
                </a:r>
                <a:endParaRPr lang="en-US" sz="1800" i="1" dirty="0">
                  <a:latin typeface="Cambria Math" panose="02040503050406030204" pitchFamily="18" charset="0"/>
                  <a:cs typeface="Arial" panose="020B0604020202020204" pitchFamily="34" charset="0"/>
                </a:endParaRPr>
              </a:p>
              <a:p>
                <a:pPr marL="0" indent="0">
                  <a:lnSpc>
                    <a:spcPct val="150000"/>
                  </a:lnSpc>
                  <a:buNone/>
                </a:pPr>
                <a:r>
                  <a:rPr lang="en-US" sz="1800" i="1" cap="none" dirty="0">
                    <a:solidFill>
                      <a:srgbClr val="FF0000"/>
                    </a:solidFill>
                    <a:latin typeface="Cambria Math" panose="02040503050406030204" pitchFamily="18" charset="0"/>
                    <a:cs typeface="Arial" panose="020B0604020202020204" pitchFamily="34" charset="0"/>
                  </a:rPr>
                  <a:t>	</a:t>
                </a:r>
                <a:r>
                  <a:rPr lang="en-US" sz="1800" i="1" cap="none" dirty="0" smtClean="0">
                    <a:solidFill>
                      <a:srgbClr val="FF0000"/>
                    </a:solidFill>
                    <a:latin typeface="Cambria Math" panose="02040503050406030204" pitchFamily="18" charset="0"/>
                    <a:cs typeface="Arial" panose="020B0604020202020204" pitchFamily="34" charset="0"/>
                  </a:rPr>
                  <a:t>		</a:t>
                </a:r>
                <a14:m>
                  <m:oMath xmlns:m="http://schemas.openxmlformats.org/officeDocument/2006/math">
                    <m:r>
                      <a:rPr lang="en-US" sz="1800" i="1" cap="none">
                        <a:solidFill>
                          <a:srgbClr val="FF0000"/>
                        </a:solidFill>
                        <a:latin typeface="Cambria Math" panose="02040503050406030204" pitchFamily="18" charset="0"/>
                        <a:cs typeface="Arial" panose="020B0604020202020204" pitchFamily="34" charset="0"/>
                      </a:rPr>
                      <m:t>𝑥</m:t>
                    </m:r>
                    <m:r>
                      <a:rPr lang="en-US" sz="1800" i="1" dirty="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800" i="1" cap="none">
                        <a:solidFill>
                          <a:srgbClr val="FF0000"/>
                        </a:solidFill>
                        <a:latin typeface="Cambria Math" panose="02040503050406030204" pitchFamily="18" charset="0"/>
                        <a:cs typeface="Arial" panose="020B0604020202020204" pitchFamily="34" charset="0"/>
                      </a:rPr>
                      <m:t>𝑦</m:t>
                    </m:r>
                  </m:oMath>
                </a14:m>
                <a:r>
                  <a:rPr lang="en-US" sz="1800" cap="none" dirty="0">
                    <a:solidFill>
                      <a:srgbClr val="FF0000"/>
                    </a:solidFill>
                    <a:latin typeface="Arial" panose="020B0604020202020204" pitchFamily="34" charset="0"/>
                    <a:cs typeface="Arial" panose="020B0604020202020204" pitchFamily="34" charset="0"/>
                  </a:rPr>
                  <a:t>  </a:t>
                </a:r>
                <a:r>
                  <a:rPr lang="en-US" sz="1800" cap="none" dirty="0">
                    <a:latin typeface="Arial" panose="020B0604020202020204" pitchFamily="34" charset="0"/>
                    <a:cs typeface="Arial" panose="020B0604020202020204" pitchFamily="34" charset="0"/>
                  </a:rPr>
                  <a:t>whenever (</a:t>
                </a:r>
                <a14:m>
                  <m:oMath xmlns:m="http://schemas.openxmlformats.org/officeDocument/2006/math">
                    <m:sSub>
                      <m:sSubPr>
                        <m:ctrlPr>
                          <a:rPr lang="en-US" sz="1800" i="1" cap="none">
                            <a:solidFill>
                              <a:srgbClr val="FF0000"/>
                            </a:solidFill>
                            <a:latin typeface="Cambria Math" panose="02040503050406030204" pitchFamily="18" charset="0"/>
                            <a:cs typeface="Arial" panose="020B0604020202020204" pitchFamily="34" charset="0"/>
                          </a:rPr>
                        </m:ctrlPr>
                      </m:sSubPr>
                      <m:e>
                        <m:r>
                          <a:rPr lang="en-US" sz="1800" i="1" cap="none">
                            <a:solidFill>
                              <a:srgbClr val="FF0000"/>
                            </a:solidFill>
                            <a:latin typeface="Cambria Math" panose="02040503050406030204" pitchFamily="18" charset="0"/>
                            <a:cs typeface="Arial" panose="020B0604020202020204" pitchFamily="34" charset="0"/>
                          </a:rPr>
                          <m:t>𝑥</m:t>
                        </m:r>
                      </m:e>
                      <m:sub>
                        <m:r>
                          <a:rPr lang="en-US" sz="1800" i="1" cap="none">
                            <a:solidFill>
                              <a:srgbClr val="FF0000"/>
                            </a:solidFill>
                            <a:latin typeface="Cambria Math" panose="02040503050406030204" pitchFamily="18" charset="0"/>
                            <a:cs typeface="Arial" panose="020B0604020202020204" pitchFamily="34" charset="0"/>
                          </a:rPr>
                          <m:t>𝑛</m:t>
                        </m:r>
                      </m:sub>
                    </m:sSub>
                    <m:r>
                      <a:rPr lang="en-US" sz="1800" i="1" cap="none"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800" i="1" cap="none">
                        <a:solidFill>
                          <a:srgbClr val="FF0000"/>
                        </a:solidFill>
                        <a:latin typeface="Cambria Math" panose="02040503050406030204" pitchFamily="18" charset="0"/>
                        <a:cs typeface="Arial" panose="020B0604020202020204" pitchFamily="34" charset="0"/>
                      </a:rPr>
                      <m:t>𝑦</m:t>
                    </m:r>
                  </m:oMath>
                </a14:m>
                <a:r>
                  <a:rPr lang="en-US" sz="1800" cap="none" dirty="0">
                    <a:solidFill>
                      <a:srgbClr val="FF0000"/>
                    </a:solidFill>
                    <a:latin typeface="Arial" panose="020B0604020202020204" pitchFamily="34" charset="0"/>
                    <a:cs typeface="Arial" panose="020B0604020202020204" pitchFamily="34" charset="0"/>
                  </a:rPr>
                  <a:t>  </a:t>
                </a:r>
                <a:r>
                  <a:rPr lang="en-US" sz="1800" cap="none" dirty="0">
                    <a:latin typeface="Arial" panose="020B0604020202020204" pitchFamily="34" charset="0"/>
                    <a:cs typeface="Arial" panose="020B0604020202020204" pitchFamily="34" charset="0"/>
                  </a:rPr>
                  <a:t>for all </a:t>
                </a:r>
                <a14:m>
                  <m:oMath xmlns:m="http://schemas.openxmlformats.org/officeDocument/2006/math">
                    <m:r>
                      <a:rPr lang="en-US" sz="1800" i="1" cap="none" dirty="0">
                        <a:latin typeface="Cambria Math" panose="02040503050406030204" pitchFamily="18" charset="0"/>
                        <a:cs typeface="Arial" panose="020B0604020202020204" pitchFamily="34" charset="0"/>
                      </a:rPr>
                      <m:t>𝑛</m:t>
                    </m:r>
                  </m:oMath>
                </a14:m>
                <a:r>
                  <a:rPr lang="en-US" sz="1800" cap="none" dirty="0" smtClean="0">
                    <a:latin typeface="Arial" panose="020B0604020202020204" pitchFamily="34" charset="0"/>
                    <a:cs typeface="Arial" panose="020B0604020202020204" pitchFamily="34" charset="0"/>
                  </a:rPr>
                  <a:t>)</a:t>
                </a:r>
              </a:p>
              <a:p>
                <a:pPr marL="0" indent="0">
                  <a:lnSpc>
                    <a:spcPct val="150000"/>
                  </a:lnSpc>
                  <a:buNone/>
                </a:pPr>
                <a:r>
                  <a:rPr lang="en-US" sz="2400" dirty="0" smtClean="0">
                    <a:latin typeface="Arial" panose="020B0604020202020204" pitchFamily="34" charset="0"/>
                    <a:cs typeface="Arial" panose="020B0604020202020204" pitchFamily="34" charset="0"/>
                  </a:rPr>
                  <a:t>Almost everything we can think of, in terms of physical and physiological mechanisms, is continuous</a:t>
                </a:r>
              </a:p>
              <a:p>
                <a:pPr marL="0" indent="0">
                  <a:lnSpc>
                    <a:spcPct val="150000"/>
                  </a:lnSpc>
                  <a:buNone/>
                </a:pPr>
                <a:r>
                  <a:rPr lang="en-US" sz="2400" dirty="0" smtClean="0">
                    <a:solidFill>
                      <a:srgbClr val="0070C0"/>
                    </a:solidFill>
                    <a:latin typeface="Arial" panose="020B0604020202020204" pitchFamily="34" charset="0"/>
                    <a:cs typeface="Arial" panose="020B0604020202020204" pitchFamily="34" charset="0"/>
                  </a:rPr>
                  <a:t>An exception</a:t>
                </a:r>
                <a:r>
                  <a:rPr lang="en-US" sz="2400" dirty="0" smtClean="0">
                    <a:latin typeface="Arial" panose="020B0604020202020204" pitchFamily="34" charset="0"/>
                    <a:cs typeface="Arial" panose="020B0604020202020204" pitchFamily="34" charset="0"/>
                  </a:rPr>
                  <a:t>: a vegetarian’s preferences for the amount of meat</a:t>
                </a:r>
              </a:p>
              <a:p>
                <a:pPr marL="0" indent="0">
                  <a:lnSpc>
                    <a:spcPct val="150000"/>
                  </a:lnSpc>
                  <a:buNone/>
                </a:pPr>
                <a:r>
                  <a:rPr lang="en-US" sz="2400" cap="none" dirty="0" smtClean="0">
                    <a:latin typeface="Arial" panose="020B0604020202020204" pitchFamily="34" charset="0"/>
                    <a:cs typeface="Arial" panose="020B0604020202020204" pitchFamily="34" charset="0"/>
                  </a:rPr>
                  <a:t>More generally, </a:t>
                </a:r>
                <a:r>
                  <a:rPr lang="en-US" sz="2400" cap="none" dirty="0" smtClean="0">
                    <a:solidFill>
                      <a:srgbClr val="FF0000"/>
                    </a:solidFill>
                    <a:latin typeface="Arial" panose="020B0604020202020204" pitchFamily="34" charset="0"/>
                    <a:cs typeface="Arial" panose="020B0604020202020204" pitchFamily="34" charset="0"/>
                  </a:rPr>
                  <a:t>meaning</a:t>
                </a:r>
                <a:r>
                  <a:rPr lang="en-US" sz="2400" cap="none" dirty="0" smtClean="0">
                    <a:latin typeface="Arial" panose="020B0604020202020204" pitchFamily="34" charset="0"/>
                    <a:cs typeface="Arial" panose="020B0604020202020204" pitchFamily="34" charset="0"/>
                  </a:rPr>
                  <a:t> may behave discontinuously</a:t>
                </a: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89974" y="1840150"/>
                <a:ext cx="10363826" cy="4335925"/>
              </a:xfrm>
              <a:blipFill>
                <a:blip r:embed="rId2"/>
                <a:stretch>
                  <a:fillRect l="-8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86</a:t>
            </a:fld>
            <a:endParaRPr lang="en-US"/>
          </a:p>
        </p:txBody>
      </p:sp>
    </p:spTree>
    <p:extLst>
      <p:ext uri="{BB962C8B-B14F-4D97-AF65-F5344CB8AC3E}">
        <p14:creationId xmlns:p14="http://schemas.microsoft.com/office/powerpoint/2010/main" val="9345848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a:xfrm>
            <a:off x="838200" y="365125"/>
            <a:ext cx="10515600" cy="1612167"/>
          </a:xfrm>
        </p:spPr>
        <p:txBody>
          <a:bodyPr/>
          <a:lstStyle/>
          <a:p>
            <a:pPr algn="ctr"/>
            <a:r>
              <a:rPr lang="en-US" dirty="0">
                <a:solidFill>
                  <a:srgbClr val="7030A0"/>
                </a:solidFill>
                <a:latin typeface="Arial" panose="020B0604020202020204" pitchFamily="34" charset="0"/>
                <a:cs typeface="Arial" panose="020B0604020202020204" pitchFamily="34" charset="0"/>
              </a:rPr>
              <a:t>Lexicographic </a:t>
            </a:r>
            <a:r>
              <a:rPr lang="en-US" dirty="0" smtClean="0">
                <a:solidFill>
                  <a:srgbClr val="7030A0"/>
                </a:solidFill>
                <a:latin typeface="Arial" panose="020B0604020202020204" pitchFamily="34" charset="0"/>
                <a:cs typeface="Arial" panose="020B0604020202020204" pitchFamily="34" charset="0"/>
              </a:rPr>
              <a:t>preferences </a:t>
            </a:r>
            <a:br>
              <a:rPr lang="en-US" dirty="0" smtClean="0">
                <a:solidFill>
                  <a:srgbClr val="7030A0"/>
                </a:solidFill>
                <a:latin typeface="Arial" panose="020B0604020202020204" pitchFamily="34" charset="0"/>
                <a:cs typeface="Arial" panose="020B0604020202020204" pitchFamily="34" charset="0"/>
              </a:rPr>
            </a:br>
            <a:r>
              <a:rPr lang="en-US" dirty="0" smtClean="0">
                <a:solidFill>
                  <a:srgbClr val="7030A0"/>
                </a:solidFill>
                <a:latin typeface="Arial" panose="020B0604020202020204" pitchFamily="34" charset="0"/>
                <a:cs typeface="Arial" panose="020B0604020202020204" pitchFamily="34" charset="0"/>
              </a:rPr>
              <a:t>aren’t continuous</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178011" y="2095244"/>
            <a:ext cx="5049794" cy="3695957"/>
          </a:xfrm>
        </p:spPr>
        <p:txBody>
          <a:bodyPr>
            <a:normAutofit/>
          </a:bodyPr>
          <a:lstStyle/>
          <a:p>
            <a:pPr marL="0" indent="0">
              <a:lnSpc>
                <a:spcPct val="150000"/>
              </a:lnSpc>
              <a:buNone/>
            </a:pPr>
            <a:r>
              <a:rPr lang="en-US" sz="2400" cap="none"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3ED69D72-ABB3-F043-AB7B-9747B590CAA5}" type="slidenum">
              <a:rPr lang="en-US" smtClean="0"/>
              <a:t>87</a:t>
            </a:fld>
            <a:endParaRPr lang="en-US"/>
          </a:p>
        </p:txBody>
      </p:sp>
      <p:cxnSp>
        <p:nvCxnSpPr>
          <p:cNvPr id="6" name="Straight Arrow Connector 5"/>
          <p:cNvCxnSpPr/>
          <p:nvPr/>
        </p:nvCxnSpPr>
        <p:spPr>
          <a:xfrm flipV="1">
            <a:off x="1618736" y="5050181"/>
            <a:ext cx="3822356" cy="164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948249" y="2538027"/>
            <a:ext cx="0" cy="2810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445727" y="3329884"/>
                <a:ext cx="12745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𝑎</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1</m:t>
                      </m:r>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445727" y="3329884"/>
                <a:ext cx="1274562" cy="369332"/>
              </a:xfrm>
              <a:prstGeom prst="rect">
                <a:avLst/>
              </a:prstGeom>
              <a:blipFill>
                <a:blip r:embed="rId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069514" y="4624392"/>
                <a:ext cx="1181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𝑎</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69514" y="4624392"/>
                <a:ext cx="1181323" cy="369332"/>
              </a:xfrm>
              <a:prstGeom prst="rect">
                <a:avLst/>
              </a:prstGeom>
              <a:blipFill>
                <a:blip r:embed="rId3"/>
                <a:stretch>
                  <a:fillRect b="-15000"/>
                </a:stretch>
              </a:blipFill>
            </p:spPr>
            <p:txBody>
              <a:bodyPr/>
              <a:lstStyle/>
              <a:p>
                <a:r>
                  <a:rPr lang="en-US">
                    <a:noFill/>
                  </a:rPr>
                  <a:t> </a:t>
                </a:r>
              </a:p>
            </p:txBody>
          </p:sp>
        </mc:Fallback>
      </mc:AlternateContent>
      <p:sp>
        <p:nvSpPr>
          <p:cNvPr id="11" name="Oval 10"/>
          <p:cNvSpPr/>
          <p:nvPr/>
        </p:nvSpPr>
        <p:spPr>
          <a:xfrm>
            <a:off x="3083008" y="3666311"/>
            <a:ext cx="131806" cy="150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a:off x="3091247" y="4939351"/>
            <a:ext cx="115327" cy="150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6020603" y="2095244"/>
                <a:ext cx="4885664" cy="2585323"/>
              </a:xfrm>
              <a:prstGeom prst="rect">
                <a:avLst/>
              </a:prstGeom>
              <a:noFill/>
            </p:spPr>
            <p:txBody>
              <a:bodyPr wrap="square" rtlCol="0">
                <a:spAutoFit/>
              </a:bodyPr>
              <a:lstStyle/>
              <a:p>
                <a:pPr>
                  <a:lnSpc>
                    <a:spcPct val="150000"/>
                  </a:lnSpc>
                </a:pPr>
                <a:r>
                  <a:rPr lang="en-US" dirty="0" smtClean="0">
                    <a:latin typeface="Arial" panose="020B0604020202020204" pitchFamily="34" charset="0"/>
                    <a:cs typeface="Arial" panose="020B0604020202020204" pitchFamily="34" charset="0"/>
                  </a:rPr>
                  <a:t>For any such </a:t>
                </a:r>
                <a14:m>
                  <m:oMath xmlns:m="http://schemas.openxmlformats.org/officeDocument/2006/math">
                    <m:r>
                      <a:rPr lang="en-US" b="0" i="1" smtClean="0">
                        <a:solidFill>
                          <a:schemeClr val="accent1"/>
                        </a:solidFill>
                        <a:latin typeface="Cambria Math" panose="02040503050406030204" pitchFamily="18" charset="0"/>
                        <a:cs typeface="Arial" panose="020B0604020202020204" pitchFamily="34" charset="0"/>
                      </a:rPr>
                      <m:t>𝑎</m:t>
                    </m:r>
                  </m:oMath>
                </a14:m>
                <a:r>
                  <a:rPr lang="en-US" dirty="0" smtClean="0">
                    <a:latin typeface="Arial" panose="020B0604020202020204" pitchFamily="34" charset="0"/>
                    <a:cs typeface="Arial" panose="020B0604020202020204" pitchFamily="34" charset="0"/>
                  </a:rPr>
                  <a:t>,</a:t>
                </a:r>
              </a:p>
              <a:p>
                <a:pPr algn="ctr">
                  <a:lnSpc>
                    <a:spcPct val="150000"/>
                  </a:lnSpc>
                </a:pPr>
                <a14:m>
                  <m:oMath xmlns:m="http://schemas.openxmlformats.org/officeDocument/2006/math">
                    <m:sSub>
                      <m:sSubPr>
                        <m:ctrlPr>
                          <a:rPr lang="en-US" i="1">
                            <a:solidFill>
                              <a:srgbClr val="FF0000"/>
                            </a:solidFill>
                            <a:latin typeface="Cambria Math" panose="02040503050406030204" pitchFamily="18" charset="0"/>
                            <a:cs typeface="Arial" panose="020B0604020202020204" pitchFamily="34" charset="0"/>
                          </a:rPr>
                        </m:ctrlPr>
                      </m:sSubPr>
                      <m:e>
                        <m:r>
                          <a:rPr lang="en-US" i="1">
                            <a:solidFill>
                              <a:srgbClr val="FF0000"/>
                            </a:solidFill>
                            <a:latin typeface="Cambria Math" panose="02040503050406030204" pitchFamily="18" charset="0"/>
                            <a:cs typeface="Arial" panose="020B0604020202020204" pitchFamily="34" charset="0"/>
                          </a:rPr>
                          <m:t>𝑥</m:t>
                        </m:r>
                      </m:e>
                      <m:sub>
                        <m:r>
                          <a:rPr lang="en-US" i="1">
                            <a:solidFill>
                              <a:srgbClr val="FF0000"/>
                            </a:solidFill>
                            <a:latin typeface="Cambria Math" panose="02040503050406030204" pitchFamily="18" charset="0"/>
                            <a:cs typeface="Arial" panose="020B0604020202020204" pitchFamily="34" charset="0"/>
                          </a:rPr>
                          <m:t>𝑛</m:t>
                        </m:r>
                      </m:sub>
                    </m:sSub>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a:solidFill>
                          <a:srgbClr val="FF0000"/>
                        </a:solidFill>
                        <a:latin typeface="Cambria Math" panose="02040503050406030204" pitchFamily="18" charset="0"/>
                        <a:cs typeface="Arial" panose="020B0604020202020204" pitchFamily="34" charset="0"/>
                      </a:rPr>
                      <m:t>𝑦</m:t>
                    </m:r>
                  </m:oMath>
                </a14:m>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all </a:t>
                </a:r>
                <a14:m>
                  <m:oMath xmlns:m="http://schemas.openxmlformats.org/officeDocument/2006/math">
                    <m:r>
                      <a:rPr lang="en-US" i="1" dirty="0">
                        <a:latin typeface="Cambria Math" panose="02040503050406030204" pitchFamily="18" charset="0"/>
                        <a:cs typeface="Arial" panose="020B0604020202020204" pitchFamily="34" charset="0"/>
                      </a:rPr>
                      <m:t>𝑛</m:t>
                    </m:r>
                  </m:oMath>
                </a14:m>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But</a:t>
                </a:r>
              </a:p>
              <a:p>
                <a:pPr>
                  <a:lnSpc>
                    <a:spcPct val="150000"/>
                  </a:lnSpc>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cs typeface="Arial" panose="020B0604020202020204" pitchFamily="34" charset="0"/>
                        </a:rPr>
                        <m:t>𝑥</m:t>
                      </m:r>
                      <m:r>
                        <a:rPr lang="en-US"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i="1">
                          <a:solidFill>
                            <a:srgbClr val="FF0000"/>
                          </a:solidFill>
                          <a:latin typeface="Cambria Math" panose="02040503050406030204" pitchFamily="18" charset="0"/>
                          <a:cs typeface="Arial" panose="020B0604020202020204" pitchFamily="34" charset="0"/>
                        </a:rPr>
                        <m:t>𝑦</m:t>
                      </m:r>
                    </m:oMath>
                  </m:oMathPara>
                </a14:m>
                <a:endParaRPr lang="en-US"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does not hold – we have </a:t>
                </a:r>
              </a:p>
              <a:p>
                <a:pPr>
                  <a:lnSpc>
                    <a:spcPct val="150000"/>
                  </a:lnSpc>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cs typeface="Arial" panose="020B0604020202020204" pitchFamily="34" charset="0"/>
                        </a:rPr>
                        <m:t>𝑦</m:t>
                      </m:r>
                      <m:r>
                        <a:rPr lang="en-US"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𝑥</m:t>
                      </m:r>
                    </m:oMath>
                  </m:oMathPara>
                </a14:m>
                <a:endParaRPr lang="en-US" dirty="0">
                  <a:solidFill>
                    <a:srgbClr val="FF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20603" y="2095244"/>
                <a:ext cx="4885664" cy="2585323"/>
              </a:xfrm>
              <a:prstGeom prst="rect">
                <a:avLst/>
              </a:prstGeom>
              <a:blipFill>
                <a:blip r:embed="rId4"/>
                <a:stretch>
                  <a:fillRect l="-1124"/>
                </a:stretch>
              </a:blipFill>
            </p:spPr>
            <p:txBody>
              <a:bodyPr/>
              <a:lstStyle/>
              <a:p>
                <a:r>
                  <a:rPr lang="en-US">
                    <a:noFill/>
                  </a:rPr>
                  <a:t> </a:t>
                </a:r>
              </a:p>
            </p:txBody>
          </p:sp>
        </mc:Fallback>
      </mc:AlternateContent>
      <p:sp>
        <p:nvSpPr>
          <p:cNvPr id="16" name="Oval 15"/>
          <p:cNvSpPr/>
          <p:nvPr/>
        </p:nvSpPr>
        <p:spPr>
          <a:xfrm flipH="1">
            <a:off x="3327838" y="4944846"/>
            <a:ext cx="115327" cy="1508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148910" y="4430707"/>
                <a:ext cx="222065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𝑎</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𝑛</m:t>
                          </m:r>
                        </m:den>
                      </m:f>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48910" y="4430707"/>
                <a:ext cx="2220656" cy="612732"/>
              </a:xfrm>
              <a:prstGeom prst="rect">
                <a:avLst/>
              </a:prstGeom>
              <a:blipFill>
                <a:blip r:embed="rId5"/>
                <a:stretch>
                  <a:fillRect/>
                </a:stretch>
              </a:blipFill>
            </p:spPr>
            <p:txBody>
              <a:bodyPr/>
              <a:lstStyle/>
              <a:p>
                <a:r>
                  <a:rPr lang="en-US">
                    <a:noFill/>
                  </a:rPr>
                  <a:t> </a:t>
                </a:r>
              </a:p>
            </p:txBody>
          </p:sp>
        </mc:Fallback>
      </mc:AlternateContent>
      <p:cxnSp>
        <p:nvCxnSpPr>
          <p:cNvPr id="8" name="Straight Connector 7"/>
          <p:cNvCxnSpPr>
            <a:stCxn id="11" idx="4"/>
          </p:cNvCxnSpPr>
          <p:nvPr/>
        </p:nvCxnSpPr>
        <p:spPr>
          <a:xfrm>
            <a:off x="3148911" y="3817168"/>
            <a:ext cx="0" cy="112218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651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Is continuity reasonable, then?</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89974" y="1840150"/>
            <a:ext cx="10363826" cy="3762487"/>
          </a:xfrm>
        </p:spPr>
        <p:txBody>
          <a:bodyPr>
            <a:normAutofit lnSpcReduction="10000"/>
          </a:bodyPr>
          <a:lstStyle/>
          <a:p>
            <a:pPr>
              <a:lnSpc>
                <a:spcPct val="150000"/>
              </a:lnSpc>
            </a:pPr>
            <a:r>
              <a:rPr lang="en-US" sz="2400" dirty="0" smtClean="0">
                <a:latin typeface="Arial" panose="020B0604020202020204" pitchFamily="34" charset="0"/>
                <a:cs typeface="Arial" panose="020B0604020202020204" pitchFamily="34" charset="0"/>
              </a:rPr>
              <a:t>I would argue that the lexicographic preferences don’t typically appear in reality – apart from the case of endowing quantities with meaning</a:t>
            </a:r>
          </a:p>
          <a:p>
            <a:pPr>
              <a:lnSpc>
                <a:spcPct val="150000"/>
              </a:lnSpc>
            </a:pPr>
            <a:r>
              <a:rPr lang="en-US" sz="2400" cap="none" dirty="0" smtClean="0">
                <a:latin typeface="Arial" panose="020B0604020202020204" pitchFamily="34" charset="0"/>
                <a:cs typeface="Arial" panose="020B0604020202020204" pitchFamily="34" charset="0"/>
              </a:rPr>
              <a:t>They do appear in speeches </a:t>
            </a:r>
            <a:r>
              <a:rPr lang="en-US" sz="1800" cap="none" dirty="0" smtClean="0">
                <a:solidFill>
                  <a:srgbClr val="0070C0"/>
                </a:solidFill>
                <a:latin typeface="Arial" panose="020B0604020202020204" pitchFamily="34" charset="0"/>
                <a:cs typeface="Arial" panose="020B0604020202020204" pitchFamily="34" charset="0"/>
              </a:rPr>
              <a:t>(“we will never risk human lives, but, given that, we will…”)</a:t>
            </a:r>
          </a:p>
          <a:p>
            <a:pPr>
              <a:lnSpc>
                <a:spcPct val="150000"/>
              </a:lnSpc>
            </a:pPr>
            <a:r>
              <a:rPr lang="en-US" sz="2400" dirty="0" smtClean="0">
                <a:latin typeface="Arial" panose="020B0604020202020204" pitchFamily="34" charset="0"/>
                <a:cs typeface="Arial" panose="020B0604020202020204" pitchFamily="34" charset="0"/>
              </a:rPr>
              <a:t>This may say more about the speeches than about real preferences </a:t>
            </a:r>
          </a:p>
          <a:p>
            <a:pPr>
              <a:lnSpc>
                <a:spcPct val="150000"/>
              </a:lnSpc>
            </a:pPr>
            <a:endParaRPr lang="en-US" sz="2400" cap="none" dirty="0">
              <a:latin typeface="Arial" panose="020B0604020202020204" pitchFamily="34" charset="0"/>
              <a:cs typeface="Arial" panose="020B0604020202020204" pitchFamily="34" charset="0"/>
            </a:endParaRPr>
          </a:p>
          <a:p>
            <a:pPr>
              <a:lnSpc>
                <a:spcPct val="150000"/>
              </a:lnSpc>
            </a:pPr>
            <a:r>
              <a:rPr lang="en-US" sz="2400" dirty="0" smtClean="0">
                <a:solidFill>
                  <a:srgbClr val="FF0000"/>
                </a:solidFill>
                <a:latin typeface="Arial" panose="020B0604020202020204" pitchFamily="34" charset="0"/>
                <a:cs typeface="Arial" panose="020B0604020202020204" pitchFamily="34" charset="0"/>
              </a:rPr>
              <a:t>Anyway…</a:t>
            </a:r>
            <a:endParaRPr lang="en-US" sz="2400" cap="none" dirty="0">
              <a:solidFill>
                <a:srgbClr val="FF0000"/>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88</a:t>
            </a:fld>
            <a:endParaRPr lang="en-US"/>
          </a:p>
        </p:txBody>
      </p:sp>
    </p:spTree>
    <p:extLst>
      <p:ext uri="{BB962C8B-B14F-4D97-AF65-F5344CB8AC3E}">
        <p14:creationId xmlns:p14="http://schemas.microsoft.com/office/powerpoint/2010/main" val="198832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Continuous utility </a:t>
            </a:r>
            <a:r>
              <a:rPr lang="en-US" dirty="0">
                <a:solidFill>
                  <a:srgbClr val="7030A0"/>
                </a:solidFill>
                <a:latin typeface="Arial" panose="020B0604020202020204" pitchFamily="34" charset="0"/>
                <a:cs typeface="Arial" panose="020B0604020202020204" pitchFamily="34" charset="0"/>
              </a:rPr>
              <a:t>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4087" y="2111370"/>
                <a:ext cx="10363826" cy="3695957"/>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For a relation</a:t>
                </a:r>
                <a14:m>
                  <m:oMath xmlns:m="http://schemas.openxmlformats.org/officeDocument/2006/math">
                    <m:r>
                      <a:rPr lang="en-US" sz="2400" b="0"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on </a:t>
                </a:r>
                <a14:m>
                  <m:oMath xmlns:m="http://schemas.openxmlformats.org/officeDocument/2006/math">
                    <m:sSup>
                      <m:sSupPr>
                        <m:ctrlPr>
                          <a:rPr lang="en-US" sz="2400" i="1" cap="none" dirty="0" smtClean="0">
                            <a:solidFill>
                              <a:srgbClr val="0070C0"/>
                            </a:solidFill>
                            <a:latin typeface="Cambria Math" panose="02040503050406030204" pitchFamily="18" charset="0"/>
                            <a:cs typeface="Arial" panose="020B0604020202020204" pitchFamily="34" charset="0"/>
                          </a:rPr>
                        </m:ctrlPr>
                      </m:sSupPr>
                      <m:e>
                        <m:r>
                          <a:rPr lang="en-US" sz="2400" b="0" i="1" cap="none" dirty="0" smtClean="0">
                            <a:solidFill>
                              <a:srgbClr val="0070C0"/>
                            </a:solidFill>
                            <a:latin typeface="Cambria Math" panose="02040503050406030204" pitchFamily="18" charset="0"/>
                            <a:cs typeface="Arial" panose="020B0604020202020204" pitchFamily="34" charset="0"/>
                          </a:rPr>
                          <m:t>𝑅</m:t>
                        </m:r>
                      </m:e>
                      <m:sup>
                        <m:r>
                          <a:rPr lang="en-US" sz="2400" b="0" i="1" cap="none" dirty="0" smtClean="0">
                            <a:solidFill>
                              <a:srgbClr val="0070C0"/>
                            </a:solidFill>
                            <a:latin typeface="Cambria Math" panose="02040503050406030204" pitchFamily="18" charset="0"/>
                            <a:cs typeface="Arial" panose="020B0604020202020204" pitchFamily="34" charset="0"/>
                          </a:rPr>
                          <m:t>𝑘</m:t>
                        </m:r>
                      </m:sup>
                    </m:sSup>
                  </m:oMath>
                </a14:m>
                <a:r>
                  <a:rPr lang="en-US" sz="2400" cap="none" dirty="0">
                    <a:latin typeface="Arial" panose="020B0604020202020204" pitchFamily="34" charset="0"/>
                    <a:cs typeface="Arial" panose="020B0604020202020204" pitchFamily="34" charset="0"/>
                  </a:rPr>
                  <a:t>,</a:t>
                </a:r>
              </a:p>
              <a:p>
                <a:pPr marL="0" indent="0" algn="ctr">
                  <a:lnSpc>
                    <a:spcPct val="150000"/>
                  </a:lnSpc>
                  <a:buNone/>
                </a:pP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is </a:t>
                </a:r>
                <a:r>
                  <a:rPr lang="en-US" sz="2400" cap="none" dirty="0">
                    <a:solidFill>
                      <a:srgbClr val="FF0000"/>
                    </a:solidFill>
                    <a:latin typeface="Arial" panose="020B0604020202020204" pitchFamily="34" charset="0"/>
                    <a:cs typeface="Arial" panose="020B0604020202020204" pitchFamily="34" charset="0"/>
                  </a:rPr>
                  <a:t>complete, transitive, and continuous</a:t>
                </a:r>
              </a:p>
              <a:p>
                <a:pPr marL="0" indent="0" algn="ctr">
                  <a:lnSpc>
                    <a:spcPct val="150000"/>
                  </a:lnSpc>
                  <a:buNone/>
                </a:pPr>
                <a:r>
                  <a:rPr lang="en-US" sz="2400" cap="none" dirty="0">
                    <a:solidFill>
                      <a:schemeClr val="accent6"/>
                    </a:solidFill>
                    <a:latin typeface="Arial" panose="020B0604020202020204" pitchFamily="34" charset="0"/>
                    <a:cs typeface="Arial" panose="020B0604020202020204" pitchFamily="34" charset="0"/>
                  </a:rPr>
                  <a:t>IFF</a:t>
                </a:r>
              </a:p>
              <a:p>
                <a:pPr marL="0" indent="0" algn="ctr">
                  <a:lnSpc>
                    <a:spcPct val="150000"/>
                  </a:lnSpc>
                  <a:buNone/>
                </a:pPr>
                <a:r>
                  <a:rPr lang="en-US" sz="2400" cap="none" dirty="0">
                    <a:latin typeface="Arial" panose="020B0604020202020204" pitchFamily="34" charset="0"/>
                    <a:cs typeface="Arial" panose="020B0604020202020204" pitchFamily="34" charset="0"/>
                  </a:rPr>
                  <a:t>There exists and a </a:t>
                </a:r>
                <a:r>
                  <a:rPr lang="en-US" sz="2400" cap="none" dirty="0">
                    <a:solidFill>
                      <a:srgbClr val="FF0000"/>
                    </a:solidFill>
                    <a:latin typeface="Arial" panose="020B0604020202020204" pitchFamily="34" charset="0"/>
                    <a:cs typeface="Arial" panose="020B0604020202020204" pitchFamily="34" charset="0"/>
                  </a:rPr>
                  <a:t>continuous</a:t>
                </a:r>
                <a:r>
                  <a:rPr lang="en-US" sz="2400" cap="none" dirty="0">
                    <a:latin typeface="Arial" panose="020B0604020202020204" pitchFamily="34" charset="0"/>
                    <a:cs typeface="Arial" panose="020B0604020202020204" pitchFamily="34" charset="0"/>
                  </a:rPr>
                  <a:t> function </a:t>
                </a:r>
                <a14:m>
                  <m:oMath xmlns:m="http://schemas.openxmlformats.org/officeDocument/2006/math">
                    <m:r>
                      <a:rPr lang="en-US" sz="2400" i="1" cap="none">
                        <a:solidFill>
                          <a:srgbClr val="0070C0"/>
                        </a:solidFill>
                        <a:latin typeface="Cambria Math" panose="02040503050406030204" pitchFamily="18" charset="0"/>
                        <a:cs typeface="Arial" panose="020B0604020202020204" pitchFamily="34" charset="0"/>
                      </a:rPr>
                      <m:t>𝑢</m:t>
                    </m:r>
                    <m:r>
                      <a:rPr lang="en-US" sz="2400" i="1" cap="none">
                        <a:solidFill>
                          <a:srgbClr val="0070C0"/>
                        </a:solidFill>
                        <a:latin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cs typeface="Arial" panose="020B0604020202020204" pitchFamily="34" charset="0"/>
                      </a:rPr>
                      <m:t>𝑋</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d>
                      <m:dPr>
                        <m:ctrlP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2400" i="1" cap="none">
                            <a:solidFill>
                              <a:srgbClr val="0070C0"/>
                            </a:solidFill>
                            <a:latin typeface="Cambria Math" panose="02040503050406030204" pitchFamily="18" charset="0"/>
                            <a:ea typeface="Cambria Math" panose="02040503050406030204" pitchFamily="18" charset="0"/>
                            <a:cs typeface="Arial" panose="020B0604020202020204" pitchFamily="34" charset="0"/>
                          </a:rPr>
                          <m:t>∞</m:t>
                        </m:r>
                      </m:e>
                    </m:d>
                    <m:r>
                      <a:rPr lang="en-US" sz="2400" b="0" i="0" cap="none"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400" cap="none" dirty="0">
                    <a:solidFill>
                      <a:srgbClr val="FF0000"/>
                    </a:solidFill>
                    <a:latin typeface="Arial" panose="020B0604020202020204" pitchFamily="34" charset="0"/>
                    <a:cs typeface="Arial" panose="020B0604020202020204" pitchFamily="34" charset="0"/>
                  </a:rPr>
                  <a:t> </a:t>
                </a:r>
                <a:r>
                  <a:rPr lang="en-US" sz="2400" cap="none" dirty="0">
                    <a:solidFill>
                      <a:schemeClr val="accent6"/>
                    </a:solidFill>
                    <a:latin typeface="Arial" panose="020B0604020202020204" pitchFamily="34" charset="0"/>
                    <a:cs typeface="Arial" panose="020B0604020202020204" pitchFamily="34" charset="0"/>
                  </a:rPr>
                  <a:t>that represents</a:t>
                </a:r>
                <a:r>
                  <a:rPr lang="en-US" sz="2400" cap="none" dirty="0" smtClean="0">
                    <a:solidFill>
                      <a:schemeClr val="accent6"/>
                    </a:solidFill>
                    <a:latin typeface="Arial" panose="020B0604020202020204" pitchFamily="34" charset="0"/>
                    <a:cs typeface="Arial" panose="020B0604020202020204" pitchFamily="34" charset="0"/>
                  </a:rPr>
                  <a:t> </a:t>
                </a:r>
                <a14:m>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2400" cap="none" dirty="0">
                  <a:solidFill>
                    <a:schemeClr val="accent6"/>
                  </a:solidFill>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4087" y="2111370"/>
                <a:ext cx="10363826" cy="3695957"/>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89</a:t>
            </a:fld>
            <a:endParaRPr lang="en-US"/>
          </a:p>
        </p:txBody>
      </p:sp>
    </p:spTree>
    <p:extLst>
      <p:ext uri="{BB962C8B-B14F-4D97-AF65-F5344CB8AC3E}">
        <p14:creationId xmlns:p14="http://schemas.microsoft.com/office/powerpoint/2010/main" val="109280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Economics </a:t>
            </a:r>
            <a:r>
              <a:rPr lang="en-US" dirty="0" smtClean="0">
                <a:solidFill>
                  <a:srgbClr val="7030A0"/>
                </a:solidFill>
                <a:latin typeface="Arial" panose="020B0604020202020204" pitchFamily="34" charset="0"/>
                <a:cs typeface="Arial" panose="020B0604020202020204" pitchFamily="34" charset="0"/>
              </a:rPr>
              <a:t>actually does predict</a:t>
            </a:r>
            <a:endParaRPr lang="en-US"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9</a:t>
            </a:fld>
            <a:endParaRPr lang="en-US"/>
          </a:p>
        </p:txBody>
      </p:sp>
      <p:sp>
        <p:nvSpPr>
          <p:cNvPr id="6" name="TextBox 5"/>
          <p:cNvSpPr txBox="1"/>
          <p:nvPr/>
        </p:nvSpPr>
        <p:spPr>
          <a:xfrm>
            <a:off x="1219200" y="1483954"/>
            <a:ext cx="9852454" cy="4062651"/>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Sometimes it doesn’t do too badly</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Nice </a:t>
            </a:r>
            <a:r>
              <a:rPr lang="en-US" sz="2800" dirty="0" smtClean="0">
                <a:solidFill>
                  <a:srgbClr val="FF0000"/>
                </a:solidFill>
                <a:latin typeface="Arial" panose="020B0604020202020204" pitchFamily="34" charset="0"/>
                <a:cs typeface="Arial" panose="020B0604020202020204" pitchFamily="34" charset="0"/>
              </a:rPr>
              <a:t>quantitative</a:t>
            </a:r>
            <a:r>
              <a:rPr lang="en-US" sz="2800" dirty="0" smtClean="0">
                <a:latin typeface="Arial" panose="020B0604020202020204" pitchFamily="34" charset="0"/>
                <a:cs typeface="Arial" panose="020B0604020202020204" pitchFamily="34" charset="0"/>
              </a:rPr>
              <a:t> results on </a:t>
            </a:r>
          </a:p>
          <a:p>
            <a:pPr marL="914400" lvl="1" indent="-457200" algn="l">
              <a:buFont typeface="Arial" panose="020B0604020202020204" pitchFamily="34" charset="0"/>
              <a:buChar char="•"/>
            </a:pP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upply-and-demand in a single good market</a:t>
            </a:r>
            <a:endParaRPr lang="en-US" sz="2400"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uctions</a:t>
            </a:r>
          </a:p>
          <a:p>
            <a:pPr marL="914400" lvl="1" indent="-4572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Matchings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Many </a:t>
            </a:r>
            <a:r>
              <a:rPr lang="en-US" sz="2800" dirty="0" smtClean="0">
                <a:solidFill>
                  <a:srgbClr val="FF0000"/>
                </a:solidFill>
                <a:latin typeface="Arial" panose="020B0604020202020204" pitchFamily="34" charset="0"/>
                <a:cs typeface="Arial" panose="020B0604020202020204" pitchFamily="34" charset="0"/>
              </a:rPr>
              <a:t>qualitative</a:t>
            </a:r>
            <a:r>
              <a:rPr lang="en-US" sz="2800" dirty="0" smtClean="0">
                <a:latin typeface="Arial" panose="020B0604020202020204" pitchFamily="34" charset="0"/>
                <a:cs typeface="Arial" panose="020B0604020202020204" pitchFamily="34" charset="0"/>
              </a:rPr>
              <a:t> insights</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261995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384" y="1679672"/>
            <a:ext cx="8946901" cy="2696954"/>
          </a:xfrm>
        </p:spPr>
        <p:txBody>
          <a:bodyPr>
            <a:normAutofit/>
          </a:bodyPr>
          <a:lstStyle/>
          <a:p>
            <a:r>
              <a:rPr lang="en-US" sz="4400" b="1" dirty="0" smtClean="0">
                <a:solidFill>
                  <a:srgbClr val="FF0000"/>
                </a:solidFill>
                <a:latin typeface="Arial" panose="020B0604020202020204" pitchFamily="34" charset="0"/>
                <a:cs typeface="Arial" panose="020B0604020202020204" pitchFamily="34" charset="0"/>
              </a:rPr>
              <a:t>Background:</a:t>
            </a:r>
            <a:br>
              <a:rPr lang="en-US" sz="4400" b="1" dirty="0" smtClean="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a:r>
            <a:br>
              <a:rPr lang="en-US" sz="4400" b="1" dirty="0">
                <a:solidFill>
                  <a:srgbClr val="FF0000"/>
                </a:solidFill>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Countable and uncountable sets</a:t>
            </a:r>
            <a:endParaRPr lang="en-US" sz="44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90</a:t>
            </a:fld>
            <a:endParaRPr lang="en-US"/>
          </a:p>
        </p:txBody>
      </p:sp>
    </p:spTree>
    <p:extLst>
      <p:ext uri="{BB962C8B-B14F-4D97-AF65-F5344CB8AC3E}">
        <p14:creationId xmlns:p14="http://schemas.microsoft.com/office/powerpoint/2010/main" val="38303230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 puzzle</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778156"/>
                <a:ext cx="10363826" cy="3695957"/>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You run a hotel with infinitely many rooms</a:t>
                </a: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They’re all occupied, and a new person comes along and asks to be hosted</a:t>
                </a: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Can you give them a room?</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778156"/>
                <a:ext cx="10363826" cy="3695957"/>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91</a:t>
            </a:fld>
            <a:endParaRPr lang="en-US"/>
          </a:p>
        </p:txBody>
      </p:sp>
    </p:spTree>
    <p:extLst>
      <p:ext uri="{BB962C8B-B14F-4D97-AF65-F5344CB8AC3E}">
        <p14:creationId xmlns:p14="http://schemas.microsoft.com/office/powerpoint/2010/main" val="6276597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Well, you can:</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778156"/>
                <a:ext cx="10363826" cy="3695957"/>
              </a:xfrm>
            </p:spPr>
            <p:txBody>
              <a:bodyPr>
                <a:normAutofit fontScale="92500" lnSpcReduction="10000"/>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We start with</a:t>
                </a: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And, say, person </a:t>
                </a:r>
                <a14:m>
                  <m:oMath xmlns:m="http://schemas.openxmlformats.org/officeDocument/2006/math">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cap="none" dirty="0" smtClean="0">
                    <a:latin typeface="Arial" panose="020B0604020202020204" pitchFamily="34" charset="0"/>
                    <a:cs typeface="Arial" panose="020B0604020202020204" pitchFamily="34" charset="0"/>
                  </a:rPr>
                  <a:t>The set </a:t>
                </a:r>
                <a:endParaRPr lang="en-US" sz="2400" dirty="0">
                  <a:latin typeface="Arial" panose="020B0604020202020204" pitchFamily="34" charset="0"/>
                  <a:ea typeface="Cambria Math" panose="02040503050406030204" pitchFamily="18" charset="0"/>
                  <a:cs typeface="Arial" panose="020B0604020202020204" pitchFamily="34"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cap="none"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has “as many elements” as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778156"/>
                <a:ext cx="10363826" cy="3695957"/>
              </a:xfrm>
              <a:blipFill>
                <a:blip r:embed="rId2"/>
                <a:stretch>
                  <a:fillRect l="-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92</a:t>
            </a:fld>
            <a:endParaRPr lang="en-US"/>
          </a:p>
        </p:txBody>
      </p:sp>
    </p:spTree>
    <p:extLst>
      <p:ext uri="{BB962C8B-B14F-4D97-AF65-F5344CB8AC3E}">
        <p14:creationId xmlns:p14="http://schemas.microsoft.com/office/powerpoint/2010/main" val="37752525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“As many elements as’’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778157"/>
                <a:ext cx="10363826" cy="2483878"/>
              </a:xfrm>
            </p:spPr>
            <p:txBody>
              <a:bodyPr>
                <a:normAutofit/>
              </a:bodyPr>
              <a:lstStyle/>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We can have a 1-1 mapping between </a:t>
                </a:r>
                <a:endParaRPr lang="en-US" sz="2400" dirty="0" smtClean="0">
                  <a:latin typeface="Cambria Math" panose="02040503050406030204" pitchFamily="18" charset="0"/>
                  <a:ea typeface="Cambria Math" panose="02040503050406030204" pitchFamily="18" charset="0"/>
                  <a:cs typeface="Arial" panose="020B0604020202020204" pitchFamily="34"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and </a:t>
                </a:r>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cap="none"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778157"/>
                <a:ext cx="10363826" cy="2483878"/>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93</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03622467"/>
                  </p:ext>
                </p:extLst>
              </p:nvPr>
            </p:nvGraphicFramePr>
            <p:xfrm>
              <a:off x="2109491" y="434950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001962432"/>
                        </a:ext>
                      </a:extLst>
                    </a:gridCol>
                    <a:gridCol w="1161143">
                      <a:extLst>
                        <a:ext uri="{9D8B030D-6E8A-4147-A177-3AD203B41FA5}">
                          <a16:colId xmlns:a16="http://schemas.microsoft.com/office/drawing/2014/main" val="1213653945"/>
                        </a:ext>
                      </a:extLst>
                    </a:gridCol>
                    <a:gridCol w="1161143">
                      <a:extLst>
                        <a:ext uri="{9D8B030D-6E8A-4147-A177-3AD203B41FA5}">
                          <a16:colId xmlns:a16="http://schemas.microsoft.com/office/drawing/2014/main" val="1921347369"/>
                        </a:ext>
                      </a:extLst>
                    </a:gridCol>
                    <a:gridCol w="1161143">
                      <a:extLst>
                        <a:ext uri="{9D8B030D-6E8A-4147-A177-3AD203B41FA5}">
                          <a16:colId xmlns:a16="http://schemas.microsoft.com/office/drawing/2014/main" val="2912207696"/>
                        </a:ext>
                      </a:extLst>
                    </a:gridCol>
                    <a:gridCol w="1161143">
                      <a:extLst>
                        <a:ext uri="{9D8B030D-6E8A-4147-A177-3AD203B41FA5}">
                          <a16:colId xmlns:a16="http://schemas.microsoft.com/office/drawing/2014/main" val="3877331983"/>
                        </a:ext>
                      </a:extLst>
                    </a:gridCol>
                    <a:gridCol w="1161143">
                      <a:extLst>
                        <a:ext uri="{9D8B030D-6E8A-4147-A177-3AD203B41FA5}">
                          <a16:colId xmlns:a16="http://schemas.microsoft.com/office/drawing/2014/main" val="2220570381"/>
                        </a:ext>
                      </a:extLst>
                    </a:gridCol>
                    <a:gridCol w="1161143">
                      <a:extLst>
                        <a:ext uri="{9D8B030D-6E8A-4147-A177-3AD203B41FA5}">
                          <a16:colId xmlns:a16="http://schemas.microsoft.com/office/drawing/2014/main" val="311095039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8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1960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84519"/>
                      </a:ext>
                    </a:extLst>
                  </a:tr>
                  <a:tr h="370840">
                    <a:tc>
                      <a:txBody>
                        <a:bodyPr/>
                        <a:lstStyle/>
                        <a:p>
                          <a:pPr/>
                          <a14:m>
                            <m:oMathPara xmlns:m="http://schemas.openxmlformats.org/officeDocument/2006/math">
                              <m:oMathParaPr>
                                <m:jc m:val="centerGroup"/>
                              </m:oMathParaPr>
                              <m:oMath xmlns:m="http://schemas.openxmlformats.org/officeDocument/2006/math">
                                <m:r>
                                  <a:rPr lang="en-US" sz="18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18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18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1905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03622467"/>
                  </p:ext>
                </p:extLst>
              </p:nvPr>
            </p:nvGraphicFramePr>
            <p:xfrm>
              <a:off x="2109491" y="434950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001962432"/>
                        </a:ext>
                      </a:extLst>
                    </a:gridCol>
                    <a:gridCol w="1161143">
                      <a:extLst>
                        <a:ext uri="{9D8B030D-6E8A-4147-A177-3AD203B41FA5}">
                          <a16:colId xmlns:a16="http://schemas.microsoft.com/office/drawing/2014/main" val="1213653945"/>
                        </a:ext>
                      </a:extLst>
                    </a:gridCol>
                    <a:gridCol w="1161143">
                      <a:extLst>
                        <a:ext uri="{9D8B030D-6E8A-4147-A177-3AD203B41FA5}">
                          <a16:colId xmlns:a16="http://schemas.microsoft.com/office/drawing/2014/main" val="1921347369"/>
                        </a:ext>
                      </a:extLst>
                    </a:gridCol>
                    <a:gridCol w="1161143">
                      <a:extLst>
                        <a:ext uri="{9D8B030D-6E8A-4147-A177-3AD203B41FA5}">
                          <a16:colId xmlns:a16="http://schemas.microsoft.com/office/drawing/2014/main" val="2912207696"/>
                        </a:ext>
                      </a:extLst>
                    </a:gridCol>
                    <a:gridCol w="1161143">
                      <a:extLst>
                        <a:ext uri="{9D8B030D-6E8A-4147-A177-3AD203B41FA5}">
                          <a16:colId xmlns:a16="http://schemas.microsoft.com/office/drawing/2014/main" val="3877331983"/>
                        </a:ext>
                      </a:extLst>
                    </a:gridCol>
                    <a:gridCol w="1161143">
                      <a:extLst>
                        <a:ext uri="{9D8B030D-6E8A-4147-A177-3AD203B41FA5}">
                          <a16:colId xmlns:a16="http://schemas.microsoft.com/office/drawing/2014/main" val="2220570381"/>
                        </a:ext>
                      </a:extLst>
                    </a:gridCol>
                    <a:gridCol w="1161143">
                      <a:extLst>
                        <a:ext uri="{9D8B030D-6E8A-4147-A177-3AD203B41FA5}">
                          <a16:colId xmlns:a16="http://schemas.microsoft.com/office/drawing/2014/main" val="3110950391"/>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4" t="-1639" r="-599476"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53" t="-1639" r="-502632"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1639" r="-400000"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79" t="-1639" r="-302105"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6" t="-1639" r="-200524"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2105" t="-1639" r="-101579"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53" t="-1639" r="-1047" b="-204918"/>
                          </a:stretch>
                        </a:blipFill>
                      </a:tcPr>
                    </a:tc>
                    <a:extLst>
                      <a:ext uri="{0D108BD9-81ED-4DB2-BD59-A6C34878D82A}">
                        <a16:rowId xmlns:a16="http://schemas.microsoft.com/office/drawing/2014/main" val="19181960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8451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4" t="-203279" r="-599476"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53" t="-203279" r="-502632"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203279" r="-400000"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79" t="-203279" r="-302105"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6" t="-203279" r="-200524"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2105" t="-203279" r="-101579"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53" t="-203279" r="-1047" b="-3279"/>
                          </a:stretch>
                        </a:blipFill>
                      </a:tcPr>
                    </a:tc>
                    <a:extLst>
                      <a:ext uri="{0D108BD9-81ED-4DB2-BD59-A6C34878D82A}">
                        <a16:rowId xmlns:a16="http://schemas.microsoft.com/office/drawing/2014/main" val="2018719058"/>
                      </a:ext>
                    </a:extLst>
                  </a:tr>
                </a:tbl>
              </a:graphicData>
            </a:graphic>
          </p:graphicFrame>
        </mc:Fallback>
      </mc:AlternateContent>
      <p:cxnSp>
        <p:nvCxnSpPr>
          <p:cNvPr id="7" name="Straight Arrow Connector 6"/>
          <p:cNvCxnSpPr/>
          <p:nvPr/>
        </p:nvCxnSpPr>
        <p:spPr>
          <a:xfrm>
            <a:off x="3843580" y="4804475"/>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95620" y="4781228"/>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69616" y="4804475"/>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13907" y="4793401"/>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484028" y="4781227"/>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7396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What about all the integers?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13774" y="1778157"/>
                <a:ext cx="10363826" cy="2483878"/>
              </a:xfrm>
            </p:spPr>
            <p:txBody>
              <a:bodyPr>
                <a:normAutofit/>
              </a:bodyPr>
              <a:lstStyle/>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Again, we can have a 1-1 mapping between </a:t>
                </a:r>
                <a:endParaRPr lang="en-US" sz="2400" dirty="0" smtClean="0">
                  <a:latin typeface="Cambria Math" panose="02040503050406030204" pitchFamily="18" charset="0"/>
                  <a:ea typeface="Cambria Math" panose="02040503050406030204" pitchFamily="18" charset="0"/>
                  <a:cs typeface="Arial" panose="020B0604020202020204" pitchFamily="34"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and </a:t>
                </a:r>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ℤ</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cap="none"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13774" y="1778157"/>
                <a:ext cx="10363826" cy="2483878"/>
              </a:xfrm>
              <a:blipFill>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94</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34809262"/>
                  </p:ext>
                </p:extLst>
              </p:nvPr>
            </p:nvGraphicFramePr>
            <p:xfrm>
              <a:off x="2109491" y="434950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001962432"/>
                        </a:ext>
                      </a:extLst>
                    </a:gridCol>
                    <a:gridCol w="1161143">
                      <a:extLst>
                        <a:ext uri="{9D8B030D-6E8A-4147-A177-3AD203B41FA5}">
                          <a16:colId xmlns:a16="http://schemas.microsoft.com/office/drawing/2014/main" val="1213653945"/>
                        </a:ext>
                      </a:extLst>
                    </a:gridCol>
                    <a:gridCol w="1161143">
                      <a:extLst>
                        <a:ext uri="{9D8B030D-6E8A-4147-A177-3AD203B41FA5}">
                          <a16:colId xmlns:a16="http://schemas.microsoft.com/office/drawing/2014/main" val="1921347369"/>
                        </a:ext>
                      </a:extLst>
                    </a:gridCol>
                    <a:gridCol w="1161143">
                      <a:extLst>
                        <a:ext uri="{9D8B030D-6E8A-4147-A177-3AD203B41FA5}">
                          <a16:colId xmlns:a16="http://schemas.microsoft.com/office/drawing/2014/main" val="2912207696"/>
                        </a:ext>
                      </a:extLst>
                    </a:gridCol>
                    <a:gridCol w="1161143">
                      <a:extLst>
                        <a:ext uri="{9D8B030D-6E8A-4147-A177-3AD203B41FA5}">
                          <a16:colId xmlns:a16="http://schemas.microsoft.com/office/drawing/2014/main" val="3877331983"/>
                        </a:ext>
                      </a:extLst>
                    </a:gridCol>
                    <a:gridCol w="1161143">
                      <a:extLst>
                        <a:ext uri="{9D8B030D-6E8A-4147-A177-3AD203B41FA5}">
                          <a16:colId xmlns:a16="http://schemas.microsoft.com/office/drawing/2014/main" val="2220570381"/>
                        </a:ext>
                      </a:extLst>
                    </a:gridCol>
                    <a:gridCol w="1161143">
                      <a:extLst>
                        <a:ext uri="{9D8B030D-6E8A-4147-A177-3AD203B41FA5}">
                          <a16:colId xmlns:a16="http://schemas.microsoft.com/office/drawing/2014/main" val="311095039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8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1960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84519"/>
                      </a:ext>
                    </a:extLst>
                  </a:tr>
                  <a:tr h="370840">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ℤ</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1905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34809262"/>
                  </p:ext>
                </p:extLst>
              </p:nvPr>
            </p:nvGraphicFramePr>
            <p:xfrm>
              <a:off x="2109491" y="434950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001962432"/>
                        </a:ext>
                      </a:extLst>
                    </a:gridCol>
                    <a:gridCol w="1161143">
                      <a:extLst>
                        <a:ext uri="{9D8B030D-6E8A-4147-A177-3AD203B41FA5}">
                          <a16:colId xmlns:a16="http://schemas.microsoft.com/office/drawing/2014/main" val="1213653945"/>
                        </a:ext>
                      </a:extLst>
                    </a:gridCol>
                    <a:gridCol w="1161143">
                      <a:extLst>
                        <a:ext uri="{9D8B030D-6E8A-4147-A177-3AD203B41FA5}">
                          <a16:colId xmlns:a16="http://schemas.microsoft.com/office/drawing/2014/main" val="1921347369"/>
                        </a:ext>
                      </a:extLst>
                    </a:gridCol>
                    <a:gridCol w="1161143">
                      <a:extLst>
                        <a:ext uri="{9D8B030D-6E8A-4147-A177-3AD203B41FA5}">
                          <a16:colId xmlns:a16="http://schemas.microsoft.com/office/drawing/2014/main" val="2912207696"/>
                        </a:ext>
                      </a:extLst>
                    </a:gridCol>
                    <a:gridCol w="1161143">
                      <a:extLst>
                        <a:ext uri="{9D8B030D-6E8A-4147-A177-3AD203B41FA5}">
                          <a16:colId xmlns:a16="http://schemas.microsoft.com/office/drawing/2014/main" val="3877331983"/>
                        </a:ext>
                      </a:extLst>
                    </a:gridCol>
                    <a:gridCol w="1161143">
                      <a:extLst>
                        <a:ext uri="{9D8B030D-6E8A-4147-A177-3AD203B41FA5}">
                          <a16:colId xmlns:a16="http://schemas.microsoft.com/office/drawing/2014/main" val="2220570381"/>
                        </a:ext>
                      </a:extLst>
                    </a:gridCol>
                    <a:gridCol w="1161143">
                      <a:extLst>
                        <a:ext uri="{9D8B030D-6E8A-4147-A177-3AD203B41FA5}">
                          <a16:colId xmlns:a16="http://schemas.microsoft.com/office/drawing/2014/main" val="3110950391"/>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4" t="-1639" r="-599476"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53" t="-1639" r="-502632"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1639" r="-400000"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79" t="-1639" r="-302105"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6" t="-1639" r="-200524"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2105" t="-1639" r="-101579" b="-2049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53" t="-1639" r="-1047" b="-204918"/>
                          </a:stretch>
                        </a:blipFill>
                      </a:tcPr>
                    </a:tc>
                    <a:extLst>
                      <a:ext uri="{0D108BD9-81ED-4DB2-BD59-A6C34878D82A}">
                        <a16:rowId xmlns:a16="http://schemas.microsoft.com/office/drawing/2014/main" val="191819608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8451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4" t="-203279" r="-599476"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53" t="-203279" r="-502632"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203279" r="-400000"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79" t="-203279" r="-302105"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6" t="-203279" r="-200524"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2105" t="-203279" r="-101579" b="-327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53" t="-203279" r="-1047" b="-3279"/>
                          </a:stretch>
                        </a:blipFill>
                      </a:tcPr>
                    </a:tc>
                    <a:extLst>
                      <a:ext uri="{0D108BD9-81ED-4DB2-BD59-A6C34878D82A}">
                        <a16:rowId xmlns:a16="http://schemas.microsoft.com/office/drawing/2014/main" val="2018719058"/>
                      </a:ext>
                    </a:extLst>
                  </a:tr>
                </a:tbl>
              </a:graphicData>
            </a:graphic>
          </p:graphicFrame>
        </mc:Fallback>
      </mc:AlternateContent>
      <p:cxnSp>
        <p:nvCxnSpPr>
          <p:cNvPr id="7" name="Straight Arrow Connector 6"/>
          <p:cNvCxnSpPr/>
          <p:nvPr/>
        </p:nvCxnSpPr>
        <p:spPr>
          <a:xfrm>
            <a:off x="3843580" y="4804475"/>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95620" y="4781228"/>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69616" y="4804475"/>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13907" y="4793401"/>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484028" y="4781227"/>
            <a:ext cx="7749" cy="22472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7357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And the rationals?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539641"/>
                <a:ext cx="3710553" cy="3986515"/>
              </a:xfrm>
            </p:spPr>
            <p:txBody>
              <a:bodyPr>
                <a:normAutofit fontScale="25000" lnSpcReduction="20000"/>
              </a:bodyPr>
              <a:lstStyle/>
              <a:p>
                <a:pPr marL="0" indent="0">
                  <a:lnSpc>
                    <a:spcPct val="150000"/>
                  </a:lnSpc>
                  <a:buNone/>
                </a:pPr>
                <a14:m>
                  <m:oMathPara xmlns:m="http://schemas.openxmlformats.org/officeDocument/2006/math">
                    <m:oMathParaPr>
                      <m:jc m:val="centerGroup"/>
                    </m:oMathParaPr>
                    <m:oMath xmlns:m="http://schemas.openxmlformats.org/officeDocument/2006/math">
                      <m:r>
                        <a:rPr lang="en-US" sz="80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ℚ</m:t>
                      </m:r>
                      <m:r>
                        <a:rPr lang="en-US" sz="80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80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f>
                            <m:fPr>
                              <m:ctrlPr>
                                <a:rPr lang="en-US" sz="80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8000" i="1">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num>
                            <m:den>
                              <m:r>
                                <a:rPr lang="en-US" sz="80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den>
                          </m:f>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e>
                        <m:e>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80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80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80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8000" i="1">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r>
                            <m:rPr>
                              <m:nor/>
                            </m:rPr>
                            <a:rPr lang="en-US" sz="8000"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80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80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8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oMath>
                  </m:oMathPara>
                </a14:m>
                <a:endParaRPr lang="en-US" sz="8000" dirty="0" smtClean="0">
                  <a:latin typeface="Cambria Math" panose="02040503050406030204" pitchFamily="18" charset="0"/>
                  <a:ea typeface="Cambria Math" panose="02040503050406030204" pitchFamily="18" charset="0"/>
                  <a:cs typeface="Arial" panose="020B0604020202020204" pitchFamily="34" charset="0"/>
                </a:endParaRPr>
              </a:p>
              <a:p>
                <a:pPr marL="0" indent="0">
                  <a:lnSpc>
                    <a:spcPct val="150000"/>
                  </a:lnSpc>
                  <a:buNone/>
                </a:pPr>
                <a:endParaRPr lang="en-US" sz="7200" smtClean="0">
                  <a:ea typeface="Cambria Math" panose="02040503050406030204" pitchFamily="18" charset="0"/>
                  <a:cs typeface="Arial" panose="020B0604020202020204" pitchFamily="34" charset="0"/>
                </a:endParaRPr>
              </a:p>
              <a:p>
                <a:pPr marL="0" indent="0">
                  <a:lnSpc>
                    <a:spcPct val="150000"/>
                  </a:lnSpc>
                  <a:buNone/>
                </a:pPr>
                <a:endParaRPr lang="en-US" sz="7200" dirty="0">
                  <a:ea typeface="Cambria Math" panose="02040503050406030204" pitchFamily="18" charset="0"/>
                  <a:cs typeface="Arial" panose="020B0604020202020204" pitchFamily="34" charset="0"/>
                </a:endParaRPr>
              </a:p>
              <a:p>
                <a:pPr marL="0" indent="0">
                  <a:lnSpc>
                    <a:spcPct val="150000"/>
                  </a:lnSpc>
                  <a:buNone/>
                </a:pPr>
                <a:r>
                  <a:rPr lang="en-US" sz="9600" dirty="0" smtClean="0">
                    <a:ea typeface="Cambria Math" panose="02040503050406030204" pitchFamily="18" charset="0"/>
                    <a:cs typeface="Arial" panose="020B0604020202020204" pitchFamily="34" charset="0"/>
                  </a:rPr>
                  <a:t>And it turns out they can be “counted” too.  Consider </a:t>
                </a:r>
                <a14:m>
                  <m:oMath xmlns:m="http://schemas.openxmlformats.org/officeDocument/2006/math">
                    <m:r>
                      <a:rPr lang="en-US" sz="96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𝑎</m:t>
                    </m:r>
                    <m:r>
                      <a:rPr lang="en-US" sz="96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96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𝑏</m:t>
                    </m:r>
                    <m:r>
                      <a:rPr lang="en-US" sz="96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&gt;</m:t>
                    </m:r>
                    <m:r>
                      <a:rPr lang="en-US" sz="96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0</m:t>
                    </m:r>
                  </m:oMath>
                </a14:m>
                <a:endParaRPr lang="en-US" sz="9600" dirty="0" smtClean="0">
                  <a:solidFill>
                    <a:srgbClr val="0070C0"/>
                  </a:solidFill>
                  <a:ea typeface="Cambria Math" panose="02040503050406030204" pitchFamily="18" charset="0"/>
                  <a:cs typeface="Arial" panose="020B0604020202020204" pitchFamily="34" charset="0"/>
                </a:endParaRPr>
              </a:p>
              <a:p>
                <a:pPr marL="0" indent="0">
                  <a:lnSpc>
                    <a:spcPct val="150000"/>
                  </a:lnSpc>
                  <a:buNone/>
                </a:pPr>
                <a:endParaRPr lang="en-US" sz="96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9600" dirty="0" smtClean="0">
                    <a:latin typeface="Arial" panose="020B0604020202020204" pitchFamily="34" charset="0"/>
                    <a:ea typeface="Cambria Math" panose="02040503050406030204" pitchFamily="18" charset="0"/>
                    <a:cs typeface="Arial" panose="020B0604020202020204" pitchFamily="34" charset="0"/>
                  </a:rPr>
                  <a:t> </a:t>
                </a:r>
                <a:endParaRPr lang="en-US" sz="96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838200" y="1539641"/>
                <a:ext cx="3710553" cy="3986515"/>
              </a:xfrm>
              <a:blipFill rotWithShape="1">
                <a:blip r:embed="rId2"/>
                <a:stretch>
                  <a:fillRect l="-26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95</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761052455"/>
                  </p:ext>
                </p:extLst>
              </p:nvPr>
            </p:nvGraphicFramePr>
            <p:xfrm>
              <a:off x="4844943" y="1697389"/>
              <a:ext cx="5980625" cy="4799493"/>
            </p:xfrm>
            <a:graphic>
              <a:graphicData uri="http://schemas.openxmlformats.org/drawingml/2006/table">
                <a:tbl>
                  <a:tblPr firstRow="1" bandRow="1">
                    <a:tableStyleId>{5C22544A-7EE6-4342-B048-85BDC9FD1C3A}</a:tableStyleId>
                  </a:tblPr>
                  <a:tblGrid>
                    <a:gridCol w="854375">
                      <a:extLst>
                        <a:ext uri="{9D8B030D-6E8A-4147-A177-3AD203B41FA5}">
                          <a16:colId xmlns:a16="http://schemas.microsoft.com/office/drawing/2014/main" val="816916805"/>
                        </a:ext>
                      </a:extLst>
                    </a:gridCol>
                    <a:gridCol w="854375">
                      <a:extLst>
                        <a:ext uri="{9D8B030D-6E8A-4147-A177-3AD203B41FA5}">
                          <a16:colId xmlns:a16="http://schemas.microsoft.com/office/drawing/2014/main" val="2201010461"/>
                        </a:ext>
                      </a:extLst>
                    </a:gridCol>
                    <a:gridCol w="854375">
                      <a:extLst>
                        <a:ext uri="{9D8B030D-6E8A-4147-A177-3AD203B41FA5}">
                          <a16:colId xmlns:a16="http://schemas.microsoft.com/office/drawing/2014/main" val="2638389074"/>
                        </a:ext>
                      </a:extLst>
                    </a:gridCol>
                    <a:gridCol w="854375">
                      <a:extLst>
                        <a:ext uri="{9D8B030D-6E8A-4147-A177-3AD203B41FA5}">
                          <a16:colId xmlns:a16="http://schemas.microsoft.com/office/drawing/2014/main" val="2713585454"/>
                        </a:ext>
                      </a:extLst>
                    </a:gridCol>
                    <a:gridCol w="854375">
                      <a:extLst>
                        <a:ext uri="{9D8B030D-6E8A-4147-A177-3AD203B41FA5}">
                          <a16:colId xmlns:a16="http://schemas.microsoft.com/office/drawing/2014/main" val="724528108"/>
                        </a:ext>
                      </a:extLst>
                    </a:gridCol>
                    <a:gridCol w="854375">
                      <a:extLst>
                        <a:ext uri="{9D8B030D-6E8A-4147-A177-3AD203B41FA5}">
                          <a16:colId xmlns:a16="http://schemas.microsoft.com/office/drawing/2014/main" val="3196385466"/>
                        </a:ext>
                      </a:extLst>
                    </a:gridCol>
                    <a:gridCol w="854375">
                      <a:extLst>
                        <a:ext uri="{9D8B030D-6E8A-4147-A177-3AD203B41FA5}">
                          <a16:colId xmlns:a16="http://schemas.microsoft.com/office/drawing/2014/main" val="1217371566"/>
                        </a:ext>
                      </a:extLst>
                    </a:gridCol>
                  </a:tblGrid>
                  <a:tr h="478822">
                    <a:tc>
                      <a:txBody>
                        <a:bodyPr/>
                        <a:lstStyle/>
                        <a:p>
                          <a:pPr algn="l"/>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𝑏</m:t>
                                </m:r>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sz="1800" b="0" dirty="0" smtClean="0">
                            <a:solidFill>
                              <a:srgbClr val="0070C0"/>
                            </a:solidFill>
                            <a:ea typeface="Cambria Math" panose="02040503050406030204" pitchFamily="18" charset="0"/>
                            <a:cs typeface="Arial" panose="020B0604020202020204" pitchFamily="34" charset="0"/>
                          </a:endParaRPr>
                        </a:p>
                        <a:p>
                          <a:pPr algn="l"/>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𝑎</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5964533"/>
                      </a:ext>
                    </a:extLst>
                  </a:tr>
                  <a:tr h="657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647573"/>
                      </a:ext>
                    </a:extLst>
                  </a:tr>
                  <a:tr h="836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r>
                                  <a:rPr lang="en-US" sz="1400"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US" sz="1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num>
                                  <m:den>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186157"/>
                      </a:ext>
                    </a:extLst>
                  </a:tr>
                  <a:tr h="659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021846"/>
                      </a:ext>
                    </a:extLst>
                  </a:tr>
                  <a:tr h="65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4892463"/>
                      </a:ext>
                    </a:extLst>
                  </a:tr>
                  <a:tr h="66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400" dirty="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r>
                                  <a:rPr lang="en-US" sz="14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9293660"/>
                      </a:ext>
                    </a:extLst>
                  </a:tr>
                  <a:tr h="409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768404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761052455"/>
                  </p:ext>
                </p:extLst>
              </p:nvPr>
            </p:nvGraphicFramePr>
            <p:xfrm>
              <a:off x="4844943" y="1697389"/>
              <a:ext cx="5980625" cy="4799493"/>
            </p:xfrm>
            <a:graphic>
              <a:graphicData uri="http://schemas.openxmlformats.org/drawingml/2006/table">
                <a:tbl>
                  <a:tblPr firstRow="1" bandRow="1">
                    <a:tableStyleId>{5C22544A-7EE6-4342-B048-85BDC9FD1C3A}</a:tableStyleId>
                  </a:tblPr>
                  <a:tblGrid>
                    <a:gridCol w="854375">
                      <a:extLst>
                        <a:ext uri="{9D8B030D-6E8A-4147-A177-3AD203B41FA5}">
                          <a16:colId xmlns:a16="http://schemas.microsoft.com/office/drawing/2014/main" val="816916805"/>
                        </a:ext>
                      </a:extLst>
                    </a:gridCol>
                    <a:gridCol w="854375">
                      <a:extLst>
                        <a:ext uri="{9D8B030D-6E8A-4147-A177-3AD203B41FA5}">
                          <a16:colId xmlns:a16="http://schemas.microsoft.com/office/drawing/2014/main" val="2201010461"/>
                        </a:ext>
                      </a:extLst>
                    </a:gridCol>
                    <a:gridCol w="854375">
                      <a:extLst>
                        <a:ext uri="{9D8B030D-6E8A-4147-A177-3AD203B41FA5}">
                          <a16:colId xmlns:a16="http://schemas.microsoft.com/office/drawing/2014/main" val="2638389074"/>
                        </a:ext>
                      </a:extLst>
                    </a:gridCol>
                    <a:gridCol w="854375">
                      <a:extLst>
                        <a:ext uri="{9D8B030D-6E8A-4147-A177-3AD203B41FA5}">
                          <a16:colId xmlns:a16="http://schemas.microsoft.com/office/drawing/2014/main" val="2713585454"/>
                        </a:ext>
                      </a:extLst>
                    </a:gridCol>
                    <a:gridCol w="854375">
                      <a:extLst>
                        <a:ext uri="{9D8B030D-6E8A-4147-A177-3AD203B41FA5}">
                          <a16:colId xmlns:a16="http://schemas.microsoft.com/office/drawing/2014/main" val="724528108"/>
                        </a:ext>
                      </a:extLst>
                    </a:gridCol>
                    <a:gridCol w="854375">
                      <a:extLst>
                        <a:ext uri="{9D8B030D-6E8A-4147-A177-3AD203B41FA5}">
                          <a16:colId xmlns:a16="http://schemas.microsoft.com/office/drawing/2014/main" val="3196385466"/>
                        </a:ext>
                      </a:extLst>
                    </a:gridCol>
                    <a:gridCol w="854375">
                      <a:extLst>
                        <a:ext uri="{9D8B030D-6E8A-4147-A177-3AD203B41FA5}">
                          <a16:colId xmlns:a16="http://schemas.microsoft.com/office/drawing/2014/main" val="1217371566"/>
                        </a:ext>
                      </a:extLst>
                    </a:gridCol>
                  </a:tblGrid>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14" t="-952" r="-602857" b="-6523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952" r="-498582" b="-6523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429" t="-952" r="-402143" b="-6523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429" t="-952" r="-302143" b="-6523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429" t="-952" r="-202143" b="-6523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872" t="-952" r="-100709" b="-6523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143" t="-952" r="-1429" b="-652381"/>
                          </a:stretch>
                        </a:blipFill>
                      </a:tcPr>
                    </a:tc>
                    <a:extLst>
                      <a:ext uri="{0D108BD9-81ED-4DB2-BD59-A6C34878D82A}">
                        <a16:rowId xmlns:a16="http://schemas.microsoft.com/office/drawing/2014/main" val="2245964533"/>
                      </a:ext>
                    </a:extLst>
                  </a:tr>
                  <a:tr h="657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14" t="-98148" r="-602857" b="-534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98148" r="-498582" b="-534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429" t="-98148" r="-402143" b="-534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429" t="-98148" r="-302143" b="-534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429" t="-98148" r="-202143" b="-534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872" t="-98148" r="-100709" b="-534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143" t="-98148" r="-1429" b="-534259"/>
                          </a:stretch>
                        </a:blipFill>
                      </a:tcPr>
                    </a:tc>
                    <a:extLst>
                      <a:ext uri="{0D108BD9-81ED-4DB2-BD59-A6C34878D82A}">
                        <a16:rowId xmlns:a16="http://schemas.microsoft.com/office/drawing/2014/main" val="1291647573"/>
                      </a:ext>
                    </a:extLst>
                  </a:tr>
                  <a:tr h="8367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14" t="-156204" r="-602857" b="-3211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56204" r="-498582" b="-3211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429" t="-156204" r="-402143" b="-3211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429" t="-156204" r="-302143" b="-3211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429" t="-156204" r="-202143" b="-3211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872" t="-156204" r="-100709" b="-32116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143" t="-156204" r="-1429" b="-321168"/>
                          </a:stretch>
                        </a:blipFill>
                      </a:tcPr>
                    </a:tc>
                    <a:extLst>
                      <a:ext uri="{0D108BD9-81ED-4DB2-BD59-A6C34878D82A}">
                        <a16:rowId xmlns:a16="http://schemas.microsoft.com/office/drawing/2014/main" val="975186157"/>
                      </a:ext>
                    </a:extLst>
                  </a:tr>
                  <a:tr h="6591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14" t="-322018" r="-602857" b="-3036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322018" r="-498582" b="-3036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429" t="-322018" r="-402143" b="-3036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429" t="-322018" r="-302143" b="-3036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429" t="-322018" r="-202143" b="-3036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872" t="-322018" r="-100709" b="-3036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143" t="-322018" r="-1429" b="-303670"/>
                          </a:stretch>
                        </a:blipFill>
                      </a:tcPr>
                    </a:tc>
                    <a:extLst>
                      <a:ext uri="{0D108BD9-81ED-4DB2-BD59-A6C34878D82A}">
                        <a16:rowId xmlns:a16="http://schemas.microsoft.com/office/drawing/2014/main" val="3676021846"/>
                      </a:ext>
                    </a:extLst>
                  </a:tr>
                  <a:tr h="6570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14" t="-425926" r="-602857" b="-2064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425926" r="-498582" b="-2064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429" t="-425926" r="-402143" b="-2064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429" t="-425926" r="-302143" b="-2064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429" t="-425926" r="-202143" b="-2064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872" t="-425926" r="-100709" b="-20648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143" t="-425926" r="-1429" b="-206481"/>
                          </a:stretch>
                        </a:blipFill>
                      </a:tcPr>
                    </a:tc>
                    <a:extLst>
                      <a:ext uri="{0D108BD9-81ED-4DB2-BD59-A6C34878D82A}">
                        <a16:rowId xmlns:a16="http://schemas.microsoft.com/office/drawing/2014/main" val="584892463"/>
                      </a:ext>
                    </a:extLst>
                  </a:tr>
                  <a:tr h="7085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14" t="-489655" r="-602857" b="-922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489655" r="-498582" b="-922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429" t="-489655" r="-402143" b="-922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429" t="-489655" r="-302143" b="-922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429" t="-489655" r="-202143" b="-922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872" t="-489655" r="-100709" b="-922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143" t="-489655" r="-1429" b="-92241"/>
                          </a:stretch>
                        </a:blipFill>
                      </a:tcPr>
                    </a:tc>
                    <a:extLst>
                      <a:ext uri="{0D108BD9-81ED-4DB2-BD59-A6C34878D82A}">
                        <a16:rowId xmlns:a16="http://schemas.microsoft.com/office/drawing/2014/main" val="559293660"/>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14" t="-651429" r="-602857"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651429" r="-498582"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429" t="-651429" r="-402143"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429" t="-651429" r="-302143"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429" t="-651429" r="-202143"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872" t="-651429" r="-100709"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143" t="-651429" r="-1429" b="-1905"/>
                          </a:stretch>
                        </a:blipFill>
                      </a:tcPr>
                    </a:tc>
                    <a:extLst>
                      <a:ext uri="{0D108BD9-81ED-4DB2-BD59-A6C34878D82A}">
                        <a16:rowId xmlns:a16="http://schemas.microsoft.com/office/drawing/2014/main" val="937684049"/>
                      </a:ext>
                    </a:extLst>
                  </a:tr>
                </a:tbl>
              </a:graphicData>
            </a:graphic>
          </p:graphicFrame>
        </mc:Fallback>
      </mc:AlternateContent>
    </p:spTree>
    <p:extLst>
      <p:ext uri="{BB962C8B-B14F-4D97-AF65-F5344CB8AC3E}">
        <p14:creationId xmlns:p14="http://schemas.microsoft.com/office/powerpoint/2010/main" val="39750642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For any table…</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38200" y="1539642"/>
            <a:ext cx="3710553" cy="2993612"/>
          </a:xfrm>
        </p:spPr>
        <p:txBody>
          <a:bodyPr>
            <a:normAutofit fontScale="32500" lnSpcReduction="20000"/>
          </a:bodyPr>
          <a:lstStyle/>
          <a:p>
            <a:pPr marL="0" indent="0">
              <a:lnSpc>
                <a:spcPct val="150000"/>
              </a:lnSpc>
              <a:buNone/>
            </a:pPr>
            <a:endParaRPr lang="en-US" sz="7200" dirty="0" smtClean="0">
              <a:latin typeface="Cambria Math" panose="02040503050406030204" pitchFamily="18" charset="0"/>
              <a:ea typeface="Cambria Math" panose="02040503050406030204" pitchFamily="18" charset="0"/>
              <a:cs typeface="Arial" panose="020B0604020202020204" pitchFamily="34" charset="0"/>
            </a:endParaRPr>
          </a:p>
          <a:p>
            <a:pPr marL="0" indent="0">
              <a:lnSpc>
                <a:spcPct val="150000"/>
              </a:lnSpc>
              <a:buNone/>
            </a:pPr>
            <a:r>
              <a:rPr lang="en-US" sz="7200" dirty="0" smtClean="0">
                <a:ea typeface="Cambria Math" panose="02040503050406030204" pitchFamily="18" charset="0"/>
                <a:cs typeface="Arial" panose="020B0604020202020204" pitchFamily="34" charset="0"/>
              </a:rPr>
              <a:t>We can count the cells…</a:t>
            </a:r>
            <a:endParaRPr lang="en-US" sz="7200" dirty="0" smtClean="0">
              <a:solidFill>
                <a:srgbClr val="0070C0"/>
              </a:solidFill>
              <a:ea typeface="Cambria Math" panose="02040503050406030204" pitchFamily="18" charset="0"/>
              <a:cs typeface="Arial" panose="020B0604020202020204" pitchFamily="34" charset="0"/>
            </a:endParaRPr>
          </a:p>
          <a:p>
            <a:pPr marL="0" indent="0">
              <a:lnSpc>
                <a:spcPct val="150000"/>
              </a:lnSpc>
              <a:buNone/>
            </a:pPr>
            <a:endParaRPr lang="en-US" sz="96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9600" dirty="0" smtClean="0">
                <a:latin typeface="Arial" panose="020B0604020202020204" pitchFamily="34" charset="0"/>
                <a:ea typeface="Cambria Math" panose="02040503050406030204" pitchFamily="18" charset="0"/>
                <a:cs typeface="Arial" panose="020B0604020202020204" pitchFamily="34" charset="0"/>
              </a:rPr>
              <a:t> </a:t>
            </a:r>
            <a:endParaRPr lang="en-US" sz="96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D69D72-ABB3-F043-AB7B-9747B590CAA5}" type="slidenum">
              <a:rPr lang="en-US" smtClean="0"/>
              <a:t>96</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83748909"/>
                  </p:ext>
                </p:extLst>
              </p:nvPr>
            </p:nvGraphicFramePr>
            <p:xfrm>
              <a:off x="4844943" y="1697389"/>
              <a:ext cx="5980625" cy="4754281"/>
            </p:xfrm>
            <a:graphic>
              <a:graphicData uri="http://schemas.openxmlformats.org/drawingml/2006/table">
                <a:tbl>
                  <a:tblPr firstRow="1" bandRow="1">
                    <a:tableStyleId>{5C22544A-7EE6-4342-B048-85BDC9FD1C3A}</a:tableStyleId>
                  </a:tblPr>
                  <a:tblGrid>
                    <a:gridCol w="854375">
                      <a:extLst>
                        <a:ext uri="{9D8B030D-6E8A-4147-A177-3AD203B41FA5}">
                          <a16:colId xmlns:a16="http://schemas.microsoft.com/office/drawing/2014/main" val="816916805"/>
                        </a:ext>
                      </a:extLst>
                    </a:gridCol>
                    <a:gridCol w="854375">
                      <a:extLst>
                        <a:ext uri="{9D8B030D-6E8A-4147-A177-3AD203B41FA5}">
                          <a16:colId xmlns:a16="http://schemas.microsoft.com/office/drawing/2014/main" val="2201010461"/>
                        </a:ext>
                      </a:extLst>
                    </a:gridCol>
                    <a:gridCol w="854375">
                      <a:extLst>
                        <a:ext uri="{9D8B030D-6E8A-4147-A177-3AD203B41FA5}">
                          <a16:colId xmlns:a16="http://schemas.microsoft.com/office/drawing/2014/main" val="2638389074"/>
                        </a:ext>
                      </a:extLst>
                    </a:gridCol>
                    <a:gridCol w="854375">
                      <a:extLst>
                        <a:ext uri="{9D8B030D-6E8A-4147-A177-3AD203B41FA5}">
                          <a16:colId xmlns:a16="http://schemas.microsoft.com/office/drawing/2014/main" val="2713585454"/>
                        </a:ext>
                      </a:extLst>
                    </a:gridCol>
                    <a:gridCol w="854375">
                      <a:extLst>
                        <a:ext uri="{9D8B030D-6E8A-4147-A177-3AD203B41FA5}">
                          <a16:colId xmlns:a16="http://schemas.microsoft.com/office/drawing/2014/main" val="724528108"/>
                        </a:ext>
                      </a:extLst>
                    </a:gridCol>
                    <a:gridCol w="854375">
                      <a:extLst>
                        <a:ext uri="{9D8B030D-6E8A-4147-A177-3AD203B41FA5}">
                          <a16:colId xmlns:a16="http://schemas.microsoft.com/office/drawing/2014/main" val="3196385466"/>
                        </a:ext>
                      </a:extLst>
                    </a:gridCol>
                    <a:gridCol w="854375">
                      <a:extLst>
                        <a:ext uri="{9D8B030D-6E8A-4147-A177-3AD203B41FA5}">
                          <a16:colId xmlns:a16="http://schemas.microsoft.com/office/drawing/2014/main" val="1217371566"/>
                        </a:ext>
                      </a:extLst>
                    </a:gridCol>
                  </a:tblGrid>
                  <a:tr h="4788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5964533"/>
                      </a:ext>
                    </a:extLst>
                  </a:tr>
                  <a:tr h="65781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7</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647573"/>
                      </a:ext>
                    </a:extLst>
                  </a:tr>
                  <a:tr h="8367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8</m:t>
                                </m:r>
                              </m:oMath>
                            </m:oMathPara>
                          </a14:m>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186157"/>
                      </a:ext>
                    </a:extLst>
                  </a:tr>
                  <a:tr h="6591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6</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9</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021846"/>
                      </a:ext>
                    </a:extLst>
                  </a:tr>
                  <a:tr h="6570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4892463"/>
                      </a:ext>
                    </a:extLst>
                  </a:tr>
                  <a:tr h="6633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8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9293660"/>
                      </a:ext>
                    </a:extLst>
                  </a:tr>
                  <a:tr h="409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768404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83748909"/>
                  </p:ext>
                </p:extLst>
              </p:nvPr>
            </p:nvGraphicFramePr>
            <p:xfrm>
              <a:off x="4844943" y="1697389"/>
              <a:ext cx="5980625" cy="4754281"/>
            </p:xfrm>
            <a:graphic>
              <a:graphicData uri="http://schemas.openxmlformats.org/drawingml/2006/table">
                <a:tbl>
                  <a:tblPr firstRow="1" bandRow="1">
                    <a:tableStyleId>{5C22544A-7EE6-4342-B048-85BDC9FD1C3A}</a:tableStyleId>
                  </a:tblPr>
                  <a:tblGrid>
                    <a:gridCol w="854375">
                      <a:extLst>
                        <a:ext uri="{9D8B030D-6E8A-4147-A177-3AD203B41FA5}">
                          <a16:colId xmlns:a16="http://schemas.microsoft.com/office/drawing/2014/main" val="816916805"/>
                        </a:ext>
                      </a:extLst>
                    </a:gridCol>
                    <a:gridCol w="854375">
                      <a:extLst>
                        <a:ext uri="{9D8B030D-6E8A-4147-A177-3AD203B41FA5}">
                          <a16:colId xmlns:a16="http://schemas.microsoft.com/office/drawing/2014/main" val="2201010461"/>
                        </a:ext>
                      </a:extLst>
                    </a:gridCol>
                    <a:gridCol w="854375">
                      <a:extLst>
                        <a:ext uri="{9D8B030D-6E8A-4147-A177-3AD203B41FA5}">
                          <a16:colId xmlns:a16="http://schemas.microsoft.com/office/drawing/2014/main" val="2638389074"/>
                        </a:ext>
                      </a:extLst>
                    </a:gridCol>
                    <a:gridCol w="854375">
                      <a:extLst>
                        <a:ext uri="{9D8B030D-6E8A-4147-A177-3AD203B41FA5}">
                          <a16:colId xmlns:a16="http://schemas.microsoft.com/office/drawing/2014/main" val="2713585454"/>
                        </a:ext>
                      </a:extLst>
                    </a:gridCol>
                    <a:gridCol w="854375">
                      <a:extLst>
                        <a:ext uri="{9D8B030D-6E8A-4147-A177-3AD203B41FA5}">
                          <a16:colId xmlns:a16="http://schemas.microsoft.com/office/drawing/2014/main" val="724528108"/>
                        </a:ext>
                      </a:extLst>
                    </a:gridCol>
                    <a:gridCol w="854375">
                      <a:extLst>
                        <a:ext uri="{9D8B030D-6E8A-4147-A177-3AD203B41FA5}">
                          <a16:colId xmlns:a16="http://schemas.microsoft.com/office/drawing/2014/main" val="3196385466"/>
                        </a:ext>
                      </a:extLst>
                    </a:gridCol>
                    <a:gridCol w="854375">
                      <a:extLst>
                        <a:ext uri="{9D8B030D-6E8A-4147-A177-3AD203B41FA5}">
                          <a16:colId xmlns:a16="http://schemas.microsoft.com/office/drawing/2014/main" val="1217371566"/>
                        </a:ext>
                      </a:extLst>
                    </a:gridCol>
                  </a:tblGrid>
                  <a:tr h="6400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5964533"/>
                      </a:ext>
                    </a:extLst>
                  </a:tr>
                  <a:tr h="65781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98148" r="-498582" b="-527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429" t="-98148" r="-402143" b="-527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429" t="-98148" r="-302143" b="-527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429" t="-98148" r="-202143" b="-527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97872" t="-98148" r="-100709" b="-5277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2143" t="-98148" r="-1429" b="-527778"/>
                          </a:stretch>
                        </a:blipFill>
                      </a:tcPr>
                    </a:tc>
                    <a:extLst>
                      <a:ext uri="{0D108BD9-81ED-4DB2-BD59-A6C34878D82A}">
                        <a16:rowId xmlns:a16="http://schemas.microsoft.com/office/drawing/2014/main" val="1291647573"/>
                      </a:ext>
                    </a:extLst>
                  </a:tr>
                  <a:tr h="8367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155072" r="-498582" b="-31304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429" t="-155072" r="-402143" b="-31304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429" t="-155072" r="-302143" b="-31304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429" t="-155072" r="-202143" b="-313043"/>
                          </a:stretch>
                        </a:blip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2143" t="-155072" r="-1429" b="-313043"/>
                          </a:stretch>
                        </a:blipFill>
                      </a:tcPr>
                    </a:tc>
                    <a:extLst>
                      <a:ext uri="{0D108BD9-81ED-4DB2-BD59-A6C34878D82A}">
                        <a16:rowId xmlns:a16="http://schemas.microsoft.com/office/drawing/2014/main" val="975186157"/>
                      </a:ext>
                    </a:extLst>
                  </a:tr>
                  <a:tr h="6591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325926" r="-498582"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429" t="-325926" r="-402143"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429" t="-325926" r="-302143" b="-300000"/>
                          </a:stretch>
                        </a:blip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2143" t="-325926" r="-1429" b="-300000"/>
                          </a:stretch>
                        </a:blipFill>
                      </a:tcPr>
                    </a:tc>
                    <a:extLst>
                      <a:ext uri="{0D108BD9-81ED-4DB2-BD59-A6C34878D82A}">
                        <a16:rowId xmlns:a16="http://schemas.microsoft.com/office/drawing/2014/main" val="3676021846"/>
                      </a:ext>
                    </a:extLst>
                  </a:tr>
                  <a:tr h="6570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425926" r="-498582" b="-2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429" t="-425926" r="-402143" b="-200000"/>
                          </a:stretch>
                        </a:blip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2143" t="-425926" r="-1429" b="-200000"/>
                          </a:stretch>
                        </a:blipFill>
                      </a:tcPr>
                    </a:tc>
                    <a:extLst>
                      <a:ext uri="{0D108BD9-81ED-4DB2-BD59-A6C34878D82A}">
                        <a16:rowId xmlns:a16="http://schemas.microsoft.com/office/drawing/2014/main" val="584892463"/>
                      </a:ext>
                    </a:extLst>
                  </a:tr>
                  <a:tr h="6633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2143" t="-521101" r="-1429" b="-98165"/>
                          </a:stretch>
                        </a:blipFill>
                      </a:tcPr>
                    </a:tc>
                    <a:extLst>
                      <a:ext uri="{0D108BD9-81ED-4DB2-BD59-A6C34878D82A}">
                        <a16:rowId xmlns:a16="http://schemas.microsoft.com/office/drawing/2014/main" val="559293660"/>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644762" r="-498582"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429" t="-644762" r="-402143"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429" t="-644762" r="-302143"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429" t="-644762" r="-202143"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97872" t="-644762" r="-100709" b="-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2143" t="-644762" r="-1429" b="-1905"/>
                          </a:stretch>
                        </a:blipFill>
                      </a:tcPr>
                    </a:tc>
                    <a:extLst>
                      <a:ext uri="{0D108BD9-81ED-4DB2-BD59-A6C34878D82A}">
                        <a16:rowId xmlns:a16="http://schemas.microsoft.com/office/drawing/2014/main" val="937684049"/>
                      </a:ext>
                    </a:extLst>
                  </a:tr>
                </a:tbl>
              </a:graphicData>
            </a:graphic>
          </p:graphicFrame>
        </mc:Fallback>
      </mc:AlternateContent>
    </p:spTree>
    <p:extLst>
      <p:ext uri="{BB962C8B-B14F-4D97-AF65-F5344CB8AC3E}">
        <p14:creationId xmlns:p14="http://schemas.microsoft.com/office/powerpoint/2010/main" val="3551874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And thus</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2396425" y="1424089"/>
                <a:ext cx="7399149" cy="800602"/>
              </a:xfrm>
            </p:spPr>
            <p:txBody>
              <a:bodyPr>
                <a:normAutofit fontScale="70000" lnSpcReduction="20000"/>
              </a:bodyPr>
              <a:lstStyle/>
              <a:p>
                <a:pPr marL="0" indent="0">
                  <a:lnSpc>
                    <a:spcPct val="150000"/>
                  </a:lnSpc>
                  <a:buNone/>
                </a:pPr>
                <a14:m>
                  <m:oMath xmlns:m="http://schemas.openxmlformats.org/officeDocument/2006/math">
                    <m:r>
                      <a:rPr lang="en-US" sz="33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ℚ</m:t>
                    </m:r>
                    <m:r>
                      <a:rPr lang="en-US" sz="33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33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f>
                          <m:fPr>
                            <m:ctrlPr>
                              <a:rPr lang="en-US" sz="33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3300" i="1">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num>
                          <m:den>
                            <m:r>
                              <a:rPr lang="en-US" sz="33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den>
                        </m:f>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e>
                      <m:e>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33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m:rPr>
                            <m:nor/>
                          </m:rPr>
                          <a:rPr lang="en-US" sz="3300"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33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33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33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oMath>
                </a14:m>
                <a:r>
                  <a:rPr lang="en-US" sz="3300" dirty="0" smtClean="0">
                    <a:ea typeface="Cambria Math" panose="02040503050406030204" pitchFamily="18" charset="0"/>
                    <a:cs typeface="Arial" panose="020B0604020202020204" pitchFamily="34" charset="0"/>
                  </a:rPr>
                  <a:t>  can </a:t>
                </a:r>
                <a:r>
                  <a:rPr lang="en-US" sz="3300" dirty="0">
                    <a:ea typeface="Cambria Math" panose="02040503050406030204" pitchFamily="18" charset="0"/>
                    <a:cs typeface="Arial" panose="020B0604020202020204" pitchFamily="34" charset="0"/>
                  </a:rPr>
                  <a:t>be “counted</a:t>
                </a:r>
                <a:r>
                  <a:rPr lang="en-US" sz="3300" dirty="0" smtClean="0">
                    <a:ea typeface="Cambria Math" panose="02040503050406030204" pitchFamily="18" charset="0"/>
                    <a:cs typeface="Arial" panose="020B0604020202020204" pitchFamily="34" charset="0"/>
                  </a:rPr>
                  <a:t>”, too</a:t>
                </a:r>
                <a:endParaRPr lang="en-US" sz="3300" dirty="0">
                  <a:solidFill>
                    <a:srgbClr val="0070C0"/>
                  </a:solidFill>
                  <a:ea typeface="Cambria Math" panose="02040503050406030204" pitchFamily="18" charset="0"/>
                  <a:cs typeface="Arial" panose="020B0604020202020204" pitchFamily="34" charset="0"/>
                </a:endParaRPr>
              </a:p>
              <a:p>
                <a:pPr marL="0" indent="0">
                  <a:lnSpc>
                    <a:spcPct val="150000"/>
                  </a:lnSpc>
                  <a:buNone/>
                </a:pPr>
                <a:endParaRPr lang="en-US" sz="7200" dirty="0" smtClean="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2396425" y="1424089"/>
                <a:ext cx="7399149" cy="800602"/>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97</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120765158"/>
                  </p:ext>
                </p:extLst>
              </p:nvPr>
            </p:nvGraphicFramePr>
            <p:xfrm>
              <a:off x="1257085" y="2340246"/>
              <a:ext cx="4361049" cy="3872413"/>
            </p:xfrm>
            <a:graphic>
              <a:graphicData uri="http://schemas.openxmlformats.org/drawingml/2006/table">
                <a:tbl>
                  <a:tblPr firstRow="1" bandRow="1">
                    <a:tableStyleId>{5C22544A-7EE6-4342-B048-85BDC9FD1C3A}</a:tableStyleId>
                  </a:tblPr>
                  <a:tblGrid>
                    <a:gridCol w="623007">
                      <a:extLst>
                        <a:ext uri="{9D8B030D-6E8A-4147-A177-3AD203B41FA5}">
                          <a16:colId xmlns:a16="http://schemas.microsoft.com/office/drawing/2014/main" val="816916805"/>
                        </a:ext>
                      </a:extLst>
                    </a:gridCol>
                    <a:gridCol w="623007">
                      <a:extLst>
                        <a:ext uri="{9D8B030D-6E8A-4147-A177-3AD203B41FA5}">
                          <a16:colId xmlns:a16="http://schemas.microsoft.com/office/drawing/2014/main" val="2201010461"/>
                        </a:ext>
                      </a:extLst>
                    </a:gridCol>
                    <a:gridCol w="623007">
                      <a:extLst>
                        <a:ext uri="{9D8B030D-6E8A-4147-A177-3AD203B41FA5}">
                          <a16:colId xmlns:a16="http://schemas.microsoft.com/office/drawing/2014/main" val="2638389074"/>
                        </a:ext>
                      </a:extLst>
                    </a:gridCol>
                    <a:gridCol w="623007">
                      <a:extLst>
                        <a:ext uri="{9D8B030D-6E8A-4147-A177-3AD203B41FA5}">
                          <a16:colId xmlns:a16="http://schemas.microsoft.com/office/drawing/2014/main" val="2713585454"/>
                        </a:ext>
                      </a:extLst>
                    </a:gridCol>
                    <a:gridCol w="623007">
                      <a:extLst>
                        <a:ext uri="{9D8B030D-6E8A-4147-A177-3AD203B41FA5}">
                          <a16:colId xmlns:a16="http://schemas.microsoft.com/office/drawing/2014/main" val="724528108"/>
                        </a:ext>
                      </a:extLst>
                    </a:gridCol>
                    <a:gridCol w="623007">
                      <a:extLst>
                        <a:ext uri="{9D8B030D-6E8A-4147-A177-3AD203B41FA5}">
                          <a16:colId xmlns:a16="http://schemas.microsoft.com/office/drawing/2014/main" val="3196385466"/>
                        </a:ext>
                      </a:extLst>
                    </a:gridCol>
                    <a:gridCol w="623007">
                      <a:extLst>
                        <a:ext uri="{9D8B030D-6E8A-4147-A177-3AD203B41FA5}">
                          <a16:colId xmlns:a16="http://schemas.microsoft.com/office/drawing/2014/main" val="1217371566"/>
                        </a:ext>
                      </a:extLst>
                    </a:gridCol>
                  </a:tblGrid>
                  <a:tr h="542003">
                    <a:tc>
                      <a:txBody>
                        <a:bodyPr/>
                        <a:lstStyle/>
                        <a:p>
                          <a:pPr algn="l"/>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𝑏</m:t>
                                </m:r>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   </m:t>
                                </m:r>
                              </m:oMath>
                            </m:oMathPara>
                          </a14:m>
                          <a:endParaRPr lang="en-US" sz="1200" b="0" dirty="0" smtClean="0">
                            <a:solidFill>
                              <a:srgbClr val="0070C0"/>
                            </a:solidFill>
                            <a:ea typeface="Cambria Math" panose="02040503050406030204" pitchFamily="18" charset="0"/>
                            <a:cs typeface="Arial" panose="020B0604020202020204" pitchFamily="34" charset="0"/>
                          </a:endParaRPr>
                        </a:p>
                        <a:p>
                          <a:pPr algn="l"/>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𝑎</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5964533"/>
                      </a:ext>
                    </a:extLst>
                  </a:tr>
                  <a:tr h="54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647573"/>
                      </a:ext>
                    </a:extLst>
                  </a:tr>
                  <a:tr h="54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r>
                                  <a:rPr lang="en-US" sz="1200" b="0"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f>
                                  <m:fPr>
                                    <m:ctrlPr>
                                      <a:rPr lang="en-US" sz="12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186157"/>
                      </a:ext>
                    </a:extLst>
                  </a:tr>
                  <a:tr h="54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021846"/>
                      </a:ext>
                    </a:extLst>
                  </a:tr>
                  <a:tr h="54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4892463"/>
                      </a:ext>
                    </a:extLst>
                  </a:tr>
                  <a:tr h="600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1</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2</m:t>
                                    </m:r>
                                  </m:den>
                                </m:f>
                              </m:oMath>
                            </m:oMathPara>
                          </a14:m>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4</m:t>
                                    </m:r>
                                  </m:den>
                                </m:f>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f>
                                  <m:fPr>
                                    <m:ctrlPr>
                                      <a:rPr lang="en-US" sz="120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num>
                                  <m:den>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5</m:t>
                                    </m:r>
                                  </m:den>
                                </m:f>
                                <m:r>
                                  <a:rPr lang="en-US" sz="12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9293660"/>
                      </a:ext>
                    </a:extLst>
                  </a:tr>
                  <a:tr h="54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768404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120765158"/>
                  </p:ext>
                </p:extLst>
              </p:nvPr>
            </p:nvGraphicFramePr>
            <p:xfrm>
              <a:off x="1257085" y="2340246"/>
              <a:ext cx="4361049" cy="3872413"/>
            </p:xfrm>
            <a:graphic>
              <a:graphicData uri="http://schemas.openxmlformats.org/drawingml/2006/table">
                <a:tbl>
                  <a:tblPr firstRow="1" bandRow="1">
                    <a:tableStyleId>{5C22544A-7EE6-4342-B048-85BDC9FD1C3A}</a:tableStyleId>
                  </a:tblPr>
                  <a:tblGrid>
                    <a:gridCol w="623007">
                      <a:extLst>
                        <a:ext uri="{9D8B030D-6E8A-4147-A177-3AD203B41FA5}">
                          <a16:colId xmlns:a16="http://schemas.microsoft.com/office/drawing/2014/main" val="816916805"/>
                        </a:ext>
                      </a:extLst>
                    </a:gridCol>
                    <a:gridCol w="623007">
                      <a:extLst>
                        <a:ext uri="{9D8B030D-6E8A-4147-A177-3AD203B41FA5}">
                          <a16:colId xmlns:a16="http://schemas.microsoft.com/office/drawing/2014/main" val="2201010461"/>
                        </a:ext>
                      </a:extLst>
                    </a:gridCol>
                    <a:gridCol w="623007">
                      <a:extLst>
                        <a:ext uri="{9D8B030D-6E8A-4147-A177-3AD203B41FA5}">
                          <a16:colId xmlns:a16="http://schemas.microsoft.com/office/drawing/2014/main" val="2638389074"/>
                        </a:ext>
                      </a:extLst>
                    </a:gridCol>
                    <a:gridCol w="623007">
                      <a:extLst>
                        <a:ext uri="{9D8B030D-6E8A-4147-A177-3AD203B41FA5}">
                          <a16:colId xmlns:a16="http://schemas.microsoft.com/office/drawing/2014/main" val="2713585454"/>
                        </a:ext>
                      </a:extLst>
                    </a:gridCol>
                    <a:gridCol w="623007">
                      <a:extLst>
                        <a:ext uri="{9D8B030D-6E8A-4147-A177-3AD203B41FA5}">
                          <a16:colId xmlns:a16="http://schemas.microsoft.com/office/drawing/2014/main" val="724528108"/>
                        </a:ext>
                      </a:extLst>
                    </a:gridCol>
                    <a:gridCol w="623007">
                      <a:extLst>
                        <a:ext uri="{9D8B030D-6E8A-4147-A177-3AD203B41FA5}">
                          <a16:colId xmlns:a16="http://schemas.microsoft.com/office/drawing/2014/main" val="3196385466"/>
                        </a:ext>
                      </a:extLst>
                    </a:gridCol>
                    <a:gridCol w="623007">
                      <a:extLst>
                        <a:ext uri="{9D8B030D-6E8A-4147-A177-3AD203B41FA5}">
                          <a16:colId xmlns:a16="http://schemas.microsoft.com/office/drawing/2014/main" val="1217371566"/>
                        </a:ext>
                      </a:extLst>
                    </a:gridCol>
                  </a:tblGrid>
                  <a:tr h="5420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0" t="-1124" r="-603922" b="-6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124" r="-498058" b="-6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961" t="-1124" r="-402941" b="-6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961" t="-1124" r="-302941" b="-6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961" t="-1124" r="-202941" b="-6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087" t="-1124" r="-100971" b="-6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941" t="-1124" r="-1961" b="-617978"/>
                          </a:stretch>
                        </a:blipFill>
                      </a:tcPr>
                    </a:tc>
                    <a:extLst>
                      <a:ext uri="{0D108BD9-81ED-4DB2-BD59-A6C34878D82A}">
                        <a16:rowId xmlns:a16="http://schemas.microsoft.com/office/drawing/2014/main" val="2245964533"/>
                      </a:ext>
                    </a:extLst>
                  </a:tr>
                  <a:tr h="5420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0" t="-101124" r="-603922" b="-5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01124" r="-498058" b="-5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961" t="-101124" r="-402941" b="-5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961" t="-101124" r="-302941" b="-5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961" t="-101124" r="-202941" b="-5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087" t="-101124" r="-100971" b="-5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941" t="-101124" r="-1961" b="-517978"/>
                          </a:stretch>
                        </a:blipFill>
                      </a:tcPr>
                    </a:tc>
                    <a:extLst>
                      <a:ext uri="{0D108BD9-81ED-4DB2-BD59-A6C34878D82A}">
                        <a16:rowId xmlns:a16="http://schemas.microsoft.com/office/drawing/2014/main" val="1291647573"/>
                      </a:ext>
                    </a:extLst>
                  </a:tr>
                  <a:tr h="5420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0" t="-201124" r="-603922" b="-4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01124" r="-498058" b="-4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961" t="-201124" r="-402941" b="-4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961" t="-201124" r="-302941" b="-4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961" t="-201124" r="-202941" b="-4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087" t="-201124" r="-100971" b="-41797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941" t="-201124" r="-1961" b="-417978"/>
                          </a:stretch>
                        </a:blipFill>
                      </a:tcPr>
                    </a:tc>
                    <a:extLst>
                      <a:ext uri="{0D108BD9-81ED-4DB2-BD59-A6C34878D82A}">
                        <a16:rowId xmlns:a16="http://schemas.microsoft.com/office/drawing/2014/main" val="975186157"/>
                      </a:ext>
                    </a:extLst>
                  </a:tr>
                  <a:tr h="5420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0" t="-297778" r="-603922" b="-31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97778" r="-498058" b="-31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961" t="-297778" r="-402941" b="-31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961" t="-297778" r="-302941" b="-31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961" t="-297778" r="-202941" b="-31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087" t="-297778" r="-100971" b="-31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941" t="-297778" r="-1961" b="-313333"/>
                          </a:stretch>
                        </a:blipFill>
                      </a:tcPr>
                    </a:tc>
                    <a:extLst>
                      <a:ext uri="{0D108BD9-81ED-4DB2-BD59-A6C34878D82A}">
                        <a16:rowId xmlns:a16="http://schemas.microsoft.com/office/drawing/2014/main" val="3676021846"/>
                      </a:ext>
                    </a:extLst>
                  </a:tr>
                  <a:tr h="5420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0" t="-402247" r="-603922" b="-2168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402247" r="-498058" b="-2168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961" t="-402247" r="-402941" b="-2168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961" t="-402247" r="-302941" b="-2168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961" t="-402247" r="-202941" b="-2168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087" t="-402247" r="-100971" b="-2168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941" t="-402247" r="-1961" b="-216854"/>
                          </a:stretch>
                        </a:blipFill>
                      </a:tcPr>
                    </a:tc>
                    <a:extLst>
                      <a:ext uri="{0D108BD9-81ED-4DB2-BD59-A6C34878D82A}">
                        <a16:rowId xmlns:a16="http://schemas.microsoft.com/office/drawing/2014/main" val="584892463"/>
                      </a:ext>
                    </a:extLst>
                  </a:tr>
                  <a:tr h="62039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0" t="-438235" r="-603922" b="-892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438235" r="-498058" b="-892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961" t="-438235" r="-402941" b="-892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961" t="-438235" r="-302941" b="-892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961" t="-438235" r="-202941" b="-892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087" t="-438235" r="-100971" b="-892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941" t="-438235" r="-1961" b="-89216"/>
                          </a:stretch>
                        </a:blipFill>
                      </a:tcPr>
                    </a:tc>
                    <a:extLst>
                      <a:ext uri="{0D108BD9-81ED-4DB2-BD59-A6C34878D82A}">
                        <a16:rowId xmlns:a16="http://schemas.microsoft.com/office/drawing/2014/main" val="559293660"/>
                      </a:ext>
                    </a:extLst>
                  </a:tr>
                  <a:tr h="5420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0" t="-616854" r="-603922" b="-224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616854" r="-498058" b="-224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961" t="-616854" r="-402941" b="-224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961" t="-616854" r="-302941" b="-224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961" t="-616854" r="-202941" b="-224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087" t="-616854" r="-100971" b="-224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02941" t="-616854" r="-1961" b="-2247"/>
                          </a:stretch>
                        </a:blipFill>
                      </a:tcPr>
                    </a:tc>
                    <a:extLst>
                      <a:ext uri="{0D108BD9-81ED-4DB2-BD59-A6C34878D82A}">
                        <a16:rowId xmlns:a16="http://schemas.microsoft.com/office/drawing/2014/main" val="9376840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483058505"/>
                  </p:ext>
                </p:extLst>
              </p:nvPr>
            </p:nvGraphicFramePr>
            <p:xfrm>
              <a:off x="6276814" y="2294077"/>
              <a:ext cx="4207791" cy="3898482"/>
            </p:xfrm>
            <a:graphic>
              <a:graphicData uri="http://schemas.openxmlformats.org/drawingml/2006/table">
                <a:tbl>
                  <a:tblPr firstRow="1" bandRow="1">
                    <a:tableStyleId>{5C22544A-7EE6-4342-B048-85BDC9FD1C3A}</a:tableStyleId>
                  </a:tblPr>
                  <a:tblGrid>
                    <a:gridCol w="601113">
                      <a:extLst>
                        <a:ext uri="{9D8B030D-6E8A-4147-A177-3AD203B41FA5}">
                          <a16:colId xmlns:a16="http://schemas.microsoft.com/office/drawing/2014/main" val="816916805"/>
                        </a:ext>
                      </a:extLst>
                    </a:gridCol>
                    <a:gridCol w="601113">
                      <a:extLst>
                        <a:ext uri="{9D8B030D-6E8A-4147-A177-3AD203B41FA5}">
                          <a16:colId xmlns:a16="http://schemas.microsoft.com/office/drawing/2014/main" val="2201010461"/>
                        </a:ext>
                      </a:extLst>
                    </a:gridCol>
                    <a:gridCol w="601113">
                      <a:extLst>
                        <a:ext uri="{9D8B030D-6E8A-4147-A177-3AD203B41FA5}">
                          <a16:colId xmlns:a16="http://schemas.microsoft.com/office/drawing/2014/main" val="2638389074"/>
                        </a:ext>
                      </a:extLst>
                    </a:gridCol>
                    <a:gridCol w="601113">
                      <a:extLst>
                        <a:ext uri="{9D8B030D-6E8A-4147-A177-3AD203B41FA5}">
                          <a16:colId xmlns:a16="http://schemas.microsoft.com/office/drawing/2014/main" val="2713585454"/>
                        </a:ext>
                      </a:extLst>
                    </a:gridCol>
                    <a:gridCol w="601113">
                      <a:extLst>
                        <a:ext uri="{9D8B030D-6E8A-4147-A177-3AD203B41FA5}">
                          <a16:colId xmlns:a16="http://schemas.microsoft.com/office/drawing/2014/main" val="724528108"/>
                        </a:ext>
                      </a:extLst>
                    </a:gridCol>
                    <a:gridCol w="601113">
                      <a:extLst>
                        <a:ext uri="{9D8B030D-6E8A-4147-A177-3AD203B41FA5}">
                          <a16:colId xmlns:a16="http://schemas.microsoft.com/office/drawing/2014/main" val="3196385466"/>
                        </a:ext>
                      </a:extLst>
                    </a:gridCol>
                    <a:gridCol w="601113">
                      <a:extLst>
                        <a:ext uri="{9D8B030D-6E8A-4147-A177-3AD203B41FA5}">
                          <a16:colId xmlns:a16="http://schemas.microsoft.com/office/drawing/2014/main" val="1217371566"/>
                        </a:ext>
                      </a:extLst>
                    </a:gridCol>
                  </a:tblGrid>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5964533"/>
                      </a:ext>
                    </a:extLst>
                  </a:tr>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4</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7</m:t>
                                </m:r>
                              </m:oMath>
                            </m:oMathPara>
                          </a14:m>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647573"/>
                      </a:ext>
                    </a:extLst>
                  </a:tr>
                  <a:tr h="556926">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5</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8</m:t>
                                </m:r>
                              </m:oMath>
                            </m:oMathPara>
                          </a14:m>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186157"/>
                      </a:ext>
                    </a:extLst>
                  </a:tr>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6</m:t>
                                </m:r>
                              </m:oMath>
                            </m:oMathPara>
                          </a14:m>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9</m:t>
                                </m:r>
                              </m:oMath>
                            </m:oMathPara>
                          </a14:m>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021846"/>
                      </a:ext>
                    </a:extLst>
                  </a:tr>
                  <a:tr h="556926">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10</m:t>
                                </m:r>
                              </m:oMath>
                            </m:oMathPara>
                          </a14:m>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mn-lt"/>
                            <a:ea typeface="+mn-ea"/>
                            <a:cs typeface="+mn-cs"/>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4892463"/>
                      </a:ext>
                    </a:extLst>
                  </a:tr>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m:oMathPara>
                          </a14:m>
                          <a:endPar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9293660"/>
                      </a:ext>
                    </a:extLst>
                  </a:tr>
                  <a:tr h="55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1200" dirty="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7684049"/>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483058505"/>
                  </p:ext>
                </p:extLst>
              </p:nvPr>
            </p:nvGraphicFramePr>
            <p:xfrm>
              <a:off x="6276814" y="2294077"/>
              <a:ext cx="4207791" cy="3898482"/>
            </p:xfrm>
            <a:graphic>
              <a:graphicData uri="http://schemas.openxmlformats.org/drawingml/2006/table">
                <a:tbl>
                  <a:tblPr firstRow="1" bandRow="1">
                    <a:tableStyleId>{5C22544A-7EE6-4342-B048-85BDC9FD1C3A}</a:tableStyleId>
                  </a:tblPr>
                  <a:tblGrid>
                    <a:gridCol w="601113">
                      <a:extLst>
                        <a:ext uri="{9D8B030D-6E8A-4147-A177-3AD203B41FA5}">
                          <a16:colId xmlns:a16="http://schemas.microsoft.com/office/drawing/2014/main" val="816916805"/>
                        </a:ext>
                      </a:extLst>
                    </a:gridCol>
                    <a:gridCol w="601113">
                      <a:extLst>
                        <a:ext uri="{9D8B030D-6E8A-4147-A177-3AD203B41FA5}">
                          <a16:colId xmlns:a16="http://schemas.microsoft.com/office/drawing/2014/main" val="2201010461"/>
                        </a:ext>
                      </a:extLst>
                    </a:gridCol>
                    <a:gridCol w="601113">
                      <a:extLst>
                        <a:ext uri="{9D8B030D-6E8A-4147-A177-3AD203B41FA5}">
                          <a16:colId xmlns:a16="http://schemas.microsoft.com/office/drawing/2014/main" val="2638389074"/>
                        </a:ext>
                      </a:extLst>
                    </a:gridCol>
                    <a:gridCol w="601113">
                      <a:extLst>
                        <a:ext uri="{9D8B030D-6E8A-4147-A177-3AD203B41FA5}">
                          <a16:colId xmlns:a16="http://schemas.microsoft.com/office/drawing/2014/main" val="2713585454"/>
                        </a:ext>
                      </a:extLst>
                    </a:gridCol>
                    <a:gridCol w="601113">
                      <a:extLst>
                        <a:ext uri="{9D8B030D-6E8A-4147-A177-3AD203B41FA5}">
                          <a16:colId xmlns:a16="http://schemas.microsoft.com/office/drawing/2014/main" val="724528108"/>
                        </a:ext>
                      </a:extLst>
                    </a:gridCol>
                    <a:gridCol w="601113">
                      <a:extLst>
                        <a:ext uri="{9D8B030D-6E8A-4147-A177-3AD203B41FA5}">
                          <a16:colId xmlns:a16="http://schemas.microsoft.com/office/drawing/2014/main" val="3196385466"/>
                        </a:ext>
                      </a:extLst>
                    </a:gridCol>
                    <a:gridCol w="601113">
                      <a:extLst>
                        <a:ext uri="{9D8B030D-6E8A-4147-A177-3AD203B41FA5}">
                          <a16:colId xmlns:a16="http://schemas.microsoft.com/office/drawing/2014/main" val="1217371566"/>
                        </a:ext>
                      </a:extLst>
                    </a:gridCol>
                  </a:tblGrid>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5964533"/>
                      </a:ext>
                    </a:extLst>
                  </a:tr>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41" t="-100000" r="-506122" b="-4989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100000" r="-401010" b="-4989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000" t="-100000" r="-301010" b="-4989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0000" t="-100000" r="-201010" b="-4989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5102" t="-100000" r="-103061" b="-4989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90" t="-100000" r="-2020" b="-498913"/>
                          </a:stretch>
                        </a:blipFill>
                      </a:tcPr>
                    </a:tc>
                    <a:extLst>
                      <a:ext uri="{0D108BD9-81ED-4DB2-BD59-A6C34878D82A}">
                        <a16:rowId xmlns:a16="http://schemas.microsoft.com/office/drawing/2014/main" val="1291647573"/>
                      </a:ext>
                    </a:extLst>
                  </a:tr>
                  <a:tr h="556926">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41" t="-202198" r="-506122" b="-40439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202198" r="-401010" b="-40439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000" t="-202198" r="-301010" b="-40439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0000" t="-202198" r="-201010" b="-404396"/>
                          </a:stretch>
                        </a:blip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90" t="-202198" r="-2020" b="-404396"/>
                          </a:stretch>
                        </a:blipFill>
                      </a:tcPr>
                    </a:tc>
                    <a:extLst>
                      <a:ext uri="{0D108BD9-81ED-4DB2-BD59-A6C34878D82A}">
                        <a16:rowId xmlns:a16="http://schemas.microsoft.com/office/drawing/2014/main" val="975186157"/>
                      </a:ext>
                    </a:extLst>
                  </a:tr>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41" t="-298913" r="-506122"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298913" r="-401010"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000" t="-298913" r="-301010" b="-300000"/>
                          </a:stretch>
                        </a:blip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90" t="-298913" r="-2020" b="-300000"/>
                          </a:stretch>
                        </a:blipFill>
                      </a:tcPr>
                    </a:tc>
                    <a:extLst>
                      <a:ext uri="{0D108BD9-81ED-4DB2-BD59-A6C34878D82A}">
                        <a16:rowId xmlns:a16="http://schemas.microsoft.com/office/drawing/2014/main" val="3676021846"/>
                      </a:ext>
                    </a:extLst>
                  </a:tr>
                  <a:tr h="556926">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41" t="-403297" r="-506122" b="-2032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403297" r="-401010" b="-203297"/>
                          </a:stretch>
                        </a:blip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90" t="-403297" r="-2020" b="-203297"/>
                          </a:stretch>
                        </a:blipFill>
                      </a:tcPr>
                    </a:tc>
                    <a:extLst>
                      <a:ext uri="{0D108BD9-81ED-4DB2-BD59-A6C34878D82A}">
                        <a16:rowId xmlns:a16="http://schemas.microsoft.com/office/drawing/2014/main" val="584892463"/>
                      </a:ext>
                    </a:extLst>
                  </a:tr>
                  <a:tr h="556926">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90" t="-497826" r="-2020" b="-101087"/>
                          </a:stretch>
                        </a:blipFill>
                      </a:tcPr>
                    </a:tc>
                    <a:extLst>
                      <a:ext uri="{0D108BD9-81ED-4DB2-BD59-A6C34878D82A}">
                        <a16:rowId xmlns:a16="http://schemas.microsoft.com/office/drawing/2014/main" val="559293660"/>
                      </a:ext>
                    </a:extLst>
                  </a:tr>
                  <a:tr h="55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41" t="-604396" r="-506122"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604396" r="-401010"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000" t="-604396" r="-301010"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0000" t="-604396" r="-201010"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05102" t="-604396" r="-103061" b="-219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90" t="-604396" r="-2020" b="-2198"/>
                          </a:stretch>
                        </a:blipFill>
                      </a:tcPr>
                    </a:tc>
                    <a:extLst>
                      <a:ext uri="{0D108BD9-81ED-4DB2-BD59-A6C34878D82A}">
                        <a16:rowId xmlns:a16="http://schemas.microsoft.com/office/drawing/2014/main" val="937684049"/>
                      </a:ext>
                    </a:extLst>
                  </a:tr>
                </a:tbl>
              </a:graphicData>
            </a:graphic>
          </p:graphicFrame>
        </mc:Fallback>
      </mc:AlternateContent>
    </p:spTree>
    <p:extLst>
      <p:ext uri="{BB962C8B-B14F-4D97-AF65-F5344CB8AC3E}">
        <p14:creationId xmlns:p14="http://schemas.microsoft.com/office/powerpoint/2010/main" val="40385591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So it turns out that </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1082963" y="1940797"/>
                <a:ext cx="10363826" cy="4165443"/>
              </a:xfrm>
            </p:spPr>
            <p:txBody>
              <a:bodyPr>
                <a:normAutofit/>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The naturals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a:latin typeface="Arial" panose="020B0604020202020204" pitchFamily="34" charset="0"/>
                    <a:ea typeface="Cambria Math" panose="02040503050406030204" pitchFamily="18" charset="0"/>
                    <a:cs typeface="Arial" panose="020B0604020202020204" pitchFamily="34" charset="0"/>
                  </a:rPr>
                  <a:t>t</a:t>
                </a:r>
                <a:r>
                  <a:rPr lang="en-US" sz="2400" dirty="0" smtClean="0">
                    <a:latin typeface="Arial" panose="020B0604020202020204" pitchFamily="34" charset="0"/>
                    <a:ea typeface="Cambria Math" panose="02040503050406030204" pitchFamily="18" charset="0"/>
                    <a:cs typeface="Arial" panose="020B0604020202020204" pitchFamily="34" charset="0"/>
                  </a:rPr>
                  <a:t>he integers</a:t>
                </a:r>
                <a:r>
                  <a:rPr lang="en-US" sz="2400"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ℤ</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a14:m>
                <a:endParaRPr lang="en-US" sz="2400" cap="none" dirty="0">
                  <a:latin typeface="Arial" panose="020B0604020202020204" pitchFamily="34" charset="0"/>
                  <a:cs typeface="Arial" panose="020B0604020202020204" pitchFamily="34" charset="0"/>
                </a:endParaRPr>
              </a:p>
              <a:p>
                <a:pPr marL="0" indent="0">
                  <a:lnSpc>
                    <a:spcPct val="150000"/>
                  </a:lnSpc>
                  <a:buNone/>
                </a:pP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nd the rationals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ℚ</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f>
                          <m:fPr>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num>
                          <m:den>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den>
                        </m:f>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e>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ℤ</m:t>
                        </m:r>
                        <m:r>
                          <m:rPr>
                            <m:nor/>
                          </m:rPr>
                          <a:rPr lang="en-US" sz="240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oMath>
                </a14:m>
                <a:endParaRPr lang="en-US" sz="2400" dirty="0" smtClean="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all have “as many elements as</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each other</a:t>
                </a:r>
              </a:p>
              <a:p>
                <a:pPr marL="0" indent="0">
                  <a:lnSpc>
                    <a:spcPct val="150000"/>
                  </a:lnSpc>
                  <a:buNone/>
                </a:pPr>
                <a:r>
                  <a:rPr lang="en-US" sz="2400" dirty="0" smtClean="0">
                    <a:latin typeface="Arial" panose="020B0604020202020204" pitchFamily="34" charset="0"/>
                    <a:cs typeface="Arial" panose="020B0604020202020204" pitchFamily="34" charset="0"/>
                  </a:rPr>
                  <a:t>They are all </a:t>
                </a:r>
                <a:r>
                  <a:rPr lang="en-US" sz="2400" dirty="0" smtClean="0">
                    <a:solidFill>
                      <a:srgbClr val="0070C0"/>
                    </a:solidFill>
                    <a:latin typeface="Arial" panose="020B0604020202020204" pitchFamily="34" charset="0"/>
                    <a:cs typeface="Arial" panose="020B0604020202020204" pitchFamily="34" charset="0"/>
                  </a:rPr>
                  <a:t>countable</a:t>
                </a:r>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1082963" y="1940797"/>
                <a:ext cx="10363826" cy="4165443"/>
              </a:xfrm>
              <a:blipFill rotWithShape="1">
                <a:blip r:embed="rId2"/>
                <a:stretch>
                  <a:fillRect l="-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98</a:t>
            </a:fld>
            <a:endParaRPr lang="en-US"/>
          </a:p>
        </p:txBody>
      </p:sp>
    </p:spTree>
    <p:extLst>
      <p:ext uri="{BB962C8B-B14F-4D97-AF65-F5344CB8AC3E}">
        <p14:creationId xmlns:p14="http://schemas.microsoft.com/office/powerpoint/2010/main" val="33918680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a:r>
              <a:rPr lang="en-US" dirty="0" smtClean="0">
                <a:solidFill>
                  <a:srgbClr val="7030A0"/>
                </a:solidFill>
                <a:latin typeface="Arial" panose="020B0604020202020204" pitchFamily="34" charset="0"/>
                <a:cs typeface="Arial" panose="020B0604020202020204" pitchFamily="34" charset="0"/>
              </a:rPr>
              <a:t>Admittedly, it’s weird…</a:t>
            </a:r>
            <a:endParaRPr lang="en-US" dirty="0">
              <a:solidFill>
                <a:srgbClr val="7030A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935729" y="1690688"/>
                <a:ext cx="10363826" cy="4165443"/>
              </a:xfrm>
            </p:spPr>
            <p:txBody>
              <a:bodyPr>
                <a:normAutofit fontScale="92500"/>
              </a:bodyPr>
              <a:lstStyle/>
              <a:p>
                <a:pPr marL="0" indent="0">
                  <a:lnSpc>
                    <a:spcPct val="150000"/>
                  </a:lnSpc>
                  <a:buNone/>
                </a:pPr>
                <a:r>
                  <a:rPr lang="en-US" sz="2400" b="0" cap="none" dirty="0" smtClean="0">
                    <a:latin typeface="Arial" panose="020B0604020202020204" pitchFamily="34" charset="0"/>
                    <a:ea typeface="Cambria Math" panose="02040503050406030204" pitchFamily="18" charset="0"/>
                    <a:cs typeface="Arial" panose="020B0604020202020204" pitchFamily="34" charset="0"/>
                  </a:rPr>
                  <a:t>That a set		</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r>
                  <a:rPr lang="en-US" sz="2400" dirty="0" smtClean="0">
                    <a:latin typeface="Arial" panose="020B0604020202020204" pitchFamily="34" charset="0"/>
                    <a:ea typeface="Cambria Math" panose="02040503050406030204" pitchFamily="18" charset="0"/>
                    <a:cs typeface="Arial" panose="020B0604020202020204" pitchFamily="34" charset="0"/>
                  </a:rPr>
                  <a:t>would have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as many </a:t>
                </a:r>
                <a:r>
                  <a:rPr lang="en-US" sz="2400" dirty="0" smtClean="0">
                    <a:latin typeface="Arial" panose="020B0604020202020204" pitchFamily="34" charset="0"/>
                    <a:cs typeface="Arial" panose="020B0604020202020204" pitchFamily="34" charset="0"/>
                  </a:rPr>
                  <a:t>elements as</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supersets thereof</a:t>
                </a:r>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ℤ</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0</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1</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3</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e>
                      </m:d>
                    </m:oMath>
                  </m:oMathPara>
                </a14:m>
                <a:endParaRPr lang="en-US" sz="2400" dirty="0" smtClean="0">
                  <a:solidFill>
                    <a:srgbClr val="FF0000"/>
                  </a:solidFill>
                  <a:latin typeface="Arial" panose="020B0604020202020204" pitchFamily="34" charset="0"/>
                  <a:ea typeface="Cambria Math" panose="02040503050406030204" pitchFamily="18"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ℚ</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dPr>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f>
                            <m:fPr>
                              <m:ctrlP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num>
                            <m:den>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den>
                          </m:f>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e>
                        <m:e>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𝑎</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dirty="0">
                              <a:solidFill>
                                <a:srgbClr val="FF0000"/>
                              </a:solidFill>
                              <a:latin typeface="Cambria Math" panose="02040503050406030204" pitchFamily="18" charset="0"/>
                              <a:ea typeface="Cambria Math" panose="02040503050406030204" pitchFamily="18" charset="0"/>
                              <a:cs typeface="Arial" panose="020B0604020202020204" pitchFamily="34" charset="0"/>
                            </a:rPr>
                            <m:t>ℤ</m:t>
                          </m:r>
                          <m:r>
                            <m:rPr>
                              <m:nor/>
                            </m:rPr>
                            <a:rPr lang="en-US" sz="240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𝑏</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0</m:t>
                          </m:r>
                        </m:e>
                      </m:d>
                      <m:r>
                        <a:rPr lang="en-US" sz="2400" i="1">
                          <a:solidFill>
                            <a:srgbClr val="FF0000"/>
                          </a:solidFill>
                          <a:latin typeface="Cambria Math"/>
                          <a:ea typeface="Cambria Math" panose="02040503050406030204" pitchFamily="18" charset="0"/>
                          <a:cs typeface="Arial" panose="020B0604020202020204" pitchFamily="34" charset="0"/>
                        </a:rPr>
                        <m:t> </m:t>
                      </m:r>
                    </m:oMath>
                  </m:oMathPara>
                </a14:m>
                <a:endParaRPr lang="en-US" sz="2400" dirty="0" smtClean="0">
                  <a:latin typeface="Arial" panose="020B0604020202020204" pitchFamily="34" charset="0"/>
                  <a:cs typeface="Arial" panose="020B0604020202020204" pitchFamily="34" charset="0"/>
                </a:endParaRPr>
              </a:p>
              <a:p>
                <a:pPr marL="0" indent="0">
                  <a:lnSpc>
                    <a:spcPct val="150000"/>
                  </a:lnSpc>
                  <a:buNone/>
                </a:pPr>
                <a:r>
                  <a:rPr lang="en-US" sz="2400" dirty="0" smtClean="0">
                    <a:latin typeface="Arial" panose="020B0604020202020204" pitchFamily="34" charset="0"/>
                    <a:cs typeface="Arial" panose="020B0604020202020204" pitchFamily="34" charset="0"/>
                  </a:rPr>
                  <a:t>But we simply don’t have a better definition of the (same) “number of elements” for infinite sets</a:t>
                </a: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935729" y="1690688"/>
                <a:ext cx="10363826" cy="4165443"/>
              </a:xfrm>
              <a:blipFill>
                <a:blip r:embed="rId2"/>
                <a:stretch>
                  <a:fillRect l="-764" b="-29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99</a:t>
            </a:fld>
            <a:endParaRPr lang="en-US"/>
          </a:p>
        </p:txBody>
      </p:sp>
    </p:spTree>
    <p:extLst>
      <p:ext uri="{BB962C8B-B14F-4D97-AF65-F5344CB8AC3E}">
        <p14:creationId xmlns:p14="http://schemas.microsoft.com/office/powerpoint/2010/main" val="51488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21324</TotalTime>
  <Words>19906</Words>
  <Application>Microsoft Office PowerPoint</Application>
  <PresentationFormat>Widescreen</PresentationFormat>
  <Paragraphs>3023</Paragraphs>
  <Slides>300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300</vt:i4>
      </vt:variant>
    </vt:vector>
  </HeadingPairs>
  <TitlesOfParts>
    <vt:vector size="304" baseType="lpstr">
      <vt:lpstr>Arial</vt:lpstr>
      <vt:lpstr>Calibri</vt:lpstr>
      <vt:lpstr>Cambria Math</vt:lpstr>
      <vt:lpstr>Office Theme</vt:lpstr>
      <vt:lpstr>Microeconomics </vt:lpstr>
      <vt:lpstr>Is Economics a Science? </vt:lpstr>
      <vt:lpstr>Issues</vt:lpstr>
      <vt:lpstr>Economics doesn’t predict</vt:lpstr>
      <vt:lpstr>No one predicts</vt:lpstr>
      <vt:lpstr>Chaos</vt:lpstr>
      <vt:lpstr>Chaos</vt:lpstr>
      <vt:lpstr>Two additional complications</vt:lpstr>
      <vt:lpstr>Economics actually does predict</vt:lpstr>
      <vt:lpstr>It is easier to predict when</vt:lpstr>
      <vt:lpstr>Who needs to predict?</vt:lpstr>
      <vt:lpstr>All assumptions are wrong</vt:lpstr>
      <vt:lpstr>The Ultimatum Game</vt:lpstr>
      <vt:lpstr>The Ultimatum Game</vt:lpstr>
      <vt:lpstr>Reference</vt:lpstr>
      <vt:lpstr>What does the theory say?</vt:lpstr>
      <vt:lpstr>Well,</vt:lpstr>
      <vt:lpstr>Backward Induction</vt:lpstr>
      <vt:lpstr>Backward Induction assumptions</vt:lpstr>
      <vt:lpstr>So in this case</vt:lpstr>
      <vt:lpstr>Important</vt:lpstr>
      <vt:lpstr>Emotional payoffs</vt:lpstr>
      <vt:lpstr>Is it rational to respond to emotions?</vt:lpstr>
      <vt:lpstr>Back to the Ultimatum Game</vt:lpstr>
      <vt:lpstr>  The Ultimatum Game with delay</vt:lpstr>
      <vt:lpstr>Not even in good faith</vt:lpstr>
      <vt:lpstr>Can science be objective?</vt:lpstr>
      <vt:lpstr>Shouldn’t we be suspicious?</vt:lpstr>
      <vt:lpstr>Positive vs. Normative</vt:lpstr>
      <vt:lpstr>How do we judge theories</vt:lpstr>
      <vt:lpstr>The Little Prince</vt:lpstr>
      <vt:lpstr>So what is a good normative theory?</vt:lpstr>
      <vt:lpstr>Be that as it may</vt:lpstr>
      <vt:lpstr>Utility Maximization</vt:lpstr>
      <vt:lpstr>Who maximizes utility ?</vt:lpstr>
      <vt:lpstr>What’s observable ?</vt:lpstr>
      <vt:lpstr>Binary relations</vt:lpstr>
      <vt:lpstr>Equivalence relations</vt:lpstr>
      <vt:lpstr>Equivalence relations – examples</vt:lpstr>
      <vt:lpstr>Equivalence relations – examples</vt:lpstr>
      <vt:lpstr>Equivalence classes</vt:lpstr>
      <vt:lpstr>Preference relations</vt:lpstr>
      <vt:lpstr>Preference relations – weak and strict</vt:lpstr>
      <vt:lpstr>If ≽ is transitive, then so is ~</vt:lpstr>
      <vt:lpstr>If ≽ is transitive, then so is ≻</vt:lpstr>
      <vt:lpstr>x≽z</vt:lpstr>
      <vt:lpstr>not z≽x</vt:lpstr>
      <vt:lpstr>Utility representation</vt:lpstr>
      <vt:lpstr>Different notions of representation</vt:lpstr>
      <vt:lpstr>Equivalence of (i) and (ii)</vt:lpstr>
      <vt:lpstr>Contrapositives</vt:lpstr>
      <vt:lpstr>Back to the equivalence of (i) and (ii)</vt:lpstr>
      <vt:lpstr>And (i) [hence (ii)] implies (iii)</vt:lpstr>
      <vt:lpstr>Why doesn’t (iii) imply (i) ?</vt:lpstr>
      <vt:lpstr>Conditions for utility representation</vt:lpstr>
      <vt:lpstr>Interpretation I: meta-scientific</vt:lpstr>
      <vt:lpstr>Logical Positivism</vt:lpstr>
      <vt:lpstr>Logical Positivism +</vt:lpstr>
      <vt:lpstr>Logical Positivism and economics</vt:lpstr>
      <vt:lpstr>Economics and psychology</vt:lpstr>
      <vt:lpstr>Was it really Logical Positivism?</vt:lpstr>
      <vt:lpstr>Utility and marginal utility</vt:lpstr>
      <vt:lpstr>The Marginalist Revolution</vt:lpstr>
      <vt:lpstr>Be that as it may</vt:lpstr>
      <vt:lpstr>Interpretation II: normative</vt:lpstr>
      <vt:lpstr>The normative interpretation – cont.</vt:lpstr>
      <vt:lpstr>Interpretation III: descriptive</vt:lpstr>
      <vt:lpstr>The descriptive interpretation – cont.</vt:lpstr>
      <vt:lpstr>Comments</vt:lpstr>
      <vt:lpstr>Compare with Social Choice</vt:lpstr>
      <vt:lpstr>Pareto Domination</vt:lpstr>
      <vt:lpstr>Majority vote</vt:lpstr>
      <vt:lpstr>Condorcet’s Paradox</vt:lpstr>
      <vt:lpstr>Condorcet’s Paradox – cont.</vt:lpstr>
      <vt:lpstr>The social choice perspective</vt:lpstr>
      <vt:lpstr>Indeed, it can happen in one’s mind</vt:lpstr>
      <vt:lpstr>Is the utility unique?</vt:lpstr>
      <vt:lpstr>How unique is the utility?</vt:lpstr>
      <vt:lpstr>Cardinal utility</vt:lpstr>
      <vt:lpstr>But</vt:lpstr>
      <vt:lpstr>Conditions for utility representation – beyond finite</vt:lpstr>
      <vt:lpstr>Conditions for utility representation – beyond countable</vt:lpstr>
      <vt:lpstr>Lexicographic preferences</vt:lpstr>
      <vt:lpstr>Why is there no representation?</vt:lpstr>
      <vt:lpstr>Continuity</vt:lpstr>
      <vt:lpstr>Continuity is very reasonable</vt:lpstr>
      <vt:lpstr>Lexicographic preferences  aren’t continuous</vt:lpstr>
      <vt:lpstr>Is continuity reasonable, then?</vt:lpstr>
      <vt:lpstr>Continuous utility representation</vt:lpstr>
      <vt:lpstr>Background:  Countable and uncountable sets</vt:lpstr>
      <vt:lpstr>A puzzle</vt:lpstr>
      <vt:lpstr>Well, you can:</vt:lpstr>
      <vt:lpstr>“As many elements as’’</vt:lpstr>
      <vt:lpstr>What about all the integers?</vt:lpstr>
      <vt:lpstr>And the rationals?</vt:lpstr>
      <vt:lpstr>For any table…</vt:lpstr>
      <vt:lpstr>And thus</vt:lpstr>
      <vt:lpstr>So it turns out that </vt:lpstr>
      <vt:lpstr>Admittedly, it’s weird…</vt:lpstr>
      <vt:lpstr>And it can also happen with intervals</vt:lpstr>
      <vt:lpstr>Any two intervals</vt:lpstr>
      <vt:lpstr>Even infinite and finite</vt:lpstr>
      <vt:lpstr>And since we have </vt:lpstr>
      <vt:lpstr>All intervals</vt:lpstr>
      <vt:lpstr>So maybe all infinities are the same?</vt:lpstr>
      <vt:lpstr>Well, they aren’t</vt:lpstr>
      <vt:lpstr>[0,1] isn’t countable</vt:lpstr>
      <vt:lpstr>If [0,1] were countable</vt:lpstr>
      <vt:lpstr>Why d_i^i+2 ?</vt:lpstr>
      <vt:lpstr> Consumer theory  </vt:lpstr>
      <vt:lpstr>    Consumer theory:  Basic concepts and preview </vt:lpstr>
      <vt:lpstr>A basic distinction</vt:lpstr>
      <vt:lpstr>What can we choose</vt:lpstr>
      <vt:lpstr>The budget constraint</vt:lpstr>
      <vt:lpstr>The objective function</vt:lpstr>
      <vt:lpstr>Indifference curves</vt:lpstr>
      <vt:lpstr>Indifference curves</vt:lpstr>
      <vt:lpstr>Optimization</vt:lpstr>
      <vt:lpstr>Sneak preview</vt:lpstr>
      <vt:lpstr>The marginality condition</vt:lpstr>
      <vt:lpstr>Why equate slopes?</vt:lpstr>
      <vt:lpstr>Why equate slopes?</vt:lpstr>
      <vt:lpstr>The slope of the budget constraint</vt:lpstr>
      <vt:lpstr>The slope of the indifference curve</vt:lpstr>
      <vt:lpstr>… So, we want equality of slopes:</vt:lpstr>
      <vt:lpstr>The economic meaning of  the marginality condition</vt:lpstr>
      <vt:lpstr>Thus…</vt:lpstr>
      <vt:lpstr>Unless this is impossible, say</vt:lpstr>
      <vt:lpstr>Example</vt:lpstr>
      <vt:lpstr>The budget constraint</vt:lpstr>
      <vt:lpstr>Example: linear utility</vt:lpstr>
      <vt:lpstr>PowerPoint Presentation</vt:lpstr>
      <vt:lpstr>What is exactly meant by〖 U〗_x=6,U_y=1  ? </vt:lpstr>
      <vt:lpstr>Partial derivatives graphically</vt:lpstr>
      <vt:lpstr>Examples of partial derivatives</vt:lpstr>
      <vt:lpstr>The economic meaning of</vt:lpstr>
      <vt:lpstr>PowerPoint Presentation</vt:lpstr>
      <vt:lpstr>PowerPoint Presentation</vt:lpstr>
      <vt:lpstr>Summing up</vt:lpstr>
      <vt:lpstr>Decreasing marginal utility</vt:lpstr>
      <vt:lpstr>The utility from money</vt:lpstr>
      <vt:lpstr>“The marginal utility is inversely proportional…”</vt:lpstr>
      <vt:lpstr>But what do you mean, Daniel?</vt:lpstr>
      <vt:lpstr>Two possible answers:</vt:lpstr>
      <vt:lpstr>Weber’s  law in psychophysics</vt:lpstr>
      <vt:lpstr>Weber’s law – cont. </vt:lpstr>
      <vt:lpstr>The log function</vt:lpstr>
      <vt:lpstr>A comment re log</vt:lpstr>
      <vt:lpstr>Cobb-Douglas Preferences (After Charles Cobb, Paul Douglas)</vt:lpstr>
      <vt:lpstr>Indifference curves for Cobb-Douglas</vt:lpstr>
      <vt:lpstr>Decreasing marginal utility </vt:lpstr>
      <vt:lpstr>Indifference curves become less steep  (going from left to right)</vt:lpstr>
      <vt:lpstr>Let’s use the partial derivatives</vt:lpstr>
      <vt:lpstr>At (10,100)</vt:lpstr>
      <vt:lpstr>By contrast, at (100,10)</vt:lpstr>
      <vt:lpstr>A general point</vt:lpstr>
      <vt:lpstr>Optimal solution for CD preferences</vt:lpstr>
      <vt:lpstr>The slope of the indifference curves for CD</vt:lpstr>
      <vt:lpstr>Homothetic preferences</vt:lpstr>
      <vt:lpstr>Solving the CD problem – cont.</vt:lpstr>
      <vt:lpstr>Solving the CD problem – cont.</vt:lpstr>
      <vt:lpstr>Solving the CD problem – nearly done…</vt:lpstr>
      <vt:lpstr>(Was that too quick?)</vt:lpstr>
      <vt:lpstr>Solving the CD problem – wrapping up</vt:lpstr>
      <vt:lpstr>  Consumer theory:  Lagrange Multipliers </vt:lpstr>
      <vt:lpstr>Or, using Lagrange multipliers</vt:lpstr>
      <vt:lpstr>Simplify our lives</vt:lpstr>
      <vt:lpstr>Let’s simplify our lives even further</vt:lpstr>
      <vt:lpstr>Lagrange’s idea</vt:lpstr>
      <vt:lpstr>Solving using Lagrange multiplier</vt:lpstr>
      <vt:lpstr>Lagrange’s method – cont.</vt:lpstr>
      <vt:lpstr>The partial derivatives</vt:lpstr>
      <vt:lpstr>Setting them to zero</vt:lpstr>
      <vt:lpstr>The resulting equations</vt:lpstr>
      <vt:lpstr>Conclusions</vt:lpstr>
      <vt:lpstr>And in the CD problem</vt:lpstr>
      <vt:lpstr>And the solution is, again</vt:lpstr>
      <vt:lpstr>  Consumer theory:  Ordinality </vt:lpstr>
      <vt:lpstr>Ordinality</vt:lpstr>
      <vt:lpstr>“How unique” is U ?</vt:lpstr>
      <vt:lpstr>Yet, the slope of the indifference curve  is the same</vt:lpstr>
      <vt:lpstr>More generally:</vt:lpstr>
      <vt:lpstr>Hence the marginality condition</vt:lpstr>
      <vt:lpstr>But ...</vt:lpstr>
      <vt:lpstr>… Therefore…</vt:lpstr>
      <vt:lpstr>The normalized CD function</vt:lpstr>
      <vt:lpstr>  Consumer theory:  Monotonicity </vt:lpstr>
      <vt:lpstr>Monotonicity of U</vt:lpstr>
      <vt:lpstr>Basic monotonicity</vt:lpstr>
      <vt:lpstr>Free disposal</vt:lpstr>
      <vt:lpstr>Basic monotonicity – cont.</vt:lpstr>
      <vt:lpstr>Satiation</vt:lpstr>
      <vt:lpstr>A preview of the welfare theorem</vt:lpstr>
      <vt:lpstr>Pareto efficiency/optimality</vt:lpstr>
      <vt:lpstr>“Efficient” or “Optimal”?</vt:lpstr>
      <vt:lpstr>The First Welfare Theorem</vt:lpstr>
      <vt:lpstr>Strict monotonicity</vt:lpstr>
      <vt:lpstr>Is strict monotonicity plausible?</vt:lpstr>
      <vt:lpstr>Weak monotonicity</vt:lpstr>
      <vt:lpstr>Example: weak but not strict monotonicity</vt:lpstr>
      <vt:lpstr>Weak monotonicity suffices</vt:lpstr>
      <vt:lpstr>  Consumer theory:  Convexity </vt:lpstr>
      <vt:lpstr>Problems</vt:lpstr>
      <vt:lpstr>More interesting “budget” sets</vt:lpstr>
      <vt:lpstr>The budget(s) set</vt:lpstr>
      <vt:lpstr>Let’s maximize utility</vt:lpstr>
      <vt:lpstr>Looking for a tangency point, say…</vt:lpstr>
      <vt:lpstr>Indeed,</vt:lpstr>
      <vt:lpstr>But if preferences were different…</vt:lpstr>
      <vt:lpstr>Looking for tangency with the other segment</vt:lpstr>
      <vt:lpstr>Will this always work?</vt:lpstr>
      <vt:lpstr>On the other hand…</vt:lpstr>
      <vt:lpstr>So what’s going on?</vt:lpstr>
      <vt:lpstr>More generally</vt:lpstr>
      <vt:lpstr>Encouraged and cheered up, </vt:lpstr>
      <vt:lpstr>Which bundles are feasible</vt:lpstr>
      <vt:lpstr>The budget set</vt:lpstr>
      <vt:lpstr>The budget set – cont.</vt:lpstr>
      <vt:lpstr>The budget set, therefore:</vt:lpstr>
      <vt:lpstr>Let’s maximize</vt:lpstr>
      <vt:lpstr>Looking for tangency</vt:lpstr>
      <vt:lpstr>But there’s another tangency point</vt:lpstr>
      <vt:lpstr>Generally</vt:lpstr>
      <vt:lpstr>An “or” condition between inequalities</vt:lpstr>
      <vt:lpstr>Convex sets</vt:lpstr>
      <vt:lpstr>Non-convex sets</vt:lpstr>
      <vt:lpstr>The interval connecting two points</vt:lpstr>
      <vt:lpstr>The interval formula – cont.</vt:lpstr>
      <vt:lpstr>And, similarly</vt:lpstr>
      <vt:lpstr>In short,</vt:lpstr>
      <vt:lpstr>And what about other points?</vt:lpstr>
      <vt:lpstr>Convex budget sets</vt:lpstr>
      <vt:lpstr>As well as…</vt:lpstr>
      <vt:lpstr>But not…</vt:lpstr>
      <vt:lpstr>A non-convex budget set</vt:lpstr>
      <vt:lpstr>Non-convex preferences</vt:lpstr>
      <vt:lpstr>The marginality condition without convexity</vt:lpstr>
      <vt:lpstr>Examples of increasing marginal utility</vt:lpstr>
      <vt:lpstr>Convex preferences</vt:lpstr>
      <vt:lpstr>How can we tell if preferences are convex?</vt:lpstr>
      <vt:lpstr>A sufficient condition for convex preferences</vt:lpstr>
      <vt:lpstr>How come that concave U_1 U_2  imply convex preferences?</vt:lpstr>
      <vt:lpstr>The importance of convexity</vt:lpstr>
      <vt:lpstr>  Consumer theory: Comparative statics / Sensitivity analysis</vt:lpstr>
      <vt:lpstr>  Consumer theory:  Changes in income </vt:lpstr>
      <vt:lpstr>Changing income I</vt:lpstr>
      <vt:lpstr>The ICC for CD preferences</vt:lpstr>
      <vt:lpstr>The Engel Curve</vt:lpstr>
      <vt:lpstr>The Engel curve and income elasticity</vt:lpstr>
      <vt:lpstr>The general concept of elasticity</vt:lpstr>
      <vt:lpstr>Elasticity</vt:lpstr>
      <vt:lpstr>Constant Elasticity</vt:lpstr>
      <vt:lpstr>Constant Elasticity – cont.</vt:lpstr>
      <vt:lpstr>Responses to income changes</vt:lpstr>
      <vt:lpstr>Further distinction among normal goods:</vt:lpstr>
      <vt:lpstr>For CD preferences</vt:lpstr>
      <vt:lpstr>More generally</vt:lpstr>
      <vt:lpstr>The ICC for linear preferences</vt:lpstr>
      <vt:lpstr>ICC for linear preferences – cont.</vt:lpstr>
      <vt:lpstr>Engel Curve for linear preferences</vt:lpstr>
      <vt:lpstr>The ICC for linear preferences…</vt:lpstr>
      <vt:lpstr>Engel Curve for linear preferences</vt:lpstr>
      <vt:lpstr>The ICC yet again </vt:lpstr>
      <vt:lpstr>  Consumer theory:  Changes in price </vt:lpstr>
      <vt:lpstr>Changing price p_x</vt:lpstr>
      <vt:lpstr>The PCC for CD preferences</vt:lpstr>
      <vt:lpstr>Demand curve</vt:lpstr>
      <vt:lpstr>Cross demand curve</vt:lpstr>
      <vt:lpstr>The slope of the demand curve</vt:lpstr>
      <vt:lpstr>What happens when a price changes?</vt:lpstr>
      <vt:lpstr>Income and substitution effects</vt:lpstr>
      <vt:lpstr>Trying to tell these apart</vt:lpstr>
      <vt:lpstr>For example</vt:lpstr>
      <vt:lpstr>Suppose the price has gone up</vt:lpstr>
      <vt:lpstr>Introduce the third budget line</vt:lpstr>
      <vt:lpstr>Hence we compare between…</vt:lpstr>
      <vt:lpstr>The substitution effect cannot be positive</vt:lpstr>
      <vt:lpstr>The substitution effect can be zero</vt:lpstr>
      <vt:lpstr>Income effect</vt:lpstr>
      <vt:lpstr>Giffen goods</vt:lpstr>
      <vt:lpstr>Let us not confuse Giffen goods with</vt:lpstr>
      <vt:lpstr>Compensations: Slutsky and Hicks</vt:lpstr>
      <vt:lpstr>What’s the impact on utility?</vt:lpstr>
      <vt:lpstr>Neither shocked nor upset</vt:lpstr>
      <vt:lpstr>However</vt:lpstr>
      <vt:lpstr>The compensation according to Hicks </vt:lpstr>
      <vt:lpstr>Hicks compensation – cont. </vt:lpstr>
      <vt:lpstr>The compensations of Slutsky and Hicks</vt:lpstr>
      <vt:lpstr>The PCC for linear preferences</vt:lpstr>
      <vt:lpstr>The demand "function"</vt:lpstr>
      <vt:lpstr>The cross demand "function"</vt:lpstr>
      <vt:lpstr>An example of a Giffen good</vt:lpstr>
      <vt:lpstr>Describing the preferences</vt:lpstr>
      <vt:lpstr>Indifference curves</vt:lpstr>
      <vt:lpstr>Let’s get the budget line into the picture</vt:lpstr>
      <vt:lpstr>And this will be true for any income</vt:lpstr>
      <vt:lpstr>The interesting case</vt:lpstr>
      <vt:lpstr>The ICC</vt:lpstr>
      <vt:lpstr>Next consider a change in price</vt:lpstr>
      <vt:lpstr>A possible PCC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 Kish</dc:creator>
  <cp:lastModifiedBy>gilboa</cp:lastModifiedBy>
  <cp:revision>372</cp:revision>
  <dcterms:created xsi:type="dcterms:W3CDTF">2018-07-12T06:01:57Z</dcterms:created>
  <dcterms:modified xsi:type="dcterms:W3CDTF">2020-08-24T10:41:37Z</dcterms:modified>
</cp:coreProperties>
</file>