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6" r:id="rId1"/>
  </p:sldMasterIdLst>
  <p:notesMasterIdLst>
    <p:notesMasterId r:id="rId213"/>
  </p:notesMasterIdLst>
  <p:sldIdLst>
    <p:sldId id="375" r:id="rId2"/>
    <p:sldId id="700" r:id="rId3"/>
    <p:sldId id="701" r:id="rId4"/>
    <p:sldId id="702" r:id="rId5"/>
    <p:sldId id="703" r:id="rId6"/>
    <p:sldId id="704" r:id="rId7"/>
    <p:sldId id="705" r:id="rId8"/>
    <p:sldId id="706" r:id="rId9"/>
    <p:sldId id="707" r:id="rId10"/>
    <p:sldId id="708" r:id="rId11"/>
    <p:sldId id="640" r:id="rId12"/>
    <p:sldId id="709" r:id="rId13"/>
    <p:sldId id="710" r:id="rId14"/>
    <p:sldId id="690" r:id="rId15"/>
    <p:sldId id="712" r:id="rId16"/>
    <p:sldId id="713" r:id="rId17"/>
    <p:sldId id="714" r:id="rId18"/>
    <p:sldId id="715" r:id="rId19"/>
    <p:sldId id="716" r:id="rId20"/>
    <p:sldId id="717" r:id="rId21"/>
    <p:sldId id="718" r:id="rId22"/>
    <p:sldId id="719" r:id="rId23"/>
    <p:sldId id="720" r:id="rId24"/>
    <p:sldId id="721" r:id="rId25"/>
    <p:sldId id="722" r:id="rId26"/>
    <p:sldId id="723" r:id="rId27"/>
    <p:sldId id="724" r:id="rId28"/>
    <p:sldId id="725" r:id="rId29"/>
    <p:sldId id="726" r:id="rId30"/>
    <p:sldId id="727" r:id="rId31"/>
    <p:sldId id="728" r:id="rId32"/>
    <p:sldId id="689" r:id="rId33"/>
    <p:sldId id="729" r:id="rId34"/>
    <p:sldId id="730" r:id="rId35"/>
    <p:sldId id="731" r:id="rId36"/>
    <p:sldId id="732" r:id="rId37"/>
    <p:sldId id="733" r:id="rId38"/>
    <p:sldId id="734" r:id="rId39"/>
    <p:sldId id="735" r:id="rId40"/>
    <p:sldId id="736" r:id="rId41"/>
    <p:sldId id="737" r:id="rId42"/>
    <p:sldId id="738" r:id="rId43"/>
    <p:sldId id="739" r:id="rId44"/>
    <p:sldId id="740" r:id="rId45"/>
    <p:sldId id="741" r:id="rId46"/>
    <p:sldId id="742" r:id="rId47"/>
    <p:sldId id="743" r:id="rId48"/>
    <p:sldId id="744" r:id="rId49"/>
    <p:sldId id="745" r:id="rId50"/>
    <p:sldId id="746" r:id="rId51"/>
    <p:sldId id="747" r:id="rId52"/>
    <p:sldId id="748" r:id="rId53"/>
    <p:sldId id="749" r:id="rId54"/>
    <p:sldId id="750" r:id="rId55"/>
    <p:sldId id="751" r:id="rId56"/>
    <p:sldId id="752" r:id="rId57"/>
    <p:sldId id="753" r:id="rId58"/>
    <p:sldId id="754" r:id="rId59"/>
    <p:sldId id="755" r:id="rId60"/>
    <p:sldId id="756" r:id="rId61"/>
    <p:sldId id="757" r:id="rId62"/>
    <p:sldId id="758" r:id="rId63"/>
    <p:sldId id="759" r:id="rId64"/>
    <p:sldId id="760" r:id="rId65"/>
    <p:sldId id="761" r:id="rId66"/>
    <p:sldId id="762" r:id="rId67"/>
    <p:sldId id="763" r:id="rId68"/>
    <p:sldId id="582" r:id="rId69"/>
    <p:sldId id="280" r:id="rId70"/>
    <p:sldId id="281" r:id="rId71"/>
    <p:sldId id="282" r:id="rId72"/>
    <p:sldId id="312" r:id="rId73"/>
    <p:sldId id="283" r:id="rId74"/>
    <p:sldId id="284" r:id="rId75"/>
    <p:sldId id="285" r:id="rId76"/>
    <p:sldId id="286" r:id="rId77"/>
    <p:sldId id="287" r:id="rId78"/>
    <p:sldId id="288" r:id="rId79"/>
    <p:sldId id="289" r:id="rId80"/>
    <p:sldId id="290" r:id="rId81"/>
    <p:sldId id="291" r:id="rId82"/>
    <p:sldId id="292" r:id="rId83"/>
    <p:sldId id="293" r:id="rId84"/>
    <p:sldId id="294" r:id="rId85"/>
    <p:sldId id="295" r:id="rId86"/>
    <p:sldId id="296" r:id="rId87"/>
    <p:sldId id="297" r:id="rId88"/>
    <p:sldId id="298" r:id="rId89"/>
    <p:sldId id="299" r:id="rId90"/>
    <p:sldId id="300" r:id="rId91"/>
    <p:sldId id="301" r:id="rId92"/>
    <p:sldId id="302" r:id="rId93"/>
    <p:sldId id="303" r:id="rId94"/>
    <p:sldId id="304" r:id="rId95"/>
    <p:sldId id="770" r:id="rId96"/>
    <p:sldId id="305" r:id="rId97"/>
    <p:sldId id="786" r:id="rId98"/>
    <p:sldId id="787" r:id="rId99"/>
    <p:sldId id="788" r:id="rId100"/>
    <p:sldId id="789" r:id="rId101"/>
    <p:sldId id="790" r:id="rId102"/>
    <p:sldId id="791" r:id="rId103"/>
    <p:sldId id="792" r:id="rId104"/>
    <p:sldId id="793" r:id="rId105"/>
    <p:sldId id="794" r:id="rId106"/>
    <p:sldId id="795" r:id="rId107"/>
    <p:sldId id="796" r:id="rId108"/>
    <p:sldId id="797" r:id="rId109"/>
    <p:sldId id="306" r:id="rId110"/>
    <p:sldId id="307" r:id="rId111"/>
    <p:sldId id="308" r:id="rId112"/>
    <p:sldId id="773" r:id="rId113"/>
    <p:sldId id="771" r:id="rId114"/>
    <p:sldId id="775" r:id="rId115"/>
    <p:sldId id="776" r:id="rId116"/>
    <p:sldId id="777" r:id="rId117"/>
    <p:sldId id="778" r:id="rId118"/>
    <p:sldId id="779" r:id="rId119"/>
    <p:sldId id="780" r:id="rId120"/>
    <p:sldId id="781" r:id="rId121"/>
    <p:sldId id="782" r:id="rId122"/>
    <p:sldId id="783" r:id="rId123"/>
    <p:sldId id="784" r:id="rId124"/>
    <p:sldId id="785" r:id="rId125"/>
    <p:sldId id="774" r:id="rId126"/>
    <p:sldId id="309" r:id="rId127"/>
    <p:sldId id="806" r:id="rId128"/>
    <p:sldId id="805" r:id="rId129"/>
    <p:sldId id="310" r:id="rId130"/>
    <p:sldId id="807" r:id="rId131"/>
    <p:sldId id="808" r:id="rId132"/>
    <p:sldId id="311" r:id="rId133"/>
    <p:sldId id="809" r:id="rId134"/>
    <p:sldId id="810" r:id="rId135"/>
    <p:sldId id="376" r:id="rId136"/>
    <p:sldId id="313" r:id="rId137"/>
    <p:sldId id="314" r:id="rId138"/>
    <p:sldId id="315" r:id="rId139"/>
    <p:sldId id="765" r:id="rId140"/>
    <p:sldId id="764" r:id="rId141"/>
    <p:sldId id="317" r:id="rId142"/>
    <p:sldId id="318" r:id="rId143"/>
    <p:sldId id="319" r:id="rId144"/>
    <p:sldId id="320" r:id="rId145"/>
    <p:sldId id="321" r:id="rId146"/>
    <p:sldId id="322" r:id="rId147"/>
    <p:sldId id="323" r:id="rId148"/>
    <p:sldId id="324" r:id="rId149"/>
    <p:sldId id="325" r:id="rId150"/>
    <p:sldId id="326" r:id="rId151"/>
    <p:sldId id="327" r:id="rId152"/>
    <p:sldId id="328" r:id="rId153"/>
    <p:sldId id="329" r:id="rId154"/>
    <p:sldId id="330" r:id="rId155"/>
    <p:sldId id="331" r:id="rId156"/>
    <p:sldId id="377" r:id="rId157"/>
    <p:sldId id="332" r:id="rId158"/>
    <p:sldId id="333" r:id="rId159"/>
    <p:sldId id="334" r:id="rId160"/>
    <p:sldId id="335" r:id="rId161"/>
    <p:sldId id="336" r:id="rId162"/>
    <p:sldId id="337" r:id="rId163"/>
    <p:sldId id="338" r:id="rId164"/>
    <p:sldId id="339" r:id="rId165"/>
    <p:sldId id="340" r:id="rId166"/>
    <p:sldId id="341" r:id="rId167"/>
    <p:sldId id="342" r:id="rId168"/>
    <p:sldId id="343" r:id="rId169"/>
    <p:sldId id="344" r:id="rId170"/>
    <p:sldId id="345" r:id="rId171"/>
    <p:sldId id="346" r:id="rId172"/>
    <p:sldId id="347" r:id="rId173"/>
    <p:sldId id="348" r:id="rId174"/>
    <p:sldId id="349" r:id="rId175"/>
    <p:sldId id="350" r:id="rId176"/>
    <p:sldId id="351" r:id="rId177"/>
    <p:sldId id="352" r:id="rId178"/>
    <p:sldId id="353" r:id="rId179"/>
    <p:sldId id="354" r:id="rId180"/>
    <p:sldId id="355" r:id="rId181"/>
    <p:sldId id="356" r:id="rId182"/>
    <p:sldId id="357" r:id="rId183"/>
    <p:sldId id="358" r:id="rId184"/>
    <p:sldId id="384" r:id="rId185"/>
    <p:sldId id="385" r:id="rId186"/>
    <p:sldId id="386" r:id="rId187"/>
    <p:sldId id="383" r:id="rId188"/>
    <p:sldId id="798" r:id="rId189"/>
    <p:sldId id="799" r:id="rId190"/>
    <p:sldId id="800" r:id="rId191"/>
    <p:sldId id="801" r:id="rId192"/>
    <p:sldId id="802" r:id="rId193"/>
    <p:sldId id="803" r:id="rId194"/>
    <p:sldId id="804" r:id="rId195"/>
    <p:sldId id="387" r:id="rId196"/>
    <p:sldId id="359" r:id="rId197"/>
    <p:sldId id="360" r:id="rId198"/>
    <p:sldId id="361" r:id="rId199"/>
    <p:sldId id="362" r:id="rId200"/>
    <p:sldId id="363" r:id="rId201"/>
    <p:sldId id="364" r:id="rId202"/>
    <p:sldId id="365" r:id="rId203"/>
    <p:sldId id="366" r:id="rId204"/>
    <p:sldId id="367" r:id="rId205"/>
    <p:sldId id="378" r:id="rId206"/>
    <p:sldId id="368" r:id="rId207"/>
    <p:sldId id="369" r:id="rId208"/>
    <p:sldId id="370" r:id="rId209"/>
    <p:sldId id="371" r:id="rId210"/>
    <p:sldId id="372" r:id="rId211"/>
    <p:sldId id="373" r:id="rId2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80EC170-92C5-A740-8032-0DEB6E726EC4}">
          <p14:sldIdLst>
            <p14:sldId id="375"/>
            <p14:sldId id="700"/>
            <p14:sldId id="701"/>
            <p14:sldId id="702"/>
            <p14:sldId id="703"/>
            <p14:sldId id="704"/>
            <p14:sldId id="705"/>
            <p14:sldId id="706"/>
            <p14:sldId id="707"/>
            <p14:sldId id="708"/>
            <p14:sldId id="640"/>
            <p14:sldId id="709"/>
            <p14:sldId id="710"/>
            <p14:sldId id="690"/>
            <p14:sldId id="712"/>
            <p14:sldId id="713"/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  <p14:sldId id="723"/>
            <p14:sldId id="724"/>
            <p14:sldId id="725"/>
            <p14:sldId id="726"/>
            <p14:sldId id="727"/>
            <p14:sldId id="728"/>
            <p14:sldId id="689"/>
            <p14:sldId id="729"/>
            <p14:sldId id="730"/>
            <p14:sldId id="731"/>
            <p14:sldId id="732"/>
            <p14:sldId id="733"/>
            <p14:sldId id="734"/>
            <p14:sldId id="735"/>
            <p14:sldId id="736"/>
            <p14:sldId id="737"/>
            <p14:sldId id="738"/>
            <p14:sldId id="739"/>
            <p14:sldId id="740"/>
            <p14:sldId id="741"/>
            <p14:sldId id="742"/>
            <p14:sldId id="743"/>
            <p14:sldId id="744"/>
            <p14:sldId id="745"/>
            <p14:sldId id="746"/>
            <p14:sldId id="747"/>
            <p14:sldId id="748"/>
            <p14:sldId id="749"/>
            <p14:sldId id="750"/>
            <p14:sldId id="751"/>
            <p14:sldId id="752"/>
            <p14:sldId id="753"/>
            <p14:sldId id="754"/>
            <p14:sldId id="755"/>
            <p14:sldId id="756"/>
            <p14:sldId id="757"/>
            <p14:sldId id="758"/>
            <p14:sldId id="759"/>
            <p14:sldId id="760"/>
            <p14:sldId id="761"/>
            <p14:sldId id="762"/>
            <p14:sldId id="763"/>
            <p14:sldId id="582"/>
            <p14:sldId id="280"/>
            <p14:sldId id="281"/>
            <p14:sldId id="282"/>
            <p14:sldId id="31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770"/>
            <p14:sldId id="305"/>
            <p14:sldId id="786"/>
            <p14:sldId id="787"/>
            <p14:sldId id="788"/>
            <p14:sldId id="789"/>
            <p14:sldId id="790"/>
            <p14:sldId id="791"/>
            <p14:sldId id="792"/>
            <p14:sldId id="793"/>
            <p14:sldId id="794"/>
            <p14:sldId id="795"/>
            <p14:sldId id="796"/>
            <p14:sldId id="797"/>
            <p14:sldId id="306"/>
            <p14:sldId id="307"/>
            <p14:sldId id="308"/>
            <p14:sldId id="773"/>
            <p14:sldId id="771"/>
            <p14:sldId id="775"/>
            <p14:sldId id="776"/>
            <p14:sldId id="777"/>
            <p14:sldId id="778"/>
            <p14:sldId id="779"/>
            <p14:sldId id="780"/>
            <p14:sldId id="781"/>
            <p14:sldId id="782"/>
            <p14:sldId id="783"/>
            <p14:sldId id="784"/>
            <p14:sldId id="785"/>
            <p14:sldId id="774"/>
            <p14:sldId id="309"/>
            <p14:sldId id="806"/>
            <p14:sldId id="805"/>
            <p14:sldId id="310"/>
            <p14:sldId id="807"/>
            <p14:sldId id="808"/>
            <p14:sldId id="311"/>
            <p14:sldId id="809"/>
            <p14:sldId id="810"/>
            <p14:sldId id="376"/>
            <p14:sldId id="313"/>
            <p14:sldId id="314"/>
            <p14:sldId id="315"/>
            <p14:sldId id="765"/>
            <p14:sldId id="764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77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84"/>
            <p14:sldId id="385"/>
            <p14:sldId id="386"/>
            <p14:sldId id="383"/>
            <p14:sldId id="798"/>
            <p14:sldId id="799"/>
            <p14:sldId id="800"/>
            <p14:sldId id="801"/>
            <p14:sldId id="802"/>
            <p14:sldId id="803"/>
            <p14:sldId id="804"/>
            <p14:sldId id="387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78"/>
            <p14:sldId id="368"/>
            <p14:sldId id="369"/>
            <p14:sldId id="370"/>
            <p14:sldId id="371"/>
            <p14:sldId id="372"/>
            <p14:sldId id="3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982" autoAdjust="0"/>
    <p:restoredTop sz="94652"/>
  </p:normalViewPr>
  <p:slideViewPr>
    <p:cSldViewPr snapToGrid="0" snapToObjects="1">
      <p:cViewPr varScale="1">
        <p:scale>
          <a:sx n="99" d="100"/>
          <a:sy n="99" d="100"/>
        </p:scale>
        <p:origin x="72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16" Type="http://schemas.openxmlformats.org/officeDocument/2006/relationships/theme" Target="theme/theme1.xml"/><Relationship Id="rId211" Type="http://schemas.openxmlformats.org/officeDocument/2006/relationships/slide" Target="slides/slide210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presProps" Target="presProp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viewProps" Target="viewProp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71EE5-3F74-4CAE-AE00-1696D9BFE72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1747F-D289-4DFA-80CF-535F71668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8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EC20-3CAA-42ED-8C61-DE665FB1E1B9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8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B10A-FFA0-4A1F-A6AF-4D289A7E4BA4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0478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B10A-FFA0-4A1F-A6AF-4D289A7E4BA4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7747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B10A-FFA0-4A1F-A6AF-4D289A7E4BA4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980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B10A-FFA0-4A1F-A6AF-4D289A7E4BA4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5357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0314-E6D1-4C78-B3BA-472931FAC7F7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5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B10A-FFA0-4A1F-A6AF-4D289A7E4BA4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0724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B10A-FFA0-4A1F-A6AF-4D289A7E4BA4}" type="datetime1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5916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BBE0-A7DC-4E2A-B624-8D8212BBE0E8}" type="datetime1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8F32-5712-4FE7-AC12-DD5CAA6FF9A6}" type="datetime1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B10A-FFA0-4A1F-A6AF-4D289A7E4BA4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2723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8B53-2B77-4136-8462-8D71F98D4E04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7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4B10A-FFA0-4A1F-A6AF-4D289A7E4BA4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69D72-ABB3-F043-AB7B-9747B590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1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8.png"/><Relationship Id="rId7" Type="http://schemas.openxmlformats.org/officeDocument/2006/relationships/image" Target="../media/image392.png"/><Relationship Id="rId2" Type="http://schemas.openxmlformats.org/officeDocument/2006/relationships/image" Target="../media/image38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1.png"/><Relationship Id="rId5" Type="http://schemas.openxmlformats.org/officeDocument/2006/relationships/image" Target="../media/image390.png"/><Relationship Id="rId4" Type="http://schemas.openxmlformats.org/officeDocument/2006/relationships/image" Target="../media/image389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8.png"/><Relationship Id="rId7" Type="http://schemas.openxmlformats.org/officeDocument/2006/relationships/image" Target="../media/image392.png"/><Relationship Id="rId2" Type="http://schemas.openxmlformats.org/officeDocument/2006/relationships/image" Target="../media/image38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1.png"/><Relationship Id="rId5" Type="http://schemas.openxmlformats.org/officeDocument/2006/relationships/image" Target="../media/image390.png"/><Relationship Id="rId4" Type="http://schemas.openxmlformats.org/officeDocument/2006/relationships/image" Target="../media/image389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8.png"/><Relationship Id="rId7" Type="http://schemas.openxmlformats.org/officeDocument/2006/relationships/image" Target="../media/image392.png"/><Relationship Id="rId2" Type="http://schemas.openxmlformats.org/officeDocument/2006/relationships/image" Target="../media/image38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1.png"/><Relationship Id="rId5" Type="http://schemas.openxmlformats.org/officeDocument/2006/relationships/image" Target="../media/image390.png"/><Relationship Id="rId4" Type="http://schemas.openxmlformats.org/officeDocument/2006/relationships/image" Target="../media/image389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8.png"/><Relationship Id="rId7" Type="http://schemas.openxmlformats.org/officeDocument/2006/relationships/image" Target="../media/image392.png"/><Relationship Id="rId2" Type="http://schemas.openxmlformats.org/officeDocument/2006/relationships/image" Target="../media/image38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1.png"/><Relationship Id="rId5" Type="http://schemas.openxmlformats.org/officeDocument/2006/relationships/image" Target="../media/image390.png"/><Relationship Id="rId4" Type="http://schemas.openxmlformats.org/officeDocument/2006/relationships/image" Target="../media/image389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8.png"/><Relationship Id="rId7" Type="http://schemas.openxmlformats.org/officeDocument/2006/relationships/image" Target="../media/image392.png"/><Relationship Id="rId2" Type="http://schemas.openxmlformats.org/officeDocument/2006/relationships/image" Target="../media/image38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1.png"/><Relationship Id="rId5" Type="http://schemas.openxmlformats.org/officeDocument/2006/relationships/image" Target="../media/image390.png"/><Relationship Id="rId4" Type="http://schemas.openxmlformats.org/officeDocument/2006/relationships/image" Target="../media/image389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1.png"/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71.png"/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81.png"/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1.png"/><Relationship Id="rId7" Type="http://schemas.openxmlformats.org/officeDocument/2006/relationships/image" Target="../media/image394.png"/><Relationship Id="rId2" Type="http://schemas.openxmlformats.org/officeDocument/2006/relationships/image" Target="../media/image389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3.png"/><Relationship Id="rId5" Type="http://schemas.openxmlformats.org/officeDocument/2006/relationships/image" Target="../media/image3921.png"/><Relationship Id="rId4" Type="http://schemas.openxmlformats.org/officeDocument/2006/relationships/image" Target="../media/image3911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6.png"/><Relationship Id="rId7" Type="http://schemas.openxmlformats.org/officeDocument/2006/relationships/image" Target="../media/image398.png"/><Relationship Id="rId2" Type="http://schemas.openxmlformats.org/officeDocument/2006/relationships/image" Target="../media/image39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7.png"/><Relationship Id="rId5" Type="http://schemas.openxmlformats.org/officeDocument/2006/relationships/image" Target="../media/image3921.png"/><Relationship Id="rId4" Type="http://schemas.openxmlformats.org/officeDocument/2006/relationships/image" Target="../media/image3911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1.png"/><Relationship Id="rId7" Type="http://schemas.openxmlformats.org/officeDocument/2006/relationships/image" Target="../media/image400.png"/><Relationship Id="rId2" Type="http://schemas.openxmlformats.org/officeDocument/2006/relationships/image" Target="../media/image39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8.png"/><Relationship Id="rId5" Type="http://schemas.openxmlformats.org/officeDocument/2006/relationships/image" Target="../media/image397.png"/><Relationship Id="rId4" Type="http://schemas.openxmlformats.org/officeDocument/2006/relationships/image" Target="../media/image3921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3.png"/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1.png"/><Relationship Id="rId2" Type="http://schemas.openxmlformats.org/officeDocument/2006/relationships/image" Target="../media/image15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5.png"/><Relationship Id="rId5" Type="http://schemas.openxmlformats.org/officeDocument/2006/relationships/image" Target="../media/image218.png"/><Relationship Id="rId4" Type="http://schemas.openxmlformats.org/officeDocument/2006/relationships/image" Target="../media/image304.pn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5.png"/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6.png"/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7.png"/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8.png"/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9.png"/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1.png"/><Relationship Id="rId2" Type="http://schemas.openxmlformats.org/officeDocument/2006/relationships/image" Target="../media/image86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1.png"/><Relationship Id="rId2" Type="http://schemas.openxmlformats.org/officeDocument/2006/relationships/image" Target="../media/image15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5.png"/><Relationship Id="rId5" Type="http://schemas.openxmlformats.org/officeDocument/2006/relationships/image" Target="../media/image218.png"/><Relationship Id="rId4" Type="http://schemas.openxmlformats.org/officeDocument/2006/relationships/image" Target="../media/image305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1.png"/><Relationship Id="rId7" Type="http://schemas.openxmlformats.org/officeDocument/2006/relationships/image" Target="../media/image7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0.png"/><Relationship Id="rId4" Type="http://schemas.openxmlformats.org/officeDocument/2006/relationships/image" Target="../media/image700.pn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70.png"/><Relationship Id="rId1" Type="http://schemas.openxmlformats.org/officeDocument/2006/relationships/slideLayout" Target="../slideLayouts/slideLayout1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80.png"/><Relationship Id="rId1" Type="http://schemas.openxmlformats.org/officeDocument/2006/relationships/slideLayout" Target="../slideLayouts/slideLayout1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9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1.png"/><Relationship Id="rId3" Type="http://schemas.openxmlformats.org/officeDocument/2006/relationships/image" Target="../media/image3910.png"/><Relationship Id="rId7" Type="http://schemas.openxmlformats.org/officeDocument/2006/relationships/image" Target="../media/image941.png"/><Relationship Id="rId2" Type="http://schemas.openxmlformats.org/officeDocument/2006/relationships/image" Target="../media/image390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30.png"/><Relationship Id="rId4" Type="http://schemas.openxmlformats.org/officeDocument/2006/relationships/image" Target="../media/image3920.png"/><Relationship Id="rId9" Type="http://schemas.openxmlformats.org/officeDocument/2006/relationships/image" Target="../media/image3940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0.png"/><Relationship Id="rId2" Type="http://schemas.openxmlformats.org/officeDocument/2006/relationships/image" Target="../media/image39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50.png"/><Relationship Id="rId5" Type="http://schemas.openxmlformats.org/officeDocument/2006/relationships/image" Target="../media/image3930.png"/><Relationship Id="rId4" Type="http://schemas.openxmlformats.org/officeDocument/2006/relationships/image" Target="../media/image3920.png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80.png"/><Relationship Id="rId3" Type="http://schemas.openxmlformats.org/officeDocument/2006/relationships/image" Target="../media/image3910.png"/><Relationship Id="rId7" Type="http://schemas.openxmlformats.org/officeDocument/2006/relationships/image" Target="../media/image3970.png"/><Relationship Id="rId2" Type="http://schemas.openxmlformats.org/officeDocument/2006/relationships/image" Target="../media/image39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60.png"/><Relationship Id="rId5" Type="http://schemas.openxmlformats.org/officeDocument/2006/relationships/image" Target="../media/image3930.png"/><Relationship Id="rId4" Type="http://schemas.openxmlformats.org/officeDocument/2006/relationships/image" Target="../media/image3920.png"/><Relationship Id="rId9" Type="http://schemas.openxmlformats.org/officeDocument/2006/relationships/image" Target="../media/image3990.png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0.png"/><Relationship Id="rId1" Type="http://schemas.openxmlformats.org/officeDocument/2006/relationships/slideLayout" Target="../slideLayouts/slideLayout12.xml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60.png"/><Relationship Id="rId3" Type="http://schemas.openxmlformats.org/officeDocument/2006/relationships/image" Target="../media/image3910.png"/><Relationship Id="rId7" Type="http://schemas.openxmlformats.org/officeDocument/2006/relationships/image" Target="../media/image4050.png"/><Relationship Id="rId2" Type="http://schemas.openxmlformats.org/officeDocument/2006/relationships/image" Target="../media/image39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40.png"/><Relationship Id="rId5" Type="http://schemas.openxmlformats.org/officeDocument/2006/relationships/image" Target="../media/image4030.png"/><Relationship Id="rId4" Type="http://schemas.openxmlformats.org/officeDocument/2006/relationships/image" Target="../media/image4010.png"/><Relationship Id="rId9" Type="http://schemas.openxmlformats.org/officeDocument/2006/relationships/image" Target="../media/image4070.png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0.png"/><Relationship Id="rId3" Type="http://schemas.openxmlformats.org/officeDocument/2006/relationships/image" Target="../media/image3910.png"/><Relationship Id="rId7" Type="http://schemas.openxmlformats.org/officeDocument/2006/relationships/image" Target="../media/image4040.png"/><Relationship Id="rId12" Type="http://schemas.openxmlformats.org/officeDocument/2006/relationships/image" Target="../media/image413.png"/><Relationship Id="rId2" Type="http://schemas.openxmlformats.org/officeDocument/2006/relationships/image" Target="../media/image39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10.png"/><Relationship Id="rId11" Type="http://schemas.openxmlformats.org/officeDocument/2006/relationships/image" Target="../media/image2710.png"/><Relationship Id="rId5" Type="http://schemas.openxmlformats.org/officeDocument/2006/relationships/image" Target="../media/image4090.png"/><Relationship Id="rId10" Type="http://schemas.openxmlformats.org/officeDocument/2006/relationships/image" Target="../media/image412.png"/><Relationship Id="rId4" Type="http://schemas.openxmlformats.org/officeDocument/2006/relationships/image" Target="../media/image4080.png"/><Relationship Id="rId9" Type="http://schemas.openxmlformats.org/officeDocument/2006/relationships/image" Target="../media/image4060.png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0.png"/><Relationship Id="rId13" Type="http://schemas.openxmlformats.org/officeDocument/2006/relationships/image" Target="../media/image414.png"/><Relationship Id="rId3" Type="http://schemas.openxmlformats.org/officeDocument/2006/relationships/image" Target="../media/image3910.png"/><Relationship Id="rId7" Type="http://schemas.openxmlformats.org/officeDocument/2006/relationships/image" Target="../media/image4040.png"/><Relationship Id="rId12" Type="http://schemas.openxmlformats.org/officeDocument/2006/relationships/image" Target="../media/image3110.png"/><Relationship Id="rId2" Type="http://schemas.openxmlformats.org/officeDocument/2006/relationships/image" Target="../media/image39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1.png"/><Relationship Id="rId11" Type="http://schemas.openxmlformats.org/officeDocument/2006/relationships/image" Target="../media/image3010.png"/><Relationship Id="rId5" Type="http://schemas.openxmlformats.org/officeDocument/2006/relationships/image" Target="../media/image4090.png"/><Relationship Id="rId10" Type="http://schemas.openxmlformats.org/officeDocument/2006/relationships/image" Target="../media/image412.png"/><Relationship Id="rId4" Type="http://schemas.openxmlformats.org/officeDocument/2006/relationships/image" Target="../media/image4080.png"/><Relationship Id="rId9" Type="http://schemas.openxmlformats.org/officeDocument/2006/relationships/image" Target="../media/image4060.png"/></Relationships>
</file>

<file path=ppt/slides/_rels/slide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0.png"/><Relationship Id="rId3" Type="http://schemas.openxmlformats.org/officeDocument/2006/relationships/image" Target="../media/image3910.png"/><Relationship Id="rId7" Type="http://schemas.openxmlformats.org/officeDocument/2006/relationships/image" Target="../media/image415.png"/><Relationship Id="rId12" Type="http://schemas.openxmlformats.org/officeDocument/2006/relationships/image" Target="../media/image3510.png"/><Relationship Id="rId2" Type="http://schemas.openxmlformats.org/officeDocument/2006/relationships/image" Target="../media/image39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10.png"/><Relationship Id="rId11" Type="http://schemas.openxmlformats.org/officeDocument/2006/relationships/image" Target="../media/image417.png"/><Relationship Id="rId5" Type="http://schemas.openxmlformats.org/officeDocument/2006/relationships/image" Target="../media/image4090.png"/><Relationship Id="rId10" Type="http://schemas.openxmlformats.org/officeDocument/2006/relationships/image" Target="../media/image412.png"/><Relationship Id="rId4" Type="http://schemas.openxmlformats.org/officeDocument/2006/relationships/image" Target="../media/image4080.png"/><Relationship Id="rId9" Type="http://schemas.openxmlformats.org/officeDocument/2006/relationships/image" Target="../media/image4060.png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8.png"/><Relationship Id="rId1" Type="http://schemas.openxmlformats.org/officeDocument/2006/relationships/slideLayout" Target="../slideLayouts/slideLayout1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1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2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1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3.png"/><Relationship Id="rId1" Type="http://schemas.openxmlformats.org/officeDocument/2006/relationships/slideLayout" Target="../slideLayouts/slideLayout1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5.png"/><Relationship Id="rId7" Type="http://schemas.openxmlformats.org/officeDocument/2006/relationships/image" Target="../media/image429.png"/><Relationship Id="rId2" Type="http://schemas.openxmlformats.org/officeDocument/2006/relationships/image" Target="../media/image4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8.png"/><Relationship Id="rId5" Type="http://schemas.openxmlformats.org/officeDocument/2006/relationships/image" Target="../media/image427.png"/><Relationship Id="rId4" Type="http://schemas.openxmlformats.org/officeDocument/2006/relationships/image" Target="../media/image426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7.png"/><Relationship Id="rId1" Type="http://schemas.openxmlformats.org/officeDocument/2006/relationships/slideLayout" Target="../slideLayouts/slideLayout1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5.png"/><Relationship Id="rId2" Type="http://schemas.openxmlformats.org/officeDocument/2006/relationships/image" Target="../media/image434.png"/><Relationship Id="rId1" Type="http://schemas.openxmlformats.org/officeDocument/2006/relationships/slideLayout" Target="../slideLayouts/slideLayout12.xml"/></Relationships>
</file>

<file path=ppt/slides/_rels/slide1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3.png"/><Relationship Id="rId3" Type="http://schemas.openxmlformats.org/officeDocument/2006/relationships/image" Target="../media/image437.png"/><Relationship Id="rId7" Type="http://schemas.openxmlformats.org/officeDocument/2006/relationships/image" Target="../media/image442.png"/><Relationship Id="rId2" Type="http://schemas.openxmlformats.org/officeDocument/2006/relationships/image" Target="../media/image4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1.png"/><Relationship Id="rId5" Type="http://schemas.openxmlformats.org/officeDocument/2006/relationships/image" Target="../media/image439.png"/><Relationship Id="rId10" Type="http://schemas.openxmlformats.org/officeDocument/2006/relationships/image" Target="../media/image445.png"/><Relationship Id="rId4" Type="http://schemas.openxmlformats.org/officeDocument/2006/relationships/image" Target="../media/image438.png"/><Relationship Id="rId9" Type="http://schemas.openxmlformats.org/officeDocument/2006/relationships/image" Target="../media/image444.png"/></Relationships>
</file>

<file path=ppt/slides/_rels/slide1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7.png"/><Relationship Id="rId3" Type="http://schemas.openxmlformats.org/officeDocument/2006/relationships/image" Target="../media/image436.png"/><Relationship Id="rId7" Type="http://schemas.openxmlformats.org/officeDocument/2006/relationships/image" Target="../media/image441.png"/><Relationship Id="rId2" Type="http://schemas.openxmlformats.org/officeDocument/2006/relationships/image" Target="../media/image4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9.png"/><Relationship Id="rId11" Type="http://schemas.openxmlformats.org/officeDocument/2006/relationships/image" Target="../media/image451.png"/><Relationship Id="rId5" Type="http://schemas.openxmlformats.org/officeDocument/2006/relationships/image" Target="../media/image438.png"/><Relationship Id="rId10" Type="http://schemas.openxmlformats.org/officeDocument/2006/relationships/image" Target="../media/image449.png"/><Relationship Id="rId4" Type="http://schemas.openxmlformats.org/officeDocument/2006/relationships/image" Target="../media/image437.png"/><Relationship Id="rId9" Type="http://schemas.openxmlformats.org/officeDocument/2006/relationships/image" Target="../media/image448.png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2.png"/><Relationship Id="rId1" Type="http://schemas.openxmlformats.org/officeDocument/2006/relationships/slideLayout" Target="../slideLayouts/slideLayout1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4.png"/><Relationship Id="rId1" Type="http://schemas.openxmlformats.org/officeDocument/2006/relationships/slideLayout" Target="../slideLayouts/slideLayout1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5.png"/><Relationship Id="rId1" Type="http://schemas.openxmlformats.org/officeDocument/2006/relationships/slideLayout" Target="../slideLayouts/slideLayout12.xml"/></Relationships>
</file>

<file path=ppt/slides/_rels/slide1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1.png"/><Relationship Id="rId3" Type="http://schemas.openxmlformats.org/officeDocument/2006/relationships/image" Target="../media/image437.png"/><Relationship Id="rId7" Type="http://schemas.openxmlformats.org/officeDocument/2006/relationships/image" Target="../media/image459.png"/><Relationship Id="rId2" Type="http://schemas.openxmlformats.org/officeDocument/2006/relationships/image" Target="../media/image4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8.png"/><Relationship Id="rId5" Type="http://schemas.openxmlformats.org/officeDocument/2006/relationships/image" Target="../media/image457.png"/><Relationship Id="rId4" Type="http://schemas.openxmlformats.org/officeDocument/2006/relationships/image" Target="../media/image456.png"/><Relationship Id="rId9" Type="http://schemas.openxmlformats.org/officeDocument/2006/relationships/image" Target="../media/image462.png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4.png"/><Relationship Id="rId1" Type="http://schemas.openxmlformats.org/officeDocument/2006/relationships/slideLayout" Target="../slideLayouts/slideLayout1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1.png"/><Relationship Id="rId2" Type="http://schemas.openxmlformats.org/officeDocument/2006/relationships/image" Target="../media/image17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60.png"/><Relationship Id="rId4" Type="http://schemas.openxmlformats.org/officeDocument/2006/relationships/image" Target="../media/image201.png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6.png"/><Relationship Id="rId1" Type="http://schemas.openxmlformats.org/officeDocument/2006/relationships/slideLayout" Target="../slideLayouts/slideLayout1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8.png"/><Relationship Id="rId7" Type="http://schemas.openxmlformats.org/officeDocument/2006/relationships/image" Target="../media/image472.png"/><Relationship Id="rId2" Type="http://schemas.openxmlformats.org/officeDocument/2006/relationships/image" Target="../media/image46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1.png"/><Relationship Id="rId5" Type="http://schemas.openxmlformats.org/officeDocument/2006/relationships/image" Target="../media/image470.png"/><Relationship Id="rId4" Type="http://schemas.openxmlformats.org/officeDocument/2006/relationships/image" Target="../media/image469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4.png"/><Relationship Id="rId2" Type="http://schemas.openxmlformats.org/officeDocument/2006/relationships/image" Target="../media/image4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5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7.png"/><Relationship Id="rId7" Type="http://schemas.openxmlformats.org/officeDocument/2006/relationships/image" Target="../media/image481.png"/><Relationship Id="rId2" Type="http://schemas.openxmlformats.org/officeDocument/2006/relationships/image" Target="../media/image47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0.png"/><Relationship Id="rId5" Type="http://schemas.openxmlformats.org/officeDocument/2006/relationships/image" Target="../media/image479.png"/><Relationship Id="rId4" Type="http://schemas.openxmlformats.org/officeDocument/2006/relationships/image" Target="../media/image478.png"/></Relationships>
</file>

<file path=ppt/slides/_rels/slide1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1.png"/><Relationship Id="rId3" Type="http://schemas.openxmlformats.org/officeDocument/2006/relationships/image" Target="../media/image477.png"/><Relationship Id="rId7" Type="http://schemas.openxmlformats.org/officeDocument/2006/relationships/image" Target="../media/image481.png"/><Relationship Id="rId2" Type="http://schemas.openxmlformats.org/officeDocument/2006/relationships/image" Target="../media/image47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0.png"/><Relationship Id="rId5" Type="http://schemas.openxmlformats.org/officeDocument/2006/relationships/image" Target="../media/image479.png"/><Relationship Id="rId4" Type="http://schemas.openxmlformats.org/officeDocument/2006/relationships/image" Target="../media/image478.png"/><Relationship Id="rId9" Type="http://schemas.openxmlformats.org/officeDocument/2006/relationships/image" Target="../media/image482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4.png"/><Relationship Id="rId2" Type="http://schemas.openxmlformats.org/officeDocument/2006/relationships/image" Target="../media/image48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5.png"/></Relationships>
</file>

<file path=ppt/slides/_rels/slide1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487.png"/><Relationship Id="rId7" Type="http://schemas.openxmlformats.org/officeDocument/2006/relationships/image" Target="../media/image1010.png"/><Relationship Id="rId2" Type="http://schemas.openxmlformats.org/officeDocument/2006/relationships/image" Target="../media/image48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00.png"/><Relationship Id="rId5" Type="http://schemas.openxmlformats.org/officeDocument/2006/relationships/image" Target="../media/image489.png"/><Relationship Id="rId4" Type="http://schemas.openxmlformats.org/officeDocument/2006/relationships/image" Target="../media/image488.png"/></Relationships>
</file>

<file path=ppt/slides/_rels/slide1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5.png"/><Relationship Id="rId3" Type="http://schemas.openxmlformats.org/officeDocument/2006/relationships/image" Target="../media/image492.png"/><Relationship Id="rId7" Type="http://schemas.openxmlformats.org/officeDocument/2006/relationships/image" Target="../media/image494.png"/><Relationship Id="rId2" Type="http://schemas.openxmlformats.org/officeDocument/2006/relationships/image" Target="../media/image49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3.png"/><Relationship Id="rId5" Type="http://schemas.openxmlformats.org/officeDocument/2006/relationships/image" Target="../media/image489.png"/><Relationship Id="rId4" Type="http://schemas.openxmlformats.org/officeDocument/2006/relationships/image" Target="../media/image488.png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6.png"/><Relationship Id="rId1" Type="http://schemas.openxmlformats.org/officeDocument/2006/relationships/slideLayout" Target="../slideLayouts/slideLayout1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1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8.png"/><Relationship Id="rId1" Type="http://schemas.openxmlformats.org/officeDocument/2006/relationships/slideLayout" Target="../slideLayouts/slideLayout1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2.png"/><Relationship Id="rId7" Type="http://schemas.openxmlformats.org/officeDocument/2006/relationships/image" Target="../media/image494.png"/><Relationship Id="rId2" Type="http://schemas.openxmlformats.org/officeDocument/2006/relationships/image" Target="../media/image48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3.png"/><Relationship Id="rId5" Type="http://schemas.openxmlformats.org/officeDocument/2006/relationships/image" Target="../media/image489.png"/><Relationship Id="rId4" Type="http://schemas.openxmlformats.org/officeDocument/2006/relationships/image" Target="../media/image488.png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9.png"/><Relationship Id="rId1" Type="http://schemas.openxmlformats.org/officeDocument/2006/relationships/slideLayout" Target="../slideLayouts/slideLayout1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1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1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2.png"/><Relationship Id="rId1" Type="http://schemas.openxmlformats.org/officeDocument/2006/relationships/slideLayout" Target="../slideLayouts/slideLayout1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3.png"/><Relationship Id="rId1" Type="http://schemas.openxmlformats.org/officeDocument/2006/relationships/slideLayout" Target="../slideLayouts/slideLayout1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4.png"/><Relationship Id="rId1" Type="http://schemas.openxmlformats.org/officeDocument/2006/relationships/slideLayout" Target="../slideLayouts/slideLayout1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png"/><Relationship Id="rId3" Type="http://schemas.openxmlformats.org/officeDocument/2006/relationships/image" Target="../media/image506.png"/><Relationship Id="rId7" Type="http://schemas.openxmlformats.org/officeDocument/2006/relationships/image" Target="../media/image511.png"/><Relationship Id="rId2" Type="http://schemas.openxmlformats.org/officeDocument/2006/relationships/image" Target="../media/image50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9.png"/><Relationship Id="rId5" Type="http://schemas.openxmlformats.org/officeDocument/2006/relationships/image" Target="../media/image508.png"/><Relationship Id="rId4" Type="http://schemas.openxmlformats.org/officeDocument/2006/relationships/image" Target="../media/image50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9.png"/><Relationship Id="rId1" Type="http://schemas.openxmlformats.org/officeDocument/2006/relationships/slideLayout" Target="../slideLayouts/slideLayout12.xml"/></Relationships>
</file>

<file path=ppt/slides/_rels/slide1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png"/><Relationship Id="rId3" Type="http://schemas.openxmlformats.org/officeDocument/2006/relationships/image" Target="../media/image516.png"/><Relationship Id="rId7" Type="http://schemas.openxmlformats.org/officeDocument/2006/relationships/image" Target="../media/image511.png"/><Relationship Id="rId2" Type="http://schemas.openxmlformats.org/officeDocument/2006/relationships/image" Target="../media/image5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9.png"/><Relationship Id="rId5" Type="http://schemas.openxmlformats.org/officeDocument/2006/relationships/image" Target="../media/image518.png"/><Relationship Id="rId4" Type="http://schemas.openxmlformats.org/officeDocument/2006/relationships/image" Target="../media/image517.pn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7.png"/><Relationship Id="rId2" Type="http://schemas.openxmlformats.org/officeDocument/2006/relationships/image" Target="../media/image5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9.png"/><Relationship Id="rId4" Type="http://schemas.openxmlformats.org/officeDocument/2006/relationships/image" Target="../media/image518.png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7.png"/><Relationship Id="rId2" Type="http://schemas.openxmlformats.org/officeDocument/2006/relationships/image" Target="../media/image5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9.png"/><Relationship Id="rId4" Type="http://schemas.openxmlformats.org/officeDocument/2006/relationships/image" Target="../media/image518.png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7.png"/><Relationship Id="rId2" Type="http://schemas.openxmlformats.org/officeDocument/2006/relationships/image" Target="../media/image516.png"/><Relationship Id="rId1" Type="http://schemas.openxmlformats.org/officeDocument/2006/relationships/slideLayout" Target="../slideLayouts/slideLayout12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7.png"/><Relationship Id="rId2" Type="http://schemas.openxmlformats.org/officeDocument/2006/relationships/image" Target="../media/image516.png"/><Relationship Id="rId1" Type="http://schemas.openxmlformats.org/officeDocument/2006/relationships/slideLayout" Target="../slideLayouts/slideLayout1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50.png"/><Relationship Id="rId1" Type="http://schemas.openxmlformats.org/officeDocument/2006/relationships/slideLayout" Target="../slideLayouts/slideLayout1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60.png"/><Relationship Id="rId1" Type="http://schemas.openxmlformats.org/officeDocument/2006/relationships/slideLayout" Target="../slideLayouts/slideLayout1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70.png"/><Relationship Id="rId1" Type="http://schemas.openxmlformats.org/officeDocument/2006/relationships/slideLayout" Target="../slideLayouts/slideLayout1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80.png"/><Relationship Id="rId1" Type="http://schemas.openxmlformats.org/officeDocument/2006/relationships/slideLayout" Target="../slideLayouts/slideLayout12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0.png"/><Relationship Id="rId2" Type="http://schemas.openxmlformats.org/officeDocument/2006/relationships/image" Target="../media/image50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60.png"/><Relationship Id="rId5" Type="http://schemas.openxmlformats.org/officeDocument/2006/relationships/image" Target="../media/image5130.png"/><Relationship Id="rId4" Type="http://schemas.openxmlformats.org/officeDocument/2006/relationships/image" Target="../media/image51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7" Type="http://schemas.openxmlformats.org/officeDocument/2006/relationships/image" Target="../media/image310.png"/><Relationship Id="rId2" Type="http://schemas.openxmlformats.org/officeDocument/2006/relationships/image" Target="../media/image10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9.png"/><Relationship Id="rId5" Type="http://schemas.openxmlformats.org/officeDocument/2006/relationships/image" Target="../media/image1761.png"/><Relationship Id="rId4" Type="http://schemas.openxmlformats.org/officeDocument/2006/relationships/image" Target="../media/image1751.png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80.png"/><Relationship Id="rId2" Type="http://schemas.openxmlformats.org/officeDocument/2006/relationships/image" Target="../media/image5170.png"/><Relationship Id="rId1" Type="http://schemas.openxmlformats.org/officeDocument/2006/relationships/slideLayout" Target="../slideLayouts/slideLayout1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90.png"/><Relationship Id="rId1" Type="http://schemas.openxmlformats.org/officeDocument/2006/relationships/slideLayout" Target="../slideLayouts/slideLayout1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12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3.png"/><Relationship Id="rId2" Type="http://schemas.openxmlformats.org/officeDocument/2006/relationships/image" Target="../media/image5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6.png"/><Relationship Id="rId5" Type="http://schemas.openxmlformats.org/officeDocument/2006/relationships/image" Target="../media/image525.png"/><Relationship Id="rId4" Type="http://schemas.openxmlformats.org/officeDocument/2006/relationships/image" Target="../media/image524.png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7.png"/><Relationship Id="rId1" Type="http://schemas.openxmlformats.org/officeDocument/2006/relationships/slideLayout" Target="../slideLayouts/slideLayout1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8.png"/><Relationship Id="rId1" Type="http://schemas.openxmlformats.org/officeDocument/2006/relationships/slideLayout" Target="../slideLayouts/slideLayout1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9.png"/><Relationship Id="rId1" Type="http://schemas.openxmlformats.org/officeDocument/2006/relationships/slideLayout" Target="../slideLayouts/slideLayout1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3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1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0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9.png"/><Relationship Id="rId4" Type="http://schemas.openxmlformats.org/officeDocument/2006/relationships/image" Target="../media/image19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0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3.png"/><Relationship Id="rId5" Type="http://schemas.openxmlformats.org/officeDocument/2006/relationships/image" Target="../media/image313.png"/><Relationship Id="rId4" Type="http://schemas.openxmlformats.org/officeDocument/2006/relationships/image" Target="../media/image17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0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3.png"/><Relationship Id="rId5" Type="http://schemas.openxmlformats.org/officeDocument/2006/relationships/image" Target="../media/image314.png"/><Relationship Id="rId4" Type="http://schemas.openxmlformats.org/officeDocument/2006/relationships/image" Target="../media/image17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0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3.png"/><Relationship Id="rId5" Type="http://schemas.openxmlformats.org/officeDocument/2006/relationships/image" Target="../media/image316.png"/><Relationship Id="rId4" Type="http://schemas.openxmlformats.org/officeDocument/2006/relationships/image" Target="../media/image177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1.png"/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3.png"/><Relationship Id="rId4" Type="http://schemas.openxmlformats.org/officeDocument/2006/relationships/image" Target="../media/image20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6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1.png"/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3.png"/><Relationship Id="rId4" Type="http://schemas.openxmlformats.org/officeDocument/2006/relationships/image" Target="../media/image20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1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20.png"/><Relationship Id="rId4" Type="http://schemas.openxmlformats.org/officeDocument/2006/relationships/image" Target="../media/image20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51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90.png"/><Relationship Id="rId4" Type="http://schemas.openxmlformats.org/officeDocument/2006/relationships/image" Target="../media/image336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51.png"/><Relationship Id="rId2" Type="http://schemas.openxmlformats.org/officeDocument/2006/relationships/image" Target="../media/image3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61.png"/><Relationship Id="rId2" Type="http://schemas.openxmlformats.org/officeDocument/2006/relationships/image" Target="../media/image33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5.png"/><Relationship Id="rId5" Type="http://schemas.openxmlformats.org/officeDocument/2006/relationships/image" Target="../media/image33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51.png"/><Relationship Id="rId2" Type="http://schemas.openxmlformats.org/officeDocument/2006/relationships/image" Target="../media/image3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90.png"/><Relationship Id="rId4" Type="http://schemas.openxmlformats.org/officeDocument/2006/relationships/image" Target="../media/image336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5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7.png"/><Relationship Id="rId5" Type="http://schemas.openxmlformats.org/officeDocument/2006/relationships/image" Target="../media/image196.png"/><Relationship Id="rId4" Type="http://schemas.openxmlformats.org/officeDocument/2006/relationships/image" Target="../media/image156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8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9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3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7" Type="http://schemas.openxmlformats.org/officeDocument/2006/relationships/image" Target="../media/image3491.png"/><Relationship Id="rId2" Type="http://schemas.openxmlformats.org/officeDocument/2006/relationships/image" Target="../media/image3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81.png"/><Relationship Id="rId5" Type="http://schemas.openxmlformats.org/officeDocument/2006/relationships/image" Target="../media/image239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51.png"/><Relationship Id="rId7" Type="http://schemas.openxmlformats.org/officeDocument/2006/relationships/image" Target="../media/image3541.png"/><Relationship Id="rId2" Type="http://schemas.openxmlformats.org/officeDocument/2006/relationships/image" Target="../media/image3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81.png"/><Relationship Id="rId5" Type="http://schemas.openxmlformats.org/officeDocument/2006/relationships/image" Target="../media/image2390.png"/><Relationship Id="rId9" Type="http://schemas.openxmlformats.org/officeDocument/2006/relationships/image" Target="../media/image356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6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50.png"/><Relationship Id="rId2" Type="http://schemas.openxmlformats.org/officeDocument/2006/relationships/image" Target="../media/image3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0.png"/><Relationship Id="rId4" Type="http://schemas.openxmlformats.org/officeDocument/2006/relationships/image" Target="../media/image346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3" Type="http://schemas.openxmlformats.org/officeDocument/2006/relationships/image" Target="../media/image1580.png"/><Relationship Id="rId7" Type="http://schemas.openxmlformats.org/officeDocument/2006/relationships/image" Target="../media/image681.png"/><Relationship Id="rId2" Type="http://schemas.openxmlformats.org/officeDocument/2006/relationships/image" Target="../media/image15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4.png"/><Relationship Id="rId5" Type="http://schemas.openxmlformats.org/officeDocument/2006/relationships/image" Target="../media/image315.png"/><Relationship Id="rId4" Type="http://schemas.openxmlformats.org/officeDocument/2006/relationships/image" Target="../media/image21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80.png"/><Relationship Id="rId2" Type="http://schemas.openxmlformats.org/officeDocument/2006/relationships/image" Target="../media/image3470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0.png"/><Relationship Id="rId7" Type="http://schemas.openxmlformats.org/officeDocument/2006/relationships/image" Target="../media/image3550.png"/><Relationship Id="rId2" Type="http://schemas.openxmlformats.org/officeDocument/2006/relationships/image" Target="../media/image34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60.png"/><Relationship Id="rId5" Type="http://schemas.openxmlformats.org/officeDocument/2006/relationships/image" Target="../media/image3540.png"/><Relationship Id="rId4" Type="http://schemas.openxmlformats.org/officeDocument/2006/relationships/image" Target="../media/image35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0.png"/><Relationship Id="rId7" Type="http://schemas.openxmlformats.org/officeDocument/2006/relationships/image" Target="../media/image3550.png"/><Relationship Id="rId2" Type="http://schemas.openxmlformats.org/officeDocument/2006/relationships/image" Target="../media/image34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60.png"/><Relationship Id="rId5" Type="http://schemas.openxmlformats.org/officeDocument/2006/relationships/image" Target="../media/image3540.png"/><Relationship Id="rId4" Type="http://schemas.openxmlformats.org/officeDocument/2006/relationships/image" Target="../media/image35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0.png"/><Relationship Id="rId7" Type="http://schemas.openxmlformats.org/officeDocument/2006/relationships/image" Target="../media/image3550.png"/><Relationship Id="rId2" Type="http://schemas.openxmlformats.org/officeDocument/2006/relationships/image" Target="../media/image34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60.png"/><Relationship Id="rId5" Type="http://schemas.openxmlformats.org/officeDocument/2006/relationships/image" Target="../media/image3540.png"/><Relationship Id="rId4" Type="http://schemas.openxmlformats.org/officeDocument/2006/relationships/image" Target="../media/image353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png"/><Relationship Id="rId2" Type="http://schemas.openxmlformats.org/officeDocument/2006/relationships/image" Target="../media/image247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70.png"/><Relationship Id="rId4" Type="http://schemas.openxmlformats.org/officeDocument/2006/relationships/image" Target="../media/image356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9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2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3.png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9.png"/><Relationship Id="rId4" Type="http://schemas.openxmlformats.org/officeDocument/2006/relationships/image" Target="../media/image29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30.png"/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5.png"/><Relationship Id="rId4" Type="http://schemas.openxmlformats.org/officeDocument/2006/relationships/image" Target="../media/image36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3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1.png"/><Relationship Id="rId2" Type="http://schemas.openxmlformats.org/officeDocument/2006/relationships/image" Target="../media/image3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8.png"/><Relationship Id="rId5" Type="http://schemas.openxmlformats.org/officeDocument/2006/relationships/image" Target="../media/image1712.png"/><Relationship Id="rId4" Type="http://schemas.openxmlformats.org/officeDocument/2006/relationships/image" Target="../media/image258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3.png"/><Relationship Id="rId2" Type="http://schemas.openxmlformats.org/officeDocument/2006/relationships/image" Target="../media/image3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5.png"/><Relationship Id="rId5" Type="http://schemas.openxmlformats.org/officeDocument/2006/relationships/image" Target="../media/image374.png"/><Relationship Id="rId4" Type="http://schemas.openxmlformats.org/officeDocument/2006/relationships/image" Target="../media/image258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3.png"/><Relationship Id="rId2" Type="http://schemas.openxmlformats.org/officeDocument/2006/relationships/image" Target="../media/image3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7.png"/><Relationship Id="rId5" Type="http://schemas.openxmlformats.org/officeDocument/2006/relationships/image" Target="../media/image374.png"/><Relationship Id="rId4" Type="http://schemas.openxmlformats.org/officeDocument/2006/relationships/image" Target="../media/image2580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7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8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9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1.png"/><Relationship Id="rId2" Type="http://schemas.openxmlformats.org/officeDocument/2006/relationships/image" Target="../media/image15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5.png"/><Relationship Id="rId5" Type="http://schemas.openxmlformats.org/officeDocument/2006/relationships/image" Target="../media/image218.png"/><Relationship Id="rId4" Type="http://schemas.openxmlformats.org/officeDocument/2006/relationships/image" Target="../media/image30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0.png"/><Relationship Id="rId2" Type="http://schemas.openxmlformats.org/officeDocument/2006/relationships/image" Target="../media/image510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01.png"/><Relationship Id="rId4" Type="http://schemas.openxmlformats.org/officeDocument/2006/relationships/image" Target="../media/image73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1.png"/><Relationship Id="rId2" Type="http://schemas.openxmlformats.org/officeDocument/2006/relationships/image" Target="../media/image90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01.png"/><Relationship Id="rId4" Type="http://schemas.openxmlformats.org/officeDocument/2006/relationships/image" Target="../media/image73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0.png"/><Relationship Id="rId3" Type="http://schemas.openxmlformats.org/officeDocument/2006/relationships/image" Target="../media/image1001.png"/><Relationship Id="rId7" Type="http://schemas.openxmlformats.org/officeDocument/2006/relationships/image" Target="../media/image1200.png"/><Relationship Id="rId2" Type="http://schemas.openxmlformats.org/officeDocument/2006/relationships/image" Target="../media/image90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00.png"/><Relationship Id="rId5" Type="http://schemas.openxmlformats.org/officeDocument/2006/relationships/image" Target="../media/image801.png"/><Relationship Id="rId4" Type="http://schemas.openxmlformats.org/officeDocument/2006/relationships/image" Target="../media/image730.png"/><Relationship Id="rId9" Type="http://schemas.openxmlformats.org/officeDocument/2006/relationships/image" Target="../media/image140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0.png"/><Relationship Id="rId3" Type="http://schemas.openxmlformats.org/officeDocument/2006/relationships/image" Target="../media/image1500.png"/><Relationship Id="rId7" Type="http://schemas.openxmlformats.org/officeDocument/2006/relationships/image" Target="../media/image19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00.png"/><Relationship Id="rId5" Type="http://schemas.openxmlformats.org/officeDocument/2006/relationships/image" Target="../media/image1700.png"/><Relationship Id="rId4" Type="http://schemas.openxmlformats.org/officeDocument/2006/relationships/image" Target="../media/image1600.png"/><Relationship Id="rId9" Type="http://schemas.openxmlformats.org/officeDocument/2006/relationships/image" Target="../media/image210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0.png"/><Relationship Id="rId7" Type="http://schemas.openxmlformats.org/officeDocument/2006/relationships/image" Target="../media/image2100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00.png"/><Relationship Id="rId5" Type="http://schemas.openxmlformats.org/officeDocument/2006/relationships/image" Target="../media/image1800.png"/><Relationship Id="rId4" Type="http://schemas.openxmlformats.org/officeDocument/2006/relationships/image" Target="../media/image170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0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00.png"/><Relationship Id="rId4" Type="http://schemas.openxmlformats.org/officeDocument/2006/relationships/image" Target="../media/image1700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3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0.png"/><Relationship Id="rId3" Type="http://schemas.openxmlformats.org/officeDocument/2006/relationships/image" Target="../media/image2400.png"/><Relationship Id="rId7" Type="http://schemas.openxmlformats.org/officeDocument/2006/relationships/image" Target="../media/image2800.png"/><Relationship Id="rId2" Type="http://schemas.openxmlformats.org/officeDocument/2006/relationships/image" Target="../media/image23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00.png"/><Relationship Id="rId5" Type="http://schemas.openxmlformats.org/officeDocument/2006/relationships/image" Target="../media/image2600.png"/><Relationship Id="rId10" Type="http://schemas.openxmlformats.org/officeDocument/2006/relationships/image" Target="../media/image354.png"/><Relationship Id="rId4" Type="http://schemas.openxmlformats.org/officeDocument/2006/relationships/image" Target="../media/image2500.png"/><Relationship Id="rId9" Type="http://schemas.openxmlformats.org/officeDocument/2006/relationships/image" Target="../media/image3000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5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1.png"/><Relationship Id="rId2" Type="http://schemas.openxmlformats.org/officeDocument/2006/relationships/image" Target="../media/image15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5.png"/><Relationship Id="rId5" Type="http://schemas.openxmlformats.org/officeDocument/2006/relationships/image" Target="../media/image218.png"/><Relationship Id="rId4" Type="http://schemas.openxmlformats.org/officeDocument/2006/relationships/image" Target="../media/image30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0.png"/><Relationship Id="rId4" Type="http://schemas.openxmlformats.org/officeDocument/2006/relationships/image" Target="../media/image356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2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7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9.png"/><Relationship Id="rId5" Type="http://schemas.openxmlformats.org/officeDocument/2006/relationships/image" Target="../media/image358.png"/><Relationship Id="rId4" Type="http://schemas.openxmlformats.org/officeDocument/2006/relationships/image" Target="../media/image35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7" Type="http://schemas.openxmlformats.org/officeDocument/2006/relationships/image" Target="../media/image367.png"/><Relationship Id="rId2" Type="http://schemas.openxmlformats.org/officeDocument/2006/relationships/image" Target="../media/image7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9.png"/><Relationship Id="rId5" Type="http://schemas.openxmlformats.org/officeDocument/2006/relationships/image" Target="../media/image366.png"/><Relationship Id="rId4" Type="http://schemas.openxmlformats.org/officeDocument/2006/relationships/image" Target="../media/image357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81.png"/><Relationship Id="rId4" Type="http://schemas.openxmlformats.org/officeDocument/2006/relationships/image" Target="../media/image771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1.png"/><Relationship Id="rId2" Type="http://schemas.openxmlformats.org/officeDocument/2006/relationships/image" Target="../media/image15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10.png"/><Relationship Id="rId5" Type="http://schemas.openxmlformats.org/officeDocument/2006/relationships/image" Target="../media/image601.png"/><Relationship Id="rId4" Type="http://schemas.openxmlformats.org/officeDocument/2006/relationships/image" Target="../media/image30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90.png"/><Relationship Id="rId2" Type="http://schemas.openxmlformats.org/officeDocument/2006/relationships/image" Target="../media/image369.png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8.png"/><Relationship Id="rId5" Type="http://schemas.openxmlformats.org/officeDocument/2006/relationships/image" Target="../media/image376.png"/><Relationship Id="rId4" Type="http://schemas.openxmlformats.org/officeDocument/2006/relationships/image" Target="../media/image83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90.png"/><Relationship Id="rId7" Type="http://schemas.openxmlformats.org/officeDocument/2006/relationships/image" Target="../media/image378.png"/><Relationship Id="rId2" Type="http://schemas.openxmlformats.org/officeDocument/2006/relationships/image" Target="../media/image37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1.png"/><Relationship Id="rId5" Type="http://schemas.openxmlformats.org/officeDocument/2006/relationships/image" Target="../media/image831.png"/><Relationship Id="rId4" Type="http://schemas.openxmlformats.org/officeDocument/2006/relationships/image" Target="../media/image82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1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8.png"/><Relationship Id="rId4" Type="http://schemas.openxmlformats.org/officeDocument/2006/relationships/image" Target="../media/image381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5.png"/><Relationship Id="rId3" Type="http://schemas.openxmlformats.org/officeDocument/2006/relationships/image" Target="../media/image600.png"/><Relationship Id="rId7" Type="http://schemas.openxmlformats.org/officeDocument/2006/relationships/image" Target="../media/image38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3.png"/><Relationship Id="rId5" Type="http://schemas.openxmlformats.org/officeDocument/2006/relationships/image" Target="../media/image382.png"/><Relationship Id="rId4" Type="http://schemas.openxmlformats.org/officeDocument/2006/relationships/image" Target="../media/image61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38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52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9937" y="1668312"/>
            <a:ext cx="8689976" cy="2649246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Endowments</a:t>
            </a:r>
            <a:b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49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Example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717B84-9FD3-BE4F-964B-E13C42266DE2}"/>
                  </a:ext>
                </a:extLst>
              </p:cNvPr>
              <p:cNvSpPr txBox="1"/>
              <p:nvPr/>
            </p:nvSpPr>
            <p:spPr>
              <a:xfrm>
                <a:off x="2146852" y="1842052"/>
                <a:ext cx="7050157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2800" dirty="0" smtClean="0"/>
                  <a:t> </a:t>
                </a:r>
                <a:r>
                  <a:rPr lang="en-US" sz="2800" dirty="0" smtClean="0"/>
                  <a:t>– pears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800" dirty="0" smtClean="0"/>
                  <a:t>– apples</a:t>
                </a:r>
                <a:endParaRPr lang="en-US" sz="2800" dirty="0"/>
              </a:p>
              <a:p>
                <a:pPr algn="l">
                  <a:lnSpc>
                    <a:spcPct val="150000"/>
                  </a:lnSpc>
                </a:pPr>
                <a:endParaRPr lang="he-IL" sz="2800" dirty="0"/>
              </a:p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  <a:p>
                <a:pPr algn="r" rtl="1">
                  <a:lnSpc>
                    <a:spcPct val="150000"/>
                  </a:lnSpc>
                </a:pPr>
                <a:endParaRPr lang="he-IL" sz="2800" dirty="0"/>
              </a:p>
              <a:p>
                <a:pPr algn="ct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he-IL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                </m:t>
                          </m:r>
                        </m:e>
                      </m:func>
                    </m:oMath>
                  </m:oMathPara>
                </a14:m>
                <a:endParaRPr lang="en-US" sz="280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algn="r" rtl="1"/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7717B84-9FD3-BE4F-964B-E13C42266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852" y="1842052"/>
                <a:ext cx="7050157" cy="44012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86179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stability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100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B7EC4-119B-5745-86DF-C7C7D48EEA51}"/>
              </a:ext>
            </a:extLst>
          </p:cNvPr>
          <p:cNvSpPr txBox="1"/>
          <p:nvPr/>
        </p:nvSpPr>
        <p:spPr>
          <a:xfrm>
            <a:off x="6824557" y="1690688"/>
            <a:ext cx="5022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Will a small perturbation result in a big change?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Will dynamic forces push us back to the equilibrium?  Far away?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2398644" y="5787519"/>
            <a:ext cx="304800" cy="2659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656209" y="3170015"/>
            <a:ext cx="4572000" cy="2883481"/>
          </a:xfrm>
          <a:custGeom>
            <a:avLst/>
            <a:gdLst>
              <a:gd name="connsiteX0" fmla="*/ 0 w 4572000"/>
              <a:gd name="connsiteY0" fmla="*/ 931691 h 2883481"/>
              <a:gd name="connsiteX1" fmla="*/ 901148 w 4572000"/>
              <a:gd name="connsiteY1" fmla="*/ 2879761 h 2883481"/>
              <a:gd name="connsiteX2" fmla="*/ 2040835 w 4572000"/>
              <a:gd name="connsiteY2" fmla="*/ 494370 h 2883481"/>
              <a:gd name="connsiteX3" fmla="*/ 2544418 w 4572000"/>
              <a:gd name="connsiteY3" fmla="*/ 1528039 h 2883481"/>
              <a:gd name="connsiteX4" fmla="*/ 3432314 w 4572000"/>
              <a:gd name="connsiteY4" fmla="*/ 4039 h 2883481"/>
              <a:gd name="connsiteX5" fmla="*/ 4280453 w 4572000"/>
              <a:gd name="connsiteY5" fmla="*/ 2084631 h 2883481"/>
              <a:gd name="connsiteX6" fmla="*/ 4572000 w 4572000"/>
              <a:gd name="connsiteY6" fmla="*/ 1395518 h 288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0" h="2883481">
                <a:moveTo>
                  <a:pt x="0" y="931691"/>
                </a:moveTo>
                <a:cubicBezTo>
                  <a:pt x="280504" y="1942169"/>
                  <a:pt x="561009" y="2952648"/>
                  <a:pt x="901148" y="2879761"/>
                </a:cubicBezTo>
                <a:cubicBezTo>
                  <a:pt x="1241287" y="2806874"/>
                  <a:pt x="1766957" y="719657"/>
                  <a:pt x="2040835" y="494370"/>
                </a:cubicBezTo>
                <a:cubicBezTo>
                  <a:pt x="2314713" y="269083"/>
                  <a:pt x="2312505" y="1609761"/>
                  <a:pt x="2544418" y="1528039"/>
                </a:cubicBezTo>
                <a:cubicBezTo>
                  <a:pt x="2776331" y="1446317"/>
                  <a:pt x="3142975" y="-88726"/>
                  <a:pt x="3432314" y="4039"/>
                </a:cubicBezTo>
                <a:cubicBezTo>
                  <a:pt x="3721653" y="96804"/>
                  <a:pt x="4090505" y="1852718"/>
                  <a:pt x="4280453" y="2084631"/>
                </a:cubicBezTo>
                <a:cubicBezTo>
                  <a:pt x="4470401" y="2316544"/>
                  <a:pt x="4521200" y="1856031"/>
                  <a:pt x="4572000" y="1395518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87713" y="3379341"/>
            <a:ext cx="304800" cy="2659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28661" y="4399562"/>
            <a:ext cx="304800" cy="2659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11078" y="5016415"/>
            <a:ext cx="304800" cy="2659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16869" y="2904038"/>
            <a:ext cx="304800" cy="2659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625009" y="3202770"/>
            <a:ext cx="172278" cy="3359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00261" y="3229115"/>
            <a:ext cx="125895" cy="3095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223052" y="5225771"/>
            <a:ext cx="175592" cy="5617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03444" y="5149403"/>
            <a:ext cx="132522" cy="4827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64164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notions of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ynamic stability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101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B7EC4-119B-5745-86DF-C7C7D48EEA51}"/>
              </a:ext>
            </a:extLst>
          </p:cNvPr>
          <p:cNvSpPr txBox="1"/>
          <p:nvPr/>
        </p:nvSpPr>
        <p:spPr>
          <a:xfrm>
            <a:off x="6824557" y="1690688"/>
            <a:ext cx="5022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Will dynamic forces push us </a:t>
            </a:r>
            <a:r>
              <a:rPr lang="en-US" sz="2400" dirty="0" smtClean="0">
                <a:solidFill>
                  <a:srgbClr val="FF0000"/>
                </a:solidFill>
              </a:rPr>
              <a:t>back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</a:t>
            </a:r>
            <a:r>
              <a:rPr lang="en-US" sz="2400" dirty="0" smtClean="0"/>
              <a:t> the equilibrium?  </a:t>
            </a:r>
            <a:r>
              <a:rPr lang="en-US" sz="2400" dirty="0" smtClean="0">
                <a:solidFill>
                  <a:schemeClr val="accent2"/>
                </a:solidFill>
              </a:rPr>
              <a:t>Far away</a:t>
            </a:r>
            <a:r>
              <a:rPr lang="en-US" sz="2400" dirty="0" smtClean="0"/>
              <a:t>?  </a:t>
            </a:r>
            <a:r>
              <a:rPr lang="en-US" sz="2400" dirty="0" smtClean="0">
                <a:solidFill>
                  <a:schemeClr val="accent1"/>
                </a:solidFill>
              </a:rPr>
              <a:t>Neither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2398644" y="5787519"/>
            <a:ext cx="304800" cy="2659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656209" y="3170015"/>
            <a:ext cx="4572000" cy="2883481"/>
          </a:xfrm>
          <a:custGeom>
            <a:avLst/>
            <a:gdLst>
              <a:gd name="connsiteX0" fmla="*/ 0 w 4572000"/>
              <a:gd name="connsiteY0" fmla="*/ 931691 h 2883481"/>
              <a:gd name="connsiteX1" fmla="*/ 901148 w 4572000"/>
              <a:gd name="connsiteY1" fmla="*/ 2879761 h 2883481"/>
              <a:gd name="connsiteX2" fmla="*/ 2040835 w 4572000"/>
              <a:gd name="connsiteY2" fmla="*/ 494370 h 2883481"/>
              <a:gd name="connsiteX3" fmla="*/ 2544418 w 4572000"/>
              <a:gd name="connsiteY3" fmla="*/ 1528039 h 2883481"/>
              <a:gd name="connsiteX4" fmla="*/ 3432314 w 4572000"/>
              <a:gd name="connsiteY4" fmla="*/ 4039 h 2883481"/>
              <a:gd name="connsiteX5" fmla="*/ 4280453 w 4572000"/>
              <a:gd name="connsiteY5" fmla="*/ 2084631 h 2883481"/>
              <a:gd name="connsiteX6" fmla="*/ 4572000 w 4572000"/>
              <a:gd name="connsiteY6" fmla="*/ 1395518 h 288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0" h="2883481">
                <a:moveTo>
                  <a:pt x="0" y="931691"/>
                </a:moveTo>
                <a:cubicBezTo>
                  <a:pt x="280504" y="1942169"/>
                  <a:pt x="561009" y="2952648"/>
                  <a:pt x="901148" y="2879761"/>
                </a:cubicBezTo>
                <a:cubicBezTo>
                  <a:pt x="1241287" y="2806874"/>
                  <a:pt x="1766957" y="719657"/>
                  <a:pt x="2040835" y="494370"/>
                </a:cubicBezTo>
                <a:cubicBezTo>
                  <a:pt x="2314713" y="269083"/>
                  <a:pt x="2312505" y="1609761"/>
                  <a:pt x="2544418" y="1528039"/>
                </a:cubicBezTo>
                <a:cubicBezTo>
                  <a:pt x="2776331" y="1446317"/>
                  <a:pt x="3142975" y="-88726"/>
                  <a:pt x="3432314" y="4039"/>
                </a:cubicBezTo>
                <a:cubicBezTo>
                  <a:pt x="3721653" y="96804"/>
                  <a:pt x="4090505" y="1852718"/>
                  <a:pt x="4280453" y="2084631"/>
                </a:cubicBezTo>
                <a:cubicBezTo>
                  <a:pt x="4470401" y="2316544"/>
                  <a:pt x="4521200" y="1856031"/>
                  <a:pt x="4572000" y="1395518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87713" y="3379341"/>
            <a:ext cx="304800" cy="2659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28661" y="4399562"/>
            <a:ext cx="304800" cy="2659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11078" y="5016415"/>
            <a:ext cx="304800" cy="2659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16869" y="2904038"/>
            <a:ext cx="304800" cy="2659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625009" y="3202770"/>
            <a:ext cx="172278" cy="3359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00261" y="3229115"/>
            <a:ext cx="125895" cy="3095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223052" y="5225771"/>
            <a:ext cx="175592" cy="5617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03444" y="5149403"/>
            <a:ext cx="132522" cy="4827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6"/>
          </p:cNvCxnSpPr>
          <p:nvPr/>
        </p:nvCxnSpPr>
        <p:spPr>
          <a:xfrm>
            <a:off x="6228209" y="4565533"/>
            <a:ext cx="2610991" cy="4622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381304" y="4282571"/>
            <a:ext cx="304800" cy="26597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8038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Robustness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102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B7EC4-119B-5745-86DF-C7C7D48EEA51}"/>
              </a:ext>
            </a:extLst>
          </p:cNvPr>
          <p:cNvSpPr txBox="1"/>
          <p:nvPr/>
        </p:nvSpPr>
        <p:spPr>
          <a:xfrm>
            <a:off x="1656209" y="1727759"/>
            <a:ext cx="861453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If we missed the initial conditions by a bit, will the prediction change dramatically?</a:t>
            </a:r>
            <a:endParaRPr lang="en-US" sz="2400" dirty="0"/>
          </a:p>
        </p:txBody>
      </p:sp>
      <p:sp>
        <p:nvSpPr>
          <p:cNvPr id="6" name="Freeform 5"/>
          <p:cNvSpPr/>
          <p:nvPr/>
        </p:nvSpPr>
        <p:spPr>
          <a:xfrm>
            <a:off x="2173357" y="3101006"/>
            <a:ext cx="2756452" cy="1975508"/>
          </a:xfrm>
          <a:custGeom>
            <a:avLst/>
            <a:gdLst>
              <a:gd name="connsiteX0" fmla="*/ 0 w 2756452"/>
              <a:gd name="connsiteY0" fmla="*/ 0 h 1975508"/>
              <a:gd name="connsiteX1" fmla="*/ 609600 w 2756452"/>
              <a:gd name="connsiteY1" fmla="*/ 1736035 h 1975508"/>
              <a:gd name="connsiteX2" fmla="*/ 2252869 w 2756452"/>
              <a:gd name="connsiteY2" fmla="*/ 1789044 h 1975508"/>
              <a:gd name="connsiteX3" fmla="*/ 2729947 w 2756452"/>
              <a:gd name="connsiteY3" fmla="*/ 132522 h 1975508"/>
              <a:gd name="connsiteX4" fmla="*/ 2729947 w 2756452"/>
              <a:gd name="connsiteY4" fmla="*/ 132522 h 1975508"/>
              <a:gd name="connsiteX5" fmla="*/ 2756452 w 2756452"/>
              <a:gd name="connsiteY5" fmla="*/ 79513 h 197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6452" h="1975508">
                <a:moveTo>
                  <a:pt x="0" y="0"/>
                </a:moveTo>
                <a:cubicBezTo>
                  <a:pt x="117061" y="718930"/>
                  <a:pt x="234122" y="1437861"/>
                  <a:pt x="609600" y="1736035"/>
                </a:cubicBezTo>
                <a:cubicBezTo>
                  <a:pt x="985078" y="2034209"/>
                  <a:pt x="1899478" y="2056296"/>
                  <a:pt x="2252869" y="1789044"/>
                </a:cubicBezTo>
                <a:cubicBezTo>
                  <a:pt x="2606260" y="1521792"/>
                  <a:pt x="2729947" y="132522"/>
                  <a:pt x="2729947" y="132522"/>
                </a:cubicBezTo>
                <a:lnTo>
                  <a:pt x="2729947" y="132522"/>
                </a:lnTo>
                <a:lnTo>
                  <a:pt x="2756452" y="79513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15806" y="4775273"/>
            <a:ext cx="304800" cy="2659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811617" y="3996931"/>
            <a:ext cx="3459130" cy="5300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560907" y="3757927"/>
            <a:ext cx="304800" cy="2659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21362826">
            <a:off x="1961322" y="3160642"/>
            <a:ext cx="3120887" cy="1975508"/>
          </a:xfrm>
          <a:custGeom>
            <a:avLst/>
            <a:gdLst>
              <a:gd name="connsiteX0" fmla="*/ 0 w 2756452"/>
              <a:gd name="connsiteY0" fmla="*/ 0 h 1975508"/>
              <a:gd name="connsiteX1" fmla="*/ 609600 w 2756452"/>
              <a:gd name="connsiteY1" fmla="*/ 1736035 h 1975508"/>
              <a:gd name="connsiteX2" fmla="*/ 2252869 w 2756452"/>
              <a:gd name="connsiteY2" fmla="*/ 1789044 h 1975508"/>
              <a:gd name="connsiteX3" fmla="*/ 2729947 w 2756452"/>
              <a:gd name="connsiteY3" fmla="*/ 132522 h 1975508"/>
              <a:gd name="connsiteX4" fmla="*/ 2729947 w 2756452"/>
              <a:gd name="connsiteY4" fmla="*/ 132522 h 1975508"/>
              <a:gd name="connsiteX5" fmla="*/ 2756452 w 2756452"/>
              <a:gd name="connsiteY5" fmla="*/ 79513 h 197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6452" h="1975508">
                <a:moveTo>
                  <a:pt x="0" y="0"/>
                </a:moveTo>
                <a:cubicBezTo>
                  <a:pt x="117061" y="718930"/>
                  <a:pt x="234122" y="1437861"/>
                  <a:pt x="609600" y="1736035"/>
                </a:cubicBezTo>
                <a:cubicBezTo>
                  <a:pt x="985078" y="2034209"/>
                  <a:pt x="1899478" y="2056296"/>
                  <a:pt x="2252869" y="1789044"/>
                </a:cubicBezTo>
                <a:cubicBezTo>
                  <a:pt x="2606260" y="1521792"/>
                  <a:pt x="2729947" y="132522"/>
                  <a:pt x="2729947" y="132522"/>
                </a:cubicBezTo>
                <a:lnTo>
                  <a:pt x="2729947" y="132522"/>
                </a:lnTo>
                <a:lnTo>
                  <a:pt x="2756452" y="79513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74509" y="4850759"/>
            <a:ext cx="304800" cy="2659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811617" y="3757927"/>
            <a:ext cx="3611530" cy="4444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45966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equilibrium was so nice…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103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B7EC4-119B-5745-86DF-C7C7D48EEA51}"/>
              </a:ext>
            </a:extLst>
          </p:cNvPr>
          <p:cNvSpPr txBox="1"/>
          <p:nvPr/>
        </p:nvSpPr>
        <p:spPr>
          <a:xfrm>
            <a:off x="5746626" y="1886760"/>
            <a:ext cx="57279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Existence</a:t>
            </a:r>
            <a:endParaRPr lang="en-US" sz="24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Uniqueness</a:t>
            </a:r>
            <a:endParaRPr lang="en-US" sz="24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Dynamic stability (</a:t>
            </a:r>
            <a:r>
              <a:rPr lang="en-US" sz="2400" dirty="0" smtClean="0">
                <a:solidFill>
                  <a:srgbClr val="0070C0"/>
                </a:solidFill>
              </a:rPr>
              <a:t>relative to perturbations</a:t>
            </a:r>
            <a:r>
              <a:rPr lang="en-US" sz="2400" dirty="0" smtClean="0"/>
              <a:t>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Robustness (</a:t>
            </a:r>
            <a:r>
              <a:rPr lang="en-US" sz="2400" dirty="0" smtClean="0">
                <a:solidFill>
                  <a:srgbClr val="0070C0"/>
                </a:solidFill>
              </a:rPr>
              <a:t>to initial conditions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666427" y="2478417"/>
            <a:ext cx="3723469" cy="2920115"/>
            <a:chOff x="666427" y="2478417"/>
            <a:chExt cx="3723469" cy="2920115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309607" y="4749082"/>
              <a:ext cx="30144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462007" y="2526224"/>
              <a:ext cx="0" cy="23752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746716" y="5029200"/>
                  <a:ext cx="6431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6716" y="5029200"/>
                  <a:ext cx="643180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66427" y="2526224"/>
                  <a:ext cx="6431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427" y="2526224"/>
                  <a:ext cx="64318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Freeform 17"/>
            <p:cNvSpPr/>
            <p:nvPr/>
          </p:nvSpPr>
          <p:spPr>
            <a:xfrm>
              <a:off x="1775686" y="2526225"/>
              <a:ext cx="1905161" cy="1787803"/>
            </a:xfrm>
            <a:custGeom>
              <a:avLst/>
              <a:gdLst>
                <a:gd name="connsiteX0" fmla="*/ 6619 w 1819921"/>
                <a:gd name="connsiteY0" fmla="*/ 0 h 1821051"/>
                <a:gd name="connsiteX1" fmla="*/ 115107 w 1819921"/>
                <a:gd name="connsiteY1" fmla="*/ 821410 h 1821051"/>
                <a:gd name="connsiteX2" fmla="*/ 797033 w 1819921"/>
                <a:gd name="connsiteY2" fmla="*/ 1596325 h 1821051"/>
                <a:gd name="connsiteX3" fmla="*/ 1819921 w 1819921"/>
                <a:gd name="connsiteY3" fmla="*/ 1821051 h 1821051"/>
                <a:gd name="connsiteX4" fmla="*/ 1819921 w 1819921"/>
                <a:gd name="connsiteY4" fmla="*/ 1821051 h 182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921" h="1821051">
                  <a:moveTo>
                    <a:pt x="6619" y="0"/>
                  </a:moveTo>
                  <a:cubicBezTo>
                    <a:pt x="-5005" y="277678"/>
                    <a:pt x="-16629" y="555356"/>
                    <a:pt x="115107" y="821410"/>
                  </a:cubicBezTo>
                  <a:cubicBezTo>
                    <a:pt x="246843" y="1087464"/>
                    <a:pt x="512897" y="1429718"/>
                    <a:pt x="797033" y="1596325"/>
                  </a:cubicBezTo>
                  <a:cubicBezTo>
                    <a:pt x="1081169" y="1762932"/>
                    <a:pt x="1819921" y="1821051"/>
                    <a:pt x="1819921" y="1821051"/>
                  </a:cubicBezTo>
                  <a:lnTo>
                    <a:pt x="1819921" y="1821051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rot="16993825">
              <a:off x="1682979" y="2890547"/>
              <a:ext cx="2053898" cy="1229637"/>
            </a:xfrm>
            <a:custGeom>
              <a:avLst/>
              <a:gdLst>
                <a:gd name="connsiteX0" fmla="*/ 6619 w 1819921"/>
                <a:gd name="connsiteY0" fmla="*/ 0 h 1821051"/>
                <a:gd name="connsiteX1" fmla="*/ 115107 w 1819921"/>
                <a:gd name="connsiteY1" fmla="*/ 821410 h 1821051"/>
                <a:gd name="connsiteX2" fmla="*/ 797033 w 1819921"/>
                <a:gd name="connsiteY2" fmla="*/ 1596325 h 1821051"/>
                <a:gd name="connsiteX3" fmla="*/ 1819921 w 1819921"/>
                <a:gd name="connsiteY3" fmla="*/ 1821051 h 1821051"/>
                <a:gd name="connsiteX4" fmla="*/ 1819921 w 1819921"/>
                <a:gd name="connsiteY4" fmla="*/ 1821051 h 182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921" h="1821051">
                  <a:moveTo>
                    <a:pt x="6619" y="0"/>
                  </a:moveTo>
                  <a:cubicBezTo>
                    <a:pt x="-5005" y="277678"/>
                    <a:pt x="-16629" y="555356"/>
                    <a:pt x="115107" y="821410"/>
                  </a:cubicBezTo>
                  <a:cubicBezTo>
                    <a:pt x="246843" y="1087464"/>
                    <a:pt x="512897" y="1429718"/>
                    <a:pt x="797033" y="1596325"/>
                  </a:cubicBezTo>
                  <a:cubicBezTo>
                    <a:pt x="1081169" y="1762932"/>
                    <a:pt x="1819921" y="1821051"/>
                    <a:pt x="1819921" y="1821051"/>
                  </a:cubicBezTo>
                  <a:lnTo>
                    <a:pt x="1819921" y="1821051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775686" y="2526224"/>
                  <a:ext cx="3940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5686" y="2526224"/>
                  <a:ext cx="39407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849150" y="2493958"/>
                  <a:ext cx="3940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9150" y="2493958"/>
                  <a:ext cx="39407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/>
            <p:cNvCxnSpPr/>
            <p:nvPr/>
          </p:nvCxnSpPr>
          <p:spPr>
            <a:xfrm>
              <a:off x="1462007" y="4145797"/>
              <a:ext cx="1288942" cy="15498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750949" y="4161295"/>
              <a:ext cx="0" cy="645737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964203" y="3944696"/>
                  <a:ext cx="6431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203" y="3944696"/>
                  <a:ext cx="64318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406676" y="4999471"/>
                  <a:ext cx="6431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6676" y="4999471"/>
                  <a:ext cx="64318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944511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Existence of partial equilibrium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104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B7EC4-119B-5745-86DF-C7C7D48EEA51}"/>
              </a:ext>
            </a:extLst>
          </p:cNvPr>
          <p:cNvSpPr txBox="1"/>
          <p:nvPr/>
        </p:nvSpPr>
        <p:spPr>
          <a:xfrm>
            <a:off x="5343671" y="1944710"/>
            <a:ext cx="5613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If </a:t>
            </a:r>
            <a:r>
              <a:rPr lang="en-US" sz="2000" dirty="0" smtClean="0">
                <a:solidFill>
                  <a:srgbClr val="FF0000"/>
                </a:solidFill>
              </a:rPr>
              <a:t>demand</a:t>
            </a:r>
            <a:r>
              <a:rPr lang="en-US" sz="2000" dirty="0" smtClean="0"/>
              <a:t> is a continuous </a:t>
            </a:r>
            <a:r>
              <a:rPr lang="en-US" sz="2000" dirty="0" smtClean="0">
                <a:solidFill>
                  <a:srgbClr val="FF0000"/>
                </a:solidFill>
              </a:rPr>
              <a:t>decreasing</a:t>
            </a:r>
            <a:r>
              <a:rPr lang="en-US" sz="2000" dirty="0" smtClean="0"/>
              <a:t> curve,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00B050"/>
                </a:solidFill>
              </a:rPr>
              <a:t>supply</a:t>
            </a:r>
            <a:r>
              <a:rPr lang="en-US" sz="2000" dirty="0" smtClean="0"/>
              <a:t> is a continuous </a:t>
            </a:r>
            <a:r>
              <a:rPr lang="en-US" sz="2000" dirty="0" smtClean="0">
                <a:solidFill>
                  <a:srgbClr val="00B050"/>
                </a:solidFill>
              </a:rPr>
              <a:t>increasing</a:t>
            </a:r>
            <a:r>
              <a:rPr lang="en-US" sz="2000" dirty="0" smtClean="0"/>
              <a:t> curve,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mild conditions suffice to have an </a:t>
            </a:r>
            <a:r>
              <a:rPr lang="en-US" sz="2000" dirty="0" smtClean="0">
                <a:solidFill>
                  <a:srgbClr val="0070C0"/>
                </a:solidFill>
              </a:rPr>
              <a:t>intersection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66427" y="2478417"/>
            <a:ext cx="3723469" cy="2920115"/>
            <a:chOff x="666427" y="2478417"/>
            <a:chExt cx="3723469" cy="2920115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309607" y="4749082"/>
              <a:ext cx="30144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462007" y="2526224"/>
              <a:ext cx="0" cy="23752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746716" y="5029200"/>
                  <a:ext cx="6431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6716" y="5029200"/>
                  <a:ext cx="643180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66427" y="2526224"/>
                  <a:ext cx="6431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427" y="2526224"/>
                  <a:ext cx="64318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Freeform 17"/>
            <p:cNvSpPr/>
            <p:nvPr/>
          </p:nvSpPr>
          <p:spPr>
            <a:xfrm>
              <a:off x="1775686" y="2526225"/>
              <a:ext cx="1905161" cy="1787803"/>
            </a:xfrm>
            <a:custGeom>
              <a:avLst/>
              <a:gdLst>
                <a:gd name="connsiteX0" fmla="*/ 6619 w 1819921"/>
                <a:gd name="connsiteY0" fmla="*/ 0 h 1821051"/>
                <a:gd name="connsiteX1" fmla="*/ 115107 w 1819921"/>
                <a:gd name="connsiteY1" fmla="*/ 821410 h 1821051"/>
                <a:gd name="connsiteX2" fmla="*/ 797033 w 1819921"/>
                <a:gd name="connsiteY2" fmla="*/ 1596325 h 1821051"/>
                <a:gd name="connsiteX3" fmla="*/ 1819921 w 1819921"/>
                <a:gd name="connsiteY3" fmla="*/ 1821051 h 1821051"/>
                <a:gd name="connsiteX4" fmla="*/ 1819921 w 1819921"/>
                <a:gd name="connsiteY4" fmla="*/ 1821051 h 182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921" h="1821051">
                  <a:moveTo>
                    <a:pt x="6619" y="0"/>
                  </a:moveTo>
                  <a:cubicBezTo>
                    <a:pt x="-5005" y="277678"/>
                    <a:pt x="-16629" y="555356"/>
                    <a:pt x="115107" y="821410"/>
                  </a:cubicBezTo>
                  <a:cubicBezTo>
                    <a:pt x="246843" y="1087464"/>
                    <a:pt x="512897" y="1429718"/>
                    <a:pt x="797033" y="1596325"/>
                  </a:cubicBezTo>
                  <a:cubicBezTo>
                    <a:pt x="1081169" y="1762932"/>
                    <a:pt x="1819921" y="1821051"/>
                    <a:pt x="1819921" y="1821051"/>
                  </a:cubicBezTo>
                  <a:lnTo>
                    <a:pt x="1819921" y="1821051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rot="16993825">
              <a:off x="1682979" y="2890547"/>
              <a:ext cx="2053898" cy="1229637"/>
            </a:xfrm>
            <a:custGeom>
              <a:avLst/>
              <a:gdLst>
                <a:gd name="connsiteX0" fmla="*/ 6619 w 1819921"/>
                <a:gd name="connsiteY0" fmla="*/ 0 h 1821051"/>
                <a:gd name="connsiteX1" fmla="*/ 115107 w 1819921"/>
                <a:gd name="connsiteY1" fmla="*/ 821410 h 1821051"/>
                <a:gd name="connsiteX2" fmla="*/ 797033 w 1819921"/>
                <a:gd name="connsiteY2" fmla="*/ 1596325 h 1821051"/>
                <a:gd name="connsiteX3" fmla="*/ 1819921 w 1819921"/>
                <a:gd name="connsiteY3" fmla="*/ 1821051 h 1821051"/>
                <a:gd name="connsiteX4" fmla="*/ 1819921 w 1819921"/>
                <a:gd name="connsiteY4" fmla="*/ 1821051 h 182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921" h="1821051">
                  <a:moveTo>
                    <a:pt x="6619" y="0"/>
                  </a:moveTo>
                  <a:cubicBezTo>
                    <a:pt x="-5005" y="277678"/>
                    <a:pt x="-16629" y="555356"/>
                    <a:pt x="115107" y="821410"/>
                  </a:cubicBezTo>
                  <a:cubicBezTo>
                    <a:pt x="246843" y="1087464"/>
                    <a:pt x="512897" y="1429718"/>
                    <a:pt x="797033" y="1596325"/>
                  </a:cubicBezTo>
                  <a:cubicBezTo>
                    <a:pt x="1081169" y="1762932"/>
                    <a:pt x="1819921" y="1821051"/>
                    <a:pt x="1819921" y="1821051"/>
                  </a:cubicBezTo>
                  <a:lnTo>
                    <a:pt x="1819921" y="1821051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775686" y="2526224"/>
                  <a:ext cx="3940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5686" y="2526224"/>
                  <a:ext cx="39407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849150" y="2493958"/>
                  <a:ext cx="3940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9150" y="2493958"/>
                  <a:ext cx="39407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/>
            <p:cNvCxnSpPr/>
            <p:nvPr/>
          </p:nvCxnSpPr>
          <p:spPr>
            <a:xfrm>
              <a:off x="1462007" y="4145797"/>
              <a:ext cx="1288942" cy="15498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750949" y="4161295"/>
              <a:ext cx="0" cy="645737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964203" y="3944696"/>
                  <a:ext cx="6431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203" y="3944696"/>
                  <a:ext cx="64318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406676" y="4999471"/>
                  <a:ext cx="6431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6676" y="4999471"/>
                  <a:ext cx="64318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7062279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Uniqueness of partial equilibrium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105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B7EC4-119B-5745-86DF-C7C7D48EEA51}"/>
              </a:ext>
            </a:extLst>
          </p:cNvPr>
          <p:cNvSpPr txBox="1"/>
          <p:nvPr/>
        </p:nvSpPr>
        <p:spPr>
          <a:xfrm>
            <a:off x="5343671" y="1944710"/>
            <a:ext cx="5613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If </a:t>
            </a:r>
            <a:r>
              <a:rPr lang="en-US" sz="2000" dirty="0" smtClean="0">
                <a:solidFill>
                  <a:srgbClr val="FF0000"/>
                </a:solidFill>
              </a:rPr>
              <a:t>demand</a:t>
            </a:r>
            <a:r>
              <a:rPr lang="en-US" sz="2000" dirty="0" smtClean="0"/>
              <a:t> is a continuous </a:t>
            </a:r>
            <a:r>
              <a:rPr lang="en-US" sz="2000" dirty="0" smtClean="0">
                <a:solidFill>
                  <a:srgbClr val="FF0000"/>
                </a:solidFill>
              </a:rPr>
              <a:t>decreasing</a:t>
            </a:r>
            <a:r>
              <a:rPr lang="en-US" sz="2000" dirty="0" smtClean="0"/>
              <a:t> curve,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00B050"/>
                </a:solidFill>
              </a:rPr>
              <a:t>supply</a:t>
            </a:r>
            <a:r>
              <a:rPr lang="en-US" sz="2000" dirty="0" smtClean="0"/>
              <a:t> is a continuous </a:t>
            </a:r>
            <a:r>
              <a:rPr lang="en-US" sz="2000" dirty="0" smtClean="0">
                <a:solidFill>
                  <a:srgbClr val="00B050"/>
                </a:solidFill>
              </a:rPr>
              <a:t>increasing</a:t>
            </a:r>
            <a:r>
              <a:rPr lang="en-US" sz="2000" dirty="0" smtClean="0"/>
              <a:t> curve,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</a:t>
            </a:r>
            <a:r>
              <a:rPr lang="en-US" sz="2000" dirty="0" smtClean="0"/>
              <a:t>he intersection has to be </a:t>
            </a:r>
            <a:r>
              <a:rPr lang="en-US" sz="2000" dirty="0" smtClean="0">
                <a:solidFill>
                  <a:srgbClr val="0070C0"/>
                </a:solidFill>
              </a:rPr>
              <a:t>unique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66427" y="2478417"/>
            <a:ext cx="3723469" cy="2920115"/>
            <a:chOff x="666427" y="2478417"/>
            <a:chExt cx="3723469" cy="2920115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309607" y="4749082"/>
              <a:ext cx="30144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462007" y="2526224"/>
              <a:ext cx="0" cy="23752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746716" y="5029200"/>
                  <a:ext cx="6431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6716" y="5029200"/>
                  <a:ext cx="643180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66427" y="2526224"/>
                  <a:ext cx="6431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427" y="2526224"/>
                  <a:ext cx="64318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Freeform 17"/>
            <p:cNvSpPr/>
            <p:nvPr/>
          </p:nvSpPr>
          <p:spPr>
            <a:xfrm>
              <a:off x="1775686" y="2526225"/>
              <a:ext cx="1905161" cy="1787803"/>
            </a:xfrm>
            <a:custGeom>
              <a:avLst/>
              <a:gdLst>
                <a:gd name="connsiteX0" fmla="*/ 6619 w 1819921"/>
                <a:gd name="connsiteY0" fmla="*/ 0 h 1821051"/>
                <a:gd name="connsiteX1" fmla="*/ 115107 w 1819921"/>
                <a:gd name="connsiteY1" fmla="*/ 821410 h 1821051"/>
                <a:gd name="connsiteX2" fmla="*/ 797033 w 1819921"/>
                <a:gd name="connsiteY2" fmla="*/ 1596325 h 1821051"/>
                <a:gd name="connsiteX3" fmla="*/ 1819921 w 1819921"/>
                <a:gd name="connsiteY3" fmla="*/ 1821051 h 1821051"/>
                <a:gd name="connsiteX4" fmla="*/ 1819921 w 1819921"/>
                <a:gd name="connsiteY4" fmla="*/ 1821051 h 182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921" h="1821051">
                  <a:moveTo>
                    <a:pt x="6619" y="0"/>
                  </a:moveTo>
                  <a:cubicBezTo>
                    <a:pt x="-5005" y="277678"/>
                    <a:pt x="-16629" y="555356"/>
                    <a:pt x="115107" y="821410"/>
                  </a:cubicBezTo>
                  <a:cubicBezTo>
                    <a:pt x="246843" y="1087464"/>
                    <a:pt x="512897" y="1429718"/>
                    <a:pt x="797033" y="1596325"/>
                  </a:cubicBezTo>
                  <a:cubicBezTo>
                    <a:pt x="1081169" y="1762932"/>
                    <a:pt x="1819921" y="1821051"/>
                    <a:pt x="1819921" y="1821051"/>
                  </a:cubicBezTo>
                  <a:lnTo>
                    <a:pt x="1819921" y="1821051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rot="16993825">
              <a:off x="1682979" y="2890547"/>
              <a:ext cx="2053898" cy="1229637"/>
            </a:xfrm>
            <a:custGeom>
              <a:avLst/>
              <a:gdLst>
                <a:gd name="connsiteX0" fmla="*/ 6619 w 1819921"/>
                <a:gd name="connsiteY0" fmla="*/ 0 h 1821051"/>
                <a:gd name="connsiteX1" fmla="*/ 115107 w 1819921"/>
                <a:gd name="connsiteY1" fmla="*/ 821410 h 1821051"/>
                <a:gd name="connsiteX2" fmla="*/ 797033 w 1819921"/>
                <a:gd name="connsiteY2" fmla="*/ 1596325 h 1821051"/>
                <a:gd name="connsiteX3" fmla="*/ 1819921 w 1819921"/>
                <a:gd name="connsiteY3" fmla="*/ 1821051 h 1821051"/>
                <a:gd name="connsiteX4" fmla="*/ 1819921 w 1819921"/>
                <a:gd name="connsiteY4" fmla="*/ 1821051 h 182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921" h="1821051">
                  <a:moveTo>
                    <a:pt x="6619" y="0"/>
                  </a:moveTo>
                  <a:cubicBezTo>
                    <a:pt x="-5005" y="277678"/>
                    <a:pt x="-16629" y="555356"/>
                    <a:pt x="115107" y="821410"/>
                  </a:cubicBezTo>
                  <a:cubicBezTo>
                    <a:pt x="246843" y="1087464"/>
                    <a:pt x="512897" y="1429718"/>
                    <a:pt x="797033" y="1596325"/>
                  </a:cubicBezTo>
                  <a:cubicBezTo>
                    <a:pt x="1081169" y="1762932"/>
                    <a:pt x="1819921" y="1821051"/>
                    <a:pt x="1819921" y="1821051"/>
                  </a:cubicBezTo>
                  <a:lnTo>
                    <a:pt x="1819921" y="1821051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775686" y="2526224"/>
                  <a:ext cx="3940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5686" y="2526224"/>
                  <a:ext cx="39407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849150" y="2493958"/>
                  <a:ext cx="3940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9150" y="2493958"/>
                  <a:ext cx="39407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/>
            <p:cNvCxnSpPr/>
            <p:nvPr/>
          </p:nvCxnSpPr>
          <p:spPr>
            <a:xfrm>
              <a:off x="1462007" y="4145797"/>
              <a:ext cx="1288942" cy="15498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750949" y="4161295"/>
              <a:ext cx="0" cy="645737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964203" y="3944696"/>
                  <a:ext cx="6431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203" y="3944696"/>
                  <a:ext cx="64318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406676" y="4999471"/>
                  <a:ext cx="6431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6676" y="4999471"/>
                  <a:ext cx="64318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5586014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stability of partial equilibrium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106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B7EC4-119B-5745-86DF-C7C7D48EEA51}"/>
              </a:ext>
            </a:extLst>
          </p:cNvPr>
          <p:cNvSpPr txBox="1"/>
          <p:nvPr/>
        </p:nvSpPr>
        <p:spPr>
          <a:xfrm>
            <a:off x="5343671" y="1944710"/>
            <a:ext cx="561363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We could tell plausible stories about the way market forces would </a:t>
            </a:r>
            <a:r>
              <a:rPr lang="en-US" sz="2000" dirty="0" smtClean="0">
                <a:solidFill>
                  <a:srgbClr val="0070C0"/>
                </a:solidFill>
              </a:rPr>
              <a:t>push the price towards the equilibrium price </a:t>
            </a:r>
            <a:r>
              <a:rPr lang="en-US" sz="2000" dirty="0" smtClean="0"/>
              <a:t>in case of </a:t>
            </a:r>
            <a:r>
              <a:rPr lang="en-US" sz="2000" dirty="0" smtClean="0">
                <a:solidFill>
                  <a:srgbClr val="FF0000"/>
                </a:solidFill>
              </a:rPr>
              <a:t>excess demand </a:t>
            </a:r>
            <a:r>
              <a:rPr lang="en-US" sz="2000" dirty="0" smtClean="0"/>
              <a:t>or </a:t>
            </a:r>
            <a:r>
              <a:rPr lang="en-US" sz="2000" dirty="0" smtClean="0">
                <a:solidFill>
                  <a:srgbClr val="00B050"/>
                </a:solidFill>
              </a:rPr>
              <a:t>excess supply  </a:t>
            </a:r>
            <a:endParaRPr lang="en-US" sz="2000" dirty="0">
              <a:solidFill>
                <a:srgbClr val="00B05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66427" y="2478417"/>
            <a:ext cx="3723469" cy="2920115"/>
            <a:chOff x="666427" y="2478417"/>
            <a:chExt cx="3723469" cy="2920115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309607" y="4749082"/>
              <a:ext cx="30144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462007" y="2526224"/>
              <a:ext cx="0" cy="23752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746716" y="5029200"/>
                  <a:ext cx="6431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6716" y="5029200"/>
                  <a:ext cx="643180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66427" y="2526224"/>
                  <a:ext cx="6431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427" y="2526224"/>
                  <a:ext cx="64318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Freeform 17"/>
            <p:cNvSpPr/>
            <p:nvPr/>
          </p:nvSpPr>
          <p:spPr>
            <a:xfrm>
              <a:off x="1775686" y="2526225"/>
              <a:ext cx="1905161" cy="1787803"/>
            </a:xfrm>
            <a:custGeom>
              <a:avLst/>
              <a:gdLst>
                <a:gd name="connsiteX0" fmla="*/ 6619 w 1819921"/>
                <a:gd name="connsiteY0" fmla="*/ 0 h 1821051"/>
                <a:gd name="connsiteX1" fmla="*/ 115107 w 1819921"/>
                <a:gd name="connsiteY1" fmla="*/ 821410 h 1821051"/>
                <a:gd name="connsiteX2" fmla="*/ 797033 w 1819921"/>
                <a:gd name="connsiteY2" fmla="*/ 1596325 h 1821051"/>
                <a:gd name="connsiteX3" fmla="*/ 1819921 w 1819921"/>
                <a:gd name="connsiteY3" fmla="*/ 1821051 h 1821051"/>
                <a:gd name="connsiteX4" fmla="*/ 1819921 w 1819921"/>
                <a:gd name="connsiteY4" fmla="*/ 1821051 h 182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921" h="1821051">
                  <a:moveTo>
                    <a:pt x="6619" y="0"/>
                  </a:moveTo>
                  <a:cubicBezTo>
                    <a:pt x="-5005" y="277678"/>
                    <a:pt x="-16629" y="555356"/>
                    <a:pt x="115107" y="821410"/>
                  </a:cubicBezTo>
                  <a:cubicBezTo>
                    <a:pt x="246843" y="1087464"/>
                    <a:pt x="512897" y="1429718"/>
                    <a:pt x="797033" y="1596325"/>
                  </a:cubicBezTo>
                  <a:cubicBezTo>
                    <a:pt x="1081169" y="1762932"/>
                    <a:pt x="1819921" y="1821051"/>
                    <a:pt x="1819921" y="1821051"/>
                  </a:cubicBezTo>
                  <a:lnTo>
                    <a:pt x="1819921" y="1821051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rot="16993825">
              <a:off x="1682979" y="2890547"/>
              <a:ext cx="2053898" cy="1229637"/>
            </a:xfrm>
            <a:custGeom>
              <a:avLst/>
              <a:gdLst>
                <a:gd name="connsiteX0" fmla="*/ 6619 w 1819921"/>
                <a:gd name="connsiteY0" fmla="*/ 0 h 1821051"/>
                <a:gd name="connsiteX1" fmla="*/ 115107 w 1819921"/>
                <a:gd name="connsiteY1" fmla="*/ 821410 h 1821051"/>
                <a:gd name="connsiteX2" fmla="*/ 797033 w 1819921"/>
                <a:gd name="connsiteY2" fmla="*/ 1596325 h 1821051"/>
                <a:gd name="connsiteX3" fmla="*/ 1819921 w 1819921"/>
                <a:gd name="connsiteY3" fmla="*/ 1821051 h 1821051"/>
                <a:gd name="connsiteX4" fmla="*/ 1819921 w 1819921"/>
                <a:gd name="connsiteY4" fmla="*/ 1821051 h 182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921" h="1821051">
                  <a:moveTo>
                    <a:pt x="6619" y="0"/>
                  </a:moveTo>
                  <a:cubicBezTo>
                    <a:pt x="-5005" y="277678"/>
                    <a:pt x="-16629" y="555356"/>
                    <a:pt x="115107" y="821410"/>
                  </a:cubicBezTo>
                  <a:cubicBezTo>
                    <a:pt x="246843" y="1087464"/>
                    <a:pt x="512897" y="1429718"/>
                    <a:pt x="797033" y="1596325"/>
                  </a:cubicBezTo>
                  <a:cubicBezTo>
                    <a:pt x="1081169" y="1762932"/>
                    <a:pt x="1819921" y="1821051"/>
                    <a:pt x="1819921" y="1821051"/>
                  </a:cubicBezTo>
                  <a:lnTo>
                    <a:pt x="1819921" y="1821051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775686" y="2526224"/>
                  <a:ext cx="3940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5686" y="2526224"/>
                  <a:ext cx="39407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849150" y="2493958"/>
                  <a:ext cx="3940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9150" y="2493958"/>
                  <a:ext cx="39407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/>
            <p:cNvCxnSpPr/>
            <p:nvPr/>
          </p:nvCxnSpPr>
          <p:spPr>
            <a:xfrm>
              <a:off x="1462007" y="4145797"/>
              <a:ext cx="1288942" cy="15498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750949" y="4161295"/>
              <a:ext cx="0" cy="645737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964203" y="3944696"/>
                  <a:ext cx="6431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203" y="3944696"/>
                  <a:ext cx="64318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406676" y="4999471"/>
                  <a:ext cx="6431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6676" y="4999471"/>
                  <a:ext cx="64318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Connector 21"/>
          <p:cNvCxnSpPr>
            <a:endCxn id="19" idx="1"/>
          </p:cNvCxnSpPr>
          <p:nvPr/>
        </p:nvCxnSpPr>
        <p:spPr>
          <a:xfrm>
            <a:off x="1517316" y="4344315"/>
            <a:ext cx="928731" cy="20512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462007" y="3862424"/>
            <a:ext cx="84724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327329" y="3862424"/>
            <a:ext cx="722527" cy="0"/>
          </a:xfrm>
          <a:prstGeom prst="line">
            <a:avLst/>
          </a:prstGeom>
          <a:ln w="762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52311" y="4379971"/>
            <a:ext cx="1294405" cy="26256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23159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Robustness of partial equilibrium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107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B7EC4-119B-5745-86DF-C7C7D48EEA51}"/>
              </a:ext>
            </a:extLst>
          </p:cNvPr>
          <p:cNvSpPr txBox="1"/>
          <p:nvPr/>
        </p:nvSpPr>
        <p:spPr>
          <a:xfrm>
            <a:off x="5343671" y="1944710"/>
            <a:ext cx="56136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If the </a:t>
            </a:r>
            <a:r>
              <a:rPr lang="en-US" sz="2000" dirty="0" smtClean="0">
                <a:solidFill>
                  <a:srgbClr val="FF0000"/>
                </a:solidFill>
              </a:rPr>
              <a:t>demand</a:t>
            </a:r>
            <a:r>
              <a:rPr lang="en-US" sz="2000" dirty="0" smtClean="0"/>
              <a:t> or the </a:t>
            </a:r>
            <a:r>
              <a:rPr lang="en-US" sz="2000" dirty="0" smtClean="0">
                <a:solidFill>
                  <a:srgbClr val="00B050"/>
                </a:solidFill>
              </a:rPr>
              <a:t>supply</a:t>
            </a:r>
            <a:r>
              <a:rPr lang="en-US" sz="2000" dirty="0" smtClean="0"/>
              <a:t> curve was not quite what we had in mind, it’s not the end of the world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70C0"/>
                </a:solidFill>
              </a:rPr>
              <a:t>For “nearby” initial conditions there will be a “nearby” equilibrium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66427" y="2478417"/>
            <a:ext cx="3723469" cy="2920115"/>
            <a:chOff x="666427" y="2478417"/>
            <a:chExt cx="3723469" cy="2920115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309607" y="4749082"/>
              <a:ext cx="30144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462007" y="2526224"/>
              <a:ext cx="0" cy="23752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746716" y="5029200"/>
                  <a:ext cx="6431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6716" y="5029200"/>
                  <a:ext cx="643180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66427" y="2526224"/>
                  <a:ext cx="6431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427" y="2526224"/>
                  <a:ext cx="64318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Freeform 17"/>
            <p:cNvSpPr/>
            <p:nvPr/>
          </p:nvSpPr>
          <p:spPr>
            <a:xfrm>
              <a:off x="1775686" y="2526225"/>
              <a:ext cx="1905161" cy="1787803"/>
            </a:xfrm>
            <a:custGeom>
              <a:avLst/>
              <a:gdLst>
                <a:gd name="connsiteX0" fmla="*/ 6619 w 1819921"/>
                <a:gd name="connsiteY0" fmla="*/ 0 h 1821051"/>
                <a:gd name="connsiteX1" fmla="*/ 115107 w 1819921"/>
                <a:gd name="connsiteY1" fmla="*/ 821410 h 1821051"/>
                <a:gd name="connsiteX2" fmla="*/ 797033 w 1819921"/>
                <a:gd name="connsiteY2" fmla="*/ 1596325 h 1821051"/>
                <a:gd name="connsiteX3" fmla="*/ 1819921 w 1819921"/>
                <a:gd name="connsiteY3" fmla="*/ 1821051 h 1821051"/>
                <a:gd name="connsiteX4" fmla="*/ 1819921 w 1819921"/>
                <a:gd name="connsiteY4" fmla="*/ 1821051 h 182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921" h="1821051">
                  <a:moveTo>
                    <a:pt x="6619" y="0"/>
                  </a:moveTo>
                  <a:cubicBezTo>
                    <a:pt x="-5005" y="277678"/>
                    <a:pt x="-16629" y="555356"/>
                    <a:pt x="115107" y="821410"/>
                  </a:cubicBezTo>
                  <a:cubicBezTo>
                    <a:pt x="246843" y="1087464"/>
                    <a:pt x="512897" y="1429718"/>
                    <a:pt x="797033" y="1596325"/>
                  </a:cubicBezTo>
                  <a:cubicBezTo>
                    <a:pt x="1081169" y="1762932"/>
                    <a:pt x="1819921" y="1821051"/>
                    <a:pt x="1819921" y="1821051"/>
                  </a:cubicBezTo>
                  <a:lnTo>
                    <a:pt x="1819921" y="1821051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" name="Freeform 18"/>
            <p:cNvSpPr/>
            <p:nvPr/>
          </p:nvSpPr>
          <p:spPr>
            <a:xfrm rot="16993825">
              <a:off x="1682979" y="2890547"/>
              <a:ext cx="2053898" cy="1229637"/>
            </a:xfrm>
            <a:custGeom>
              <a:avLst/>
              <a:gdLst>
                <a:gd name="connsiteX0" fmla="*/ 6619 w 1819921"/>
                <a:gd name="connsiteY0" fmla="*/ 0 h 1821051"/>
                <a:gd name="connsiteX1" fmla="*/ 115107 w 1819921"/>
                <a:gd name="connsiteY1" fmla="*/ 821410 h 1821051"/>
                <a:gd name="connsiteX2" fmla="*/ 797033 w 1819921"/>
                <a:gd name="connsiteY2" fmla="*/ 1596325 h 1821051"/>
                <a:gd name="connsiteX3" fmla="*/ 1819921 w 1819921"/>
                <a:gd name="connsiteY3" fmla="*/ 1821051 h 1821051"/>
                <a:gd name="connsiteX4" fmla="*/ 1819921 w 1819921"/>
                <a:gd name="connsiteY4" fmla="*/ 1821051 h 182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921" h="1821051">
                  <a:moveTo>
                    <a:pt x="6619" y="0"/>
                  </a:moveTo>
                  <a:cubicBezTo>
                    <a:pt x="-5005" y="277678"/>
                    <a:pt x="-16629" y="555356"/>
                    <a:pt x="115107" y="821410"/>
                  </a:cubicBezTo>
                  <a:cubicBezTo>
                    <a:pt x="246843" y="1087464"/>
                    <a:pt x="512897" y="1429718"/>
                    <a:pt x="797033" y="1596325"/>
                  </a:cubicBezTo>
                  <a:cubicBezTo>
                    <a:pt x="1081169" y="1762932"/>
                    <a:pt x="1819921" y="1821051"/>
                    <a:pt x="1819921" y="1821051"/>
                  </a:cubicBezTo>
                  <a:lnTo>
                    <a:pt x="1819921" y="1821051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775686" y="2526224"/>
                  <a:ext cx="3940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5686" y="2526224"/>
                  <a:ext cx="39407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849150" y="2493958"/>
                  <a:ext cx="3940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9150" y="2493958"/>
                  <a:ext cx="39407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/>
            <p:cNvCxnSpPr/>
            <p:nvPr/>
          </p:nvCxnSpPr>
          <p:spPr>
            <a:xfrm>
              <a:off x="1462007" y="4145797"/>
              <a:ext cx="1288942" cy="15498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750949" y="4161295"/>
              <a:ext cx="0" cy="645737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964203" y="3944696"/>
                  <a:ext cx="6431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203" y="3944696"/>
                  <a:ext cx="64318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406676" y="4999471"/>
                  <a:ext cx="6431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6676" y="4999471"/>
                  <a:ext cx="64318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Freeform 21"/>
          <p:cNvSpPr/>
          <p:nvPr/>
        </p:nvSpPr>
        <p:spPr>
          <a:xfrm>
            <a:off x="1921061" y="2499125"/>
            <a:ext cx="1905161" cy="1787803"/>
          </a:xfrm>
          <a:custGeom>
            <a:avLst/>
            <a:gdLst>
              <a:gd name="connsiteX0" fmla="*/ 6619 w 1819921"/>
              <a:gd name="connsiteY0" fmla="*/ 0 h 1821051"/>
              <a:gd name="connsiteX1" fmla="*/ 115107 w 1819921"/>
              <a:gd name="connsiteY1" fmla="*/ 821410 h 1821051"/>
              <a:gd name="connsiteX2" fmla="*/ 797033 w 1819921"/>
              <a:gd name="connsiteY2" fmla="*/ 1596325 h 1821051"/>
              <a:gd name="connsiteX3" fmla="*/ 1819921 w 1819921"/>
              <a:gd name="connsiteY3" fmla="*/ 1821051 h 1821051"/>
              <a:gd name="connsiteX4" fmla="*/ 1819921 w 1819921"/>
              <a:gd name="connsiteY4" fmla="*/ 1821051 h 1821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921" h="1821051">
                <a:moveTo>
                  <a:pt x="6619" y="0"/>
                </a:moveTo>
                <a:cubicBezTo>
                  <a:pt x="-5005" y="277678"/>
                  <a:pt x="-16629" y="555356"/>
                  <a:pt x="115107" y="821410"/>
                </a:cubicBezTo>
                <a:cubicBezTo>
                  <a:pt x="246843" y="1087464"/>
                  <a:pt x="512897" y="1429718"/>
                  <a:pt x="797033" y="1596325"/>
                </a:cubicBezTo>
                <a:cubicBezTo>
                  <a:pt x="1081169" y="1762932"/>
                  <a:pt x="1819921" y="1821051"/>
                  <a:pt x="1819921" y="1821051"/>
                </a:cubicBezTo>
                <a:lnTo>
                  <a:pt x="1819921" y="1821051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Freeform 24"/>
          <p:cNvSpPr/>
          <p:nvPr/>
        </p:nvSpPr>
        <p:spPr>
          <a:xfrm rot="16993825">
            <a:off x="1789723" y="2975276"/>
            <a:ext cx="2053898" cy="1229637"/>
          </a:xfrm>
          <a:custGeom>
            <a:avLst/>
            <a:gdLst>
              <a:gd name="connsiteX0" fmla="*/ 6619 w 1819921"/>
              <a:gd name="connsiteY0" fmla="*/ 0 h 1821051"/>
              <a:gd name="connsiteX1" fmla="*/ 115107 w 1819921"/>
              <a:gd name="connsiteY1" fmla="*/ 821410 h 1821051"/>
              <a:gd name="connsiteX2" fmla="*/ 797033 w 1819921"/>
              <a:gd name="connsiteY2" fmla="*/ 1596325 h 1821051"/>
              <a:gd name="connsiteX3" fmla="*/ 1819921 w 1819921"/>
              <a:gd name="connsiteY3" fmla="*/ 1821051 h 1821051"/>
              <a:gd name="connsiteX4" fmla="*/ 1819921 w 1819921"/>
              <a:gd name="connsiteY4" fmla="*/ 1821051 h 1821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921" h="1821051">
                <a:moveTo>
                  <a:pt x="6619" y="0"/>
                </a:moveTo>
                <a:cubicBezTo>
                  <a:pt x="-5005" y="277678"/>
                  <a:pt x="-16629" y="555356"/>
                  <a:pt x="115107" y="821410"/>
                </a:cubicBezTo>
                <a:cubicBezTo>
                  <a:pt x="246843" y="1087464"/>
                  <a:pt x="512897" y="1429718"/>
                  <a:pt x="797033" y="1596325"/>
                </a:cubicBezTo>
                <a:cubicBezTo>
                  <a:pt x="1081169" y="1762932"/>
                  <a:pt x="1819921" y="1821051"/>
                  <a:pt x="1819921" y="1821051"/>
                </a:cubicBezTo>
                <a:lnTo>
                  <a:pt x="1819921" y="1821051"/>
                </a:lnTo>
              </a:path>
            </a:pathLst>
          </a:cu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0592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Unfortunately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108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B7EC4-119B-5745-86DF-C7C7D48EEA51}"/>
              </a:ext>
            </a:extLst>
          </p:cNvPr>
          <p:cNvSpPr txBox="1"/>
          <p:nvPr/>
        </p:nvSpPr>
        <p:spPr>
          <a:xfrm>
            <a:off x="1788731" y="1902258"/>
            <a:ext cx="86145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For </a:t>
            </a:r>
            <a:r>
              <a:rPr lang="en-US" sz="2400" dirty="0" smtClean="0">
                <a:solidFill>
                  <a:srgbClr val="0070C0"/>
                </a:solidFill>
              </a:rPr>
              <a:t>general equilibrium </a:t>
            </a:r>
            <a:r>
              <a:rPr lang="en-US" sz="2400" dirty="0" smtClean="0"/>
              <a:t>we only have existence (</a:t>
            </a:r>
            <a:r>
              <a:rPr lang="en-US" sz="2400" dirty="0" smtClean="0">
                <a:solidFill>
                  <a:srgbClr val="00B050"/>
                </a:solidFill>
              </a:rPr>
              <a:t>in general</a:t>
            </a:r>
            <a:r>
              <a:rPr lang="en-US" sz="2400" dirty="0" smtClean="0"/>
              <a:t>)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Existence		</a:t>
            </a:r>
            <a:r>
              <a:rPr lang="en-US" sz="2400" dirty="0" smtClean="0">
                <a:solidFill>
                  <a:srgbClr val="00B050"/>
                </a:solidFill>
              </a:rPr>
              <a:t>+</a:t>
            </a:r>
            <a:endParaRPr lang="en-US" sz="24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Uniqueness		</a:t>
            </a:r>
            <a:r>
              <a:rPr lang="en-US" sz="2400" dirty="0" smtClean="0">
                <a:solidFill>
                  <a:srgbClr val="FF0000"/>
                </a:solidFill>
              </a:rPr>
              <a:t>–</a:t>
            </a:r>
            <a:endParaRPr lang="en-US" sz="2400" dirty="0">
              <a:solidFill>
                <a:srgbClr val="FF0000"/>
              </a:solidFill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Dynamic stability 	</a:t>
            </a:r>
            <a:r>
              <a:rPr lang="en-US" sz="2400" dirty="0" smtClean="0">
                <a:solidFill>
                  <a:srgbClr val="FF0000"/>
                </a:solidFill>
              </a:rPr>
              <a:t>–</a:t>
            </a:r>
            <a:endParaRPr lang="en-US" sz="2400" dirty="0" smtClean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Robustness		</a:t>
            </a:r>
            <a:r>
              <a:rPr lang="en-US" sz="2400" dirty="0" smtClean="0">
                <a:solidFill>
                  <a:srgbClr val="FF0000"/>
                </a:solidFill>
              </a:rPr>
              <a:t>–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947617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57" y="298886"/>
            <a:ext cx="10364451" cy="159617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Pareto optimality of equilibrium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109</a:t>
            </a:fld>
            <a:endParaRPr lang="en-US"/>
          </a:p>
        </p:txBody>
      </p:sp>
      <p:sp>
        <p:nvSpPr>
          <p:cNvPr id="29" name="Oval 14">
            <a:extLst>
              <a:ext uri="{FF2B5EF4-FFF2-40B4-BE49-F238E27FC236}">
                <a16:creationId xmlns:a16="http://schemas.microsoft.com/office/drawing/2014/main" id="{C5A83A7D-2CA2-8D4C-9020-2F045845E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1484" y="4326658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E7E69D-6704-8648-B93E-657B22779D1B}"/>
              </a:ext>
            </a:extLst>
          </p:cNvPr>
          <p:cNvSpPr/>
          <p:nvPr/>
        </p:nvSpPr>
        <p:spPr>
          <a:xfrm>
            <a:off x="2868419" y="2554484"/>
            <a:ext cx="4695261" cy="23824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DAC6FE1-8755-F44E-ADD6-D5DC0CB4943F}"/>
              </a:ext>
            </a:extLst>
          </p:cNvPr>
          <p:cNvCxnSpPr>
            <a:cxnSpLocks/>
          </p:cNvCxnSpPr>
          <p:nvPr/>
        </p:nvCxnSpPr>
        <p:spPr>
          <a:xfrm>
            <a:off x="5006507" y="2962037"/>
            <a:ext cx="2374954" cy="208704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7">
            <a:extLst>
              <a:ext uri="{FF2B5EF4-FFF2-40B4-BE49-F238E27FC236}">
                <a16:creationId xmlns:a16="http://schemas.microsoft.com/office/drawing/2014/main" id="{D2005AE1-393C-1845-B8A8-467F4AEF4EBD}"/>
              </a:ext>
            </a:extLst>
          </p:cNvPr>
          <p:cNvSpPr>
            <a:spLocks/>
          </p:cNvSpPr>
          <p:nvPr/>
        </p:nvSpPr>
        <p:spPr bwMode="auto">
          <a:xfrm rot="10018778">
            <a:off x="5544782" y="3112569"/>
            <a:ext cx="752732" cy="579996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37" name="Arc 7">
            <a:extLst>
              <a:ext uri="{FF2B5EF4-FFF2-40B4-BE49-F238E27FC236}">
                <a16:creationId xmlns:a16="http://schemas.microsoft.com/office/drawing/2014/main" id="{39333452-E368-8E49-9AEE-3F690D3F7147}"/>
              </a:ext>
            </a:extLst>
          </p:cNvPr>
          <p:cNvSpPr>
            <a:spLocks/>
          </p:cNvSpPr>
          <p:nvPr/>
        </p:nvSpPr>
        <p:spPr bwMode="auto">
          <a:xfrm rot="20834910">
            <a:off x="5132606" y="3391231"/>
            <a:ext cx="713033" cy="605309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6AAF0D-C3C2-E945-B313-C4A6904F4310}"/>
              </a:ext>
            </a:extLst>
          </p:cNvPr>
          <p:cNvSpPr txBox="1"/>
          <p:nvPr/>
        </p:nvSpPr>
        <p:spPr>
          <a:xfrm>
            <a:off x="1312123" y="1659325"/>
            <a:ext cx="479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(Simple, but not misleading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F4CF8A-C7C9-D148-A82E-7B73B17D3F87}"/>
              </a:ext>
            </a:extLst>
          </p:cNvPr>
          <p:cNvSpPr txBox="1"/>
          <p:nvPr/>
        </p:nvSpPr>
        <p:spPr>
          <a:xfrm>
            <a:off x="1057639" y="5240707"/>
            <a:ext cx="927198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At equilibrium both indifference curves are tangent to the </a:t>
            </a:r>
            <a:r>
              <a:rPr lang="en-US" sz="2400" dirty="0">
                <a:solidFill>
                  <a:srgbClr val="FF0000"/>
                </a:solidFill>
              </a:rPr>
              <a:t>same</a:t>
            </a:r>
            <a:r>
              <a:rPr lang="en-US" sz="2400" dirty="0"/>
              <a:t> line,</a:t>
            </a:r>
            <a:r>
              <a:rPr lang="en-US" sz="2400" dirty="0">
                <a:solidFill>
                  <a:srgbClr val="FF0000"/>
                </a:solidFill>
              </a:rPr>
              <a:t> HENCE TO EACH </a:t>
            </a:r>
            <a:r>
              <a:rPr lang="en-US" sz="2400" dirty="0" smtClean="0">
                <a:solidFill>
                  <a:srgbClr val="FF0000"/>
                </a:solidFill>
              </a:rPr>
              <a:t>OTHER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5865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E2883-5F37-E14E-A096-F243B91EF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A reminder – </a:t>
            </a:r>
            <a:r>
              <a:rPr lang="en-US" dirty="0" smtClean="0">
                <a:solidFill>
                  <a:srgbClr val="C00000"/>
                </a:solidFill>
                <a:cs typeface="+mn-cs"/>
              </a:rPr>
              <a:t>CD</a:t>
            </a:r>
            <a:r>
              <a:rPr lang="en-US" dirty="0" smtClean="0">
                <a:solidFill>
                  <a:srgbClr val="7030A0"/>
                </a:solidFill>
                <a:cs typeface="+mn-cs"/>
              </a:rPr>
              <a:t> solution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3E73B4-988E-704C-BC56-36FBEEE8CEF3}"/>
                  </a:ext>
                </a:extLst>
              </p:cNvPr>
              <p:cNvSpPr txBox="1"/>
              <p:nvPr/>
            </p:nvSpPr>
            <p:spPr>
              <a:xfrm>
                <a:off x="1206500" y="2128674"/>
                <a:ext cx="3378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err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err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3E73B4-988E-704C-BC56-36FBEEE8C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00" y="2128674"/>
                <a:ext cx="3378682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34DF2B-F548-5944-B344-AF08E700059B}"/>
                  </a:ext>
                </a:extLst>
              </p:cNvPr>
              <p:cNvSpPr txBox="1"/>
              <p:nvPr/>
            </p:nvSpPr>
            <p:spPr>
              <a:xfrm>
                <a:off x="1206500" y="2607878"/>
                <a:ext cx="2755900" cy="1457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34DF2B-F548-5944-B344-AF08E7000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00" y="2607878"/>
                <a:ext cx="2755900" cy="14574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161F8B3E-AA27-1346-86EC-B8E583C2A95D}"/>
              </a:ext>
            </a:extLst>
          </p:cNvPr>
          <p:cNvSpPr/>
          <p:nvPr/>
        </p:nvSpPr>
        <p:spPr>
          <a:xfrm>
            <a:off x="3103486" y="2647710"/>
            <a:ext cx="431800" cy="827874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42CFE4-007E-7748-B6C9-5C23F7944B1A}"/>
                  </a:ext>
                </a:extLst>
              </p:cNvPr>
              <p:cNvSpPr txBox="1"/>
              <p:nvPr/>
            </p:nvSpPr>
            <p:spPr>
              <a:xfrm>
                <a:off x="3730472" y="2786700"/>
                <a:ext cx="3403600" cy="547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42CFE4-007E-7748-B6C9-5C23F7944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472" y="2786700"/>
                <a:ext cx="3403600" cy="547714"/>
              </a:xfrm>
              <a:prstGeom prst="rect">
                <a:avLst/>
              </a:prstGeom>
              <a:blipFill>
                <a:blip r:embed="rId4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7A5B8E-D96A-5343-9C2C-4A40333147C2}"/>
                  </a:ext>
                </a:extLst>
              </p:cNvPr>
              <p:cNvSpPr txBox="1"/>
              <p:nvPr/>
            </p:nvSpPr>
            <p:spPr>
              <a:xfrm>
                <a:off x="1206500" y="4166620"/>
                <a:ext cx="1587500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7A5B8E-D96A-5343-9C2C-4A4033314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00" y="4166620"/>
                <a:ext cx="1587500" cy="391261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>
            <a:extLst>
              <a:ext uri="{FF2B5EF4-FFF2-40B4-BE49-F238E27FC236}">
                <a16:creationId xmlns:a16="http://schemas.microsoft.com/office/drawing/2014/main" id="{656937B3-6434-C044-B0E5-D15EB88F6383}"/>
              </a:ext>
            </a:extLst>
          </p:cNvPr>
          <p:cNvSpPr/>
          <p:nvPr/>
        </p:nvSpPr>
        <p:spPr>
          <a:xfrm rot="5400000">
            <a:off x="2654300" y="3900552"/>
            <a:ext cx="431800" cy="218440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0173FF-46E4-F34D-B3E3-13410B287522}"/>
                  </a:ext>
                </a:extLst>
              </p:cNvPr>
              <p:cNvSpPr txBox="1"/>
              <p:nvPr/>
            </p:nvSpPr>
            <p:spPr>
              <a:xfrm>
                <a:off x="3290885" y="4045938"/>
                <a:ext cx="1462067" cy="644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0173FF-46E4-F34D-B3E3-13410B287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885" y="4045938"/>
                <a:ext cx="1462067" cy="644472"/>
              </a:xfrm>
              <a:prstGeom prst="rect">
                <a:avLst/>
              </a:prstGeom>
              <a:blipFill>
                <a:blip r:embed="rId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02D442-95CD-6A45-98DB-A2320FDC2C6E}"/>
                  </a:ext>
                </a:extLst>
              </p:cNvPr>
              <p:cNvSpPr txBox="1"/>
              <p:nvPr/>
            </p:nvSpPr>
            <p:spPr>
              <a:xfrm>
                <a:off x="1206500" y="5487966"/>
                <a:ext cx="1749133" cy="945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𝑎𝐼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02D442-95CD-6A45-98DB-A2320FDC2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00" y="5487966"/>
                <a:ext cx="1749133" cy="9452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7C7289-15A1-DB4D-8070-9601E3991A77}"/>
                  </a:ext>
                </a:extLst>
              </p:cNvPr>
              <p:cNvSpPr txBox="1"/>
              <p:nvPr/>
            </p:nvSpPr>
            <p:spPr>
              <a:xfrm>
                <a:off x="2984323" y="5359918"/>
                <a:ext cx="1812227" cy="12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17C7289-15A1-DB4D-8070-9601E3991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323" y="5359918"/>
                <a:ext cx="1812227" cy="125771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085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Welfare Theorem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B7EC4-119B-5745-86DF-C7C7D48EEA51}"/>
              </a:ext>
            </a:extLst>
          </p:cNvPr>
          <p:cNvSpPr txBox="1"/>
          <p:nvPr/>
        </p:nvSpPr>
        <p:spPr>
          <a:xfrm>
            <a:off x="2088251" y="2024457"/>
            <a:ext cx="8109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All competitive equilibria define Pareto optimal </a:t>
            </a:r>
            <a:r>
              <a:rPr lang="en-US" sz="2400" dirty="0" smtClean="0">
                <a:solidFill>
                  <a:srgbClr val="FF0000"/>
                </a:solidFill>
              </a:rPr>
              <a:t>allocations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1BC1DB-3CD1-CE42-8CFF-219C214AFF49}"/>
              </a:ext>
            </a:extLst>
          </p:cNvPr>
          <p:cNvSpPr/>
          <p:nvPr/>
        </p:nvSpPr>
        <p:spPr>
          <a:xfrm>
            <a:off x="2041183" y="1962904"/>
            <a:ext cx="8109634" cy="6795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7447C1-1906-2A4E-986A-69A627AB6FF3}"/>
              </a:ext>
            </a:extLst>
          </p:cNvPr>
          <p:cNvSpPr txBox="1"/>
          <p:nvPr/>
        </p:nvSpPr>
        <p:spPr>
          <a:xfrm>
            <a:off x="2286374" y="3429842"/>
            <a:ext cx="7713388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Intuition: prices carry </a:t>
            </a:r>
            <a:r>
              <a:rPr lang="en-US" sz="2400" dirty="0" smtClean="0">
                <a:solidFill>
                  <a:srgbClr val="0070C0"/>
                </a:solidFill>
              </a:rPr>
              <a:t>information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They </a:t>
            </a:r>
            <a:r>
              <a:rPr lang="en-US" sz="2400" dirty="0"/>
              <a:t>serve as a </a:t>
            </a:r>
            <a:r>
              <a:rPr lang="en-US" sz="2400" dirty="0">
                <a:solidFill>
                  <a:srgbClr val="0070C0"/>
                </a:solidFill>
              </a:rPr>
              <a:t>communication device </a:t>
            </a:r>
            <a:r>
              <a:rPr lang="en-US" sz="2400" dirty="0"/>
              <a:t>among the agents, allowing </a:t>
            </a:r>
            <a:r>
              <a:rPr lang="en-US" sz="2400" dirty="0" smtClean="0"/>
              <a:t>decentralization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670827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Decentralization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B7EC4-119B-5745-86DF-C7C7D48EEA51}"/>
              </a:ext>
            </a:extLst>
          </p:cNvPr>
          <p:cNvSpPr txBox="1"/>
          <p:nvPr/>
        </p:nvSpPr>
        <p:spPr>
          <a:xfrm>
            <a:off x="1788731" y="2024897"/>
            <a:ext cx="86145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Just imagine how </a:t>
            </a:r>
            <a:r>
              <a:rPr lang="en-US" sz="2400" dirty="0">
                <a:solidFill>
                  <a:srgbClr val="FF0000"/>
                </a:solidFill>
              </a:rPr>
              <a:t>hard</a:t>
            </a:r>
            <a:r>
              <a:rPr lang="en-US" sz="2400" dirty="0"/>
              <a:t> it is for a central planner to solve the “problem of the economy</a:t>
            </a:r>
            <a:r>
              <a:rPr lang="en-US" sz="2400" dirty="0" smtClean="0"/>
              <a:t>”</a:t>
            </a:r>
            <a:endParaRPr lang="en-US" sz="24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How much </a:t>
            </a:r>
            <a:r>
              <a:rPr lang="en-US" sz="2400" dirty="0">
                <a:solidFill>
                  <a:srgbClr val="FF0000"/>
                </a:solidFill>
              </a:rPr>
              <a:t>misinformation</a:t>
            </a:r>
            <a:r>
              <a:rPr lang="en-US" sz="2400" dirty="0"/>
              <a:t> can be </a:t>
            </a:r>
            <a:r>
              <a:rPr lang="en-US" sz="2400" dirty="0" smtClean="0"/>
              <a:t>involved</a:t>
            </a:r>
            <a:endParaRPr lang="en-US" sz="24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Decentralize</a:t>
            </a:r>
            <a:r>
              <a:rPr lang="en-US" sz="2400" dirty="0"/>
              <a:t>: no risk of deception; using everyone to solve their bit of the </a:t>
            </a:r>
            <a:r>
              <a:rPr lang="en-US" sz="2400" dirty="0" smtClean="0"/>
              <a:t>puzzle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795417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equilibria allocations efficient?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4B7EC4-119B-5745-86DF-C7C7D48EEA51}"/>
                  </a:ext>
                </a:extLst>
              </p:cNvPr>
              <p:cNvSpPr txBox="1"/>
              <p:nvPr/>
            </p:nvSpPr>
            <p:spPr>
              <a:xfrm>
                <a:off x="2040836" y="1716743"/>
                <a:ext cx="7752522" cy="4302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Suppose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/>
                  <a:t>an equilibrium </a:t>
                </a:r>
                <a:r>
                  <a:rPr lang="en-US" sz="2000" dirty="0" smtClean="0"/>
                  <a:t>(“price list” or “price vector”)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and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,  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,  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 is an allocation corresponding to it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Could another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feasible</a:t>
                </a:r>
                <a:r>
                  <a:rPr lang="en-US" sz="2400" dirty="0" smtClean="0"/>
                  <a:t> allocation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,   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en-US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Pareto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dominate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	</a:t>
                </a:r>
                <a:r>
                  <a:rPr lang="en-US" sz="2400" dirty="0" smtClean="0"/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 ?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F4B7EC4-119B-5745-86DF-C7C7D48EE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36" y="1716743"/>
                <a:ext cx="7752522" cy="4302460"/>
              </a:xfrm>
              <a:prstGeom prst="rect">
                <a:avLst/>
              </a:prstGeom>
              <a:blipFill rotWithShape="1">
                <a:blip r:embed="rId2"/>
                <a:stretch>
                  <a:fillRect l="-1258" r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25920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Equilibrium assumes optimality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4B7EC4-119B-5745-86DF-C7C7D48EEA51}"/>
                  </a:ext>
                </a:extLst>
              </p:cNvPr>
              <p:cNvSpPr txBox="1"/>
              <p:nvPr/>
            </p:nvSpPr>
            <p:spPr>
              <a:xfrm>
                <a:off x="1166191" y="1921116"/>
                <a:ext cx="9422407" cy="2511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,  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,  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is the allocation of an equilibrium (price list)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The bundle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is optimal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 smtClean="0"/>
                  <a:t> given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The bundle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is optimal </a:t>
                </a: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given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F4B7EC4-119B-5745-86DF-C7C7D48EE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191" y="1921116"/>
                <a:ext cx="9422407" cy="2511906"/>
              </a:xfrm>
              <a:prstGeom prst="rect">
                <a:avLst/>
              </a:prstGeom>
              <a:blipFill rotWithShape="1">
                <a:blip r:embed="rId2"/>
                <a:stretch>
                  <a:fillRect l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29505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210577-B6F0-5542-8950-FA5B350084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Optimality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en-US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A210577-B6F0-5542-8950-FA5B350084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4B7EC4-119B-5745-86DF-C7C7D48EEA51}"/>
                  </a:ext>
                </a:extLst>
              </p:cNvPr>
              <p:cNvSpPr txBox="1"/>
              <p:nvPr/>
            </p:nvSpPr>
            <p:spPr>
              <a:xfrm>
                <a:off x="4956313" y="1663581"/>
                <a:ext cx="6652591" cy="3961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smtClean="0"/>
                  <a:t>The bundle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sSubSup>
                          <m:sSubSup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 is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optimal</a:t>
                </a:r>
                <a:r>
                  <a:rPr lang="en-US" sz="22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200" dirty="0" smtClean="0"/>
                  <a:t> given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sz="2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sSubSup>
                      <m:sSubSupPr>
                        <m:ctrlP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Hence if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then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 smtClean="0"/>
                  <a:t>(wherever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sSubSup>
                          <m:sSubSupPr>
                            <m:ctrlP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200" dirty="0" smtClean="0"/>
                  <a:t>is in the feasible set)</a:t>
                </a:r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F4B7EC4-119B-5745-86DF-C7C7D48EE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313" y="1663581"/>
                <a:ext cx="6652591" cy="3961790"/>
              </a:xfrm>
              <a:prstGeom prst="rect">
                <a:avLst/>
              </a:prstGeom>
              <a:blipFill rotWithShape="1">
                <a:blip r:embed="rId3"/>
                <a:stretch>
                  <a:fillRect l="-1375" b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669399" y="1956466"/>
            <a:ext cx="4432687" cy="3539220"/>
            <a:chOff x="669399" y="1956466"/>
            <a:chExt cx="4432687" cy="3539220"/>
          </a:xfrm>
        </p:grpSpPr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F9C8E3B7-7989-EE48-8B67-AF333AE2B8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7845" y="1956466"/>
              <a:ext cx="0" cy="32110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10">
                  <a:extLst>
                    <a:ext uri="{FF2B5EF4-FFF2-40B4-BE49-F238E27FC236}">
                      <a16:creationId xmlns:a16="http://schemas.microsoft.com/office/drawing/2014/main" id="{A3CD84B4-06A3-604B-8461-041D082FCF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60902" y="5094934"/>
                  <a:ext cx="513346" cy="4007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alt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1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3CD84B4-06A3-604B-8461-041D082FCF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60902" y="5094934"/>
                  <a:ext cx="513346" cy="40075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303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Isosceles Triangle 8"/>
            <p:cNvSpPr/>
            <p:nvPr/>
          </p:nvSpPr>
          <p:spPr>
            <a:xfrm>
              <a:off x="1157845" y="2589072"/>
              <a:ext cx="3056452" cy="2578418"/>
            </a:xfrm>
            <a:prstGeom prst="triangle">
              <a:avLst>
                <a:gd name="adj" fmla="val 417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10">
                  <a:extLst>
                    <a:ext uri="{FF2B5EF4-FFF2-40B4-BE49-F238E27FC236}">
                      <a16:creationId xmlns:a16="http://schemas.microsoft.com/office/drawing/2014/main" id="{A3CD84B4-06A3-604B-8461-041D082FCF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9399" y="2221425"/>
                  <a:ext cx="516102" cy="4007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altLang="en-US" sz="2000" dirty="0">
                    <a:solidFill>
                      <a:srgbClr val="FF33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1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3CD84B4-06A3-604B-8461-041D082FCF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9399" y="2221425"/>
                  <a:ext cx="516102" cy="40075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909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2511656" y="3070472"/>
                  <a:ext cx="104618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, 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1656" y="3070472"/>
                  <a:ext cx="104618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Line 4">
              <a:extLst>
                <a:ext uri="{FF2B5EF4-FFF2-40B4-BE49-F238E27FC236}">
                  <a16:creationId xmlns:a16="http://schemas.microsoft.com/office/drawing/2014/main" id="{F9C8E3B7-7989-EE48-8B67-AF333AE2B8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7843" y="5167490"/>
              <a:ext cx="39442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511656" y="3709259"/>
              <a:ext cx="174415" cy="16902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129964" y="5637363"/>
                <a:ext cx="11855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964" y="5637363"/>
                <a:ext cx="1185517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3378236" y="4411714"/>
            <a:ext cx="174415" cy="16902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60333" y="4514843"/>
            <a:ext cx="174415" cy="16902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965811" y="4514843"/>
            <a:ext cx="174415" cy="16902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9" name="Curved Connector 18"/>
          <p:cNvCxnSpPr>
            <a:stCxn id="15" idx="0"/>
          </p:cNvCxnSpPr>
          <p:nvPr/>
        </p:nvCxnSpPr>
        <p:spPr>
          <a:xfrm rot="16200000" flipV="1">
            <a:off x="2504812" y="4419451"/>
            <a:ext cx="853327" cy="1582497"/>
          </a:xfrm>
          <a:prstGeom prst="curved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5" idx="0"/>
          </p:cNvCxnSpPr>
          <p:nvPr/>
        </p:nvCxnSpPr>
        <p:spPr>
          <a:xfrm rot="16200000" flipV="1">
            <a:off x="3121278" y="5035918"/>
            <a:ext cx="1038009" cy="164882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5" idx="0"/>
          </p:cNvCxnSpPr>
          <p:nvPr/>
        </p:nvCxnSpPr>
        <p:spPr>
          <a:xfrm rot="16200000" flipV="1">
            <a:off x="2901987" y="4816627"/>
            <a:ext cx="953498" cy="687974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16550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210577-B6F0-5542-8950-FA5B350084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Optimality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plus monotonicity</a:t>
                </a:r>
                <a:endParaRPr lang="en-US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A210577-B6F0-5542-8950-FA5B350084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4B7EC4-119B-5745-86DF-C7C7D48EEA51}"/>
                  </a:ext>
                </a:extLst>
              </p:cNvPr>
              <p:cNvSpPr txBox="1"/>
              <p:nvPr/>
            </p:nvSpPr>
            <p:spPr>
              <a:xfrm>
                <a:off x="4956313" y="1663582"/>
                <a:ext cx="6652591" cy="2352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Moreover, if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then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F4B7EC4-119B-5745-86DF-C7C7D48EE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313" y="1663582"/>
                <a:ext cx="6652591" cy="2352119"/>
              </a:xfrm>
              <a:prstGeom prst="rect">
                <a:avLst/>
              </a:prstGeom>
              <a:blipFill rotWithShape="1">
                <a:blip r:embed="rId3"/>
                <a:stretch>
                  <a:fillRect l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669399" y="1956466"/>
            <a:ext cx="4432687" cy="3539220"/>
            <a:chOff x="669399" y="1956466"/>
            <a:chExt cx="4432687" cy="3539220"/>
          </a:xfrm>
        </p:grpSpPr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F9C8E3B7-7989-EE48-8B67-AF333AE2B8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7845" y="1956466"/>
              <a:ext cx="0" cy="32110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10">
                  <a:extLst>
                    <a:ext uri="{FF2B5EF4-FFF2-40B4-BE49-F238E27FC236}">
                      <a16:creationId xmlns:a16="http://schemas.microsoft.com/office/drawing/2014/main" id="{A3CD84B4-06A3-604B-8461-041D082FCF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60902" y="5094934"/>
                  <a:ext cx="513346" cy="4007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alt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1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3CD84B4-06A3-604B-8461-041D082FCF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60902" y="5094934"/>
                  <a:ext cx="513346" cy="40075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303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Isosceles Triangle 8"/>
            <p:cNvSpPr/>
            <p:nvPr/>
          </p:nvSpPr>
          <p:spPr>
            <a:xfrm>
              <a:off x="1157845" y="2589072"/>
              <a:ext cx="3056452" cy="2578418"/>
            </a:xfrm>
            <a:prstGeom prst="triangle">
              <a:avLst>
                <a:gd name="adj" fmla="val 417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10">
                  <a:extLst>
                    <a:ext uri="{FF2B5EF4-FFF2-40B4-BE49-F238E27FC236}">
                      <a16:creationId xmlns:a16="http://schemas.microsoft.com/office/drawing/2014/main" id="{A3CD84B4-06A3-604B-8461-041D082FCF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9399" y="2221425"/>
                  <a:ext cx="516102" cy="4007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altLang="en-US" sz="2000" dirty="0">
                    <a:solidFill>
                      <a:srgbClr val="FF33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1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3CD84B4-06A3-604B-8461-041D082FCF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9399" y="2221425"/>
                  <a:ext cx="516102" cy="40075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909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2511656" y="3215118"/>
                  <a:ext cx="104618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, 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1656" y="3215118"/>
                  <a:ext cx="104618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Line 4">
              <a:extLst>
                <a:ext uri="{FF2B5EF4-FFF2-40B4-BE49-F238E27FC236}">
                  <a16:creationId xmlns:a16="http://schemas.microsoft.com/office/drawing/2014/main" id="{F9C8E3B7-7989-EE48-8B67-AF333AE2B8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7843" y="5167490"/>
              <a:ext cx="39442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511656" y="3709259"/>
              <a:ext cx="174415" cy="16902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40226" y="5311020"/>
                <a:ext cx="11855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226" y="5311020"/>
                <a:ext cx="1185517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2860333" y="4514843"/>
            <a:ext cx="174415" cy="16902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8" name="Curved Connector 7"/>
          <p:cNvCxnSpPr/>
          <p:nvPr/>
        </p:nvCxnSpPr>
        <p:spPr>
          <a:xfrm rot="5400000" flipH="1" flipV="1">
            <a:off x="2430357" y="4865335"/>
            <a:ext cx="511275" cy="348677"/>
          </a:xfrm>
          <a:prstGeom prst="curved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79103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4B7EC4-119B-5745-86DF-C7C7D48EEA51}"/>
                  </a:ext>
                </a:extLst>
              </p:cNvPr>
              <p:cNvSpPr txBox="1"/>
              <p:nvPr/>
            </p:nvSpPr>
            <p:spPr>
              <a:xfrm>
                <a:off x="5102086" y="1651006"/>
                <a:ext cx="6520070" cy="4283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We claim that 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bSup>
                      <m:sSub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&lt;</m:t>
                    </m:r>
                    <m:sSubSup>
                      <m:sSubSup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bSup>
                      <m:sSub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bSup>
                      <m:sSub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Implies</a:t>
                </a:r>
                <a:r>
                  <a:rPr lang="en-US" sz="2000" dirty="0"/>
                  <a:t>	</a:t>
                </a:r>
                <a:r>
                  <a:rPr lang="en-US" sz="20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e>
                    </m:d>
                  </m:oMath>
                </a14:m>
                <a:endParaRPr lang="en-US" sz="20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sz="20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Otherwise,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sSubSup>
                          <m:sSubSup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sSubSup>
                          <m:sSub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e>
                    </m:d>
                  </m:oMath>
                </a14:m>
                <a:endParaRPr lang="en-US" sz="20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There would be another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′′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, 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′′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000" dirty="0" smtClean="0"/>
                  <a:t> that is </a:t>
                </a:r>
                <a:r>
                  <a:rPr lang="en-US" sz="2000" dirty="0" smtClean="0">
                    <a:solidFill>
                      <a:srgbClr val="92D050"/>
                    </a:solidFill>
                  </a:rPr>
                  <a:t>feasible</a:t>
                </a:r>
                <a:r>
                  <a:rPr lang="en-US" sz="2000" dirty="0" smtClean="0"/>
                  <a:t> and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is (strictly) preferred to </a:t>
                </a:r>
                <a:r>
                  <a:rPr lang="en-US" sz="2000" dirty="0" smtClean="0"/>
                  <a:t>both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000" i="1" dirty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sSubSup>
                          <m:sSub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 couldn’t have been optimal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Note: weak monotonicity suffices here (but not basic)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F4B7EC4-119B-5745-86DF-C7C7D48EE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086" y="1651006"/>
                <a:ext cx="6520070" cy="4283609"/>
              </a:xfrm>
              <a:prstGeom prst="rect">
                <a:avLst/>
              </a:prstGeom>
              <a:blipFill rotWithShape="1">
                <a:blip r:embed="rId2"/>
                <a:stretch>
                  <a:fillRect l="-1028" b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669399" y="1956466"/>
            <a:ext cx="4432687" cy="3539220"/>
            <a:chOff x="669399" y="1956466"/>
            <a:chExt cx="4432687" cy="3539220"/>
          </a:xfrm>
        </p:grpSpPr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F9C8E3B7-7989-EE48-8B67-AF333AE2B8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7845" y="1956466"/>
              <a:ext cx="0" cy="32110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10">
                  <a:extLst>
                    <a:ext uri="{FF2B5EF4-FFF2-40B4-BE49-F238E27FC236}">
                      <a16:creationId xmlns:a16="http://schemas.microsoft.com/office/drawing/2014/main" id="{A3CD84B4-06A3-604B-8461-041D082FCF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60902" y="5094934"/>
                  <a:ext cx="513346" cy="4007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alt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1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3CD84B4-06A3-604B-8461-041D082FCF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60902" y="5094934"/>
                  <a:ext cx="513346" cy="40075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303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Isosceles Triangle 8"/>
            <p:cNvSpPr/>
            <p:nvPr/>
          </p:nvSpPr>
          <p:spPr>
            <a:xfrm>
              <a:off x="1157845" y="2589072"/>
              <a:ext cx="3056452" cy="2578418"/>
            </a:xfrm>
            <a:prstGeom prst="triangle">
              <a:avLst>
                <a:gd name="adj" fmla="val 417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10">
                  <a:extLst>
                    <a:ext uri="{FF2B5EF4-FFF2-40B4-BE49-F238E27FC236}">
                      <a16:creationId xmlns:a16="http://schemas.microsoft.com/office/drawing/2014/main" id="{A3CD84B4-06A3-604B-8461-041D082FCF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9399" y="2221425"/>
                  <a:ext cx="516102" cy="4007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altLang="en-US" sz="2000" dirty="0">
                    <a:solidFill>
                      <a:srgbClr val="FF33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1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3CD84B4-06A3-604B-8461-041D082FCF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9399" y="2221425"/>
                  <a:ext cx="516102" cy="40075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909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2511656" y="3215118"/>
                  <a:ext cx="104618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, 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1656" y="3215118"/>
                  <a:ext cx="104618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Line 4">
              <a:extLst>
                <a:ext uri="{FF2B5EF4-FFF2-40B4-BE49-F238E27FC236}">
                  <a16:creationId xmlns:a16="http://schemas.microsoft.com/office/drawing/2014/main" id="{F9C8E3B7-7989-EE48-8B67-AF333AE2B8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7843" y="5167490"/>
              <a:ext cx="39442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511656" y="3709259"/>
              <a:ext cx="174415" cy="16902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40226" y="5311020"/>
                <a:ext cx="11855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226" y="5311020"/>
                <a:ext cx="118551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2860333" y="4514843"/>
            <a:ext cx="174415" cy="16902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8" name="Curved Connector 7"/>
          <p:cNvCxnSpPr/>
          <p:nvPr/>
        </p:nvCxnSpPr>
        <p:spPr>
          <a:xfrm rot="5400000" flipH="1" flipV="1">
            <a:off x="2430357" y="4865335"/>
            <a:ext cx="511275" cy="348677"/>
          </a:xfrm>
          <a:prstGeom prst="curved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156468" y="4285408"/>
            <a:ext cx="174415" cy="16902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364947" y="3972609"/>
                <a:ext cx="13041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′′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′′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947" y="3972609"/>
                <a:ext cx="130414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33202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Hence, with monotonicity,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4B7EC4-119B-5745-86DF-C7C7D48EEA51}"/>
                  </a:ext>
                </a:extLst>
              </p:cNvPr>
              <p:cNvSpPr txBox="1"/>
              <p:nvPr/>
            </p:nvSpPr>
            <p:spPr>
              <a:xfrm>
                <a:off x="1590262" y="2333248"/>
                <a:ext cx="9117496" cy="2949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optimality 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i="1" dirty="0" smtClean="0">
                    <a:solidFill>
                      <a:srgbClr val="00B050"/>
                    </a:solidFill>
                    <a:latin typeface="Cambria Math"/>
                  </a:rPr>
                  <a:t> </a:t>
                </a:r>
                <a:r>
                  <a:rPr lang="en-US" sz="2400" i="0" dirty="0" smtClean="0">
                    <a:latin typeface="+mj-lt"/>
                  </a:rPr>
                  <a:t>implies</a:t>
                </a:r>
                <a:endParaRPr lang="en-US" sz="2400" i="1" dirty="0" smtClean="0">
                  <a:latin typeface="Cambria Math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     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2400" i="1" dirty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e>
                    </m:d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and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     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e>
                    </m:d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F4B7EC4-119B-5745-86DF-C7C7D48EE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262" y="2333248"/>
                <a:ext cx="9117496" cy="2949910"/>
              </a:xfrm>
              <a:prstGeom prst="rect">
                <a:avLst/>
              </a:prstGeom>
              <a:blipFill rotWithShape="1">
                <a:blip r:embed="rId2"/>
                <a:stretch>
                  <a:fillRect l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20642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Contrapositives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4B7EC4-119B-5745-86DF-C7C7D48EEA51}"/>
                  </a:ext>
                </a:extLst>
              </p:cNvPr>
              <p:cNvSpPr txBox="1"/>
              <p:nvPr/>
            </p:nvSpPr>
            <p:spPr>
              <a:xfrm>
                <a:off x="1444488" y="1690688"/>
                <a:ext cx="9117496" cy="4145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      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2400" i="1" dirty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e>
                    </m:d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smtClean="0"/>
                  <a:t>IFF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     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and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     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e>
                    </m:d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/>
                  <a:t>IFF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400" i="1" dirty="0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⟹          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≥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F4B7EC4-119B-5745-86DF-C7C7D48EE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488" y="1690688"/>
                <a:ext cx="9117496" cy="4145494"/>
              </a:xfrm>
              <a:prstGeom prst="rect">
                <a:avLst/>
              </a:prstGeom>
              <a:blipFill rotWithShape="1">
                <a:blip r:embed="rId2"/>
                <a:stretch>
                  <a:fillRect l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756217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these,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4B7EC4-119B-5745-86DF-C7C7D48EEA51}"/>
                  </a:ext>
                </a:extLst>
              </p:cNvPr>
              <p:cNvSpPr txBox="1"/>
              <p:nvPr/>
            </p:nvSpPr>
            <p:spPr>
              <a:xfrm>
                <a:off x="1560445" y="2054952"/>
                <a:ext cx="9117496" cy="2949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optimality 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i="1" dirty="0" smtClean="0">
                    <a:solidFill>
                      <a:srgbClr val="00B050"/>
                    </a:solidFill>
                    <a:latin typeface="Cambria Math"/>
                  </a:rPr>
                  <a:t> </a:t>
                </a:r>
                <a:r>
                  <a:rPr lang="en-US" sz="2400" dirty="0" smtClean="0">
                    <a:latin typeface="+mj-lt"/>
                  </a:rPr>
                  <a:t>(with weak monotonicity) i</a:t>
                </a:r>
                <a:r>
                  <a:rPr lang="en-US" sz="2400" i="0" dirty="0" smtClean="0">
                    <a:latin typeface="+mj-lt"/>
                  </a:rPr>
                  <a:t>mplies</a:t>
                </a:r>
              </a:p>
              <a:p>
                <a:pPr>
                  <a:lnSpc>
                    <a:spcPct val="150000"/>
                  </a:lnSpc>
                </a:pPr>
                <a:endParaRPr lang="en-US" sz="2400" i="1" dirty="0" smtClean="0">
                  <a:latin typeface="Cambria Math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latin typeface="Cambria Math"/>
                        </a:rPr>
                        <m:t>&gt;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     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  <a:ea typeface="Cambria Math"/>
                        </a:rPr>
                        <m:t>&gt;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smtClean="0"/>
                  <a:t>and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     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  <a:ea typeface="Cambria Math"/>
                        </a:rPr>
                        <m:t>≥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F4B7EC4-119B-5745-86DF-C7C7D48EE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445" y="2054952"/>
                <a:ext cx="9117496" cy="2949910"/>
              </a:xfrm>
              <a:prstGeom prst="rect">
                <a:avLst/>
              </a:prstGeom>
              <a:blipFill rotWithShape="1">
                <a:blip r:embed="rId2"/>
                <a:stretch>
                  <a:fillRect l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540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If pears are (relatively) expensive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12</a:t>
            </a:fld>
            <a:endParaRPr lang="en-US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2B7A72E8-D9D1-F346-8F3C-3B497E7D92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1785938"/>
            <a:ext cx="0" cy="376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AF02DE19-42C7-8743-BF89-79EEA74A57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548313"/>
            <a:ext cx="3325129" cy="323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A24A11-FF59-044B-BCCE-BFF90AD01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356" y="5664863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A24A11-FF59-044B-BCCE-BFF90AD011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0356" y="5664863"/>
                <a:ext cx="351635" cy="3636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939D0935-E598-2146-BF79-6451E58336BF}"/>
              </a:ext>
            </a:extLst>
          </p:cNvPr>
          <p:cNvSpPr/>
          <p:nvPr/>
        </p:nvSpPr>
        <p:spPr>
          <a:xfrm>
            <a:off x="2972052" y="3531265"/>
            <a:ext cx="158884" cy="17647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8131D3-0C12-4945-BE49-B0CEB6201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159" y="1508092"/>
                <a:ext cx="383503" cy="5482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baseline="-25000" dirty="0"/>
              </a:p>
              <a:p>
                <a:endParaRPr lang="en-US" altLang="en-US" baseline="-25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8131D3-0C12-4945-BE49-B0CEB6201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159" y="1508092"/>
                <a:ext cx="383503" cy="548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1960D46-B0A8-0248-8AD2-7D81A3A168AF}"/>
                  </a:ext>
                </a:extLst>
              </p:cNvPr>
              <p:cNvSpPr txBox="1"/>
              <p:nvPr/>
            </p:nvSpPr>
            <p:spPr>
              <a:xfrm>
                <a:off x="5515660" y="1928624"/>
                <a:ext cx="6044969" cy="3918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           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b="0" dirty="0" smtClean="0">
                  <a:solidFill>
                    <a:srgbClr val="00B050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en-US" sz="2000" b="0" dirty="0" smtClean="0">
                  <a:solidFill>
                    <a:srgbClr val="00B050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40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88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FF0000"/>
                          </a:solidFill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 smtClean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40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FF0000"/>
                          </a:solidFill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supply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 pears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88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he-IL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demand </a:t>
                </a:r>
                <a:r>
                  <a:rPr lang="en-US" sz="2000" dirty="0" smtClean="0">
                    <a:latin typeface="Arial" panose="020B0604020202020204" pitchFamily="34" charset="0"/>
                  </a:rPr>
                  <a:t>for apples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33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33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1960D46-B0A8-0248-8AD2-7D81A3A16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660" y="1928624"/>
                <a:ext cx="6044969" cy="3918052"/>
              </a:xfrm>
              <a:prstGeom prst="rect">
                <a:avLst/>
              </a:prstGeom>
              <a:blipFill rotWithShape="1">
                <a:blip r:embed="rId4"/>
                <a:stretch>
                  <a:fillRect l="-1110" b="-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>
            <a:extLst>
              <a:ext uri="{FF2B5EF4-FFF2-40B4-BE49-F238E27FC236}">
                <a16:creationId xmlns:a16="http://schemas.microsoft.com/office/drawing/2014/main" id="{C3C72DB3-4163-4E43-B673-63BB2B88DBC3}"/>
              </a:ext>
            </a:extLst>
          </p:cNvPr>
          <p:cNvSpPr/>
          <p:nvPr/>
        </p:nvSpPr>
        <p:spPr>
          <a:xfrm rot="11687651">
            <a:off x="2597939" y="920385"/>
            <a:ext cx="4889322" cy="3711752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186E38-48D9-8A4F-AD00-D665EEEC5611}"/>
                  </a:ext>
                </a:extLst>
              </p:cNvPr>
              <p:cNvSpPr txBox="1"/>
              <p:nvPr/>
            </p:nvSpPr>
            <p:spPr>
              <a:xfrm>
                <a:off x="1046922" y="3531265"/>
                <a:ext cx="387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186E38-48D9-8A4F-AD00-D665EEEC5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922" y="3531265"/>
                <a:ext cx="387035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C63CC1-C772-CD47-AB65-5CF2C3D3C347}"/>
                  </a:ext>
                </a:extLst>
              </p:cNvPr>
              <p:cNvSpPr txBox="1"/>
              <p:nvPr/>
            </p:nvSpPr>
            <p:spPr>
              <a:xfrm>
                <a:off x="2860407" y="5753744"/>
                <a:ext cx="387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C63CC1-C772-CD47-AB65-5CF2C3D3C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407" y="5753744"/>
                <a:ext cx="38703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B243A1-4DAB-7043-982E-E274F5C18F58}"/>
              </a:ext>
            </a:extLst>
          </p:cNvPr>
          <p:cNvCxnSpPr>
            <a:cxnSpLocks/>
          </p:cNvCxnSpPr>
          <p:nvPr/>
        </p:nvCxnSpPr>
        <p:spPr>
          <a:xfrm>
            <a:off x="2523543" y="2176612"/>
            <a:ext cx="1145956" cy="3060336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C3C72DB3-4163-4E43-B673-63BB2B88DBC3}"/>
              </a:ext>
            </a:extLst>
          </p:cNvPr>
          <p:cNvSpPr/>
          <p:nvPr/>
        </p:nvSpPr>
        <p:spPr>
          <a:xfrm rot="11687651">
            <a:off x="2698301" y="782850"/>
            <a:ext cx="4889322" cy="3711752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39D0935-E598-2146-BF79-6451E58336BF}"/>
              </a:ext>
            </a:extLst>
          </p:cNvPr>
          <p:cNvSpPr/>
          <p:nvPr/>
        </p:nvSpPr>
        <p:spPr>
          <a:xfrm>
            <a:off x="2760186" y="2917950"/>
            <a:ext cx="158884" cy="176471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4242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two agents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4B7EC4-119B-5745-86DF-C7C7D48EEA51}"/>
                  </a:ext>
                </a:extLst>
              </p:cNvPr>
              <p:cNvSpPr txBox="1"/>
              <p:nvPr/>
            </p:nvSpPr>
            <p:spPr>
              <a:xfrm>
                <a:off x="1560445" y="2054952"/>
                <a:ext cx="9117496" cy="3037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latin typeface="Cambria Math"/>
                        </a:rPr>
                        <m:t>&gt;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     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  <a:ea typeface="Cambria Math"/>
                        </a:rPr>
                        <m:t>&gt;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dirty="0" smtClean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     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  <a:ea typeface="Cambria Math"/>
                        </a:rPr>
                        <m:t>≥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24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/>
                  <a:t>a</a:t>
                </a:r>
                <a:r>
                  <a:rPr lang="en-US" sz="2400" dirty="0" smtClean="0"/>
                  <a:t>nd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latin typeface="Cambria Math"/>
                        </a:rPr>
                        <m:t>&gt;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     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  <a:ea typeface="Cambria Math"/>
                        </a:rPr>
                        <m:t>&gt;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     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  <a:ea typeface="Cambria Math"/>
                        </a:rPr>
                        <m:t>≥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F4B7EC4-119B-5745-86DF-C7C7D48EE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445" y="2054952"/>
                <a:ext cx="9117496" cy="30374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51148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we didn’t have Pareto optimality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4B7EC4-119B-5745-86DF-C7C7D48EEA51}"/>
                  </a:ext>
                </a:extLst>
              </p:cNvPr>
              <p:cNvSpPr txBox="1"/>
              <p:nvPr/>
            </p:nvSpPr>
            <p:spPr>
              <a:xfrm>
                <a:off x="1560445" y="1718057"/>
                <a:ext cx="9117496" cy="3842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,  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, 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 Pareto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dominates</a:t>
                </a:r>
                <a:r>
                  <a:rPr lang="en-US" sz="2400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,  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,  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en-US" sz="24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i="0" dirty="0" smtClean="0">
                    <a:latin typeface="+mj-lt"/>
                  </a:rPr>
                  <a:t>means that</a:t>
                </a:r>
                <a:endParaRPr lang="en-US" sz="2400" i="1" dirty="0" smtClean="0">
                  <a:latin typeface="Cambria Math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</a:t>
                </a:r>
                <a:r>
                  <a:rPr lang="en-US" sz="2400" dirty="0" smtClean="0"/>
                  <a:t>nd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w</a:t>
                </a:r>
                <a:r>
                  <a:rPr lang="en-US" sz="2400" dirty="0" smtClean="0"/>
                  <a:t>ith at least one of these inequalities being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strict 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F4B7EC4-119B-5745-86DF-C7C7D48EE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445" y="1718057"/>
                <a:ext cx="9117496" cy="3842014"/>
              </a:xfrm>
              <a:prstGeom prst="rect">
                <a:avLst/>
              </a:prstGeom>
              <a:blipFill rotWithShape="1">
                <a:blip r:embed="rId2"/>
                <a:stretch>
                  <a:fillRect l="-1070"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394563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Putting these together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4B7EC4-119B-5745-86DF-C7C7D48EEA51}"/>
                  </a:ext>
                </a:extLst>
              </p:cNvPr>
              <p:cNvSpPr txBox="1"/>
              <p:nvPr/>
            </p:nvSpPr>
            <p:spPr>
              <a:xfrm>
                <a:off x="1560445" y="1656858"/>
                <a:ext cx="9117496" cy="4145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+mj-lt"/>
                  </a:rPr>
                  <a:t>w</a:t>
                </a:r>
                <a:r>
                  <a:rPr lang="en-US" sz="2400" i="0" dirty="0" smtClean="0">
                    <a:latin typeface="+mj-lt"/>
                  </a:rPr>
                  <a:t>ith at least one strict, given</a:t>
                </a:r>
                <a:endParaRPr lang="en-US" sz="2400" i="1" dirty="0" smtClean="0">
                  <a:latin typeface="Cambria Math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latin typeface="Cambria Math"/>
                        </a:rPr>
                        <m:t>&gt;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     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  <a:ea typeface="Cambria Math"/>
                        </a:rPr>
                        <m:t>&gt;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dirty="0" smtClean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     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  <a:ea typeface="Cambria Math"/>
                        </a:rPr>
                        <m:t>≥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2400" dirty="0" smtClean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latin typeface="Cambria Math"/>
                        </a:rPr>
                        <m:t>&gt;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     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  <a:ea typeface="Cambria Math"/>
                        </a:rPr>
                        <m:t>&gt;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     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  <a:ea typeface="Cambria Math"/>
                        </a:rPr>
                        <m:t>≥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F4B7EC4-119B-5745-86DF-C7C7D48EE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445" y="1656858"/>
                <a:ext cx="9117496" cy="4145494"/>
              </a:xfrm>
              <a:prstGeom prst="rect">
                <a:avLst/>
              </a:prstGeom>
              <a:blipFill rotWithShape="1">
                <a:blip r:embed="rId2"/>
                <a:stretch>
                  <a:fillRect l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2050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get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4B7EC4-119B-5745-86DF-C7C7D48EEA51}"/>
                  </a:ext>
                </a:extLst>
              </p:cNvPr>
              <p:cNvSpPr txBox="1"/>
              <p:nvPr/>
            </p:nvSpPr>
            <p:spPr>
              <a:xfrm>
                <a:off x="1560445" y="1656858"/>
                <a:ext cx="7816030" cy="2993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  <a:ea typeface="Cambria Math"/>
                        </a:rPr>
                        <m:t>≥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  <a:ea typeface="Cambria Math"/>
                        </a:rPr>
                        <m:t>≥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dirty="0" smtClean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+mj-lt"/>
                  </a:rPr>
                  <a:t>w</a:t>
                </a:r>
                <a:r>
                  <a:rPr lang="en-US" sz="2400" i="0" dirty="0" smtClean="0">
                    <a:latin typeface="+mj-lt"/>
                  </a:rPr>
                  <a:t>ith at least one </a:t>
                </a:r>
                <a:r>
                  <a:rPr lang="en-US" sz="2400" i="0" dirty="0" smtClean="0">
                    <a:solidFill>
                      <a:srgbClr val="FF0000"/>
                    </a:solidFill>
                    <a:latin typeface="+mj-lt"/>
                  </a:rPr>
                  <a:t>strict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+mj-lt"/>
                  </a:rPr>
                  <a:t>Adding them up</a:t>
                </a:r>
                <a:endParaRPr lang="en-US" sz="2400" i="0" dirty="0" smtClean="0">
                  <a:latin typeface="+mj-lt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4B7EC4-119B-5745-86DF-C7C7D48EE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445" y="1656858"/>
                <a:ext cx="7816030" cy="2993705"/>
              </a:xfrm>
              <a:prstGeom prst="rect">
                <a:avLst/>
              </a:prstGeom>
              <a:blipFill>
                <a:blip r:embed="rId2"/>
                <a:stretch>
                  <a:fillRect l="-1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537266" y="2869415"/>
            <a:ext cx="2280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Important: these are the same prices!!!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8849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this contradicts feasibility: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34815" y="1980286"/>
                <a:ext cx="8706679" cy="2180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i="0" dirty="0" smtClean="0">
                    <a:latin typeface="+mj-lt"/>
                  </a:rPr>
                  <a:t>Feasibility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,  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, 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en-US" sz="2400" i="1" dirty="0" smtClean="0">
                    <a:solidFill>
                      <a:srgbClr val="00B050"/>
                    </a:solidFill>
                    <a:latin typeface="Cambria Math"/>
                  </a:rPr>
                  <a:t> </a:t>
                </a:r>
                <a:r>
                  <a:rPr lang="en-US" sz="2400" dirty="0" smtClean="0"/>
                  <a:t>means that </a:t>
                </a:r>
                <a:endParaRPr lang="en-US" sz="2400" i="1" dirty="0">
                  <a:solidFill>
                    <a:srgbClr val="00B05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≤</m:t>
                      </m:r>
                      <m:sSubSup>
                        <m:sSub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≤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815" y="1980286"/>
                <a:ext cx="8706679" cy="2180020"/>
              </a:xfrm>
              <a:prstGeom prst="rect">
                <a:avLst/>
              </a:prstGeom>
              <a:blipFill rotWithShape="1">
                <a:blip r:embed="rId2"/>
                <a:stretch>
                  <a:fillRect l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97368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Multiplying by prices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34816" y="1556216"/>
                <a:ext cx="8706679" cy="4737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≤</m:t>
                      </m:r>
                      <m:sSubSup>
                        <m:sSubSupPr>
                          <m:ctrlPr>
                            <a:rPr lang="en-US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2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22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2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≤</m:t>
                      </m:r>
                      <m:sSubSup>
                        <m:sSubSupPr>
                          <m:ctrlP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2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2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2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y</a:t>
                </a:r>
                <a:r>
                  <a:rPr lang="en-US" sz="2200" dirty="0" smtClean="0"/>
                  <a:t>ield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Sup>
                        <m:sSubSupPr>
                          <m:ctrlP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≤</m:t>
                      </m:r>
                      <m:sSubSup>
                        <m:sSubSupPr>
                          <m:ctrlP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2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2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2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≤</m:t>
                      </m:r>
                      <m:sSubSup>
                        <m:sSubSupPr>
                          <m:ctrlP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2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2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a</a:t>
                </a:r>
                <a:r>
                  <a:rPr lang="en-US" sz="2200" dirty="0" smtClean="0"/>
                  <a:t>nd, adding up,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bSup>
                      <m:sSubSup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≤</m:t>
                    </m:r>
                    <m:sSubSup>
                      <m:sSubSup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sz="22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sz="22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sz="22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sz="22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2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200" dirty="0" smtClean="0"/>
                  <a:t>(while Pareto domination implied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bSup>
                      <m:sSubSup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22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&gt;</m:t>
                    </m:r>
                    <m:sSubSup>
                      <m:sSubSup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sz="22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sz="22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sz="2200" i="1">
                        <a:latin typeface="Cambria Math"/>
                      </a:rPr>
                      <m:t>+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sz="22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sz="22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/>
                  <a:t>)</a:t>
                </a:r>
                <a:endParaRPr lang="en-US" sz="2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816" y="1556216"/>
                <a:ext cx="8706679" cy="4737194"/>
              </a:xfrm>
              <a:prstGeom prst="rect">
                <a:avLst/>
              </a:prstGeom>
              <a:blipFill>
                <a:blip r:embed="rId2"/>
                <a:stretch>
                  <a:fillRect l="-910" b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680307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proof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126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B7EC4-119B-5745-86DF-C7C7D48EEA51}"/>
              </a:ext>
            </a:extLst>
          </p:cNvPr>
          <p:cNvSpPr txBox="1"/>
          <p:nvPr/>
        </p:nvSpPr>
        <p:spPr>
          <a:xfrm>
            <a:off x="1441311" y="1782899"/>
            <a:ext cx="91285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Works the same way with </a:t>
            </a:r>
            <a:r>
              <a:rPr lang="en-US" sz="2400" dirty="0" smtClean="0">
                <a:solidFill>
                  <a:srgbClr val="0070C0"/>
                </a:solidFill>
              </a:rPr>
              <a:t>any number </a:t>
            </a:r>
            <a:r>
              <a:rPr lang="en-US" sz="2400" dirty="0" smtClean="0"/>
              <a:t>of goods and consumers</a:t>
            </a:r>
            <a:endParaRPr lang="en-US" sz="2400" dirty="0"/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Requires some extra work if we allow production</a:t>
            </a:r>
            <a:endParaRPr lang="en-US" sz="2400" dirty="0"/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Still, simple enough to be </a:t>
            </a:r>
            <a:r>
              <a:rPr lang="en-US" sz="2400" dirty="0" smtClean="0">
                <a:solidFill>
                  <a:srgbClr val="FF0000"/>
                </a:solidFill>
              </a:rPr>
              <a:t>convincing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dirty="0"/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</a:t>
            </a:r>
            <a:r>
              <a:rPr lang="en-US" sz="2400" dirty="0" smtClean="0"/>
              <a:t>hile not entirely </a:t>
            </a:r>
            <a:r>
              <a:rPr lang="en-US" sz="2400" dirty="0"/>
              <a:t>trivial </a:t>
            </a:r>
            <a:r>
              <a:rPr lang="en-US" sz="2400" dirty="0" smtClean="0"/>
              <a:t>– basically, changing </a:t>
            </a:r>
            <a:r>
              <a:rPr lang="en-US" sz="2400" dirty="0"/>
              <a:t>the order of </a:t>
            </a:r>
            <a:r>
              <a:rPr lang="en-US" sz="2400" dirty="0" smtClean="0"/>
              <a:t>summation</a:t>
            </a:r>
          </a:p>
        </p:txBody>
      </p:sp>
    </p:spTree>
    <p:extLst>
      <p:ext uri="{BB962C8B-B14F-4D97-AF65-F5344CB8AC3E}">
        <p14:creationId xmlns:p14="http://schemas.microsoft.com/office/powerpoint/2010/main" val="250732659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theorem relies on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127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B7EC4-119B-5745-86DF-C7C7D48EEA51}"/>
              </a:ext>
            </a:extLst>
          </p:cNvPr>
          <p:cNvSpPr txBox="1"/>
          <p:nvPr/>
        </p:nvSpPr>
        <p:spPr>
          <a:xfrm>
            <a:off x="1441311" y="1565923"/>
            <a:ext cx="91285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Explicitly: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Optimization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Weak monotonicity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Same prices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Implicitly: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Price taking behavior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No explicit uncertainty – in fact, no asymmetry of information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No externalities</a:t>
            </a:r>
          </a:p>
        </p:txBody>
      </p:sp>
    </p:spTree>
    <p:extLst>
      <p:ext uri="{BB962C8B-B14F-4D97-AF65-F5344CB8AC3E}">
        <p14:creationId xmlns:p14="http://schemas.microsoft.com/office/powerpoint/2010/main" val="286576243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Correspondingly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128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B7EC4-119B-5745-86DF-C7C7D48EEA51}"/>
              </a:ext>
            </a:extLst>
          </p:cNvPr>
          <p:cNvSpPr txBox="1"/>
          <p:nvPr/>
        </p:nvSpPr>
        <p:spPr>
          <a:xfrm>
            <a:off x="1625999" y="1921012"/>
            <a:ext cx="84866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message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first welfare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theorem may 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be valid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one: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Agents are </a:t>
            </a:r>
            <a:r>
              <a:rPr lang="en-US" sz="2400" dirty="0" smtClean="0">
                <a:solidFill>
                  <a:srgbClr val="FF0000"/>
                </a:solidFill>
              </a:rPr>
              <a:t>not “rational” </a:t>
            </a: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Some have </a:t>
            </a:r>
            <a:r>
              <a:rPr lang="en-US" sz="2400" dirty="0" smtClean="0">
                <a:solidFill>
                  <a:srgbClr val="FF0000"/>
                </a:solidFill>
              </a:rPr>
              <a:t>market power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There are </a:t>
            </a:r>
            <a:r>
              <a:rPr lang="en-US" sz="2400" dirty="0" smtClean="0">
                <a:solidFill>
                  <a:srgbClr val="FF0000"/>
                </a:solidFill>
              </a:rPr>
              <a:t>asymmetries</a:t>
            </a:r>
            <a:r>
              <a:rPr lang="en-US" sz="2400" dirty="0" smtClean="0"/>
              <a:t> of information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There are </a:t>
            </a:r>
            <a:r>
              <a:rPr lang="en-US" sz="2400" dirty="0" smtClean="0">
                <a:solidFill>
                  <a:srgbClr val="FF0000"/>
                </a:solidFill>
              </a:rPr>
              <a:t>externalities</a:t>
            </a:r>
            <a:r>
              <a:rPr lang="en-US" sz="2400" dirty="0" smtClean="0"/>
              <a:t> (as in the case of public goods)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480034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07484-AE27-684E-82D8-F4043DE66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conceptual message is limited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129</a:t>
            </a:fld>
            <a:endParaRPr lang="en-US"/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B96FC720-C8BF-1A4A-9769-719807785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1850" y="3829050"/>
            <a:ext cx="0" cy="1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F5C2E1-9EAA-AC41-8C47-EF066C4CF591}"/>
              </a:ext>
            </a:extLst>
          </p:cNvPr>
          <p:cNvGrpSpPr/>
          <p:nvPr/>
        </p:nvGrpSpPr>
        <p:grpSpPr>
          <a:xfrm>
            <a:off x="829962" y="2078514"/>
            <a:ext cx="5083775" cy="4315923"/>
            <a:chOff x="878620" y="1468914"/>
            <a:chExt cx="5083775" cy="4315923"/>
          </a:xfrm>
        </p:grpSpPr>
        <p:sp>
          <p:nvSpPr>
            <p:cNvPr id="15" name="Line 4">
              <a:extLst>
                <a:ext uri="{FF2B5EF4-FFF2-40B4-BE49-F238E27FC236}">
                  <a16:creationId xmlns:a16="http://schemas.microsoft.com/office/drawing/2014/main" id="{F9C8E3B7-7989-EE48-8B67-AF333AE2B8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8288" y="1747838"/>
              <a:ext cx="0" cy="3505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5">
              <a:extLst>
                <a:ext uri="{FF2B5EF4-FFF2-40B4-BE49-F238E27FC236}">
                  <a16:creationId xmlns:a16="http://schemas.microsoft.com/office/drawing/2014/main" id="{B8FC9510-9F89-8344-921A-FC13BF7079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8288" y="5253038"/>
              <a:ext cx="39100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D5552919-9EEF-CA42-A02C-B5BAD85E53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8620" y="1468914"/>
                  <a:ext cx="690382" cy="5238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alt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D5552919-9EEF-CA42-A02C-B5BAD85E53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8620" y="1468914"/>
                  <a:ext cx="690382" cy="52386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0">
                  <a:extLst>
                    <a:ext uri="{FF2B5EF4-FFF2-40B4-BE49-F238E27FC236}">
                      <a16:creationId xmlns:a16="http://schemas.microsoft.com/office/drawing/2014/main" id="{C238E07D-EA3C-7D49-8556-F187216C95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99201" y="5260975"/>
                  <a:ext cx="663194" cy="5238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altLang="en-US" sz="2800" dirty="0">
                    <a:solidFill>
                      <a:srgbClr val="FF33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0">
                  <a:extLst>
                    <a:ext uri="{FF2B5EF4-FFF2-40B4-BE49-F238E27FC236}">
                      <a16:creationId xmlns:a16="http://schemas.microsoft.com/office/drawing/2014/main" id="{C238E07D-EA3C-7D49-8556-F187216C95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99201" y="5260975"/>
                  <a:ext cx="663194" cy="523862"/>
                </a:xfrm>
                <a:prstGeom prst="rect">
                  <a:avLst/>
                </a:prstGeom>
                <a:blipFill>
                  <a:blip r:embed="rId3"/>
                  <a:stretch>
                    <a:fillRect b="-238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Arc 7">
              <a:extLst>
                <a:ext uri="{FF2B5EF4-FFF2-40B4-BE49-F238E27FC236}">
                  <a16:creationId xmlns:a16="http://schemas.microsoft.com/office/drawing/2014/main" id="{8F50293B-FC65-B043-8C16-347703301038}"/>
                </a:ext>
              </a:extLst>
            </p:cNvPr>
            <p:cNvSpPr>
              <a:spLocks/>
            </p:cNvSpPr>
            <p:nvPr/>
          </p:nvSpPr>
          <p:spPr bwMode="auto">
            <a:xfrm rot="20568861">
              <a:off x="908766" y="2571624"/>
              <a:ext cx="2860486" cy="3174881"/>
            </a:xfrm>
            <a:custGeom>
              <a:avLst/>
              <a:gdLst>
                <a:gd name="G0" fmla="+- 0 0 0"/>
                <a:gd name="G1" fmla="+- 19940 0 0"/>
                <a:gd name="G2" fmla="+- 21600 0 0"/>
                <a:gd name="T0" fmla="*/ 8304 w 21600"/>
                <a:gd name="T1" fmla="*/ 0 h 22639"/>
                <a:gd name="T2" fmla="*/ 21431 w 21600"/>
                <a:gd name="T3" fmla="*/ 22639 h 22639"/>
                <a:gd name="T4" fmla="*/ 0 w 21600"/>
                <a:gd name="T5" fmla="*/ 19940 h 2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639" fill="none" extrusionOk="0">
                  <a:moveTo>
                    <a:pt x="8303" y="0"/>
                  </a:moveTo>
                  <a:cubicBezTo>
                    <a:pt x="16355" y="3352"/>
                    <a:pt x="21600" y="11218"/>
                    <a:pt x="21600" y="19940"/>
                  </a:cubicBezTo>
                  <a:cubicBezTo>
                    <a:pt x="21600" y="20842"/>
                    <a:pt x="21543" y="21743"/>
                    <a:pt x="21430" y="22638"/>
                  </a:cubicBezTo>
                </a:path>
                <a:path w="21600" h="22639" stroke="0" extrusionOk="0">
                  <a:moveTo>
                    <a:pt x="8303" y="0"/>
                  </a:moveTo>
                  <a:cubicBezTo>
                    <a:pt x="16355" y="3352"/>
                    <a:pt x="21600" y="11218"/>
                    <a:pt x="21600" y="19940"/>
                  </a:cubicBezTo>
                  <a:cubicBezTo>
                    <a:pt x="21600" y="20842"/>
                    <a:pt x="21543" y="21743"/>
                    <a:pt x="21430" y="22638"/>
                  </a:cubicBezTo>
                  <a:lnTo>
                    <a:pt x="0" y="19940"/>
                  </a:lnTo>
                  <a:close/>
                </a:path>
              </a:pathLst>
            </a:custGeom>
            <a:noFill/>
            <a:ln w="25400" cap="rnd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8E6DEB5-14FC-794A-9A0D-CBF3DDBE905E}"/>
              </a:ext>
            </a:extLst>
          </p:cNvPr>
          <p:cNvSpPr txBox="1"/>
          <p:nvPr/>
        </p:nvSpPr>
        <p:spPr>
          <a:xfrm>
            <a:off x="5556262" y="2469006"/>
            <a:ext cx="5945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Only</a:t>
            </a:r>
            <a:r>
              <a:rPr lang="en-US" sz="2400" dirty="0"/>
              <a:t> guarantees Pareto optimality.</a:t>
            </a:r>
          </a:p>
          <a:p>
            <a:endParaRPr lang="en-US" sz="2400" dirty="0"/>
          </a:p>
          <a:p>
            <a:r>
              <a:rPr lang="en-US" sz="2400" dirty="0"/>
              <a:t>… says nothing about </a:t>
            </a:r>
            <a:r>
              <a:rPr lang="en-US" sz="2400" dirty="0">
                <a:solidFill>
                  <a:srgbClr val="FF0000"/>
                </a:solidFill>
              </a:rPr>
              <a:t>equality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fairness</a:t>
            </a:r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95555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And if apples are (relatively) expensive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13</a:t>
            </a:fld>
            <a:endParaRPr lang="en-US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2B7A72E8-D9D1-F346-8F3C-3B497E7D92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1785938"/>
            <a:ext cx="0" cy="376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AF02DE19-42C7-8743-BF89-79EEA74A57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548313"/>
            <a:ext cx="3325129" cy="323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A24A11-FF59-044B-BCCE-BFF90AD01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356" y="5664863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A24A11-FF59-044B-BCCE-BFF90AD011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0356" y="5664863"/>
                <a:ext cx="351635" cy="3636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939D0935-E598-2146-BF79-6451E58336BF}"/>
              </a:ext>
            </a:extLst>
          </p:cNvPr>
          <p:cNvSpPr/>
          <p:nvPr/>
        </p:nvSpPr>
        <p:spPr>
          <a:xfrm>
            <a:off x="2972052" y="3531265"/>
            <a:ext cx="158884" cy="17647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8131D3-0C12-4945-BE49-B0CEB6201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159" y="1508092"/>
                <a:ext cx="383503" cy="5482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baseline="-25000" dirty="0"/>
              </a:p>
              <a:p>
                <a:endParaRPr lang="en-US" altLang="en-US" baseline="-25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8131D3-0C12-4945-BE49-B0CEB6201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159" y="1508092"/>
                <a:ext cx="383503" cy="548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1960D46-B0A8-0248-8AD2-7D81A3A168AF}"/>
                  </a:ext>
                </a:extLst>
              </p:cNvPr>
              <p:cNvSpPr txBox="1"/>
              <p:nvPr/>
            </p:nvSpPr>
            <p:spPr>
              <a:xfrm>
                <a:off x="5337717" y="1761553"/>
                <a:ext cx="6200232" cy="3903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            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b="0" dirty="0" smtClean="0">
                  <a:solidFill>
                    <a:srgbClr val="00B050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70</m:t>
                      </m:r>
                    </m:oMath>
                  </m:oMathPara>
                </a14:m>
                <a:endParaRPr lang="en-US" sz="2000" b="0" dirty="0" smtClean="0">
                  <a:solidFill>
                    <a:srgbClr val="00B050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70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23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FF0000"/>
                          </a:solidFill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 smtClean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66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FF0000"/>
                          </a:solidFill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demand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 pears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23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33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33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supply </a:t>
                </a:r>
                <a:r>
                  <a:rPr lang="en-US" sz="2000" dirty="0" smtClean="0">
                    <a:latin typeface="Arial" panose="020B0604020202020204" pitchFamily="34" charset="0"/>
                  </a:rPr>
                  <a:t>of apples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66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33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1960D46-B0A8-0248-8AD2-7D81A3A16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717" y="1761553"/>
                <a:ext cx="6200232" cy="3903310"/>
              </a:xfrm>
              <a:prstGeom prst="rect">
                <a:avLst/>
              </a:prstGeom>
              <a:blipFill rotWithShape="1">
                <a:blip r:embed="rId4"/>
                <a:stretch>
                  <a:fillRect l="-1082" b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>
            <a:extLst>
              <a:ext uri="{FF2B5EF4-FFF2-40B4-BE49-F238E27FC236}">
                <a16:creationId xmlns:a16="http://schemas.microsoft.com/office/drawing/2014/main" id="{C3C72DB3-4163-4E43-B673-63BB2B88DBC3}"/>
              </a:ext>
            </a:extLst>
          </p:cNvPr>
          <p:cNvSpPr/>
          <p:nvPr/>
        </p:nvSpPr>
        <p:spPr>
          <a:xfrm rot="11687651">
            <a:off x="2597939" y="920385"/>
            <a:ext cx="4889322" cy="3711752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186E38-48D9-8A4F-AD00-D665EEEC5611}"/>
                  </a:ext>
                </a:extLst>
              </p:cNvPr>
              <p:cNvSpPr txBox="1"/>
              <p:nvPr/>
            </p:nvSpPr>
            <p:spPr>
              <a:xfrm>
                <a:off x="1046922" y="3531265"/>
                <a:ext cx="387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186E38-48D9-8A4F-AD00-D665EEEC5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922" y="3531265"/>
                <a:ext cx="387035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C63CC1-C772-CD47-AB65-5CF2C3D3C347}"/>
                  </a:ext>
                </a:extLst>
              </p:cNvPr>
              <p:cNvSpPr txBox="1"/>
              <p:nvPr/>
            </p:nvSpPr>
            <p:spPr>
              <a:xfrm>
                <a:off x="2860407" y="5753744"/>
                <a:ext cx="387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C63CC1-C772-CD47-AB65-5CF2C3D3C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407" y="5753744"/>
                <a:ext cx="38703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B243A1-4DAB-7043-982E-E274F5C18F58}"/>
              </a:ext>
            </a:extLst>
          </p:cNvPr>
          <p:cNvCxnSpPr>
            <a:cxnSpLocks/>
          </p:cNvCxnSpPr>
          <p:nvPr/>
        </p:nvCxnSpPr>
        <p:spPr>
          <a:xfrm>
            <a:off x="1862356" y="2917950"/>
            <a:ext cx="3475361" cy="2064202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C3C72DB3-4163-4E43-B673-63BB2B88DBC3}"/>
              </a:ext>
            </a:extLst>
          </p:cNvPr>
          <p:cNvSpPr/>
          <p:nvPr/>
        </p:nvSpPr>
        <p:spPr>
          <a:xfrm rot="11687651">
            <a:off x="2698301" y="782850"/>
            <a:ext cx="4889322" cy="3711752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39D0935-E598-2146-BF79-6451E58336BF}"/>
              </a:ext>
            </a:extLst>
          </p:cNvPr>
          <p:cNvSpPr/>
          <p:nvPr/>
        </p:nvSpPr>
        <p:spPr>
          <a:xfrm>
            <a:off x="3830587" y="4025638"/>
            <a:ext cx="158884" cy="176471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7864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deal with inequality?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130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B7EC4-119B-5745-86DF-C7C7D48EEA51}"/>
              </a:ext>
            </a:extLst>
          </p:cNvPr>
          <p:cNvSpPr txBox="1"/>
          <p:nvPr/>
        </p:nvSpPr>
        <p:spPr>
          <a:xfrm>
            <a:off x="1625999" y="2099242"/>
            <a:ext cx="8486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To </a:t>
            </a:r>
            <a:r>
              <a:rPr lang="en-US" sz="2400" dirty="0" smtClean="0"/>
              <a:t>competitive equilibrium answer: use </a:t>
            </a:r>
            <a:r>
              <a:rPr lang="en-US" sz="2400" dirty="0">
                <a:solidFill>
                  <a:srgbClr val="FF0000"/>
                </a:solidFill>
              </a:rPr>
              <a:t>lump-sum transfers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What’s that?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697797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Lump-Sum Transfers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131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B7EC4-119B-5745-86DF-C7C7D48EEA51}"/>
              </a:ext>
            </a:extLst>
          </p:cNvPr>
          <p:cNvSpPr txBox="1"/>
          <p:nvPr/>
        </p:nvSpPr>
        <p:spPr>
          <a:xfrm>
            <a:off x="1625999" y="1921012"/>
            <a:ext cx="84866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Transfers of goods between agents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we let them start the economic activity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Changing the </a:t>
            </a:r>
            <a:r>
              <a:rPr lang="en-US" sz="2400" dirty="0" smtClean="0">
                <a:solidFill>
                  <a:srgbClr val="0070C0"/>
                </a:solidFill>
              </a:rPr>
              <a:t>initial endowments </a:t>
            </a:r>
            <a:r>
              <a:rPr lang="en-US" sz="2400" dirty="0" smtClean="0">
                <a:solidFill>
                  <a:srgbClr val="FF0000"/>
                </a:solidFill>
              </a:rPr>
              <a:t>once</a:t>
            </a:r>
            <a:r>
              <a:rPr lang="en-US" sz="2400" dirty="0" smtClean="0"/>
              <a:t> and not touching equilibrium allocations that result</a:t>
            </a: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The point</a:t>
            </a:r>
            <a:r>
              <a:rPr lang="en-US" sz="2400" dirty="0" smtClean="0"/>
              <a:t>: we don’t want to meddle with economic incentives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434467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D0A14-BDE3-394E-8C55-CA76E776A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138" y="366411"/>
            <a:ext cx="10364451" cy="159617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Second Welfare Theorem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132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569458-A710-754A-B740-DE5ADAAC0797}"/>
              </a:ext>
            </a:extLst>
          </p:cNvPr>
          <p:cNvSpPr/>
          <p:nvPr/>
        </p:nvSpPr>
        <p:spPr>
          <a:xfrm>
            <a:off x="1453757" y="2174907"/>
            <a:ext cx="4382704" cy="23275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26FFD488-16EA-6D44-B9E0-DBA195921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949" y="3096188"/>
                <a:ext cx="461882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26FFD488-16EA-6D44-B9E0-DBA1959214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8949" y="3096188"/>
                <a:ext cx="461882" cy="369974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68BAC9A3-8128-2F46-95D5-10EE0DDBC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9770" y="4468879"/>
                <a:ext cx="483209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68BAC9A3-8128-2F46-95D5-10EE0DDBC7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9770" y="4468879"/>
                <a:ext cx="483209" cy="3699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7">
            <a:extLst>
              <a:ext uri="{FF2B5EF4-FFF2-40B4-BE49-F238E27FC236}">
                <a16:creationId xmlns:a16="http://schemas.microsoft.com/office/drawing/2014/main" id="{82942A73-AE34-1C47-A82F-A2D3E4CD43C7}"/>
              </a:ext>
            </a:extLst>
          </p:cNvPr>
          <p:cNvSpPr>
            <a:spLocks/>
          </p:cNvSpPr>
          <p:nvPr/>
        </p:nvSpPr>
        <p:spPr bwMode="auto">
          <a:xfrm rot="20199029">
            <a:off x="4544711" y="2080225"/>
            <a:ext cx="286253" cy="820262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Arc 7">
            <a:extLst>
              <a:ext uri="{FF2B5EF4-FFF2-40B4-BE49-F238E27FC236}">
                <a16:creationId xmlns:a16="http://schemas.microsoft.com/office/drawing/2014/main" id="{B39D9A23-F2D1-0C4F-B309-EBF935948231}"/>
              </a:ext>
            </a:extLst>
          </p:cNvPr>
          <p:cNvSpPr>
            <a:spLocks/>
          </p:cNvSpPr>
          <p:nvPr/>
        </p:nvSpPr>
        <p:spPr bwMode="auto">
          <a:xfrm rot="20199029">
            <a:off x="2711885" y="3659179"/>
            <a:ext cx="495947" cy="970104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Arc 7">
            <a:extLst>
              <a:ext uri="{FF2B5EF4-FFF2-40B4-BE49-F238E27FC236}">
                <a16:creationId xmlns:a16="http://schemas.microsoft.com/office/drawing/2014/main" id="{C126C427-921A-7046-909F-DF70D1059FF1}"/>
              </a:ext>
            </a:extLst>
          </p:cNvPr>
          <p:cNvSpPr>
            <a:spLocks/>
          </p:cNvSpPr>
          <p:nvPr/>
        </p:nvSpPr>
        <p:spPr bwMode="auto">
          <a:xfrm rot="9588134">
            <a:off x="4373154" y="2028795"/>
            <a:ext cx="616278" cy="717825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" name="Arc 7">
            <a:extLst>
              <a:ext uri="{FF2B5EF4-FFF2-40B4-BE49-F238E27FC236}">
                <a16:creationId xmlns:a16="http://schemas.microsoft.com/office/drawing/2014/main" id="{B5A1AEE2-C56C-F44F-ABF4-F2FA1C291E66}"/>
              </a:ext>
            </a:extLst>
          </p:cNvPr>
          <p:cNvSpPr>
            <a:spLocks/>
          </p:cNvSpPr>
          <p:nvPr/>
        </p:nvSpPr>
        <p:spPr bwMode="auto">
          <a:xfrm rot="9588134">
            <a:off x="3032901" y="3363087"/>
            <a:ext cx="495947" cy="970104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D35BB918-F0BA-474B-88B2-3612AE60B46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443818" y="2186910"/>
            <a:ext cx="4378417" cy="2269965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3DD8EE4-E9B5-8F42-8E54-34DA54D6A386}"/>
              </a:ext>
            </a:extLst>
          </p:cNvPr>
          <p:cNvSpPr txBox="1"/>
          <p:nvPr/>
        </p:nvSpPr>
        <p:spPr>
          <a:xfrm>
            <a:off x="6303674" y="2357702"/>
            <a:ext cx="4945822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(Under some conditions) for </a:t>
            </a:r>
            <a:r>
              <a:rPr lang="en-US" sz="2400" dirty="0" smtClean="0">
                <a:solidFill>
                  <a:srgbClr val="0070C0"/>
                </a:solidFill>
              </a:rPr>
              <a:t>any Pareto Optimal allocation</a:t>
            </a:r>
            <a:r>
              <a:rPr lang="en-US" sz="2400" dirty="0" smtClean="0"/>
              <a:t>, there exists </a:t>
            </a:r>
            <a:r>
              <a:rPr lang="en-US" sz="2400" dirty="0" smtClean="0">
                <a:solidFill>
                  <a:srgbClr val="FF0000"/>
                </a:solidFill>
              </a:rPr>
              <a:t>lump-sum transfers </a:t>
            </a:r>
            <a:r>
              <a:rPr lang="en-US" sz="2400" dirty="0" smtClean="0"/>
              <a:t>for which the allocation is an </a:t>
            </a:r>
            <a:r>
              <a:rPr lang="en-US" sz="2400" dirty="0" smtClean="0">
                <a:solidFill>
                  <a:srgbClr val="FF0000"/>
                </a:solidFill>
              </a:rPr>
              <a:t>equilibrium allocation </a:t>
            </a:r>
            <a:r>
              <a:rPr lang="en-US" sz="2400" dirty="0" smtClean="0"/>
              <a:t>(post-transfers)</a:t>
            </a:r>
            <a:endParaRPr lang="en-US" sz="2400" dirty="0"/>
          </a:p>
        </p:txBody>
      </p:sp>
      <p:sp>
        <p:nvSpPr>
          <p:cNvPr id="27" name="Oval 14">
            <a:extLst>
              <a:ext uri="{FF2B5EF4-FFF2-40B4-BE49-F238E27FC236}">
                <a16:creationId xmlns:a16="http://schemas.microsoft.com/office/drawing/2014/main" id="{731DF5E1-000B-4341-B508-22EA0FDCB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0139" y="2334678"/>
            <a:ext cx="134800" cy="15357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28" name="Oval 14">
            <a:extLst>
              <a:ext uri="{FF2B5EF4-FFF2-40B4-BE49-F238E27FC236}">
                <a16:creationId xmlns:a16="http://schemas.microsoft.com/office/drawing/2014/main" id="{484A99D8-A2AB-534F-A04D-8D05A90A7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507" y="2699261"/>
            <a:ext cx="134800" cy="15357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29" name="Oval 14">
            <a:extLst>
              <a:ext uri="{FF2B5EF4-FFF2-40B4-BE49-F238E27FC236}">
                <a16:creationId xmlns:a16="http://schemas.microsoft.com/office/drawing/2014/main" id="{0E471CDE-ECD9-ED47-8D86-43A7BDF1F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922" y="3868579"/>
            <a:ext cx="134800" cy="15357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E2FB1FEB-6142-754F-BF2C-EA8926A84885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27742" y="2881058"/>
            <a:ext cx="1378950" cy="1170207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EBEEE8C-A490-D84C-956B-1D15E76F4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629" y="2881058"/>
                <a:ext cx="544315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EBEEE8C-A490-D84C-956B-1D15E76F4A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629" y="2881058"/>
                <a:ext cx="544315" cy="5238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02F03AD-8295-BB4E-AA97-20F21E64D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9216" y="4981164"/>
                <a:ext cx="515910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02F03AD-8295-BB4E-AA97-20F21E64DA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9216" y="4981164"/>
                <a:ext cx="515910" cy="5238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89557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message and its limitations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133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B7EC4-119B-5745-86DF-C7C7D48EEA51}"/>
              </a:ext>
            </a:extLst>
          </p:cNvPr>
          <p:cNvSpPr txBox="1"/>
          <p:nvPr/>
        </p:nvSpPr>
        <p:spPr>
          <a:xfrm>
            <a:off x="1625999" y="1921012"/>
            <a:ext cx="84866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you’re concerned about inequality, try to solve it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messing up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price mechanism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Don’t kill the coordination device</a:t>
            </a: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The problem</a:t>
            </a:r>
            <a:r>
              <a:rPr lang="en-US" sz="2400" dirty="0" smtClean="0"/>
              <a:t>: we don’t really know any examples lump-sum transfers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Most reasonable ideas won’t be “lump-sum” if used more than once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710207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assumptions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134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B7EC4-119B-5745-86DF-C7C7D48EEA51}"/>
              </a:ext>
            </a:extLst>
          </p:cNvPr>
          <p:cNvSpPr txBox="1"/>
          <p:nvPr/>
        </p:nvSpPr>
        <p:spPr>
          <a:xfrm>
            <a:off x="1625999" y="1920234"/>
            <a:ext cx="8486645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second welfare theorem needs to assume more than the first (basically, also convexity)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 less than the existence proof (which isn’t constructive and doesn’t come with a convergence result)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700215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9937" y="1530868"/>
            <a:ext cx="8689976" cy="300028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Preferences over 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 Streams</a:t>
            </a:r>
            <a:b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660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94ED-8CB3-BD4C-A1E5-2F3E26F70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haven’t dealt with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4CD08-904D-CF49-BC8B-F4B7FFDD21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5956" y="2010631"/>
            <a:ext cx="9260863" cy="34241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cap="none" dirty="0" smtClean="0"/>
              <a:t>Saving for the future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Uncertainty</a:t>
            </a:r>
          </a:p>
          <a:p>
            <a:pPr>
              <a:lnSpc>
                <a:spcPct val="150000"/>
              </a:lnSpc>
            </a:pPr>
            <a:r>
              <a:rPr lang="en-US" sz="2400" cap="none" dirty="0" smtClean="0"/>
              <a:t>In fact, these are two things that financial markets </a:t>
            </a:r>
            <a:r>
              <a:rPr lang="en-US" sz="2400" dirty="0" smtClean="0"/>
              <a:t>do for us:</a:t>
            </a:r>
          </a:p>
          <a:p>
            <a:pPr lvl="1">
              <a:lnSpc>
                <a:spcPct val="150000"/>
              </a:lnSpc>
            </a:pPr>
            <a:r>
              <a:rPr lang="en-US" sz="2000" cap="none" dirty="0" smtClean="0"/>
              <a:t>Smoothing </a:t>
            </a:r>
            <a:r>
              <a:rPr lang="en-US" sz="2000" cap="none" dirty="0"/>
              <a:t>consumption over time (saving and borrowing</a:t>
            </a:r>
            <a:r>
              <a:rPr lang="en-US" sz="2000" cap="none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Smoothing consumption over states of nature (insurance)</a:t>
            </a:r>
          </a:p>
          <a:p>
            <a:pPr lvl="1">
              <a:lnSpc>
                <a:spcPct val="150000"/>
              </a:lnSpc>
            </a:pPr>
            <a:endParaRPr lang="en-US" sz="2000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9793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94ED-8CB3-BD4C-A1E5-2F3E26F70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periods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4CD08-904D-CF49-BC8B-F4B7FFDD217E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147181" y="2297349"/>
                <a:ext cx="6463419" cy="2669857"/>
              </a:xfrm>
            </p:spPr>
            <p:txBody>
              <a:bodyPr>
                <a:normAutofit fontScale="40000" lnSpcReduction="2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5000" i="1" cap="none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000" b="0" i="1" cap="none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5000" b="0" i="1" cap="none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5000" cap="none" baseline="-25000" dirty="0"/>
                  <a:t> </a:t>
                </a:r>
                <a:r>
                  <a:rPr lang="en-US" sz="5000" cap="none" dirty="0" smtClean="0"/>
                  <a:t>–  income </a:t>
                </a:r>
                <a:r>
                  <a:rPr lang="en-US" sz="5000" cap="none" dirty="0"/>
                  <a:t>in period 0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5000" i="1" cap="none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000" b="0" i="1" cap="none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5000" b="0" i="1" cap="none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5000" cap="none" baseline="-25000" dirty="0"/>
                  <a:t> </a:t>
                </a:r>
                <a:r>
                  <a:rPr lang="en-US" sz="5000" dirty="0"/>
                  <a:t>– income </a:t>
                </a:r>
                <a:r>
                  <a:rPr lang="en-US" sz="5000" cap="none" dirty="0"/>
                  <a:t>in period 1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5000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000" b="0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5000" i="1" cap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5000" cap="none" baseline="-25000" dirty="0"/>
                  <a:t> </a:t>
                </a:r>
                <a:r>
                  <a:rPr lang="en-US" sz="5000" dirty="0"/>
                  <a:t>– consumption </a:t>
                </a:r>
                <a:r>
                  <a:rPr lang="en-US" sz="5000" cap="none" dirty="0"/>
                  <a:t>in period 0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5000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000" b="0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5000" i="1" cap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5000" cap="none" baseline="-25000" dirty="0"/>
                  <a:t> </a:t>
                </a:r>
                <a:r>
                  <a:rPr lang="en-US" sz="5000" dirty="0"/>
                  <a:t>– consumption </a:t>
                </a:r>
                <a:r>
                  <a:rPr lang="en-US" sz="5000" cap="none" dirty="0"/>
                  <a:t>in period 1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5000" b="0" i="1" cap="none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5000" dirty="0"/>
                  <a:t> – </a:t>
                </a:r>
                <a:r>
                  <a:rPr lang="en-US" sz="5000" cap="none" dirty="0"/>
                  <a:t>interest rate </a:t>
                </a:r>
              </a:p>
              <a:p>
                <a:pPr marL="0" indent="0">
                  <a:buNone/>
                </a:pPr>
                <a:endParaRPr lang="en-US" sz="2800" cap="none" dirty="0"/>
              </a:p>
              <a:p>
                <a:endParaRPr lang="en-US" sz="2800" cap="non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4CD08-904D-CF49-BC8B-F4B7FFDD21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147181" y="2297349"/>
                <a:ext cx="6463419" cy="266985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9075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94ED-8CB3-BD4C-A1E5-2F3E26F70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4CD08-904D-CF49-BC8B-F4B7FFDD217E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649943" y="2311465"/>
                <a:ext cx="9012890" cy="342410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cap="none" dirty="0" smtClean="0"/>
                  <a:t>The classical </a:t>
                </a:r>
                <a:r>
                  <a:rPr lang="en-US" sz="2400" cap="none" dirty="0"/>
                  <a:t>model</a:t>
                </a:r>
                <a:endParaRPr lang="en-US" sz="2400" cap="none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cap="none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b="0" i="1" cap="non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cap="none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cap="none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cap="none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cap="none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cap="none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cap="none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cap="none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cap="none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cap="none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cap="none" smtClean="0">
                              <a:latin typeface="Cambria Math" panose="02040503050406030204" pitchFamily="18" charset="0"/>
                            </a:rPr>
                            <m:t> …</m:t>
                          </m:r>
                        </m:e>
                      </m:d>
                      <m:r>
                        <a:rPr lang="en-US" sz="2400" b="0" i="1" cap="none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cap="none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0" i="1" cap="non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cap="none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 cap="none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cap="none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cap="none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cap="none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0" i="1" cap="non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cap="none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cap="none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cap="none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cap="none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cap="none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sz="2400" b="0" i="1" cap="none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cap="none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0" i="1" cap="non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cap="none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cap="none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cap="none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cap="none" smtClean="0">
                          <a:latin typeface="Cambria Math" panose="02040503050406030204" pitchFamily="18" charset="0"/>
                        </a:rPr>
                        <m:t>+ …</m:t>
                      </m:r>
                    </m:oMath>
                  </m:oMathPara>
                </a14:m>
                <a:endParaRPr lang="en-US" sz="2400" cap="none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cap="none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cap="none" smtClean="0"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sz="2400" b="0" i="1" cap="none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cap="none" dirty="0"/>
                  <a:t> </a:t>
                </a:r>
                <a:r>
                  <a:rPr lang="en-US" sz="2400" cap="none" dirty="0" smtClean="0"/>
                  <a:t>– the </a:t>
                </a:r>
                <a:r>
                  <a:rPr lang="en-US" sz="2400" cap="none" dirty="0" smtClean="0">
                    <a:solidFill>
                      <a:srgbClr val="0070C0"/>
                    </a:solidFill>
                  </a:rPr>
                  <a:t>discount</a:t>
                </a:r>
                <a:r>
                  <a:rPr lang="en-US" sz="2400" cap="none" dirty="0" smtClean="0"/>
                  <a:t> factor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cap="none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cap="none" dirty="0" smtClean="0"/>
                  <a:t>with </a:t>
                </a:r>
                <a:r>
                  <a:rPr lang="en-US" sz="2400" cap="none" dirty="0"/>
                  <a:t>two periods: </a:t>
                </a:r>
                <a14:m>
                  <m:oMath xmlns:m="http://schemas.openxmlformats.org/officeDocument/2006/math">
                    <m:r>
                      <a:rPr lang="en-US" sz="2400" i="1" cap="none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i="1" cap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cap="none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 cap="none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 cap="none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cap="none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 cap="none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 cap="none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cap="none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2400" i="1" cap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cap="none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 cap="none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i="1" cap="none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i="1" cap="none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2400" i="1" cap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cap="none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 cap="none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400" cap="non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4CD08-904D-CF49-BC8B-F4B7FFDD21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649943" y="2311465"/>
                <a:ext cx="9012890" cy="3424107"/>
              </a:xfrm>
              <a:blipFill>
                <a:blip r:embed="rId2"/>
                <a:stretch>
                  <a:fillRect l="-1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4051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94ED-8CB3-BD4C-A1E5-2F3E26F70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budget set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DDD38E-F3F0-DD4D-B962-8BDABBCE968D}"/>
                  </a:ext>
                </a:extLst>
              </p:cNvPr>
              <p:cNvSpPr txBox="1"/>
              <p:nvPr/>
            </p:nvSpPr>
            <p:spPr>
              <a:xfrm>
                <a:off x="1661399" y="2158131"/>
                <a:ext cx="8017293" cy="3391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Without financial markets: only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)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With </a:t>
                </a:r>
                <a:r>
                  <a:rPr lang="en-US" sz="2400" dirty="0"/>
                  <a:t>saving/borrowing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: </a:t>
                </a:r>
                <a:endParaRPr lang="en-US" sz="2400" dirty="0" smtClean="0"/>
              </a:p>
              <a:p>
                <a:pPr>
                  <a:lnSpc>
                    <a:spcPct val="150000"/>
                  </a:lnSpc>
                </a:pPr>
                <a:endParaRPr lang="en-US" sz="20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	every $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today</a:t>
                </a:r>
                <a:r>
                  <a:rPr lang="en-US" sz="2000" dirty="0" smtClean="0"/>
                  <a:t> can be converted to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$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tomorrow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	every </a:t>
                </a:r>
                <a:r>
                  <a:rPr lang="en-US" sz="2000" dirty="0"/>
                  <a:t>$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tomorrow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can be converted to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$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today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DDD38E-F3F0-DD4D-B962-8BDABBCE9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399" y="2158131"/>
                <a:ext cx="8017293" cy="3391634"/>
              </a:xfrm>
              <a:prstGeom prst="rect">
                <a:avLst/>
              </a:prstGeo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584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9937" y="1668312"/>
            <a:ext cx="8689976" cy="2649246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Labor Market</a:t>
            </a:r>
            <a:b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1244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94ED-8CB3-BD4C-A1E5-2F3E26F70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49" y="102087"/>
            <a:ext cx="10364451" cy="1596177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budget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140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8946D7-CEE6-F945-A93F-7AEE3055ECD4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CBCB7383-3587-F146-A846-70DA78E5A7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893" y="1959873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D0557EE2-C474-9F42-A963-1FCADBF123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1893" y="5465073"/>
            <a:ext cx="391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22339D6E-B19E-A547-9770-27A4376C3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2225" y="1680949"/>
                <a:ext cx="482504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22339D6E-B19E-A547-9770-27A4376C3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2225" y="1680949"/>
                <a:ext cx="482504" cy="400752"/>
              </a:xfrm>
              <a:prstGeom prst="rect">
                <a:avLst/>
              </a:prstGeom>
              <a:blipFill>
                <a:blip r:embed="rId2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ED9CB4AE-B58B-5E45-B4E4-927CEE635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2806" y="5473010"/>
                <a:ext cx="48846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ED9CB4AE-B58B-5E45-B4E4-927CEE63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2806" y="5473010"/>
                <a:ext cx="488467" cy="400752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0585EF-9C07-3F48-9753-D2A3EBF32C00}"/>
              </a:ext>
            </a:extLst>
          </p:cNvPr>
          <p:cNvCxnSpPr/>
          <p:nvPr/>
        </p:nvCxnSpPr>
        <p:spPr>
          <a:xfrm>
            <a:off x="1671893" y="2214694"/>
            <a:ext cx="3522959" cy="325037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FDF480-3A8B-344E-B2A3-9CF8253B0A64}"/>
              </a:ext>
            </a:extLst>
          </p:cNvPr>
          <p:cNvCxnSpPr/>
          <p:nvPr/>
        </p:nvCxnSpPr>
        <p:spPr>
          <a:xfrm>
            <a:off x="1563757" y="3839883"/>
            <a:ext cx="225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BF6A5D-C154-424C-A488-0C048A73AF79}"/>
              </a:ext>
            </a:extLst>
          </p:cNvPr>
          <p:cNvCxnSpPr>
            <a:cxnSpLocks/>
          </p:cNvCxnSpPr>
          <p:nvPr/>
        </p:nvCxnSpPr>
        <p:spPr>
          <a:xfrm flipV="1">
            <a:off x="3298024" y="5345552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6648AEAC-FF10-E346-B10E-AE769B433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665" y="3672173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1E62C450-5FC7-4948-9380-6EFE80856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397" y="3518192"/>
                <a:ext cx="50667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1E62C450-5FC7-4948-9380-6EFE80856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2397" y="3518192"/>
                <a:ext cx="506677" cy="400752"/>
              </a:xfrm>
              <a:prstGeom prst="rect">
                <a:avLst/>
              </a:prstGeom>
              <a:blipFill>
                <a:blip r:embed="rId4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0">
                <a:extLst>
                  <a:ext uri="{FF2B5EF4-FFF2-40B4-BE49-F238E27FC236}">
                    <a16:creationId xmlns:a16="http://schemas.microsoft.com/office/drawing/2014/main" id="{8A398CD8-623E-404E-8F0B-DC4BED81A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749" y="5584594"/>
                <a:ext cx="512641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Rectangle 10">
                <a:extLst>
                  <a:ext uri="{FF2B5EF4-FFF2-40B4-BE49-F238E27FC236}">
                    <a16:creationId xmlns:a16="http://schemas.microsoft.com/office/drawing/2014/main" id="{8A398CD8-623E-404E-8F0B-DC4BED81AB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7749" y="5584594"/>
                <a:ext cx="512641" cy="400752"/>
              </a:xfrm>
              <a:prstGeom prst="rect">
                <a:avLst/>
              </a:prstGeom>
              <a:blipFill>
                <a:blip r:embed="rId5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37196B-723E-8343-875D-ECBF7C74FBD6}"/>
                  </a:ext>
                </a:extLst>
              </p:cNvPr>
              <p:cNvSpPr txBox="1"/>
              <p:nvPr/>
            </p:nvSpPr>
            <p:spPr>
              <a:xfrm>
                <a:off x="-529342" y="2120791"/>
                <a:ext cx="2727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37196B-723E-8343-875D-ECBF7C74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9342" y="2120791"/>
                <a:ext cx="2727208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BCE091-63B7-5C44-A997-779B7B53717A}"/>
                  </a:ext>
                </a:extLst>
              </p:cNvPr>
              <p:cNvSpPr txBox="1"/>
              <p:nvPr/>
            </p:nvSpPr>
            <p:spPr>
              <a:xfrm>
                <a:off x="3790121" y="5737454"/>
                <a:ext cx="2809461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BCE091-63B7-5C44-A997-779B7B537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121" y="5737454"/>
                <a:ext cx="2809461" cy="6347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141C18-9822-4B42-959E-C107112D4229}"/>
                  </a:ext>
                </a:extLst>
              </p:cNvPr>
              <p:cNvSpPr txBox="1"/>
              <p:nvPr/>
            </p:nvSpPr>
            <p:spPr>
              <a:xfrm>
                <a:off x="4230486" y="1888423"/>
                <a:ext cx="5541092" cy="2276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	                   or:</a:t>
                </a: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141C18-9822-4B42-959E-C107112D4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486" y="1888423"/>
                <a:ext cx="5541092" cy="22761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88A8F64-9963-D247-80D1-03CCF274131B}"/>
              </a:ext>
            </a:extLst>
          </p:cNvPr>
          <p:cNvCxnSpPr/>
          <p:nvPr/>
        </p:nvCxnSpPr>
        <p:spPr>
          <a:xfrm flipH="1">
            <a:off x="2997749" y="2490123"/>
            <a:ext cx="1746529" cy="63739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63274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94ED-8CB3-BD4C-A1E5-2F3E26F70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49" y="102087"/>
            <a:ext cx="10364451" cy="1596177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choice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141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8946D7-CEE6-F945-A93F-7AEE3055ECD4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CBCB7383-3587-F146-A846-70DA78E5A7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893" y="1959873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D0557EE2-C474-9F42-A963-1FCADBF123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1893" y="5465073"/>
            <a:ext cx="391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22339D6E-B19E-A547-9770-27A4376C3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2225" y="1680949"/>
                <a:ext cx="482504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22339D6E-B19E-A547-9770-27A4376C3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2225" y="1680949"/>
                <a:ext cx="482504" cy="400752"/>
              </a:xfrm>
              <a:prstGeom prst="rect">
                <a:avLst/>
              </a:prstGeom>
              <a:blipFill>
                <a:blip r:embed="rId2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ED9CB4AE-B58B-5E45-B4E4-927CEE635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2806" y="5473010"/>
                <a:ext cx="48846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ED9CB4AE-B58B-5E45-B4E4-927CEE63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2806" y="5473010"/>
                <a:ext cx="488467" cy="400752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0585EF-9C07-3F48-9753-D2A3EBF32C00}"/>
              </a:ext>
            </a:extLst>
          </p:cNvPr>
          <p:cNvCxnSpPr/>
          <p:nvPr/>
        </p:nvCxnSpPr>
        <p:spPr>
          <a:xfrm>
            <a:off x="1671893" y="2214694"/>
            <a:ext cx="3522959" cy="325037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FDF480-3A8B-344E-B2A3-9CF8253B0A64}"/>
              </a:ext>
            </a:extLst>
          </p:cNvPr>
          <p:cNvCxnSpPr/>
          <p:nvPr/>
        </p:nvCxnSpPr>
        <p:spPr>
          <a:xfrm>
            <a:off x="1563757" y="3839883"/>
            <a:ext cx="225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BF6A5D-C154-424C-A488-0C048A73AF79}"/>
              </a:ext>
            </a:extLst>
          </p:cNvPr>
          <p:cNvCxnSpPr>
            <a:cxnSpLocks/>
          </p:cNvCxnSpPr>
          <p:nvPr/>
        </p:nvCxnSpPr>
        <p:spPr>
          <a:xfrm flipV="1">
            <a:off x="3298024" y="5345552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6648AEAC-FF10-E346-B10E-AE769B433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665" y="3672173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1E62C450-5FC7-4948-9380-6EFE80856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397" y="3518192"/>
                <a:ext cx="50667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1E62C450-5FC7-4948-9380-6EFE80856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2397" y="3518192"/>
                <a:ext cx="506677" cy="400752"/>
              </a:xfrm>
              <a:prstGeom prst="rect">
                <a:avLst/>
              </a:prstGeom>
              <a:blipFill>
                <a:blip r:embed="rId4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0">
                <a:extLst>
                  <a:ext uri="{FF2B5EF4-FFF2-40B4-BE49-F238E27FC236}">
                    <a16:creationId xmlns:a16="http://schemas.microsoft.com/office/drawing/2014/main" id="{8A398CD8-623E-404E-8F0B-DC4BED81A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749" y="5584594"/>
                <a:ext cx="512641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7" name="Rectangle 10">
                <a:extLst>
                  <a:ext uri="{FF2B5EF4-FFF2-40B4-BE49-F238E27FC236}">
                    <a16:creationId xmlns:a16="http://schemas.microsoft.com/office/drawing/2014/main" id="{8A398CD8-623E-404E-8F0B-DC4BED81AB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7749" y="5584594"/>
                <a:ext cx="512641" cy="400752"/>
              </a:xfrm>
              <a:prstGeom prst="rect">
                <a:avLst/>
              </a:prstGeom>
              <a:blipFill>
                <a:blip r:embed="rId5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141C18-9822-4B42-959E-C107112D4229}"/>
                  </a:ext>
                </a:extLst>
              </p:cNvPr>
              <p:cNvSpPr txBox="1"/>
              <p:nvPr/>
            </p:nvSpPr>
            <p:spPr>
              <a:xfrm>
                <a:off x="5730660" y="1565318"/>
                <a:ext cx="5337893" cy="4212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0" dirty="0"/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                  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141C18-9822-4B42-959E-C107112D4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660" y="1565318"/>
                <a:ext cx="5337893" cy="42123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7">
            <a:extLst>
              <a:ext uri="{FF2B5EF4-FFF2-40B4-BE49-F238E27FC236}">
                <a16:creationId xmlns:a16="http://schemas.microsoft.com/office/drawing/2014/main" id="{0FA5EE3B-3D6B-F945-8619-EE03CB0E5903}"/>
              </a:ext>
            </a:extLst>
          </p:cNvPr>
          <p:cNvSpPr>
            <a:spLocks/>
          </p:cNvSpPr>
          <p:nvPr/>
        </p:nvSpPr>
        <p:spPr bwMode="auto">
          <a:xfrm rot="9886570">
            <a:off x="2874962" y="2075202"/>
            <a:ext cx="2907116" cy="2365334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rgbClr val="0070C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6915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94ED-8CB3-BD4C-A1E5-2F3E26F70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49" y="102087"/>
            <a:ext cx="10364451" cy="1596177"/>
          </a:xfrm>
        </p:spPr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might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142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8946D7-CEE6-F945-A93F-7AEE3055ECD4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22339D6E-B19E-A547-9770-27A4376C3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2225" y="1680949"/>
                <a:ext cx="482504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22339D6E-B19E-A547-9770-27A4376C3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2225" y="1680949"/>
                <a:ext cx="482504" cy="400752"/>
              </a:xfrm>
              <a:prstGeom prst="rect">
                <a:avLst/>
              </a:prstGeom>
              <a:blipFill>
                <a:blip r:embed="rId2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ED9CB4AE-B58B-5E45-B4E4-927CEE635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2806" y="5473010"/>
                <a:ext cx="48846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ED9CB4AE-B58B-5E45-B4E4-927CEE63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2806" y="5473010"/>
                <a:ext cx="488467" cy="400752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FDF480-3A8B-344E-B2A3-9CF8253B0A64}"/>
              </a:ext>
            </a:extLst>
          </p:cNvPr>
          <p:cNvCxnSpPr/>
          <p:nvPr/>
        </p:nvCxnSpPr>
        <p:spPr>
          <a:xfrm>
            <a:off x="1563757" y="3839883"/>
            <a:ext cx="225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BF6A5D-C154-424C-A488-0C048A73AF79}"/>
              </a:ext>
            </a:extLst>
          </p:cNvPr>
          <p:cNvCxnSpPr>
            <a:cxnSpLocks/>
          </p:cNvCxnSpPr>
          <p:nvPr/>
        </p:nvCxnSpPr>
        <p:spPr>
          <a:xfrm flipV="1">
            <a:off x="3298024" y="5345552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1E62C450-5FC7-4948-9380-6EFE80856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397" y="3518192"/>
                <a:ext cx="50667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1E62C450-5FC7-4948-9380-6EFE80856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2397" y="3518192"/>
                <a:ext cx="506677" cy="400752"/>
              </a:xfrm>
              <a:prstGeom prst="rect">
                <a:avLst/>
              </a:prstGeom>
              <a:blipFill>
                <a:blip r:embed="rId4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0">
                <a:extLst>
                  <a:ext uri="{FF2B5EF4-FFF2-40B4-BE49-F238E27FC236}">
                    <a16:creationId xmlns:a16="http://schemas.microsoft.com/office/drawing/2014/main" id="{8A398CD8-623E-404E-8F0B-DC4BED81A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749" y="5584594"/>
                <a:ext cx="512641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7" name="Rectangle 10">
                <a:extLst>
                  <a:ext uri="{FF2B5EF4-FFF2-40B4-BE49-F238E27FC236}">
                    <a16:creationId xmlns:a16="http://schemas.microsoft.com/office/drawing/2014/main" id="{8A398CD8-623E-404E-8F0B-DC4BED81AB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7749" y="5584594"/>
                <a:ext cx="512641" cy="400752"/>
              </a:xfrm>
              <a:prstGeom prst="rect">
                <a:avLst/>
              </a:prstGeom>
              <a:blipFill>
                <a:blip r:embed="rId5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4">
            <a:extLst>
              <a:ext uri="{FF2B5EF4-FFF2-40B4-BE49-F238E27FC236}">
                <a16:creationId xmlns:a16="http://schemas.microsoft.com/office/drawing/2014/main" id="{CBCB7383-3587-F146-A846-70DA78E5A7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893" y="1959873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D0557EE2-C474-9F42-A963-1FCADBF123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1893" y="5465073"/>
            <a:ext cx="391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0585EF-9C07-3F48-9753-D2A3EBF32C00}"/>
              </a:ext>
            </a:extLst>
          </p:cNvPr>
          <p:cNvCxnSpPr/>
          <p:nvPr/>
        </p:nvCxnSpPr>
        <p:spPr>
          <a:xfrm>
            <a:off x="1671893" y="2214694"/>
            <a:ext cx="3522959" cy="325037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6648AEAC-FF10-E346-B10E-AE769B433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665" y="3672173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c 7">
            <a:extLst>
              <a:ext uri="{FF2B5EF4-FFF2-40B4-BE49-F238E27FC236}">
                <a16:creationId xmlns:a16="http://schemas.microsoft.com/office/drawing/2014/main" id="{0FA5EE3B-3D6B-F945-8619-EE03CB0E5903}"/>
              </a:ext>
            </a:extLst>
          </p:cNvPr>
          <p:cNvSpPr>
            <a:spLocks/>
          </p:cNvSpPr>
          <p:nvPr/>
        </p:nvSpPr>
        <p:spPr bwMode="auto">
          <a:xfrm rot="9886570">
            <a:off x="2162595" y="1404041"/>
            <a:ext cx="2907116" cy="2365334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rgbClr val="0070C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20" name="Line 4">
            <a:extLst>
              <a:ext uri="{FF2B5EF4-FFF2-40B4-BE49-F238E27FC236}">
                <a16:creationId xmlns:a16="http://schemas.microsoft.com/office/drawing/2014/main" id="{2E7362E6-9D6C-C540-A470-267905EDF7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4834" y="2027523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5">
            <a:extLst>
              <a:ext uri="{FF2B5EF4-FFF2-40B4-BE49-F238E27FC236}">
                <a16:creationId xmlns:a16="http://schemas.microsoft.com/office/drawing/2014/main" id="{11DA528E-0B17-A546-82ED-324C6A7A80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04834" y="5532723"/>
            <a:ext cx="391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423EF5-7D2E-554E-A25D-55761C0D9BFE}"/>
              </a:ext>
            </a:extLst>
          </p:cNvPr>
          <p:cNvCxnSpPr/>
          <p:nvPr/>
        </p:nvCxnSpPr>
        <p:spPr>
          <a:xfrm>
            <a:off x="6604834" y="2282344"/>
            <a:ext cx="3522959" cy="325037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A4527413-9700-C54C-AF94-58B0F20F2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606" y="3739823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rc 7">
            <a:extLst>
              <a:ext uri="{FF2B5EF4-FFF2-40B4-BE49-F238E27FC236}">
                <a16:creationId xmlns:a16="http://schemas.microsoft.com/office/drawing/2014/main" id="{ED74DA1C-6E0E-D945-B4E4-D73D4F6A4790}"/>
              </a:ext>
            </a:extLst>
          </p:cNvPr>
          <p:cNvSpPr>
            <a:spLocks/>
          </p:cNvSpPr>
          <p:nvPr/>
        </p:nvSpPr>
        <p:spPr bwMode="auto">
          <a:xfrm rot="9886570">
            <a:off x="8867763" y="3116650"/>
            <a:ext cx="2907116" cy="2365334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rgbClr val="0070C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26" name="Line 3">
            <a:extLst>
              <a:ext uri="{FF2B5EF4-FFF2-40B4-BE49-F238E27FC236}">
                <a16:creationId xmlns:a16="http://schemas.microsoft.com/office/drawing/2014/main" id="{60D53E64-4709-5347-983E-3DEED30CBAE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80009" y="2966813"/>
            <a:ext cx="9899" cy="73318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27" name="Line 3">
            <a:extLst>
              <a:ext uri="{FF2B5EF4-FFF2-40B4-BE49-F238E27FC236}">
                <a16:creationId xmlns:a16="http://schemas.microsoft.com/office/drawing/2014/main" id="{24CF5E98-A3CE-B440-A252-FFB947E810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06627" y="3777718"/>
            <a:ext cx="778686" cy="240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28" name="Line 3">
            <a:extLst>
              <a:ext uri="{FF2B5EF4-FFF2-40B4-BE49-F238E27FC236}">
                <a16:creationId xmlns:a16="http://schemas.microsoft.com/office/drawing/2014/main" id="{898B0A1F-DCAA-BE47-BFB1-870DF704EA5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99405" y="3942000"/>
            <a:ext cx="9899" cy="73318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29" name="Line 3">
            <a:extLst>
              <a:ext uri="{FF2B5EF4-FFF2-40B4-BE49-F238E27FC236}">
                <a16:creationId xmlns:a16="http://schemas.microsoft.com/office/drawing/2014/main" id="{6D4CB6F2-5B44-E740-9A04-C5420CDB2B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47637" y="4722581"/>
            <a:ext cx="778686" cy="240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837EE8-80EF-DE4F-8A09-89B68BEC2E95}"/>
              </a:ext>
            </a:extLst>
          </p:cNvPr>
          <p:cNvSpPr txBox="1"/>
          <p:nvPr/>
        </p:nvSpPr>
        <p:spPr>
          <a:xfrm>
            <a:off x="2480009" y="3832067"/>
            <a:ext cx="96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saving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563975-68C4-374C-9E41-5CEF4C791B6A}"/>
              </a:ext>
            </a:extLst>
          </p:cNvPr>
          <p:cNvSpPr txBox="1"/>
          <p:nvPr/>
        </p:nvSpPr>
        <p:spPr>
          <a:xfrm>
            <a:off x="8299405" y="4726750"/>
            <a:ext cx="96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10">
                <a:extLst>
                  <a:ext uri="{FF2B5EF4-FFF2-40B4-BE49-F238E27FC236}">
                    <a16:creationId xmlns:a16="http://schemas.microsoft.com/office/drawing/2014/main" id="{8A398CD8-623E-404E-8F0B-DC4BED81A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5633" y="5686950"/>
                <a:ext cx="512641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1" name="Rectangle 10">
                <a:extLst>
                  <a:ext uri="{FF2B5EF4-FFF2-40B4-BE49-F238E27FC236}">
                    <a16:creationId xmlns:a16="http://schemas.microsoft.com/office/drawing/2014/main" id="{8A398CD8-623E-404E-8F0B-DC4BED81AB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35633" y="5686950"/>
                <a:ext cx="512641" cy="400752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10">
                <a:extLst>
                  <a:ext uri="{FF2B5EF4-FFF2-40B4-BE49-F238E27FC236}">
                    <a16:creationId xmlns:a16="http://schemas.microsoft.com/office/drawing/2014/main" id="{ED9CB4AE-B58B-5E45-B4E4-927CEE635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48410" y="5514680"/>
                <a:ext cx="48846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2" name="Rectangle 10">
                <a:extLst>
                  <a:ext uri="{FF2B5EF4-FFF2-40B4-BE49-F238E27FC236}">
                    <a16:creationId xmlns:a16="http://schemas.microsoft.com/office/drawing/2014/main" id="{ED9CB4AE-B58B-5E45-B4E4-927CEE63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48410" y="5514680"/>
                <a:ext cx="488467" cy="400752"/>
              </a:xfrm>
              <a:prstGeom prst="rect">
                <a:avLst/>
              </a:prstGeom>
              <a:blipFill>
                <a:blip r:embed="rId7"/>
                <a:stretch>
                  <a:fillRect b="-46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10">
                <a:extLst>
                  <a:ext uri="{FF2B5EF4-FFF2-40B4-BE49-F238E27FC236}">
                    <a16:creationId xmlns:a16="http://schemas.microsoft.com/office/drawing/2014/main" id="{1E62C450-5FC7-4948-9380-6EFE80856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9374" y="3520473"/>
                <a:ext cx="50667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33" name="Rectangle 10">
                <a:extLst>
                  <a:ext uri="{FF2B5EF4-FFF2-40B4-BE49-F238E27FC236}">
                    <a16:creationId xmlns:a16="http://schemas.microsoft.com/office/drawing/2014/main" id="{1E62C450-5FC7-4948-9380-6EFE80856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9374" y="3520473"/>
                <a:ext cx="506677" cy="400752"/>
              </a:xfrm>
              <a:prstGeom prst="rect">
                <a:avLst/>
              </a:prstGeom>
              <a:blipFill>
                <a:blip r:embed="rId8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10">
                <a:extLst>
                  <a:ext uri="{FF2B5EF4-FFF2-40B4-BE49-F238E27FC236}">
                    <a16:creationId xmlns:a16="http://schemas.microsoft.com/office/drawing/2014/main" id="{22339D6E-B19E-A547-9770-27A4376C3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8231" y="1759741"/>
                <a:ext cx="482504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4" name="Rectangle 10">
                <a:extLst>
                  <a:ext uri="{FF2B5EF4-FFF2-40B4-BE49-F238E27FC236}">
                    <a16:creationId xmlns:a16="http://schemas.microsoft.com/office/drawing/2014/main" id="{22339D6E-B19E-A547-9770-27A4376C3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58231" y="1759741"/>
                <a:ext cx="482504" cy="400752"/>
              </a:xfrm>
              <a:prstGeom prst="rect">
                <a:avLst/>
              </a:prstGeom>
              <a:blipFill>
                <a:blip r:embed="rId9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FDF480-3A8B-344E-B2A3-9CF8253B0A64}"/>
              </a:ext>
            </a:extLst>
          </p:cNvPr>
          <p:cNvCxnSpPr/>
          <p:nvPr/>
        </p:nvCxnSpPr>
        <p:spPr>
          <a:xfrm>
            <a:off x="6596051" y="3832067"/>
            <a:ext cx="225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BF6A5D-C154-424C-A488-0C048A73AF79}"/>
              </a:ext>
            </a:extLst>
          </p:cNvPr>
          <p:cNvCxnSpPr>
            <a:cxnSpLocks/>
          </p:cNvCxnSpPr>
          <p:nvPr/>
        </p:nvCxnSpPr>
        <p:spPr>
          <a:xfrm flipV="1">
            <a:off x="8299405" y="5434344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42732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4895-B951-8F4C-B686-EE0E17842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I save or borrow?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3BA10B-1469-6C4F-8E85-400ABBD0DA43}"/>
                  </a:ext>
                </a:extLst>
              </p:cNvPr>
              <p:cNvSpPr txBox="1"/>
              <p:nvPr/>
            </p:nvSpPr>
            <p:spPr>
              <a:xfrm>
                <a:off x="3213652" y="2273646"/>
                <a:ext cx="4473507" cy="2770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/>
                  <a:t>Depends on:</a:t>
                </a:r>
              </a:p>
              <a:p>
                <a:pPr marL="285750" indent="-285750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endowment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285750" indent="-285750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time preferences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  <a:p>
                <a:pPr marL="285750" indent="-285750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interest rate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3BA10B-1469-6C4F-8E85-400ABBD0D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52" y="2273646"/>
                <a:ext cx="4473507" cy="2770502"/>
              </a:xfrm>
              <a:prstGeom prst="rect">
                <a:avLst/>
              </a:prstGeom>
              <a:blipFill>
                <a:blip r:embed="rId2"/>
                <a:stretch>
                  <a:fillRect l="-2044" b="-1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71923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94ED-8CB3-BD4C-A1E5-2F3E26F70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49" y="102087"/>
            <a:ext cx="10364451" cy="1596177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endowment: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144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8946D7-CEE6-F945-A93F-7AEE3055ECD4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22339D6E-B19E-A547-9770-27A4376C3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2225" y="1680949"/>
                <a:ext cx="482504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22339D6E-B19E-A547-9770-27A4376C3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2225" y="1680949"/>
                <a:ext cx="482504" cy="400752"/>
              </a:xfrm>
              <a:prstGeom prst="rect">
                <a:avLst/>
              </a:prstGeom>
              <a:blipFill>
                <a:blip r:embed="rId2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ED9CB4AE-B58B-5E45-B4E4-927CEE635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2806" y="5473010"/>
                <a:ext cx="48846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ED9CB4AE-B58B-5E45-B4E4-927CEE63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2806" y="5473010"/>
                <a:ext cx="488467" cy="400752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FDF480-3A8B-344E-B2A3-9CF8253B0A64}"/>
              </a:ext>
            </a:extLst>
          </p:cNvPr>
          <p:cNvCxnSpPr>
            <a:cxnSpLocks/>
          </p:cNvCxnSpPr>
          <p:nvPr/>
        </p:nvCxnSpPr>
        <p:spPr>
          <a:xfrm>
            <a:off x="1559250" y="4902643"/>
            <a:ext cx="225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BF6A5D-C154-424C-A488-0C048A73AF79}"/>
              </a:ext>
            </a:extLst>
          </p:cNvPr>
          <p:cNvCxnSpPr>
            <a:cxnSpLocks/>
          </p:cNvCxnSpPr>
          <p:nvPr/>
        </p:nvCxnSpPr>
        <p:spPr>
          <a:xfrm flipV="1">
            <a:off x="4419188" y="5353489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1E62C450-5FC7-4948-9380-6EFE80856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154" y="4572220"/>
                <a:ext cx="50667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1E62C450-5FC7-4948-9380-6EFE80856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6154" y="4572220"/>
                <a:ext cx="506677" cy="400752"/>
              </a:xfrm>
              <a:prstGeom prst="rect">
                <a:avLst/>
              </a:prstGeom>
              <a:blipFill>
                <a:blip r:embed="rId4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0">
                <a:extLst>
                  <a:ext uri="{FF2B5EF4-FFF2-40B4-BE49-F238E27FC236}">
                    <a16:creationId xmlns:a16="http://schemas.microsoft.com/office/drawing/2014/main" id="{8A398CD8-623E-404E-8F0B-DC4BED81A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0131" y="5609638"/>
                <a:ext cx="512641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7" name="Rectangle 10">
                <a:extLst>
                  <a:ext uri="{FF2B5EF4-FFF2-40B4-BE49-F238E27FC236}">
                    <a16:creationId xmlns:a16="http://schemas.microsoft.com/office/drawing/2014/main" id="{8A398CD8-623E-404E-8F0B-DC4BED81AB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0131" y="5609638"/>
                <a:ext cx="512641" cy="400752"/>
              </a:xfrm>
              <a:prstGeom prst="rect">
                <a:avLst/>
              </a:prstGeom>
              <a:blipFill>
                <a:blip r:embed="rId5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4">
            <a:extLst>
              <a:ext uri="{FF2B5EF4-FFF2-40B4-BE49-F238E27FC236}">
                <a16:creationId xmlns:a16="http://schemas.microsoft.com/office/drawing/2014/main" id="{CBCB7383-3587-F146-A846-70DA78E5A7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893" y="1959873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D0557EE2-C474-9F42-A963-1FCADBF123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1893" y="5465073"/>
            <a:ext cx="391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0585EF-9C07-3F48-9753-D2A3EBF32C00}"/>
              </a:ext>
            </a:extLst>
          </p:cNvPr>
          <p:cNvCxnSpPr/>
          <p:nvPr/>
        </p:nvCxnSpPr>
        <p:spPr>
          <a:xfrm>
            <a:off x="1671893" y="2214694"/>
            <a:ext cx="3522959" cy="325037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6648AEAC-FF10-E346-B10E-AE769B433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1238" y="4641820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c 7">
            <a:extLst>
              <a:ext uri="{FF2B5EF4-FFF2-40B4-BE49-F238E27FC236}">
                <a16:creationId xmlns:a16="http://schemas.microsoft.com/office/drawing/2014/main" id="{0FA5EE3B-3D6B-F945-8619-EE03CB0E5903}"/>
              </a:ext>
            </a:extLst>
          </p:cNvPr>
          <p:cNvSpPr>
            <a:spLocks/>
          </p:cNvSpPr>
          <p:nvPr/>
        </p:nvSpPr>
        <p:spPr bwMode="auto">
          <a:xfrm rot="9886570">
            <a:off x="3132433" y="2328934"/>
            <a:ext cx="2907116" cy="2365334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20" name="Line 4">
            <a:extLst>
              <a:ext uri="{FF2B5EF4-FFF2-40B4-BE49-F238E27FC236}">
                <a16:creationId xmlns:a16="http://schemas.microsoft.com/office/drawing/2014/main" id="{2E7362E6-9D6C-C540-A470-267905EDF7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4834" y="2027523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5">
            <a:extLst>
              <a:ext uri="{FF2B5EF4-FFF2-40B4-BE49-F238E27FC236}">
                <a16:creationId xmlns:a16="http://schemas.microsoft.com/office/drawing/2014/main" id="{11DA528E-0B17-A546-82ED-324C6A7A80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04834" y="5532723"/>
            <a:ext cx="391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423EF5-7D2E-554E-A25D-55761C0D9BFE}"/>
              </a:ext>
            </a:extLst>
          </p:cNvPr>
          <p:cNvCxnSpPr/>
          <p:nvPr/>
        </p:nvCxnSpPr>
        <p:spPr>
          <a:xfrm>
            <a:off x="6604834" y="2282344"/>
            <a:ext cx="3522959" cy="325037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A4527413-9700-C54C-AF94-58B0F20F2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387" y="2698494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rc 7">
            <a:extLst>
              <a:ext uri="{FF2B5EF4-FFF2-40B4-BE49-F238E27FC236}">
                <a16:creationId xmlns:a16="http://schemas.microsoft.com/office/drawing/2014/main" id="{ED74DA1C-6E0E-D945-B4E4-D73D4F6A4790}"/>
              </a:ext>
            </a:extLst>
          </p:cNvPr>
          <p:cNvSpPr>
            <a:spLocks/>
          </p:cNvSpPr>
          <p:nvPr/>
        </p:nvSpPr>
        <p:spPr bwMode="auto">
          <a:xfrm rot="9886570">
            <a:off x="7727976" y="2067591"/>
            <a:ext cx="2907116" cy="2365334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26" name="Line 3">
            <a:extLst>
              <a:ext uri="{FF2B5EF4-FFF2-40B4-BE49-F238E27FC236}">
                <a16:creationId xmlns:a16="http://schemas.microsoft.com/office/drawing/2014/main" id="{60D53E64-4709-5347-983E-3DEED30CBAE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44856" y="3997600"/>
            <a:ext cx="9899" cy="73318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27" name="Line 3">
            <a:extLst>
              <a:ext uri="{FF2B5EF4-FFF2-40B4-BE49-F238E27FC236}">
                <a16:creationId xmlns:a16="http://schemas.microsoft.com/office/drawing/2014/main" id="{24CF5E98-A3CE-B440-A252-FFB947E810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71474" y="4808505"/>
            <a:ext cx="778686" cy="240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28" name="Line 3">
            <a:extLst>
              <a:ext uri="{FF2B5EF4-FFF2-40B4-BE49-F238E27FC236}">
                <a16:creationId xmlns:a16="http://schemas.microsoft.com/office/drawing/2014/main" id="{898B0A1F-DCAA-BE47-BFB1-870DF704EA5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97839" y="2855560"/>
            <a:ext cx="9899" cy="73318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29" name="Line 3">
            <a:extLst>
              <a:ext uri="{FF2B5EF4-FFF2-40B4-BE49-F238E27FC236}">
                <a16:creationId xmlns:a16="http://schemas.microsoft.com/office/drawing/2014/main" id="{6D4CB6F2-5B44-E740-9A04-C5420CDB2B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46071" y="3636141"/>
            <a:ext cx="778686" cy="240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837EE8-80EF-DE4F-8A09-89B68BEC2E95}"/>
              </a:ext>
            </a:extLst>
          </p:cNvPr>
          <p:cNvSpPr txBox="1"/>
          <p:nvPr/>
        </p:nvSpPr>
        <p:spPr>
          <a:xfrm>
            <a:off x="3544856" y="4862854"/>
            <a:ext cx="96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saving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563975-68C4-374C-9E41-5CEF4C791B6A}"/>
              </a:ext>
            </a:extLst>
          </p:cNvPr>
          <p:cNvSpPr txBox="1"/>
          <p:nvPr/>
        </p:nvSpPr>
        <p:spPr>
          <a:xfrm>
            <a:off x="7242005" y="3652878"/>
            <a:ext cx="96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10">
                <a:extLst>
                  <a:ext uri="{FF2B5EF4-FFF2-40B4-BE49-F238E27FC236}">
                    <a16:creationId xmlns:a16="http://schemas.microsoft.com/office/drawing/2014/main" id="{790D22C7-0160-4442-8553-2E3114BDC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4950" y="1706200"/>
                <a:ext cx="482504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1" name="Rectangle 10">
                <a:extLst>
                  <a:ext uri="{FF2B5EF4-FFF2-40B4-BE49-F238E27FC236}">
                    <a16:creationId xmlns:a16="http://schemas.microsoft.com/office/drawing/2014/main" id="{790D22C7-0160-4442-8553-2E3114BDC2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44950" y="1706200"/>
                <a:ext cx="482504" cy="400752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10">
                <a:extLst>
                  <a:ext uri="{FF2B5EF4-FFF2-40B4-BE49-F238E27FC236}">
                    <a16:creationId xmlns:a16="http://schemas.microsoft.com/office/drawing/2014/main" id="{59A04820-A2AF-6A42-AB21-7B8AE5FF6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0931" y="2524966"/>
                <a:ext cx="50667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32" name="Rectangle 10">
                <a:extLst>
                  <a:ext uri="{FF2B5EF4-FFF2-40B4-BE49-F238E27FC236}">
                    <a16:creationId xmlns:a16="http://schemas.microsoft.com/office/drawing/2014/main" id="{59A04820-A2AF-6A42-AB21-7B8AE5FF6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0931" y="2524966"/>
                <a:ext cx="506677" cy="400752"/>
              </a:xfrm>
              <a:prstGeom prst="rect">
                <a:avLst/>
              </a:prstGeom>
              <a:blipFill>
                <a:blip r:embed="rId7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1926388-9F33-BB48-9A8D-0E85CC036556}"/>
              </a:ext>
            </a:extLst>
          </p:cNvPr>
          <p:cNvCxnSpPr>
            <a:cxnSpLocks/>
          </p:cNvCxnSpPr>
          <p:nvPr/>
        </p:nvCxnSpPr>
        <p:spPr>
          <a:xfrm>
            <a:off x="6492191" y="2811022"/>
            <a:ext cx="225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10">
                <a:extLst>
                  <a:ext uri="{FF2B5EF4-FFF2-40B4-BE49-F238E27FC236}">
                    <a16:creationId xmlns:a16="http://schemas.microsoft.com/office/drawing/2014/main" id="{BA363357-D080-474F-874F-506B4692F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39644" y="5528370"/>
                <a:ext cx="48846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4" name="Rectangle 10">
                <a:extLst>
                  <a:ext uri="{FF2B5EF4-FFF2-40B4-BE49-F238E27FC236}">
                    <a16:creationId xmlns:a16="http://schemas.microsoft.com/office/drawing/2014/main" id="{BA363357-D080-474F-874F-506B4692F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39644" y="5528370"/>
                <a:ext cx="488467" cy="400752"/>
              </a:xfrm>
              <a:prstGeom prst="rect">
                <a:avLst/>
              </a:prstGeom>
              <a:blipFill>
                <a:blip r:embed="rId8"/>
                <a:stretch>
                  <a:fillRect b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10">
                <a:extLst>
                  <a:ext uri="{FF2B5EF4-FFF2-40B4-BE49-F238E27FC236}">
                    <a16:creationId xmlns:a16="http://schemas.microsoft.com/office/drawing/2014/main" id="{931813DB-E2D8-AC48-A78E-BA90D32F5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9543" y="5609638"/>
                <a:ext cx="512641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5" name="Rectangle 10">
                <a:extLst>
                  <a:ext uri="{FF2B5EF4-FFF2-40B4-BE49-F238E27FC236}">
                    <a16:creationId xmlns:a16="http://schemas.microsoft.com/office/drawing/2014/main" id="{931813DB-E2D8-AC48-A78E-BA90D32F5E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9543" y="5609638"/>
                <a:ext cx="512641" cy="400752"/>
              </a:xfrm>
              <a:prstGeom prst="rect">
                <a:avLst/>
              </a:prstGeom>
              <a:blipFill>
                <a:blip r:embed="rId9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11106D-C672-D742-9B9C-2F00E2FAB4CE}"/>
              </a:ext>
            </a:extLst>
          </p:cNvPr>
          <p:cNvCxnSpPr>
            <a:cxnSpLocks/>
          </p:cNvCxnSpPr>
          <p:nvPr/>
        </p:nvCxnSpPr>
        <p:spPr>
          <a:xfrm flipV="1">
            <a:off x="7086413" y="5413203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21531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94ED-8CB3-BD4C-A1E5-2F3E26F70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49" y="102087"/>
            <a:ext cx="10364451" cy="1596177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time preferences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145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8946D7-CEE6-F945-A93F-7AEE3055ECD4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22339D6E-B19E-A547-9770-27A4376C3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2225" y="1680949"/>
                <a:ext cx="482504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22339D6E-B19E-A547-9770-27A4376C3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2225" y="1680949"/>
                <a:ext cx="482504" cy="400752"/>
              </a:xfrm>
              <a:prstGeom prst="rect">
                <a:avLst/>
              </a:prstGeom>
              <a:blipFill>
                <a:blip r:embed="rId2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ED9CB4AE-B58B-5E45-B4E4-927CEE635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2806" y="5473010"/>
                <a:ext cx="48846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ED9CB4AE-B58B-5E45-B4E4-927CEE63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2806" y="5473010"/>
                <a:ext cx="488467" cy="400752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FDF480-3A8B-344E-B2A3-9CF8253B0A64}"/>
              </a:ext>
            </a:extLst>
          </p:cNvPr>
          <p:cNvCxnSpPr>
            <a:cxnSpLocks/>
          </p:cNvCxnSpPr>
          <p:nvPr/>
        </p:nvCxnSpPr>
        <p:spPr>
          <a:xfrm>
            <a:off x="1559250" y="3903183"/>
            <a:ext cx="225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BF6A5D-C154-424C-A488-0C048A73AF79}"/>
              </a:ext>
            </a:extLst>
          </p:cNvPr>
          <p:cNvCxnSpPr>
            <a:cxnSpLocks/>
          </p:cNvCxnSpPr>
          <p:nvPr/>
        </p:nvCxnSpPr>
        <p:spPr>
          <a:xfrm flipV="1">
            <a:off x="3237024" y="5353489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1E62C450-5FC7-4948-9380-6EFE80856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991" y="3546903"/>
                <a:ext cx="50667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1E62C450-5FC7-4948-9380-6EFE80856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5991" y="3546903"/>
                <a:ext cx="506677" cy="400752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0">
                <a:extLst>
                  <a:ext uri="{FF2B5EF4-FFF2-40B4-BE49-F238E27FC236}">
                    <a16:creationId xmlns:a16="http://schemas.microsoft.com/office/drawing/2014/main" id="{8A398CD8-623E-404E-8F0B-DC4BED81A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8977" y="5563487"/>
                <a:ext cx="512641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Rectangle 10">
                <a:extLst>
                  <a:ext uri="{FF2B5EF4-FFF2-40B4-BE49-F238E27FC236}">
                    <a16:creationId xmlns:a16="http://schemas.microsoft.com/office/drawing/2014/main" id="{8A398CD8-623E-404E-8F0B-DC4BED81AB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8977" y="5563487"/>
                <a:ext cx="512641" cy="400752"/>
              </a:xfrm>
              <a:prstGeom prst="rect">
                <a:avLst/>
              </a:prstGeom>
              <a:blipFill>
                <a:blip r:embed="rId5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4">
            <a:extLst>
              <a:ext uri="{FF2B5EF4-FFF2-40B4-BE49-F238E27FC236}">
                <a16:creationId xmlns:a16="http://schemas.microsoft.com/office/drawing/2014/main" id="{CBCB7383-3587-F146-A846-70DA78E5A7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893" y="1959873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D0557EE2-C474-9F42-A963-1FCADBF123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1893" y="5465073"/>
            <a:ext cx="391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0585EF-9C07-3F48-9753-D2A3EBF32C00}"/>
              </a:ext>
            </a:extLst>
          </p:cNvPr>
          <p:cNvCxnSpPr/>
          <p:nvPr/>
        </p:nvCxnSpPr>
        <p:spPr>
          <a:xfrm>
            <a:off x="1671893" y="2214694"/>
            <a:ext cx="3522959" cy="325037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6648AEAC-FF10-E346-B10E-AE769B433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185" y="3684300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c 7">
            <a:extLst>
              <a:ext uri="{FF2B5EF4-FFF2-40B4-BE49-F238E27FC236}">
                <a16:creationId xmlns:a16="http://schemas.microsoft.com/office/drawing/2014/main" id="{0FA5EE3B-3D6B-F945-8619-EE03CB0E5903}"/>
              </a:ext>
            </a:extLst>
          </p:cNvPr>
          <p:cNvSpPr>
            <a:spLocks/>
          </p:cNvSpPr>
          <p:nvPr/>
        </p:nvSpPr>
        <p:spPr bwMode="auto">
          <a:xfrm rot="9886570">
            <a:off x="1910542" y="1976194"/>
            <a:ext cx="2899785" cy="1969714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20" name="Line 4">
            <a:extLst>
              <a:ext uri="{FF2B5EF4-FFF2-40B4-BE49-F238E27FC236}">
                <a16:creationId xmlns:a16="http://schemas.microsoft.com/office/drawing/2014/main" id="{2E7362E6-9D6C-C540-A470-267905EDF7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4834" y="2027523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5">
            <a:extLst>
              <a:ext uri="{FF2B5EF4-FFF2-40B4-BE49-F238E27FC236}">
                <a16:creationId xmlns:a16="http://schemas.microsoft.com/office/drawing/2014/main" id="{11DA528E-0B17-A546-82ED-324C6A7A80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04834" y="5532723"/>
            <a:ext cx="391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423EF5-7D2E-554E-A25D-55761C0D9BFE}"/>
              </a:ext>
            </a:extLst>
          </p:cNvPr>
          <p:cNvCxnSpPr/>
          <p:nvPr/>
        </p:nvCxnSpPr>
        <p:spPr>
          <a:xfrm>
            <a:off x="6604834" y="2282344"/>
            <a:ext cx="3522959" cy="325037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A4527413-9700-C54C-AF94-58B0F20F2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2083" y="3758307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rc 7">
            <a:extLst>
              <a:ext uri="{FF2B5EF4-FFF2-40B4-BE49-F238E27FC236}">
                <a16:creationId xmlns:a16="http://schemas.microsoft.com/office/drawing/2014/main" id="{ED74DA1C-6E0E-D945-B4E4-D73D4F6A4790}"/>
              </a:ext>
            </a:extLst>
          </p:cNvPr>
          <p:cNvSpPr>
            <a:spLocks/>
          </p:cNvSpPr>
          <p:nvPr/>
        </p:nvSpPr>
        <p:spPr bwMode="auto">
          <a:xfrm rot="9886570">
            <a:off x="8266253" y="2439657"/>
            <a:ext cx="1989565" cy="2866864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837EE8-80EF-DE4F-8A09-89B68BEC2E95}"/>
                  </a:ext>
                </a:extLst>
              </p:cNvPr>
              <p:cNvSpPr txBox="1"/>
              <p:nvPr/>
            </p:nvSpPr>
            <p:spPr>
              <a:xfrm>
                <a:off x="2582613" y="2086922"/>
                <a:ext cx="9695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high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837EE8-80EF-DE4F-8A09-89B68BEC2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613" y="2086922"/>
                <a:ext cx="969556" cy="369332"/>
              </a:xfrm>
              <a:prstGeom prst="rect">
                <a:avLst/>
              </a:prstGeom>
              <a:blipFill>
                <a:blip r:embed="rId6"/>
                <a:stretch>
                  <a:fillRect l="-3846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10">
                <a:extLst>
                  <a:ext uri="{FF2B5EF4-FFF2-40B4-BE49-F238E27FC236}">
                    <a16:creationId xmlns:a16="http://schemas.microsoft.com/office/drawing/2014/main" id="{790D22C7-0160-4442-8553-2E3114BDC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4950" y="1706200"/>
                <a:ext cx="482504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1" name="Rectangle 10">
                <a:extLst>
                  <a:ext uri="{FF2B5EF4-FFF2-40B4-BE49-F238E27FC236}">
                    <a16:creationId xmlns:a16="http://schemas.microsoft.com/office/drawing/2014/main" id="{790D22C7-0160-4442-8553-2E3114BDC2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44950" y="1706200"/>
                <a:ext cx="482504" cy="400752"/>
              </a:xfrm>
              <a:prstGeom prst="rect">
                <a:avLst/>
              </a:prstGeom>
              <a:blipFill>
                <a:blip r:embed="rId7"/>
                <a:stretch>
                  <a:fillRect b="-15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10">
                <a:extLst>
                  <a:ext uri="{FF2B5EF4-FFF2-40B4-BE49-F238E27FC236}">
                    <a16:creationId xmlns:a16="http://schemas.microsoft.com/office/drawing/2014/main" id="{59A04820-A2AF-6A42-AB21-7B8AE5FF6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1467" y="3530319"/>
                <a:ext cx="50667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2" name="Rectangle 10">
                <a:extLst>
                  <a:ext uri="{FF2B5EF4-FFF2-40B4-BE49-F238E27FC236}">
                    <a16:creationId xmlns:a16="http://schemas.microsoft.com/office/drawing/2014/main" id="{59A04820-A2AF-6A42-AB21-7B8AE5FF6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91467" y="3530319"/>
                <a:ext cx="506677" cy="400752"/>
              </a:xfrm>
              <a:prstGeom prst="rect">
                <a:avLst/>
              </a:prstGeom>
              <a:blipFill>
                <a:blip r:embed="rId8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1926388-9F33-BB48-9A8D-0E85CC036556}"/>
              </a:ext>
            </a:extLst>
          </p:cNvPr>
          <p:cNvCxnSpPr>
            <a:cxnSpLocks/>
          </p:cNvCxnSpPr>
          <p:nvPr/>
        </p:nvCxnSpPr>
        <p:spPr>
          <a:xfrm>
            <a:off x="6492191" y="3893594"/>
            <a:ext cx="225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10">
                <a:extLst>
                  <a:ext uri="{FF2B5EF4-FFF2-40B4-BE49-F238E27FC236}">
                    <a16:creationId xmlns:a16="http://schemas.microsoft.com/office/drawing/2014/main" id="{BA363357-D080-474F-874F-506B4692F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39644" y="5528370"/>
                <a:ext cx="48846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4" name="Rectangle 10">
                <a:extLst>
                  <a:ext uri="{FF2B5EF4-FFF2-40B4-BE49-F238E27FC236}">
                    <a16:creationId xmlns:a16="http://schemas.microsoft.com/office/drawing/2014/main" id="{BA363357-D080-474F-874F-506B4692F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39644" y="5528370"/>
                <a:ext cx="488467" cy="400752"/>
              </a:xfrm>
              <a:prstGeom prst="rect">
                <a:avLst/>
              </a:prstGeom>
              <a:blipFill>
                <a:blip r:embed="rId9"/>
                <a:stretch>
                  <a:fillRect b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10">
                <a:extLst>
                  <a:ext uri="{FF2B5EF4-FFF2-40B4-BE49-F238E27FC236}">
                    <a16:creationId xmlns:a16="http://schemas.microsoft.com/office/drawing/2014/main" id="{931813DB-E2D8-AC48-A78E-BA90D32F5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9090" y="5563292"/>
                <a:ext cx="512641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Rectangle 10">
                <a:extLst>
                  <a:ext uri="{FF2B5EF4-FFF2-40B4-BE49-F238E27FC236}">
                    <a16:creationId xmlns:a16="http://schemas.microsoft.com/office/drawing/2014/main" id="{931813DB-E2D8-AC48-A78E-BA90D32F5E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79090" y="5563292"/>
                <a:ext cx="512641" cy="400752"/>
              </a:xfrm>
              <a:prstGeom prst="rect">
                <a:avLst/>
              </a:prstGeom>
              <a:blipFill>
                <a:blip r:embed="rId10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11106D-C672-D742-9B9C-2F00E2FAB4CE}"/>
              </a:ext>
            </a:extLst>
          </p:cNvPr>
          <p:cNvCxnSpPr>
            <a:cxnSpLocks/>
          </p:cNvCxnSpPr>
          <p:nvPr/>
        </p:nvCxnSpPr>
        <p:spPr>
          <a:xfrm flipV="1">
            <a:off x="8200076" y="5408849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4553EC3-54AA-FF41-A48F-6C2222EF4931}"/>
                  </a:ext>
                </a:extLst>
              </p:cNvPr>
              <p:cNvSpPr txBox="1"/>
              <p:nvPr/>
            </p:nvSpPr>
            <p:spPr>
              <a:xfrm>
                <a:off x="9476382" y="4339474"/>
                <a:ext cx="9695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low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4553EC3-54AA-FF41-A48F-6C2222EF4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382" y="4339474"/>
                <a:ext cx="969556" cy="369332"/>
              </a:xfrm>
              <a:prstGeom prst="rect">
                <a:avLst/>
              </a:prstGeom>
              <a:blipFill>
                <a:blip r:embed="rId11"/>
                <a:stretch>
                  <a:fillRect l="-384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E11493-ABF4-6048-BDD8-9B40233AF61B}"/>
                  </a:ext>
                </a:extLst>
              </p:cNvPr>
              <p:cNvSpPr txBox="1"/>
              <p:nvPr/>
            </p:nvSpPr>
            <p:spPr>
              <a:xfrm>
                <a:off x="1671893" y="1271321"/>
                <a:ext cx="5202820" cy="66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slope of indifference curve: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E11493-ABF4-6048-BDD8-9B40233AF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893" y="1271321"/>
                <a:ext cx="5202820" cy="661720"/>
              </a:xfrm>
              <a:prstGeom prst="rect">
                <a:avLst/>
              </a:prstGeom>
              <a:blipFill>
                <a:blip r:embed="rId12"/>
                <a:stretch>
                  <a:fillRect l="-1756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E629D35A-7B79-9047-8197-C2FBB8C77ED9}"/>
              </a:ext>
            </a:extLst>
          </p:cNvPr>
          <p:cNvSpPr>
            <a:spLocks noChangeArrowheads="1"/>
          </p:cNvSpPr>
          <p:nvPr/>
        </p:nvSpPr>
        <p:spPr bwMode="auto">
          <a:xfrm rot="19666864">
            <a:off x="2127151" y="2623173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Arc 7">
            <a:extLst>
              <a:ext uri="{FF2B5EF4-FFF2-40B4-BE49-F238E27FC236}">
                <a16:creationId xmlns:a16="http://schemas.microsoft.com/office/drawing/2014/main" id="{E426B032-74C9-774E-8185-83C4250813F1}"/>
              </a:ext>
            </a:extLst>
          </p:cNvPr>
          <p:cNvSpPr>
            <a:spLocks/>
          </p:cNvSpPr>
          <p:nvPr/>
        </p:nvSpPr>
        <p:spPr bwMode="auto">
          <a:xfrm rot="9923274">
            <a:off x="2124170" y="2203607"/>
            <a:ext cx="1023066" cy="764478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7F279F6-7FCC-324C-9F76-F1315A029E6C}"/>
              </a:ext>
            </a:extLst>
          </p:cNvPr>
          <p:cNvSpPr>
            <a:spLocks noChangeArrowheads="1"/>
          </p:cNvSpPr>
          <p:nvPr/>
        </p:nvSpPr>
        <p:spPr bwMode="auto">
          <a:xfrm rot="19666864">
            <a:off x="9368431" y="4860609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" name="Arc 7">
            <a:extLst>
              <a:ext uri="{FF2B5EF4-FFF2-40B4-BE49-F238E27FC236}">
                <a16:creationId xmlns:a16="http://schemas.microsoft.com/office/drawing/2014/main" id="{5F356EC3-938B-3B48-8CE5-AFE271EBEA61}"/>
              </a:ext>
            </a:extLst>
          </p:cNvPr>
          <p:cNvSpPr>
            <a:spLocks/>
          </p:cNvSpPr>
          <p:nvPr/>
        </p:nvSpPr>
        <p:spPr bwMode="auto">
          <a:xfrm rot="9923274">
            <a:off x="9259604" y="4332003"/>
            <a:ext cx="1023066" cy="764478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6624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94ED-8CB3-BD4C-A1E5-2F3E26F70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49" y="102087"/>
            <a:ext cx="10364451" cy="1596177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interest rate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146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8946D7-CEE6-F945-A93F-7AEE3055ECD4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22339D6E-B19E-A547-9770-27A4376C3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2225" y="1680949"/>
                <a:ext cx="482504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22339D6E-B19E-A547-9770-27A4376C3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2225" y="1680949"/>
                <a:ext cx="482504" cy="400752"/>
              </a:xfrm>
              <a:prstGeom prst="rect">
                <a:avLst/>
              </a:prstGeom>
              <a:blipFill>
                <a:blip r:embed="rId2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ED9CB4AE-B58B-5E45-B4E4-927CEE635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2806" y="5473010"/>
                <a:ext cx="48846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ED9CB4AE-B58B-5E45-B4E4-927CEE63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2806" y="5473010"/>
                <a:ext cx="488467" cy="400752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FDF480-3A8B-344E-B2A3-9CF8253B0A64}"/>
              </a:ext>
            </a:extLst>
          </p:cNvPr>
          <p:cNvCxnSpPr>
            <a:cxnSpLocks/>
          </p:cNvCxnSpPr>
          <p:nvPr/>
        </p:nvCxnSpPr>
        <p:spPr>
          <a:xfrm>
            <a:off x="1559250" y="3903183"/>
            <a:ext cx="225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BF6A5D-C154-424C-A488-0C048A73AF79}"/>
              </a:ext>
            </a:extLst>
          </p:cNvPr>
          <p:cNvCxnSpPr>
            <a:cxnSpLocks/>
          </p:cNvCxnSpPr>
          <p:nvPr/>
        </p:nvCxnSpPr>
        <p:spPr>
          <a:xfrm flipV="1">
            <a:off x="3237024" y="5353489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1E62C450-5FC7-4948-9380-6EFE80856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991" y="3546903"/>
                <a:ext cx="50667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1E62C450-5FC7-4948-9380-6EFE80856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5991" y="3546903"/>
                <a:ext cx="506677" cy="400752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0">
                <a:extLst>
                  <a:ext uri="{FF2B5EF4-FFF2-40B4-BE49-F238E27FC236}">
                    <a16:creationId xmlns:a16="http://schemas.microsoft.com/office/drawing/2014/main" id="{8A398CD8-623E-404E-8F0B-DC4BED81A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8977" y="5563487"/>
                <a:ext cx="512641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Rectangle 10">
                <a:extLst>
                  <a:ext uri="{FF2B5EF4-FFF2-40B4-BE49-F238E27FC236}">
                    <a16:creationId xmlns:a16="http://schemas.microsoft.com/office/drawing/2014/main" id="{8A398CD8-623E-404E-8F0B-DC4BED81AB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8977" y="5563487"/>
                <a:ext cx="512641" cy="400752"/>
              </a:xfrm>
              <a:prstGeom prst="rect">
                <a:avLst/>
              </a:prstGeom>
              <a:blipFill>
                <a:blip r:embed="rId5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4">
            <a:extLst>
              <a:ext uri="{FF2B5EF4-FFF2-40B4-BE49-F238E27FC236}">
                <a16:creationId xmlns:a16="http://schemas.microsoft.com/office/drawing/2014/main" id="{CBCB7383-3587-F146-A846-70DA78E5A7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893" y="1959873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D0557EE2-C474-9F42-A963-1FCADBF123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1893" y="5465073"/>
            <a:ext cx="391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0585EF-9C07-3F48-9753-D2A3EBF32C00}"/>
              </a:ext>
            </a:extLst>
          </p:cNvPr>
          <p:cNvCxnSpPr>
            <a:cxnSpLocks/>
          </p:cNvCxnSpPr>
          <p:nvPr/>
        </p:nvCxnSpPr>
        <p:spPr>
          <a:xfrm>
            <a:off x="2524893" y="1824581"/>
            <a:ext cx="1506711" cy="362237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6648AEAC-FF10-E346-B10E-AE769B433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185" y="3684300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c 7">
            <a:extLst>
              <a:ext uri="{FF2B5EF4-FFF2-40B4-BE49-F238E27FC236}">
                <a16:creationId xmlns:a16="http://schemas.microsoft.com/office/drawing/2014/main" id="{0FA5EE3B-3D6B-F945-8619-EE03CB0E5903}"/>
              </a:ext>
            </a:extLst>
          </p:cNvPr>
          <p:cNvSpPr>
            <a:spLocks/>
          </p:cNvSpPr>
          <p:nvPr/>
        </p:nvSpPr>
        <p:spPr bwMode="auto">
          <a:xfrm rot="9886570">
            <a:off x="1910542" y="1976194"/>
            <a:ext cx="2899785" cy="1969714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20" name="Line 4">
            <a:extLst>
              <a:ext uri="{FF2B5EF4-FFF2-40B4-BE49-F238E27FC236}">
                <a16:creationId xmlns:a16="http://schemas.microsoft.com/office/drawing/2014/main" id="{2E7362E6-9D6C-C540-A470-267905EDF7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4834" y="2027523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5">
            <a:extLst>
              <a:ext uri="{FF2B5EF4-FFF2-40B4-BE49-F238E27FC236}">
                <a16:creationId xmlns:a16="http://schemas.microsoft.com/office/drawing/2014/main" id="{11DA528E-0B17-A546-82ED-324C6A7A80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04834" y="5532723"/>
            <a:ext cx="391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423EF5-7D2E-554E-A25D-55761C0D9BFE}"/>
              </a:ext>
            </a:extLst>
          </p:cNvPr>
          <p:cNvCxnSpPr>
            <a:cxnSpLocks/>
          </p:cNvCxnSpPr>
          <p:nvPr/>
        </p:nvCxnSpPr>
        <p:spPr>
          <a:xfrm>
            <a:off x="6657796" y="3274212"/>
            <a:ext cx="3726529" cy="130129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A4527413-9700-C54C-AF94-58B0F20F2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2083" y="3758307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rc 7">
            <a:extLst>
              <a:ext uri="{FF2B5EF4-FFF2-40B4-BE49-F238E27FC236}">
                <a16:creationId xmlns:a16="http://schemas.microsoft.com/office/drawing/2014/main" id="{ED74DA1C-6E0E-D945-B4E4-D73D4F6A4790}"/>
              </a:ext>
            </a:extLst>
          </p:cNvPr>
          <p:cNvSpPr>
            <a:spLocks/>
          </p:cNvSpPr>
          <p:nvPr/>
        </p:nvSpPr>
        <p:spPr bwMode="auto">
          <a:xfrm rot="9886570">
            <a:off x="8266253" y="2439657"/>
            <a:ext cx="1989565" cy="2866864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837EE8-80EF-DE4F-8A09-89B68BEC2E95}"/>
                  </a:ext>
                </a:extLst>
              </p:cNvPr>
              <p:cNvSpPr txBox="1"/>
              <p:nvPr/>
            </p:nvSpPr>
            <p:spPr>
              <a:xfrm>
                <a:off x="3019868" y="2116044"/>
                <a:ext cx="9695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high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837EE8-80EF-DE4F-8A09-89B68BEC2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868" y="2116044"/>
                <a:ext cx="969556" cy="369332"/>
              </a:xfrm>
              <a:prstGeom prst="rect">
                <a:avLst/>
              </a:prstGeom>
              <a:blipFill>
                <a:blip r:embed="rId6"/>
                <a:stretch>
                  <a:fillRect l="-519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10">
                <a:extLst>
                  <a:ext uri="{FF2B5EF4-FFF2-40B4-BE49-F238E27FC236}">
                    <a16:creationId xmlns:a16="http://schemas.microsoft.com/office/drawing/2014/main" id="{790D22C7-0160-4442-8553-2E3114BDC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4950" y="1706200"/>
                <a:ext cx="482504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1" name="Rectangle 10">
                <a:extLst>
                  <a:ext uri="{FF2B5EF4-FFF2-40B4-BE49-F238E27FC236}">
                    <a16:creationId xmlns:a16="http://schemas.microsoft.com/office/drawing/2014/main" id="{790D22C7-0160-4442-8553-2E3114BDC2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44950" y="1706200"/>
                <a:ext cx="482504" cy="400752"/>
              </a:xfrm>
              <a:prstGeom prst="rect">
                <a:avLst/>
              </a:prstGeom>
              <a:blipFill>
                <a:blip r:embed="rId7"/>
                <a:stretch>
                  <a:fillRect b="-15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10">
                <a:extLst>
                  <a:ext uri="{FF2B5EF4-FFF2-40B4-BE49-F238E27FC236}">
                    <a16:creationId xmlns:a16="http://schemas.microsoft.com/office/drawing/2014/main" id="{59A04820-A2AF-6A42-AB21-7B8AE5FF6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1467" y="3530319"/>
                <a:ext cx="50667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2" name="Rectangle 10">
                <a:extLst>
                  <a:ext uri="{FF2B5EF4-FFF2-40B4-BE49-F238E27FC236}">
                    <a16:creationId xmlns:a16="http://schemas.microsoft.com/office/drawing/2014/main" id="{59A04820-A2AF-6A42-AB21-7B8AE5FF6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91467" y="3530319"/>
                <a:ext cx="506677" cy="400752"/>
              </a:xfrm>
              <a:prstGeom prst="rect">
                <a:avLst/>
              </a:prstGeom>
              <a:blipFill>
                <a:blip r:embed="rId8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1926388-9F33-BB48-9A8D-0E85CC036556}"/>
              </a:ext>
            </a:extLst>
          </p:cNvPr>
          <p:cNvCxnSpPr>
            <a:cxnSpLocks/>
          </p:cNvCxnSpPr>
          <p:nvPr/>
        </p:nvCxnSpPr>
        <p:spPr>
          <a:xfrm>
            <a:off x="6492191" y="3893594"/>
            <a:ext cx="225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10">
                <a:extLst>
                  <a:ext uri="{FF2B5EF4-FFF2-40B4-BE49-F238E27FC236}">
                    <a16:creationId xmlns:a16="http://schemas.microsoft.com/office/drawing/2014/main" id="{BA363357-D080-474F-874F-506B4692F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39644" y="5528370"/>
                <a:ext cx="48846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4" name="Rectangle 10">
                <a:extLst>
                  <a:ext uri="{FF2B5EF4-FFF2-40B4-BE49-F238E27FC236}">
                    <a16:creationId xmlns:a16="http://schemas.microsoft.com/office/drawing/2014/main" id="{BA363357-D080-474F-874F-506B4692F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39644" y="5528370"/>
                <a:ext cx="488467" cy="400752"/>
              </a:xfrm>
              <a:prstGeom prst="rect">
                <a:avLst/>
              </a:prstGeom>
              <a:blipFill>
                <a:blip r:embed="rId9"/>
                <a:stretch>
                  <a:fillRect b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10">
                <a:extLst>
                  <a:ext uri="{FF2B5EF4-FFF2-40B4-BE49-F238E27FC236}">
                    <a16:creationId xmlns:a16="http://schemas.microsoft.com/office/drawing/2014/main" id="{931813DB-E2D8-AC48-A78E-BA90D32F5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9090" y="5563292"/>
                <a:ext cx="512641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Rectangle 10">
                <a:extLst>
                  <a:ext uri="{FF2B5EF4-FFF2-40B4-BE49-F238E27FC236}">
                    <a16:creationId xmlns:a16="http://schemas.microsoft.com/office/drawing/2014/main" id="{931813DB-E2D8-AC48-A78E-BA90D32F5E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79090" y="5563292"/>
                <a:ext cx="512641" cy="400752"/>
              </a:xfrm>
              <a:prstGeom prst="rect">
                <a:avLst/>
              </a:prstGeom>
              <a:blipFill>
                <a:blip r:embed="rId10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11106D-C672-D742-9B9C-2F00E2FAB4CE}"/>
              </a:ext>
            </a:extLst>
          </p:cNvPr>
          <p:cNvCxnSpPr>
            <a:cxnSpLocks/>
          </p:cNvCxnSpPr>
          <p:nvPr/>
        </p:nvCxnSpPr>
        <p:spPr>
          <a:xfrm flipV="1">
            <a:off x="8200076" y="5408849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4553EC3-54AA-FF41-A48F-6C2222EF4931}"/>
                  </a:ext>
                </a:extLst>
              </p:cNvPr>
              <p:cNvSpPr txBox="1"/>
              <p:nvPr/>
            </p:nvSpPr>
            <p:spPr>
              <a:xfrm>
                <a:off x="9813559" y="3681591"/>
                <a:ext cx="9695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4553EC3-54AA-FF41-A48F-6C2222EF4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559" y="3681591"/>
                <a:ext cx="969556" cy="369332"/>
              </a:xfrm>
              <a:prstGeom prst="rect">
                <a:avLst/>
              </a:prstGeom>
              <a:blipFill>
                <a:blip r:embed="rId11"/>
                <a:stretch>
                  <a:fillRect l="-519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E11493-ABF4-6048-BDD8-9B40233AF61B}"/>
                  </a:ext>
                </a:extLst>
              </p:cNvPr>
              <p:cNvSpPr txBox="1"/>
              <p:nvPr/>
            </p:nvSpPr>
            <p:spPr>
              <a:xfrm>
                <a:off x="4244610" y="3972443"/>
                <a:ext cx="1848759" cy="796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indifference slope: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E11493-ABF4-6048-BDD8-9B40233AF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610" y="3972443"/>
                <a:ext cx="1848759" cy="796308"/>
              </a:xfrm>
              <a:prstGeom prst="rect">
                <a:avLst/>
              </a:prstGeom>
              <a:blipFill>
                <a:blip r:embed="rId12"/>
                <a:stretch>
                  <a:fillRect l="-2041" t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8075B4-49E4-A14E-A671-285DC695D601}"/>
                  </a:ext>
                </a:extLst>
              </p:cNvPr>
              <p:cNvSpPr txBox="1"/>
              <p:nvPr/>
            </p:nvSpPr>
            <p:spPr>
              <a:xfrm>
                <a:off x="3575963" y="1282795"/>
                <a:ext cx="2517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slope: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8075B4-49E4-A14E-A671-285DC695D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963" y="1282795"/>
                <a:ext cx="2517406" cy="369332"/>
              </a:xfrm>
              <a:prstGeom prst="rect">
                <a:avLst/>
              </a:prstGeom>
              <a:blipFill>
                <a:blip r:embed="rId13"/>
                <a:stretch>
                  <a:fillRect l="-217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27DAD481-5139-3049-8271-1B150AB23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129" y="2325117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rc 7">
            <a:extLst>
              <a:ext uri="{FF2B5EF4-FFF2-40B4-BE49-F238E27FC236}">
                <a16:creationId xmlns:a16="http://schemas.microsoft.com/office/drawing/2014/main" id="{54DA5D60-7406-EF48-876D-1ECFA1F509C2}"/>
              </a:ext>
            </a:extLst>
          </p:cNvPr>
          <p:cNvSpPr>
            <a:spLocks/>
          </p:cNvSpPr>
          <p:nvPr/>
        </p:nvSpPr>
        <p:spPr bwMode="auto">
          <a:xfrm rot="11856410">
            <a:off x="2677949" y="2099656"/>
            <a:ext cx="1023066" cy="764478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8700AEA-A934-464E-969D-AB2BBDFA7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4943" y="4266944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rc 7">
            <a:extLst>
              <a:ext uri="{FF2B5EF4-FFF2-40B4-BE49-F238E27FC236}">
                <a16:creationId xmlns:a16="http://schemas.microsoft.com/office/drawing/2014/main" id="{41C4EF3C-886F-7449-9A77-E692BA1577AF}"/>
              </a:ext>
            </a:extLst>
          </p:cNvPr>
          <p:cNvSpPr>
            <a:spLocks/>
          </p:cNvSpPr>
          <p:nvPr/>
        </p:nvSpPr>
        <p:spPr bwMode="auto">
          <a:xfrm rot="9385099">
            <a:off x="9548386" y="3731123"/>
            <a:ext cx="1023066" cy="764478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8373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94ED-8CB3-BD4C-A1E5-2F3E26F70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49" y="102087"/>
            <a:ext cx="10364451" cy="1596177"/>
          </a:xfrm>
        </p:spPr>
        <p:txBody>
          <a:bodyPr/>
          <a:lstStyle/>
          <a:p>
            <a:pPr algn="ctr" rtl="1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special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(but important) case: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147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8946D7-CEE6-F945-A93F-7AEE3055ECD4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22339D6E-B19E-A547-9770-27A4376C3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2225" y="1680949"/>
                <a:ext cx="482504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22339D6E-B19E-A547-9770-27A4376C3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2225" y="1680949"/>
                <a:ext cx="482504" cy="400752"/>
              </a:xfrm>
              <a:prstGeom prst="rect">
                <a:avLst/>
              </a:prstGeom>
              <a:blipFill>
                <a:blip r:embed="rId2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ED9CB4AE-B58B-5E45-B4E4-927CEE635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2806" y="5473010"/>
                <a:ext cx="48846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ED9CB4AE-B58B-5E45-B4E4-927CEE63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2806" y="5473010"/>
                <a:ext cx="488467" cy="400752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FDF480-3A8B-344E-B2A3-9CF8253B0A64}"/>
              </a:ext>
            </a:extLst>
          </p:cNvPr>
          <p:cNvCxnSpPr>
            <a:cxnSpLocks/>
          </p:cNvCxnSpPr>
          <p:nvPr/>
        </p:nvCxnSpPr>
        <p:spPr>
          <a:xfrm>
            <a:off x="1559250" y="3903183"/>
            <a:ext cx="225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BF6A5D-C154-424C-A488-0C048A73AF79}"/>
              </a:ext>
            </a:extLst>
          </p:cNvPr>
          <p:cNvCxnSpPr>
            <a:cxnSpLocks/>
          </p:cNvCxnSpPr>
          <p:nvPr/>
        </p:nvCxnSpPr>
        <p:spPr>
          <a:xfrm flipV="1">
            <a:off x="3237024" y="5353489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1E62C450-5FC7-4948-9380-6EFE80856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991" y="3546903"/>
                <a:ext cx="50667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1E62C450-5FC7-4948-9380-6EFE80856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5991" y="3546903"/>
                <a:ext cx="506677" cy="400752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0">
                <a:extLst>
                  <a:ext uri="{FF2B5EF4-FFF2-40B4-BE49-F238E27FC236}">
                    <a16:creationId xmlns:a16="http://schemas.microsoft.com/office/drawing/2014/main" id="{8A398CD8-623E-404E-8F0B-DC4BED81A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8977" y="5563487"/>
                <a:ext cx="512641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Rectangle 10">
                <a:extLst>
                  <a:ext uri="{FF2B5EF4-FFF2-40B4-BE49-F238E27FC236}">
                    <a16:creationId xmlns:a16="http://schemas.microsoft.com/office/drawing/2014/main" id="{8A398CD8-623E-404E-8F0B-DC4BED81AB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8977" y="5563487"/>
                <a:ext cx="512641" cy="400752"/>
              </a:xfrm>
              <a:prstGeom prst="rect">
                <a:avLst/>
              </a:prstGeom>
              <a:blipFill>
                <a:blip r:embed="rId5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4">
            <a:extLst>
              <a:ext uri="{FF2B5EF4-FFF2-40B4-BE49-F238E27FC236}">
                <a16:creationId xmlns:a16="http://schemas.microsoft.com/office/drawing/2014/main" id="{CBCB7383-3587-F146-A846-70DA78E5A7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893" y="1959873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D0557EE2-C474-9F42-A963-1FCADBF123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1893" y="5465073"/>
            <a:ext cx="391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0585EF-9C07-3F48-9753-D2A3EBF32C00}"/>
              </a:ext>
            </a:extLst>
          </p:cNvPr>
          <p:cNvCxnSpPr/>
          <p:nvPr/>
        </p:nvCxnSpPr>
        <p:spPr>
          <a:xfrm>
            <a:off x="1671893" y="2214694"/>
            <a:ext cx="3522959" cy="325037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6648AEAC-FF10-E346-B10E-AE769B433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185" y="3684300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c 7">
            <a:extLst>
              <a:ext uri="{FF2B5EF4-FFF2-40B4-BE49-F238E27FC236}">
                <a16:creationId xmlns:a16="http://schemas.microsoft.com/office/drawing/2014/main" id="{0FA5EE3B-3D6B-F945-8619-EE03CB0E5903}"/>
              </a:ext>
            </a:extLst>
          </p:cNvPr>
          <p:cNvSpPr>
            <a:spLocks/>
          </p:cNvSpPr>
          <p:nvPr/>
        </p:nvSpPr>
        <p:spPr bwMode="auto">
          <a:xfrm rot="9886570">
            <a:off x="1910542" y="1976194"/>
            <a:ext cx="2899785" cy="1969714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20" name="Line 4">
            <a:extLst>
              <a:ext uri="{FF2B5EF4-FFF2-40B4-BE49-F238E27FC236}">
                <a16:creationId xmlns:a16="http://schemas.microsoft.com/office/drawing/2014/main" id="{2E7362E6-9D6C-C540-A470-267905EDF7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4834" y="2027523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5">
            <a:extLst>
              <a:ext uri="{FF2B5EF4-FFF2-40B4-BE49-F238E27FC236}">
                <a16:creationId xmlns:a16="http://schemas.microsoft.com/office/drawing/2014/main" id="{11DA528E-0B17-A546-82ED-324C6A7A80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04834" y="5532723"/>
            <a:ext cx="391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423EF5-7D2E-554E-A25D-55761C0D9BFE}"/>
              </a:ext>
            </a:extLst>
          </p:cNvPr>
          <p:cNvCxnSpPr/>
          <p:nvPr/>
        </p:nvCxnSpPr>
        <p:spPr>
          <a:xfrm>
            <a:off x="6604834" y="2282344"/>
            <a:ext cx="3522959" cy="325037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A4527413-9700-C54C-AF94-58B0F20F2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2083" y="3758307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rc 7">
            <a:extLst>
              <a:ext uri="{FF2B5EF4-FFF2-40B4-BE49-F238E27FC236}">
                <a16:creationId xmlns:a16="http://schemas.microsoft.com/office/drawing/2014/main" id="{ED74DA1C-6E0E-D945-B4E4-D73D4F6A4790}"/>
              </a:ext>
            </a:extLst>
          </p:cNvPr>
          <p:cNvSpPr>
            <a:spLocks/>
          </p:cNvSpPr>
          <p:nvPr/>
        </p:nvSpPr>
        <p:spPr bwMode="auto">
          <a:xfrm rot="9886570">
            <a:off x="8266253" y="2439657"/>
            <a:ext cx="1989565" cy="2866864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837EE8-80EF-DE4F-8A09-89B68BEC2E95}"/>
                  </a:ext>
                </a:extLst>
              </p:cNvPr>
              <p:cNvSpPr txBox="1"/>
              <p:nvPr/>
            </p:nvSpPr>
            <p:spPr>
              <a:xfrm>
                <a:off x="2582612" y="2086922"/>
                <a:ext cx="1377803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837EE8-80EF-DE4F-8A09-89B68BEC2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612" y="2086922"/>
                <a:ext cx="1377803" cy="612732"/>
              </a:xfrm>
              <a:prstGeom prst="rect">
                <a:avLst/>
              </a:prstGeom>
              <a:blipFill>
                <a:blip r:embed="rId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10">
                <a:extLst>
                  <a:ext uri="{FF2B5EF4-FFF2-40B4-BE49-F238E27FC236}">
                    <a16:creationId xmlns:a16="http://schemas.microsoft.com/office/drawing/2014/main" id="{790D22C7-0160-4442-8553-2E3114BDC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9963" y="2093994"/>
                <a:ext cx="482504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1" name="Rectangle 10">
                <a:extLst>
                  <a:ext uri="{FF2B5EF4-FFF2-40B4-BE49-F238E27FC236}">
                    <a16:creationId xmlns:a16="http://schemas.microsoft.com/office/drawing/2014/main" id="{790D22C7-0160-4442-8553-2E3114BDC2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9963" y="2093994"/>
                <a:ext cx="482504" cy="400752"/>
              </a:xfrm>
              <a:prstGeom prst="rect">
                <a:avLst/>
              </a:prstGeom>
              <a:blipFill>
                <a:blip r:embed="rId7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10">
                <a:extLst>
                  <a:ext uri="{FF2B5EF4-FFF2-40B4-BE49-F238E27FC236}">
                    <a16:creationId xmlns:a16="http://schemas.microsoft.com/office/drawing/2014/main" id="{59A04820-A2AF-6A42-AB21-7B8AE5FF6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1467" y="3530319"/>
                <a:ext cx="50667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2" name="Rectangle 10">
                <a:extLst>
                  <a:ext uri="{FF2B5EF4-FFF2-40B4-BE49-F238E27FC236}">
                    <a16:creationId xmlns:a16="http://schemas.microsoft.com/office/drawing/2014/main" id="{59A04820-A2AF-6A42-AB21-7B8AE5FF6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91467" y="3530319"/>
                <a:ext cx="506677" cy="400752"/>
              </a:xfrm>
              <a:prstGeom prst="rect">
                <a:avLst/>
              </a:prstGeom>
              <a:blipFill>
                <a:blip r:embed="rId8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1926388-9F33-BB48-9A8D-0E85CC036556}"/>
              </a:ext>
            </a:extLst>
          </p:cNvPr>
          <p:cNvCxnSpPr>
            <a:cxnSpLocks/>
          </p:cNvCxnSpPr>
          <p:nvPr/>
        </p:nvCxnSpPr>
        <p:spPr>
          <a:xfrm>
            <a:off x="6492191" y="3893594"/>
            <a:ext cx="225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10">
                <a:extLst>
                  <a:ext uri="{FF2B5EF4-FFF2-40B4-BE49-F238E27FC236}">
                    <a16:creationId xmlns:a16="http://schemas.microsoft.com/office/drawing/2014/main" id="{BA363357-D080-474F-874F-506B4692F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39644" y="5528370"/>
                <a:ext cx="48846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4" name="Rectangle 10">
                <a:extLst>
                  <a:ext uri="{FF2B5EF4-FFF2-40B4-BE49-F238E27FC236}">
                    <a16:creationId xmlns:a16="http://schemas.microsoft.com/office/drawing/2014/main" id="{BA363357-D080-474F-874F-506B4692F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39644" y="5528370"/>
                <a:ext cx="488467" cy="400752"/>
              </a:xfrm>
              <a:prstGeom prst="rect">
                <a:avLst/>
              </a:prstGeom>
              <a:blipFill>
                <a:blip r:embed="rId9"/>
                <a:stretch>
                  <a:fillRect b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10">
                <a:extLst>
                  <a:ext uri="{FF2B5EF4-FFF2-40B4-BE49-F238E27FC236}">
                    <a16:creationId xmlns:a16="http://schemas.microsoft.com/office/drawing/2014/main" id="{931813DB-E2D8-AC48-A78E-BA90D32F5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9090" y="5563292"/>
                <a:ext cx="512641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Rectangle 10">
                <a:extLst>
                  <a:ext uri="{FF2B5EF4-FFF2-40B4-BE49-F238E27FC236}">
                    <a16:creationId xmlns:a16="http://schemas.microsoft.com/office/drawing/2014/main" id="{931813DB-E2D8-AC48-A78E-BA90D32F5E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79090" y="5563292"/>
                <a:ext cx="512641" cy="400752"/>
              </a:xfrm>
              <a:prstGeom prst="rect">
                <a:avLst/>
              </a:prstGeom>
              <a:blipFill>
                <a:blip r:embed="rId10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11106D-C672-D742-9B9C-2F00E2FAB4CE}"/>
              </a:ext>
            </a:extLst>
          </p:cNvPr>
          <p:cNvCxnSpPr>
            <a:cxnSpLocks/>
          </p:cNvCxnSpPr>
          <p:nvPr/>
        </p:nvCxnSpPr>
        <p:spPr>
          <a:xfrm flipV="1">
            <a:off x="8200076" y="5408849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E11493-ABF4-6048-BDD8-9B40233AF61B}"/>
                  </a:ext>
                </a:extLst>
              </p:cNvPr>
              <p:cNvSpPr txBox="1"/>
              <p:nvPr/>
            </p:nvSpPr>
            <p:spPr>
              <a:xfrm>
                <a:off x="3075629" y="1464671"/>
                <a:ext cx="52028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Fixed income: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E11493-ABF4-6048-BDD8-9B40233AF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629" y="1464671"/>
                <a:ext cx="5202820" cy="461665"/>
              </a:xfrm>
              <a:prstGeom prst="rect">
                <a:avLst/>
              </a:prstGeom>
              <a:blipFill>
                <a:blip r:embed="rId11"/>
                <a:stretch>
                  <a:fillRect l="-187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E629D35A-7B79-9047-8197-C2FBB8C77ED9}"/>
              </a:ext>
            </a:extLst>
          </p:cNvPr>
          <p:cNvSpPr>
            <a:spLocks noChangeArrowheads="1"/>
          </p:cNvSpPr>
          <p:nvPr/>
        </p:nvSpPr>
        <p:spPr bwMode="auto">
          <a:xfrm rot="19666864">
            <a:off x="2127151" y="2623173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Arc 7">
            <a:extLst>
              <a:ext uri="{FF2B5EF4-FFF2-40B4-BE49-F238E27FC236}">
                <a16:creationId xmlns:a16="http://schemas.microsoft.com/office/drawing/2014/main" id="{E426B032-74C9-774E-8185-83C4250813F1}"/>
              </a:ext>
            </a:extLst>
          </p:cNvPr>
          <p:cNvSpPr>
            <a:spLocks/>
          </p:cNvSpPr>
          <p:nvPr/>
        </p:nvSpPr>
        <p:spPr bwMode="auto">
          <a:xfrm rot="9923274">
            <a:off x="2124170" y="2203607"/>
            <a:ext cx="1023066" cy="764478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7F279F6-7FCC-324C-9F76-F1315A029E6C}"/>
              </a:ext>
            </a:extLst>
          </p:cNvPr>
          <p:cNvSpPr>
            <a:spLocks noChangeArrowheads="1"/>
          </p:cNvSpPr>
          <p:nvPr/>
        </p:nvSpPr>
        <p:spPr bwMode="auto">
          <a:xfrm rot="19666864">
            <a:off x="9368431" y="4860609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" name="Arc 7">
            <a:extLst>
              <a:ext uri="{FF2B5EF4-FFF2-40B4-BE49-F238E27FC236}">
                <a16:creationId xmlns:a16="http://schemas.microsoft.com/office/drawing/2014/main" id="{5F356EC3-938B-3B48-8CE5-AFE271EBEA61}"/>
              </a:ext>
            </a:extLst>
          </p:cNvPr>
          <p:cNvSpPr>
            <a:spLocks/>
          </p:cNvSpPr>
          <p:nvPr/>
        </p:nvSpPr>
        <p:spPr bwMode="auto">
          <a:xfrm rot="9923274">
            <a:off x="9259604" y="4332003"/>
            <a:ext cx="1023066" cy="764478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F584A51-25EA-7B4F-A4A9-D3600DD32CAE}"/>
                  </a:ext>
                </a:extLst>
              </p:cNvPr>
              <p:cNvSpPr txBox="1"/>
              <p:nvPr/>
            </p:nvSpPr>
            <p:spPr>
              <a:xfrm>
                <a:off x="8679430" y="3017087"/>
                <a:ext cx="1377803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F584A51-25EA-7B4F-A4A9-D3600DD32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430" y="3017087"/>
                <a:ext cx="1377803" cy="612732"/>
              </a:xfrm>
              <a:prstGeom prst="rect">
                <a:avLst/>
              </a:prstGeom>
              <a:blipFill>
                <a:blip r:embed="rId12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113441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2A143D1-7558-A844-967B-2BBC2230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above is a bit more general…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68A1C1-32C5-9748-B40E-405112497148}"/>
                  </a:ext>
                </a:extLst>
              </p:cNvPr>
              <p:cNvSpPr txBox="1"/>
              <p:nvPr/>
            </p:nvSpPr>
            <p:spPr>
              <a:xfrm>
                <a:off x="2404761" y="2081459"/>
                <a:ext cx="5809342" cy="324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But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we are left with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68A1C1-32C5-9748-B40E-405112497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761" y="2081459"/>
                <a:ext cx="5809342" cy="3240824"/>
              </a:xfrm>
              <a:prstGeom prst="rect">
                <a:avLst/>
              </a:prstGeom>
              <a:blipFill>
                <a:blip r:embed="rId2"/>
                <a:stretch>
                  <a:fillRect l="-1574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58371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9389E-7E95-514E-AEF5-0D5DF8231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to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Cobb-Douglas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407E0A-D6AD-1142-A9D2-F98DE4B7D16A}"/>
                  </a:ext>
                </a:extLst>
              </p:cNvPr>
              <p:cNvSpPr txBox="1"/>
              <p:nvPr/>
            </p:nvSpPr>
            <p:spPr>
              <a:xfrm>
                <a:off x="1531088" y="2214694"/>
                <a:ext cx="8378455" cy="4021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 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rgbClr val="00B050"/>
                    </a:solidFill>
                  </a:rPr>
                  <a:t>Budget constraint: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*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den>
                    </m:f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*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⇔ 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*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		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*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⇔ 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407E0A-D6AD-1142-A9D2-F98DE4B7D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088" y="2214694"/>
                <a:ext cx="8378455" cy="4021229"/>
              </a:xfrm>
              <a:prstGeom prst="rect">
                <a:avLst/>
              </a:prstGeom>
              <a:blipFill>
                <a:blip r:embed="rId2"/>
                <a:stretch>
                  <a:fillRect l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525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A simple model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1960D46-B0A8-0248-8AD2-7D81A3A168AF}"/>
                  </a:ext>
                </a:extLst>
              </p:cNvPr>
              <p:cNvSpPr txBox="1"/>
              <p:nvPr/>
            </p:nvSpPr>
            <p:spPr>
              <a:xfrm>
                <a:off x="2546121" y="1696267"/>
                <a:ext cx="6861314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he-IL" sz="2400" dirty="0"/>
                  <a:t> </a:t>
                </a:r>
                <a:r>
                  <a:rPr lang="he-IL" sz="2400" dirty="0" smtClean="0"/>
                  <a:t>–</a:t>
                </a:r>
                <a:r>
                  <a:rPr lang="en-US" sz="2400" dirty="0" smtClean="0"/>
                  <a:t>leisure (in hours/day)</a:t>
                </a:r>
              </a:p>
              <a:p>
                <a:pPr algn="l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he-IL" sz="2400" dirty="0"/>
                  <a:t> </a:t>
                </a:r>
                <a:r>
                  <a:rPr lang="he-IL" sz="2400" dirty="0" smtClean="0"/>
                  <a:t>–</a:t>
                </a:r>
                <a:r>
                  <a:rPr lang="en-US" sz="2400" dirty="0" smtClean="0"/>
                  <a:t>an aggregate good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he-IL" sz="2400" dirty="0"/>
                  <a:t> – </a:t>
                </a:r>
                <a:r>
                  <a:rPr lang="en-US" sz="2400" dirty="0" smtClean="0"/>
                  <a:t>wage per hour </a:t>
                </a:r>
                <a:r>
                  <a:rPr lang="he-IL" sz="2400" dirty="0"/>
                  <a:t>–</a:t>
                </a:r>
                <a:r>
                  <a:rPr lang="en-US" sz="2400" dirty="0" smtClean="0"/>
                  <a:t> the price of leisure</a:t>
                </a:r>
                <a:endParaRPr lang="he-IL" sz="2400" dirty="0"/>
              </a:p>
              <a:p>
                <a:pPr algn="l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he-IL" sz="2400" dirty="0"/>
                  <a:t> – </a:t>
                </a:r>
                <a:r>
                  <a:rPr lang="en-US" sz="2400" dirty="0" smtClean="0"/>
                  <a:t> the price of the aggregate good</a:t>
                </a:r>
                <a:endParaRPr lang="he-IL" sz="2400" dirty="0"/>
              </a:p>
              <a:p>
                <a:pPr algn="l">
                  <a:lnSpc>
                    <a:spcPct val="150000"/>
                  </a:lnSpc>
                </a:pPr>
                <a:endParaRPr lang="he-IL" sz="2400" dirty="0"/>
              </a:p>
              <a:p>
                <a:pPr algn="l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he-IL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e-IL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sz="2400" dirty="0">
                    <a:solidFill>
                      <a:srgbClr val="00B050"/>
                    </a:solidFill>
                  </a:rPr>
                  <a:t> </a:t>
                </a:r>
                <a:r>
                  <a:rPr lang="he-IL" sz="2400" dirty="0" smtClean="0">
                    <a:solidFill>
                      <a:srgbClr val="00B050"/>
                    </a:solidFill>
                  </a:rPr>
                  <a:t>  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the initial endowment</a:t>
                </a:r>
                <a:endParaRPr lang="he-IL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1960D46-B0A8-0248-8AD2-7D81A3A16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121" y="1696267"/>
                <a:ext cx="6861314" cy="3416320"/>
              </a:xfrm>
              <a:prstGeom prst="rect">
                <a:avLst/>
              </a:prstGeom>
              <a:blipFill rotWithShape="1">
                <a:blip r:embed="rId2"/>
                <a:stretch>
                  <a:fillRect l="-267" b="-1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7975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9389E-7E95-514E-AEF5-0D5DF8231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Equilibrium with time preferences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407E0A-D6AD-1142-A9D2-F98DE4B7D16A}"/>
                  </a:ext>
                </a:extLst>
              </p:cNvPr>
              <p:cNvSpPr txBox="1"/>
              <p:nvPr/>
            </p:nvSpPr>
            <p:spPr>
              <a:xfrm>
                <a:off x="1906772" y="1675157"/>
                <a:ext cx="8378455" cy="4584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Agent 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Agent 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Equilibrium should be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such that: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				     or: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407E0A-D6AD-1142-A9D2-F98DE4B7D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772" y="1675157"/>
                <a:ext cx="8378455" cy="4584653"/>
              </a:xfrm>
              <a:prstGeom prst="rect">
                <a:avLst/>
              </a:prstGeom>
              <a:blipFill>
                <a:blip r:embed="rId2"/>
                <a:stretch>
                  <a:fillRect l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75237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9389E-7E95-514E-AEF5-0D5DF8231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Indeed…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A9482F6-7D55-164D-8D78-E4A0AC6D3BAF}"/>
                  </a:ext>
                </a:extLst>
              </p:cNvPr>
              <p:cNvSpPr/>
              <p:nvPr/>
            </p:nvSpPr>
            <p:spPr>
              <a:xfrm>
                <a:off x="1290984" y="1478207"/>
                <a:ext cx="5016826" cy="4062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*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	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+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*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	</a:t>
                </a:r>
                <a:endParaRPr lang="en-US" sz="20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	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A9482F6-7D55-164D-8D78-E4A0AC6D3B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984" y="1478207"/>
                <a:ext cx="5016826" cy="4062522"/>
              </a:xfrm>
              <a:prstGeom prst="rect">
                <a:avLst/>
              </a:prstGeom>
              <a:blipFill>
                <a:blip r:embed="rId2"/>
                <a:stretch>
                  <a:fillRect l="-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A6316EB-C17B-C94A-8529-A4B84F1EE663}"/>
              </a:ext>
            </a:extLst>
          </p:cNvPr>
          <p:cNvSpPr txBox="1"/>
          <p:nvPr/>
        </p:nvSpPr>
        <p:spPr>
          <a:xfrm>
            <a:off x="6207973" y="3957194"/>
            <a:ext cx="3976577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The equilibrium interest rate is </a:t>
            </a:r>
            <a:r>
              <a:rPr lang="en-US" sz="2000" dirty="0">
                <a:solidFill>
                  <a:srgbClr val="0070C0"/>
                </a:solidFill>
              </a:rPr>
              <a:t>sort of an average </a:t>
            </a:r>
            <a:r>
              <a:rPr lang="en-US" sz="2000" dirty="0"/>
              <a:t>of those corresponding to the agents’ time </a:t>
            </a:r>
            <a:r>
              <a:rPr lang="en-US" sz="2000" dirty="0" smtClean="0"/>
              <a:t>preferences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64590" y="4037308"/>
            <a:ext cx="3952068" cy="154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6316EB-C17B-C94A-8529-A4B84F1EE663}"/>
                  </a:ext>
                </a:extLst>
              </p:cNvPr>
              <p:cNvSpPr txBox="1"/>
              <p:nvPr/>
            </p:nvSpPr>
            <p:spPr>
              <a:xfrm>
                <a:off x="5574706" y="2050908"/>
                <a:ext cx="4609844" cy="14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The sum of demands should be zero</a:t>
                </a:r>
              </a:p>
              <a:p>
                <a:pPr>
                  <a:lnSpc>
                    <a:spcPct val="150000"/>
                  </a:lnSpc>
                </a:pPr>
                <a:endParaRPr lang="en-US" sz="20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rgbClr val="00B0F0"/>
                    </a:solidFill>
                  </a:rPr>
                  <a:t>and we can divide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6316EB-C17B-C94A-8529-A4B84F1EE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706" y="2050908"/>
                <a:ext cx="4609844" cy="1420325"/>
              </a:xfrm>
              <a:prstGeom prst="rect">
                <a:avLst/>
              </a:prstGeom>
              <a:blipFill>
                <a:blip r:embed="rId3"/>
                <a:stretch>
                  <a:fillRect l="-1321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urved Connector 9"/>
          <p:cNvCxnSpPr/>
          <p:nvPr/>
        </p:nvCxnSpPr>
        <p:spPr>
          <a:xfrm rot="10800000" flipV="1">
            <a:off x="1549831" y="2386738"/>
            <a:ext cx="4145797" cy="1709326"/>
          </a:xfrm>
          <a:prstGeom prst="curvedConnector3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10800000" flipV="1">
            <a:off x="3799398" y="3471233"/>
            <a:ext cx="4202505" cy="1038774"/>
          </a:xfrm>
          <a:prstGeom prst="curvedConnector3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0800000" flipV="1">
            <a:off x="4990455" y="4708925"/>
            <a:ext cx="1191811" cy="471633"/>
          </a:xfrm>
          <a:prstGeom prst="curvedConnector3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94213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9389E-7E95-514E-AEF5-0D5DF8231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Overlapping generations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152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A9482F6-7D55-164D-8D78-E4A0AC6D3BAF}"/>
                  </a:ext>
                </a:extLst>
              </p:cNvPr>
              <p:cNvSpPr/>
              <p:nvPr/>
            </p:nvSpPr>
            <p:spPr>
              <a:xfrm>
                <a:off x="2743230" y="1842735"/>
                <a:ext cx="6705539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Identical preferences: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But different endowments: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        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         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A9482F6-7D55-164D-8D78-E4A0AC6D3B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30" y="1842735"/>
                <a:ext cx="6705539" cy="4401205"/>
              </a:xfrm>
              <a:prstGeom prst="rect">
                <a:avLst/>
              </a:prstGeom>
              <a:blipFill>
                <a:blip r:embed="rId2"/>
                <a:stretch>
                  <a:fillRect l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09585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032B85E0-0F4C-E743-99A2-6BCA2C71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Edgeworth box for young &amp; old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153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72AB8AE-AB39-494A-9D80-D67EB29F4E42}"/>
              </a:ext>
            </a:extLst>
          </p:cNvPr>
          <p:cNvSpPr/>
          <p:nvPr/>
        </p:nvSpPr>
        <p:spPr>
          <a:xfrm>
            <a:off x="3502617" y="1771511"/>
            <a:ext cx="4916318" cy="45848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10">
                <a:extLst>
                  <a:ext uri="{FF2B5EF4-FFF2-40B4-BE49-F238E27FC236}">
                    <a16:creationId xmlns:a16="http://schemas.microsoft.com/office/drawing/2014/main" id="{1A1F69C5-C1BD-834E-A97F-D534AF51E7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49574" y="2634087"/>
                <a:ext cx="512641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34" name="Rectangle 10">
                <a:extLst>
                  <a:ext uri="{FF2B5EF4-FFF2-40B4-BE49-F238E27FC236}">
                    <a16:creationId xmlns:a16="http://schemas.microsoft.com/office/drawing/2014/main" id="{1A1F69C5-C1BD-834E-A97F-D534AF51E7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49574" y="2634087"/>
                <a:ext cx="512641" cy="400752"/>
              </a:xfrm>
              <a:prstGeom prst="rect">
                <a:avLst/>
              </a:prstGeom>
              <a:blipFill>
                <a:blip r:embed="rId2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10">
                <a:extLst>
                  <a:ext uri="{FF2B5EF4-FFF2-40B4-BE49-F238E27FC236}">
                    <a16:creationId xmlns:a16="http://schemas.microsoft.com/office/drawing/2014/main" id="{83919FDF-B4F5-1747-AD65-DD7A2DC54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4781" y="4950178"/>
                <a:ext cx="50667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35" name="Rectangle 10">
                <a:extLst>
                  <a:ext uri="{FF2B5EF4-FFF2-40B4-BE49-F238E27FC236}">
                    <a16:creationId xmlns:a16="http://schemas.microsoft.com/office/drawing/2014/main" id="{83919FDF-B4F5-1747-AD65-DD7A2DC54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4781" y="4950178"/>
                <a:ext cx="506677" cy="400752"/>
              </a:xfrm>
              <a:prstGeom prst="rect">
                <a:avLst/>
              </a:prstGeom>
              <a:blipFill>
                <a:blip r:embed="rId3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10">
                <a:extLst>
                  <a:ext uri="{FF2B5EF4-FFF2-40B4-BE49-F238E27FC236}">
                    <a16:creationId xmlns:a16="http://schemas.microsoft.com/office/drawing/2014/main" id="{37B6936B-7257-2A45-8846-4F294766F2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1055" y="1236533"/>
                <a:ext cx="540102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36" name="Rectangle 10">
                <a:extLst>
                  <a:ext uri="{FF2B5EF4-FFF2-40B4-BE49-F238E27FC236}">
                    <a16:creationId xmlns:a16="http://schemas.microsoft.com/office/drawing/2014/main" id="{37B6936B-7257-2A45-8846-4F294766F2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01055" y="1236533"/>
                <a:ext cx="540102" cy="400752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0">
                <a:extLst>
                  <a:ext uri="{FF2B5EF4-FFF2-40B4-BE49-F238E27FC236}">
                    <a16:creationId xmlns:a16="http://schemas.microsoft.com/office/drawing/2014/main" id="{AC0AE0D2-82C8-7E4F-A0E0-0DA9DEFAF7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2470" y="6295736"/>
                <a:ext cx="512641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37" name="Rectangle 10">
                <a:extLst>
                  <a:ext uri="{FF2B5EF4-FFF2-40B4-BE49-F238E27FC236}">
                    <a16:creationId xmlns:a16="http://schemas.microsoft.com/office/drawing/2014/main" id="{AC0AE0D2-82C8-7E4F-A0E0-0DA9DEFAF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2470" y="6295736"/>
                <a:ext cx="512641" cy="400752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14">
            <a:extLst>
              <a:ext uri="{FF2B5EF4-FFF2-40B4-BE49-F238E27FC236}">
                <a16:creationId xmlns:a16="http://schemas.microsoft.com/office/drawing/2014/main" id="{46D8B205-0B60-D747-8B4F-6B27D6276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065" y="5127194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2F512A7-733D-4A4D-860E-69D3D3C7EEE4}"/>
              </a:ext>
            </a:extLst>
          </p:cNvPr>
          <p:cNvGrpSpPr/>
          <p:nvPr/>
        </p:nvGrpSpPr>
        <p:grpSpPr>
          <a:xfrm>
            <a:off x="5286284" y="2453562"/>
            <a:ext cx="3191955" cy="3473827"/>
            <a:chOff x="4588330" y="1988525"/>
            <a:chExt cx="3191955" cy="3473827"/>
          </a:xfrm>
        </p:grpSpPr>
        <p:sp>
          <p:nvSpPr>
            <p:cNvPr id="40" name="Arc 7">
              <a:extLst>
                <a:ext uri="{FF2B5EF4-FFF2-40B4-BE49-F238E27FC236}">
                  <a16:creationId xmlns:a16="http://schemas.microsoft.com/office/drawing/2014/main" id="{B1291671-2C5C-F448-9532-EE683F1BFF53}"/>
                </a:ext>
              </a:extLst>
            </p:cNvPr>
            <p:cNvSpPr>
              <a:spLocks/>
            </p:cNvSpPr>
            <p:nvPr/>
          </p:nvSpPr>
          <p:spPr bwMode="auto">
            <a:xfrm rot="9908569">
              <a:off x="5248218" y="1988525"/>
              <a:ext cx="2532067" cy="2917105"/>
            </a:xfrm>
            <a:custGeom>
              <a:avLst/>
              <a:gdLst>
                <a:gd name="G0" fmla="+- 0 0 0"/>
                <a:gd name="G1" fmla="+- 19940 0 0"/>
                <a:gd name="G2" fmla="+- 21600 0 0"/>
                <a:gd name="T0" fmla="*/ 8304 w 21600"/>
                <a:gd name="T1" fmla="*/ 0 h 22639"/>
                <a:gd name="T2" fmla="*/ 21431 w 21600"/>
                <a:gd name="T3" fmla="*/ 22639 h 22639"/>
                <a:gd name="T4" fmla="*/ 0 w 21600"/>
                <a:gd name="T5" fmla="*/ 19940 h 2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639" fill="none" extrusionOk="0">
                  <a:moveTo>
                    <a:pt x="8303" y="0"/>
                  </a:moveTo>
                  <a:cubicBezTo>
                    <a:pt x="16355" y="3352"/>
                    <a:pt x="21600" y="11218"/>
                    <a:pt x="21600" y="19940"/>
                  </a:cubicBezTo>
                  <a:cubicBezTo>
                    <a:pt x="21600" y="20842"/>
                    <a:pt x="21543" y="21743"/>
                    <a:pt x="21430" y="22638"/>
                  </a:cubicBezTo>
                </a:path>
                <a:path w="21600" h="22639" stroke="0" extrusionOk="0">
                  <a:moveTo>
                    <a:pt x="8303" y="0"/>
                  </a:moveTo>
                  <a:cubicBezTo>
                    <a:pt x="16355" y="3352"/>
                    <a:pt x="21600" y="11218"/>
                    <a:pt x="21600" y="19940"/>
                  </a:cubicBezTo>
                  <a:cubicBezTo>
                    <a:pt x="21600" y="20842"/>
                    <a:pt x="21543" y="21743"/>
                    <a:pt x="21430" y="22638"/>
                  </a:cubicBezTo>
                  <a:lnTo>
                    <a:pt x="0" y="19940"/>
                  </a:lnTo>
                  <a:close/>
                </a:path>
              </a:pathLst>
            </a:custGeom>
            <a:noFill/>
            <a:ln w="38100" cap="rnd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" name="Arc 7">
              <a:extLst>
                <a:ext uri="{FF2B5EF4-FFF2-40B4-BE49-F238E27FC236}">
                  <a16:creationId xmlns:a16="http://schemas.microsoft.com/office/drawing/2014/main" id="{115C4B15-42D4-BA40-999D-D82DB545090B}"/>
                </a:ext>
              </a:extLst>
            </p:cNvPr>
            <p:cNvSpPr>
              <a:spLocks/>
            </p:cNvSpPr>
            <p:nvPr/>
          </p:nvSpPr>
          <p:spPr bwMode="auto">
            <a:xfrm rot="20199029">
              <a:off x="4588330" y="2307615"/>
              <a:ext cx="1863646" cy="3154737"/>
            </a:xfrm>
            <a:custGeom>
              <a:avLst/>
              <a:gdLst>
                <a:gd name="G0" fmla="+- 0 0 0"/>
                <a:gd name="G1" fmla="+- 19940 0 0"/>
                <a:gd name="G2" fmla="+- 21600 0 0"/>
                <a:gd name="T0" fmla="*/ 8304 w 21600"/>
                <a:gd name="T1" fmla="*/ 0 h 22639"/>
                <a:gd name="T2" fmla="*/ 21431 w 21600"/>
                <a:gd name="T3" fmla="*/ 22639 h 22639"/>
                <a:gd name="T4" fmla="*/ 0 w 21600"/>
                <a:gd name="T5" fmla="*/ 19940 h 2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639" fill="none" extrusionOk="0">
                  <a:moveTo>
                    <a:pt x="8303" y="0"/>
                  </a:moveTo>
                  <a:cubicBezTo>
                    <a:pt x="16355" y="3352"/>
                    <a:pt x="21600" y="11218"/>
                    <a:pt x="21600" y="19940"/>
                  </a:cubicBezTo>
                  <a:cubicBezTo>
                    <a:pt x="21600" y="20842"/>
                    <a:pt x="21543" y="21743"/>
                    <a:pt x="21430" y="22638"/>
                  </a:cubicBezTo>
                </a:path>
                <a:path w="21600" h="22639" stroke="0" extrusionOk="0">
                  <a:moveTo>
                    <a:pt x="8303" y="0"/>
                  </a:moveTo>
                  <a:cubicBezTo>
                    <a:pt x="16355" y="3352"/>
                    <a:pt x="21600" y="11218"/>
                    <a:pt x="21600" y="19940"/>
                  </a:cubicBezTo>
                  <a:cubicBezTo>
                    <a:pt x="21600" y="20842"/>
                    <a:pt x="21543" y="21743"/>
                    <a:pt x="21430" y="22638"/>
                  </a:cubicBezTo>
                  <a:lnTo>
                    <a:pt x="0" y="19940"/>
                  </a:lnTo>
                  <a:close/>
                </a:path>
              </a:pathLst>
            </a:custGeom>
            <a:noFill/>
            <a:ln w="38100" cap="rnd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EE8B234-2EC5-E54A-87F8-9499E563EF03}"/>
                </a:ext>
              </a:extLst>
            </p:cNvPr>
            <p:cNvCxnSpPr>
              <a:cxnSpLocks/>
            </p:cNvCxnSpPr>
            <p:nvPr/>
          </p:nvCxnSpPr>
          <p:spPr>
            <a:xfrm>
              <a:off x="5168348" y="2690191"/>
              <a:ext cx="0" cy="4284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6EDFBC4-7D4A-E44E-8EFC-91B908F21E62}"/>
                </a:ext>
              </a:extLst>
            </p:cNvPr>
            <p:cNvCxnSpPr>
              <a:cxnSpLocks/>
            </p:cNvCxnSpPr>
            <p:nvPr/>
          </p:nvCxnSpPr>
          <p:spPr>
            <a:xfrm>
              <a:off x="5320748" y="2790139"/>
              <a:ext cx="0" cy="6569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30BFB57-C883-C143-A4D5-044A4FE213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0153" y="2904399"/>
              <a:ext cx="1" cy="879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DEC3992-D377-114D-9EDC-D251E2DE0787}"/>
                </a:ext>
              </a:extLst>
            </p:cNvPr>
            <p:cNvCxnSpPr>
              <a:cxnSpLocks/>
            </p:cNvCxnSpPr>
            <p:nvPr/>
          </p:nvCxnSpPr>
          <p:spPr>
            <a:xfrm>
              <a:off x="5672554" y="2968556"/>
              <a:ext cx="0" cy="968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0430B96-DD8D-3148-A568-AA60D24B3D73}"/>
                </a:ext>
              </a:extLst>
            </p:cNvPr>
            <p:cNvCxnSpPr>
              <a:cxnSpLocks/>
            </p:cNvCxnSpPr>
            <p:nvPr/>
          </p:nvCxnSpPr>
          <p:spPr>
            <a:xfrm>
              <a:off x="5824954" y="3120956"/>
              <a:ext cx="0" cy="968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7C66046-FA13-9342-9198-E48A6A5F6423}"/>
                </a:ext>
              </a:extLst>
            </p:cNvPr>
            <p:cNvCxnSpPr>
              <a:cxnSpLocks/>
            </p:cNvCxnSpPr>
            <p:nvPr/>
          </p:nvCxnSpPr>
          <p:spPr>
            <a:xfrm>
              <a:off x="5977354" y="3273356"/>
              <a:ext cx="0" cy="968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D7EB1C1-61DE-D34C-9FEB-36DC89A24C17}"/>
                </a:ext>
              </a:extLst>
            </p:cNvPr>
            <p:cNvCxnSpPr>
              <a:cxnSpLocks/>
            </p:cNvCxnSpPr>
            <p:nvPr/>
          </p:nvCxnSpPr>
          <p:spPr>
            <a:xfrm>
              <a:off x="6129754" y="3425756"/>
              <a:ext cx="0" cy="9412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32B04A7-0B1C-7A41-9FAE-9897C0A1760E}"/>
                </a:ext>
              </a:extLst>
            </p:cNvPr>
            <p:cNvCxnSpPr>
              <a:cxnSpLocks/>
            </p:cNvCxnSpPr>
            <p:nvPr/>
          </p:nvCxnSpPr>
          <p:spPr>
            <a:xfrm>
              <a:off x="6282154" y="3578156"/>
              <a:ext cx="0" cy="8480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C649230-3F71-6446-9FB6-29C9DCA0D6A1}"/>
                </a:ext>
              </a:extLst>
            </p:cNvPr>
            <p:cNvCxnSpPr>
              <a:cxnSpLocks/>
            </p:cNvCxnSpPr>
            <p:nvPr/>
          </p:nvCxnSpPr>
          <p:spPr>
            <a:xfrm>
              <a:off x="6434554" y="3882956"/>
              <a:ext cx="0" cy="6724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76F4C20-DCEF-C24F-9923-FBDF739DCC6F}"/>
                </a:ext>
              </a:extLst>
            </p:cNvPr>
            <p:cNvCxnSpPr>
              <a:cxnSpLocks/>
            </p:cNvCxnSpPr>
            <p:nvPr/>
          </p:nvCxnSpPr>
          <p:spPr>
            <a:xfrm>
              <a:off x="6613458" y="4160702"/>
              <a:ext cx="0" cy="4159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10">
                <a:extLst>
                  <a:ext uri="{FF2B5EF4-FFF2-40B4-BE49-F238E27FC236}">
                    <a16:creationId xmlns:a16="http://schemas.microsoft.com/office/drawing/2014/main" id="{BEF85755-50F1-0745-815C-9D824B186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9877" y="6094419"/>
                <a:ext cx="516487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alt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6" name="Rectangle 10">
                <a:extLst>
                  <a:ext uri="{FF2B5EF4-FFF2-40B4-BE49-F238E27FC236}">
                    <a16:creationId xmlns:a16="http://schemas.microsoft.com/office/drawing/2014/main" id="{BEF85755-50F1-0745-815C-9D824B186D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9877" y="6094419"/>
                <a:ext cx="516487" cy="5238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10">
                <a:extLst>
                  <a:ext uri="{FF2B5EF4-FFF2-40B4-BE49-F238E27FC236}">
                    <a16:creationId xmlns:a16="http://schemas.microsoft.com/office/drawing/2014/main" id="{B022E798-C4B2-6344-B3F7-27E3A182C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7543" y="1394770"/>
                <a:ext cx="530594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alt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7" name="Rectangle 10">
                <a:extLst>
                  <a:ext uri="{FF2B5EF4-FFF2-40B4-BE49-F238E27FC236}">
                    <a16:creationId xmlns:a16="http://schemas.microsoft.com/office/drawing/2014/main" id="{B022E798-C4B2-6344-B3F7-27E3A182C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37543" y="1394770"/>
                <a:ext cx="530594" cy="5238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3CDB110-3D4D-F842-827A-EC447D731121}"/>
              </a:ext>
            </a:extLst>
          </p:cNvPr>
          <p:cNvCxnSpPr>
            <a:cxnSpLocks/>
          </p:cNvCxnSpPr>
          <p:nvPr/>
        </p:nvCxnSpPr>
        <p:spPr>
          <a:xfrm flipH="1">
            <a:off x="7645015" y="1600931"/>
            <a:ext cx="773920" cy="132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479197A-2B62-C54C-9AE9-61CAAD250E8D}"/>
              </a:ext>
            </a:extLst>
          </p:cNvPr>
          <p:cNvCxnSpPr>
            <a:cxnSpLocks/>
          </p:cNvCxnSpPr>
          <p:nvPr/>
        </p:nvCxnSpPr>
        <p:spPr>
          <a:xfrm flipV="1">
            <a:off x="8767122" y="1837312"/>
            <a:ext cx="4539" cy="7851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E271040-38F3-804A-B7B0-2FAC6935EE10}"/>
              </a:ext>
            </a:extLst>
          </p:cNvPr>
          <p:cNvCxnSpPr>
            <a:cxnSpLocks/>
          </p:cNvCxnSpPr>
          <p:nvPr/>
        </p:nvCxnSpPr>
        <p:spPr>
          <a:xfrm flipH="1" flipV="1">
            <a:off x="8758821" y="3202967"/>
            <a:ext cx="18752" cy="20195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E7990FA-0E8B-E045-8032-67E09C5C404F}"/>
              </a:ext>
            </a:extLst>
          </p:cNvPr>
          <p:cNvCxnSpPr/>
          <p:nvPr/>
        </p:nvCxnSpPr>
        <p:spPr>
          <a:xfrm>
            <a:off x="7645015" y="1771511"/>
            <a:ext cx="0" cy="458483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B5A2313-929B-524E-89DB-DBA685A9D320}"/>
              </a:ext>
            </a:extLst>
          </p:cNvPr>
          <p:cNvCxnSpPr>
            <a:cxnSpLocks/>
          </p:cNvCxnSpPr>
          <p:nvPr/>
        </p:nvCxnSpPr>
        <p:spPr>
          <a:xfrm>
            <a:off x="3502617" y="5181492"/>
            <a:ext cx="4916318" cy="5445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FF29C33-EC5A-D34B-B568-FB21DF41376A}"/>
              </a:ext>
            </a:extLst>
          </p:cNvPr>
          <p:cNvCxnSpPr>
            <a:cxnSpLocks/>
          </p:cNvCxnSpPr>
          <p:nvPr/>
        </p:nvCxnSpPr>
        <p:spPr>
          <a:xfrm>
            <a:off x="8209100" y="4899981"/>
            <a:ext cx="7457" cy="41194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30618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A9482F6-7D55-164D-8D78-E4A0AC6D3BAF}"/>
                  </a:ext>
                </a:extLst>
              </p:cNvPr>
              <p:cNvSpPr/>
              <p:nvPr/>
            </p:nvSpPr>
            <p:spPr>
              <a:xfrm>
                <a:off x="1201479" y="706996"/>
                <a:ext cx="6475228" cy="6138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/>
                  <a:t>For </a:t>
                </a:r>
                <a:r>
                  <a:rPr lang="en-US" sz="2000" dirty="0">
                    <a:solidFill>
                      <a:srgbClr val="C00000"/>
                    </a:solidFill>
                  </a:rPr>
                  <a:t>A</a:t>
                </a:r>
                <a:r>
                  <a:rPr lang="en-US" sz="2000" dirty="0"/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*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*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sSub>
                      <m:sSub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/>
                  <a:t>For </a:t>
                </a:r>
                <a:r>
                  <a:rPr lang="en-US" sz="2000" dirty="0">
                    <a:solidFill>
                      <a:srgbClr val="C00000"/>
                    </a:solidFill>
                  </a:rPr>
                  <a:t>B</a:t>
                </a:r>
                <a:r>
                  <a:rPr lang="en-US" sz="2000" dirty="0"/>
                  <a:t> (reverse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):</a:t>
                </a: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*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den>
                    </m:f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solidFill>
                      <a:srgbClr val="FF0000"/>
                    </a:solidFill>
                  </a:rPr>
                  <a:t>Equilibrium</a:t>
                </a:r>
                <a:r>
                  <a:rPr lang="en-US" sz="2000" dirty="0"/>
                  <a:t>: </a:t>
                </a: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*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)+(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*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/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A9482F6-7D55-164D-8D78-E4A0AC6D3B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479" y="706996"/>
                <a:ext cx="6475228" cy="6138155"/>
              </a:xfrm>
              <a:prstGeom prst="rect">
                <a:avLst/>
              </a:prstGeom>
              <a:blipFill>
                <a:blip r:embed="rId2"/>
                <a:stretch>
                  <a:fillRect l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40D549-57BC-BF49-859A-4DC70D6B9641}"/>
                  </a:ext>
                </a:extLst>
              </p:cNvPr>
              <p:cNvSpPr txBox="1"/>
              <p:nvPr/>
            </p:nvSpPr>
            <p:spPr>
              <a:xfrm>
                <a:off x="7834423" y="890792"/>
                <a:ext cx="3519377" cy="87203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log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40D549-57BC-BF49-859A-4DC70D6B9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423" y="890792"/>
                <a:ext cx="3519377" cy="872034"/>
              </a:xfrm>
              <a:prstGeom prst="rect">
                <a:avLst/>
              </a:prstGeom>
              <a:blipFill>
                <a:blip r:embed="rId3"/>
                <a:stretch>
                  <a:fillRect b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154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76707" y="2332495"/>
            <a:ext cx="232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Demand in period 0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rot="10800000" flipV="1">
            <a:off x="6005597" y="2417735"/>
            <a:ext cx="1588573" cy="284092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4" idx="1"/>
          </p:cNvCxnSpPr>
          <p:nvPr/>
        </p:nvCxnSpPr>
        <p:spPr>
          <a:xfrm rot="10800000" flipV="1">
            <a:off x="6005595" y="2517161"/>
            <a:ext cx="1671113" cy="1481402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99702" y="4572000"/>
            <a:ext cx="367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 of demands should be zero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Curved Connector 14"/>
          <p:cNvCxnSpPr>
            <a:stCxn id="14" idx="1"/>
          </p:cNvCxnSpPr>
          <p:nvPr/>
        </p:nvCxnSpPr>
        <p:spPr>
          <a:xfrm rot="10800000" flipV="1">
            <a:off x="5211308" y="4756666"/>
            <a:ext cx="2088394" cy="284092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4797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1082-90F4-6849-9F1A-105C46CF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155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CDC48-FE5B-5143-9ACB-3012640594E8}"/>
              </a:ext>
            </a:extLst>
          </p:cNvPr>
          <p:cNvSpPr txBox="1"/>
          <p:nvPr/>
        </p:nvSpPr>
        <p:spPr>
          <a:xfrm>
            <a:off x="1473240" y="1727870"/>
            <a:ext cx="87824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Financial markets allow agents to smooth consumption over </a:t>
            </a:r>
            <a:r>
              <a:rPr lang="en-US" sz="2800" dirty="0" smtClean="0"/>
              <a:t>time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There might be trade between agents with different time </a:t>
            </a:r>
            <a:r>
              <a:rPr lang="en-US" sz="2800" dirty="0" smtClean="0"/>
              <a:t>preferences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Or with different </a:t>
            </a:r>
            <a:r>
              <a:rPr lang="en-US" sz="2800" dirty="0" smtClean="0"/>
              <a:t>endowments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Or both. Or…</a:t>
            </a:r>
          </a:p>
        </p:txBody>
      </p:sp>
    </p:spTree>
    <p:extLst>
      <p:ext uri="{BB962C8B-B14F-4D97-AF65-F5344CB8AC3E}">
        <p14:creationId xmlns:p14="http://schemas.microsoft.com/office/powerpoint/2010/main" val="342660666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4765" y="1541091"/>
            <a:ext cx="8689976" cy="300028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Preferences under </a:t>
            </a:r>
            <a:b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and Uncertainty</a:t>
            </a:r>
            <a:b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80357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1082-90F4-6849-9F1A-105C46CF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157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CDC48-FE5B-5143-9ACB-3012640594E8}"/>
              </a:ext>
            </a:extLst>
          </p:cNvPr>
          <p:cNvSpPr txBox="1"/>
          <p:nvPr/>
        </p:nvSpPr>
        <p:spPr>
          <a:xfrm>
            <a:off x="1563437" y="1840085"/>
            <a:ext cx="8782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Has been </a:t>
            </a:r>
            <a:r>
              <a:rPr lang="en-US" sz="2800" dirty="0" smtClean="0"/>
              <a:t>with us since days </a:t>
            </a:r>
            <a:r>
              <a:rPr lang="en-US" sz="2800" dirty="0"/>
              <a:t>of </a:t>
            </a:r>
            <a:r>
              <a:rPr lang="en-US" sz="2800" dirty="0" smtClean="0"/>
              <a:t>yore</a:t>
            </a:r>
            <a:r>
              <a:rPr lang="en-US" sz="2800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A0D0F2-5AB0-F243-AE1B-4FDDFA4CEE4B}"/>
              </a:ext>
            </a:extLst>
          </p:cNvPr>
          <p:cNvSpPr txBox="1"/>
          <p:nvPr/>
        </p:nvSpPr>
        <p:spPr>
          <a:xfrm>
            <a:off x="2509463" y="2650570"/>
            <a:ext cx="75597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/>
              <a:t>6 ”</a:t>
            </a:r>
            <a:r>
              <a:rPr lang="en-US" sz="2000" dirty="0"/>
              <a:t>And the messengers returned to Jacob, saying, We came to thy brother Esau, and also he cometh to meet thee, and four hundred men with him.</a:t>
            </a:r>
          </a:p>
          <a:p>
            <a:r>
              <a:rPr lang="en-US" sz="2000" b="1" baseline="30000" dirty="0"/>
              <a:t>7 </a:t>
            </a:r>
            <a:r>
              <a:rPr lang="en-US" sz="2000" dirty="0"/>
              <a:t>Then Jacob </a:t>
            </a:r>
            <a:r>
              <a:rPr lang="en-US" sz="2000" dirty="0">
                <a:solidFill>
                  <a:srgbClr val="FF0000"/>
                </a:solidFill>
              </a:rPr>
              <a:t>was greatly afraid </a:t>
            </a:r>
            <a:r>
              <a:rPr lang="en-US" sz="2000" dirty="0"/>
              <a:t>and distressed: and he divided the people that was with him, and the flocks, and herds, and the camels, into two bands;</a:t>
            </a:r>
          </a:p>
          <a:p>
            <a:r>
              <a:rPr lang="en-US" sz="2000" b="1" baseline="30000" dirty="0"/>
              <a:t>8 </a:t>
            </a:r>
            <a:r>
              <a:rPr lang="en-US" sz="2000" dirty="0"/>
              <a:t>And said, </a:t>
            </a:r>
            <a:r>
              <a:rPr lang="en-US" sz="2000" dirty="0">
                <a:solidFill>
                  <a:srgbClr val="00B050"/>
                </a:solidFill>
              </a:rPr>
              <a:t>If Esau come to the one company, and smite it, then the other company which is left shall escape</a:t>
            </a:r>
            <a:r>
              <a:rPr lang="en-US" sz="2000" dirty="0"/>
              <a:t>.”</a:t>
            </a:r>
          </a:p>
          <a:p>
            <a:endParaRPr lang="en-US" dirty="0"/>
          </a:p>
          <a:p>
            <a:r>
              <a:rPr lang="en-US" dirty="0"/>
              <a:t>King James version, Genesis chapter 32, 6-8.</a:t>
            </a:r>
          </a:p>
        </p:txBody>
      </p:sp>
    </p:spTree>
    <p:extLst>
      <p:ext uri="{BB962C8B-B14F-4D97-AF65-F5344CB8AC3E}">
        <p14:creationId xmlns:p14="http://schemas.microsoft.com/office/powerpoint/2010/main" val="172320792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1082-90F4-6849-9F1A-105C46CF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158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CDC48-FE5B-5143-9ACB-3012640594E8}"/>
              </a:ext>
            </a:extLst>
          </p:cNvPr>
          <p:cNvSpPr txBox="1"/>
          <p:nvPr/>
        </p:nvSpPr>
        <p:spPr>
          <a:xfrm>
            <a:off x="1241201" y="1953084"/>
            <a:ext cx="970959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The most common model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0070C0"/>
                </a:solidFill>
              </a:rPr>
              <a:t>Expected Utility maximization</a:t>
            </a:r>
            <a:endParaRPr lang="en-US" sz="24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Implicit </a:t>
            </a:r>
            <a:r>
              <a:rPr lang="en-US" sz="2400" dirty="0" smtClean="0"/>
              <a:t>in </a:t>
            </a:r>
            <a:r>
              <a:rPr lang="en-US" sz="2400" dirty="0" smtClean="0">
                <a:solidFill>
                  <a:srgbClr val="C00000"/>
                </a:solidFill>
              </a:rPr>
              <a:t>Pascal</a:t>
            </a:r>
            <a:r>
              <a:rPr lang="en-US" sz="2400" dirty="0" smtClean="0"/>
              <a:t>’s Wager (</a:t>
            </a:r>
            <a:r>
              <a:rPr lang="en-US" sz="2400" dirty="0"/>
              <a:t>1670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Explicit in </a:t>
            </a:r>
            <a:r>
              <a:rPr lang="en-US" sz="2400" dirty="0">
                <a:solidFill>
                  <a:srgbClr val="C00000"/>
                </a:solidFill>
              </a:rPr>
              <a:t>Bernoulli</a:t>
            </a:r>
            <a:r>
              <a:rPr lang="en-US" sz="2400" dirty="0"/>
              <a:t>’s </a:t>
            </a:r>
            <a:r>
              <a:rPr lang="en-US" sz="2400" dirty="0" smtClean="0"/>
              <a:t>resolution to the St. Petersburg Paradox (1738)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Became dominant with </a:t>
            </a:r>
            <a:r>
              <a:rPr lang="en-US" sz="2400" dirty="0" smtClean="0">
                <a:solidFill>
                  <a:srgbClr val="C00000"/>
                </a:solidFill>
              </a:rPr>
              <a:t>von-Neumann and Morgenstern </a:t>
            </a:r>
            <a:r>
              <a:rPr lang="en-US" sz="2400" dirty="0"/>
              <a:t>(</a:t>
            </a:r>
            <a:r>
              <a:rPr lang="en-US" sz="2400" dirty="0" smtClean="0"/>
              <a:t>1947)</a:t>
            </a: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980809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1082-90F4-6849-9F1A-105C46CF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utility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159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2CDC48-FE5B-5143-9ACB-3012640594E8}"/>
                  </a:ext>
                </a:extLst>
              </p:cNvPr>
              <p:cNvSpPr txBox="1"/>
              <p:nvPr/>
            </p:nvSpPr>
            <p:spPr>
              <a:xfrm>
                <a:off x="1068572" y="1995613"/>
                <a:ext cx="10209653" cy="2451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400"/>
                  </a:spcAft>
                </a:pPr>
                <a:r>
                  <a:rPr lang="en-US" sz="2800" dirty="0"/>
                  <a:t>Maximize the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expectation</a:t>
                </a:r>
                <a:r>
                  <a:rPr lang="en-US" sz="2800" dirty="0"/>
                  <a:t>, not of the variable, but of its </a:t>
                </a:r>
                <a:r>
                  <a:rPr lang="en-US" sz="2800" dirty="0">
                    <a:solidFill>
                      <a:srgbClr val="FF0000"/>
                    </a:solidFill>
                  </a:rPr>
                  <a:t>utility</a:t>
                </a:r>
                <a:r>
                  <a:rPr lang="en-US" sz="2800" dirty="0"/>
                  <a:t>:</a:t>
                </a:r>
              </a:p>
              <a:p>
                <a:pPr>
                  <a:spcAft>
                    <a:spcPts val="400"/>
                  </a:spcAft>
                </a:pPr>
                <a:endParaRPr lang="en-US" sz="2800" dirty="0"/>
              </a:p>
              <a:p>
                <a:pPr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𝑁𝑂𝑇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pPr>
                  <a:spcAft>
                    <a:spcPts val="400"/>
                  </a:spcAft>
                </a:pPr>
                <a:endParaRPr lang="en-US" sz="2800" dirty="0"/>
              </a:p>
              <a:p>
                <a:pPr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𝐵𝑈𝑇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…+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2CDC48-FE5B-5143-9ACB-301264059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72" y="1995613"/>
                <a:ext cx="10209653" cy="2451953"/>
              </a:xfrm>
              <a:prstGeom prst="rect">
                <a:avLst/>
              </a:prstGeom>
              <a:blipFill>
                <a:blip r:embed="rId2"/>
                <a:stretch>
                  <a:fillRect l="-1194" t="-2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The budget constraint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1960D46-B0A8-0248-8AD2-7D81A3A168AF}"/>
                  </a:ext>
                </a:extLst>
              </p:cNvPr>
              <p:cNvSpPr txBox="1"/>
              <p:nvPr/>
            </p:nvSpPr>
            <p:spPr>
              <a:xfrm>
                <a:off x="1866853" y="2134824"/>
                <a:ext cx="8130367" cy="2793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𝑊𝐿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400" dirty="0" smtClean="0"/>
                  <a:t>or</a:t>
                </a:r>
                <a:r>
                  <a:rPr lang="he-IL" sz="2400" dirty="0" smtClean="0"/>
                  <a:t>:</a:t>
                </a:r>
                <a:endParaRPr lang="he-IL" sz="2400" dirty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he-IL" sz="2400" dirty="0"/>
                  <a:t> </a:t>
                </a:r>
                <a:r>
                  <a:rPr lang="he-IL" sz="2400" dirty="0" smtClean="0"/>
                  <a:t>		</a:t>
                </a:r>
                <a:r>
                  <a:rPr lang="he-IL" sz="2400" dirty="0"/>
                  <a:t> </a:t>
                </a:r>
                <a:r>
                  <a:rPr lang="he-IL" sz="2400" dirty="0" smtClean="0"/>
                  <a:t>–</a:t>
                </a:r>
                <a:r>
                  <a:rPr lang="en-US" sz="2400" dirty="0" smtClean="0"/>
                  <a:t>consumed leisure</a:t>
                </a:r>
                <a:endParaRPr lang="en-US" sz="2400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he-IL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he-IL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sz="2400" dirty="0">
                    <a:solidFill>
                      <a:srgbClr val="FF0000"/>
                    </a:solidFill>
                  </a:rPr>
                  <a:t> </a:t>
                </a:r>
                <a:r>
                  <a:rPr lang="he-IL" sz="2400" dirty="0" smtClean="0">
                    <a:solidFill>
                      <a:srgbClr val="FF0000"/>
                    </a:solidFill>
                  </a:rPr>
                  <a:t>	</a:t>
                </a:r>
                <a:r>
                  <a:rPr lang="he-IL" sz="2400" dirty="0"/>
                  <a:t> </a:t>
                </a:r>
                <a:r>
                  <a:rPr lang="he-IL" sz="2400" dirty="0" smtClean="0"/>
                  <a:t>–</a:t>
                </a:r>
                <a:r>
                  <a:rPr lang="en-US" sz="2400" dirty="0" smtClean="0"/>
                  <a:t>hours sold on the labor market</a:t>
                </a:r>
                <a:endParaRPr lang="he-IL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1960D46-B0A8-0248-8AD2-7D81A3A16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853" y="2134824"/>
                <a:ext cx="8130367" cy="2793842"/>
              </a:xfrm>
              <a:prstGeom prst="rect">
                <a:avLst/>
              </a:prstGeom>
              <a:blipFill rotWithShape="1">
                <a:blip r:embed="rId2"/>
                <a:stretch>
                  <a:fillRect l="-1124" b="-4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36435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1082-90F4-6849-9F1A-105C46CF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160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2CDC48-FE5B-5143-9ACB-3012640594E8}"/>
                  </a:ext>
                </a:extLst>
              </p:cNvPr>
              <p:cNvSpPr txBox="1"/>
              <p:nvPr/>
            </p:nvSpPr>
            <p:spPr>
              <a:xfrm>
                <a:off x="2111449" y="1679270"/>
                <a:ext cx="7969102" cy="3672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400" dirty="0" smtClean="0"/>
                  <a:t>Starting with wealth level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400" dirty="0" smtClean="0"/>
                  <a:t>You’re </a:t>
                </a:r>
                <a:r>
                  <a:rPr lang="en-US" sz="2400" dirty="0" err="1" smtClean="0"/>
                  <a:t>offfered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a bet: </a:t>
                </a:r>
              </a:p>
              <a:p>
                <a:pPr>
                  <a:lnSpc>
                    <a:spcPct val="150000"/>
                  </a:lnSpc>
                  <a:spcAft>
                    <a:spcPts val="400"/>
                  </a:spcAft>
                </a:pPr>
                <a:endParaRPr lang="en-US" sz="2400" dirty="0"/>
              </a:p>
              <a:p>
                <a:pPr>
                  <a:lnSpc>
                    <a:spcPct val="150000"/>
                  </a:lnSpc>
                  <a:spcAft>
                    <a:spcPts val="400"/>
                  </a:spcAft>
                </a:pPr>
                <a:endParaRPr lang="en-US" sz="2400" dirty="0"/>
              </a:p>
              <a:p>
                <a:pPr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400" dirty="0"/>
                  <a:t>It’s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fair bet 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400" dirty="0"/>
                  <a:t>Expected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value</a:t>
                </a:r>
                <a:r>
                  <a:rPr lang="en-US" sz="2400" dirty="0"/>
                  <a:t> maximization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dirty="0"/>
                  <a:t> indefference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2CDC48-FE5B-5143-9ACB-301264059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449" y="1679270"/>
                <a:ext cx="7969102" cy="3672800"/>
              </a:xfrm>
              <a:prstGeom prst="rect">
                <a:avLst/>
              </a:prstGeom>
              <a:blipFill>
                <a:blip r:embed="rId2"/>
                <a:stretch>
                  <a:fillRect l="-1147" b="-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9866A5-78C7-464E-ACD8-C9B908AE607D}"/>
                  </a:ext>
                </a:extLst>
              </p:cNvPr>
              <p:cNvSpPr txBox="1"/>
              <p:nvPr/>
            </p:nvSpPr>
            <p:spPr>
              <a:xfrm>
                <a:off x="5467658" y="2555847"/>
                <a:ext cx="3009014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   .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   .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9866A5-78C7-464E-ACD8-C9B908AE6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658" y="2555847"/>
                <a:ext cx="3009014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139507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1082-90F4-6849-9F1A-105C46CF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161</a:t>
            </a:fld>
            <a:endParaRPr lang="en-US"/>
          </a:p>
        </p:txBody>
      </p:sp>
      <p:sp>
        <p:nvSpPr>
          <p:cNvPr id="13" name="Line 4">
            <a:extLst>
              <a:ext uri="{FF2B5EF4-FFF2-40B4-BE49-F238E27FC236}">
                <a16:creationId xmlns:a16="http://schemas.microsoft.com/office/drawing/2014/main" id="{98E59117-47F2-384E-8508-089BEC8F0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893" y="1959873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5">
            <a:extLst>
              <a:ext uri="{FF2B5EF4-FFF2-40B4-BE49-F238E27FC236}">
                <a16:creationId xmlns:a16="http://schemas.microsoft.com/office/drawing/2014/main" id="{871668E8-81CA-5646-B3D4-2FB0F2E16D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1893" y="5465073"/>
            <a:ext cx="391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F9FC29-8D6D-8C44-8C8B-930A1087B41B}"/>
              </a:ext>
            </a:extLst>
          </p:cNvPr>
          <p:cNvCxnSpPr>
            <a:cxnSpLocks/>
          </p:cNvCxnSpPr>
          <p:nvPr/>
        </p:nvCxnSpPr>
        <p:spPr>
          <a:xfrm flipV="1">
            <a:off x="3364811" y="5345552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589EC056-E8CD-9048-A120-7569FC25C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911" y="2974773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B7373267-02C8-8A43-A21F-3459D3225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94" y="1665627"/>
                <a:ext cx="76610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B7373267-02C8-8A43-A21F-3459D3225D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194" y="1665627"/>
                <a:ext cx="766107" cy="400752"/>
              </a:xfrm>
              <a:prstGeom prst="rect">
                <a:avLst/>
              </a:prstGeom>
              <a:blipFill>
                <a:blip r:embed="rId2"/>
                <a:stretch>
                  <a:fillRect b="-18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id="{64198B13-E357-7A42-9309-C2A307A19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4852" y="5490279"/>
                <a:ext cx="400494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0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id="{64198B13-E357-7A42-9309-C2A307A19F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4852" y="5490279"/>
                <a:ext cx="400494" cy="4007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3415D93-EECA-9C4B-B457-A1936C312AD1}"/>
              </a:ext>
            </a:extLst>
          </p:cNvPr>
          <p:cNvCxnSpPr>
            <a:cxnSpLocks/>
          </p:cNvCxnSpPr>
          <p:nvPr/>
        </p:nvCxnSpPr>
        <p:spPr>
          <a:xfrm flipV="1">
            <a:off x="4279831" y="5345552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27E80E6-51AF-004E-9526-65E109F5D853}"/>
              </a:ext>
            </a:extLst>
          </p:cNvPr>
          <p:cNvCxnSpPr>
            <a:cxnSpLocks/>
          </p:cNvCxnSpPr>
          <p:nvPr/>
        </p:nvCxnSpPr>
        <p:spPr>
          <a:xfrm flipV="1">
            <a:off x="2441946" y="5345552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3C29462D-9A12-964F-868B-1BA03C8A2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3652" y="5533932"/>
                <a:ext cx="574709" cy="462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3C29462D-9A12-964F-868B-1BA03C8A23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3652" y="5533932"/>
                <a:ext cx="574709" cy="462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0">
                <a:extLst>
                  <a:ext uri="{FF2B5EF4-FFF2-40B4-BE49-F238E27FC236}">
                    <a16:creationId xmlns:a16="http://schemas.microsoft.com/office/drawing/2014/main" id="{47A1F74E-2C78-2448-87A8-E4B2F60A0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9043" y="5573900"/>
                <a:ext cx="124450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5" name="Rectangle 10">
                <a:extLst>
                  <a:ext uri="{FF2B5EF4-FFF2-40B4-BE49-F238E27FC236}">
                    <a16:creationId xmlns:a16="http://schemas.microsoft.com/office/drawing/2014/main" id="{47A1F74E-2C78-2448-87A8-E4B2F60A01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9043" y="5573900"/>
                <a:ext cx="1244507" cy="4007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3F0F1F42-D453-5147-919C-90970367C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8331" y="5564709"/>
                <a:ext cx="124450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3F0F1F42-D453-5147-919C-90970367C2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8331" y="5564709"/>
                <a:ext cx="1244507" cy="4007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>
            <a:extLst>
              <a:ext uri="{FF2B5EF4-FFF2-40B4-BE49-F238E27FC236}">
                <a16:creationId xmlns:a16="http://schemas.microsoft.com/office/drawing/2014/main" id="{DF6DBBFA-C749-9341-8E0E-4EE4C7765B3B}"/>
              </a:ext>
            </a:extLst>
          </p:cNvPr>
          <p:cNvSpPr/>
          <p:nvPr/>
        </p:nvSpPr>
        <p:spPr>
          <a:xfrm rot="16200000">
            <a:off x="2545385" y="1635447"/>
            <a:ext cx="5869649" cy="7616634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0ADEF2A-A2AA-5F47-89D4-B7EC46E77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426" y="3695057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258C5B9-94F0-6F46-9738-E2B7CDA7B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881" y="2554845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A0C60B4-AF7A-2942-A41D-F3369F1410F9}"/>
              </a:ext>
            </a:extLst>
          </p:cNvPr>
          <p:cNvCxnSpPr>
            <a:stCxn id="31" idx="6"/>
            <a:endCxn id="32" idx="3"/>
          </p:cNvCxnSpPr>
          <p:nvPr/>
        </p:nvCxnSpPr>
        <p:spPr>
          <a:xfrm flipV="1">
            <a:off x="2471326" y="2739127"/>
            <a:ext cx="1732173" cy="10638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5DE81B49-B442-EF49-9E2E-28715EF9F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018" y="3204961"/>
            <a:ext cx="215900" cy="215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10">
                <a:extLst>
                  <a:ext uri="{FF2B5EF4-FFF2-40B4-BE49-F238E27FC236}">
                    <a16:creationId xmlns:a16="http://schemas.microsoft.com/office/drawing/2014/main" id="{37329869-558C-354E-A5B9-F7DEDACBB9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793" y="2622063"/>
                <a:ext cx="809965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Rectangle 10">
                <a:extLst>
                  <a:ext uri="{FF2B5EF4-FFF2-40B4-BE49-F238E27FC236}">
                    <a16:creationId xmlns:a16="http://schemas.microsoft.com/office/drawing/2014/main" id="{37329869-558C-354E-A5B9-F7DEDACBB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793" y="2622063"/>
                <a:ext cx="809965" cy="369974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945193D-61A7-3E42-96A7-F28191565FE8}"/>
              </a:ext>
            </a:extLst>
          </p:cNvPr>
          <p:cNvCxnSpPr>
            <a:cxnSpLocks/>
          </p:cNvCxnSpPr>
          <p:nvPr/>
        </p:nvCxnSpPr>
        <p:spPr>
          <a:xfrm flipH="1" flipV="1">
            <a:off x="1671891" y="2688347"/>
            <a:ext cx="2607940" cy="32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A416D97-9655-9141-91E4-B90B289CE573}"/>
              </a:ext>
            </a:extLst>
          </p:cNvPr>
          <p:cNvCxnSpPr/>
          <p:nvPr/>
        </p:nvCxnSpPr>
        <p:spPr>
          <a:xfrm flipH="1">
            <a:off x="1671891" y="3082723"/>
            <a:ext cx="1582077" cy="134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E17BF4-4D25-594F-B3CC-33BCE38AB94E}"/>
              </a:ext>
            </a:extLst>
          </p:cNvPr>
          <p:cNvCxnSpPr/>
          <p:nvPr/>
        </p:nvCxnSpPr>
        <p:spPr>
          <a:xfrm flipH="1">
            <a:off x="1662392" y="3344543"/>
            <a:ext cx="1582077" cy="134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F172079-A76F-E848-AFFD-A0C69FDC5B69}"/>
              </a:ext>
            </a:extLst>
          </p:cNvPr>
          <p:cNvCxnSpPr>
            <a:cxnSpLocks/>
          </p:cNvCxnSpPr>
          <p:nvPr/>
        </p:nvCxnSpPr>
        <p:spPr>
          <a:xfrm flipH="1" flipV="1">
            <a:off x="1680288" y="3796303"/>
            <a:ext cx="2631795" cy="67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943ED30-BE28-6043-A4A4-B84C9172C660}"/>
              </a:ext>
            </a:extLst>
          </p:cNvPr>
          <p:cNvCxnSpPr>
            <a:cxnSpLocks/>
          </p:cNvCxnSpPr>
          <p:nvPr/>
        </p:nvCxnSpPr>
        <p:spPr>
          <a:xfrm flipH="1">
            <a:off x="4279514" y="2710768"/>
            <a:ext cx="300" cy="108553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10">
                <a:extLst>
                  <a:ext uri="{FF2B5EF4-FFF2-40B4-BE49-F238E27FC236}">
                    <a16:creationId xmlns:a16="http://schemas.microsoft.com/office/drawing/2014/main" id="{F26755ED-18E1-0B4B-A704-181303574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766" y="3115771"/>
                <a:ext cx="1647374" cy="585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</m:d>
                    </m:oMath>
                  </m:oMathPara>
                </a14:m>
                <a:endParaRPr lang="en-US" sz="1600" b="0" dirty="0">
                  <a:solidFill>
                    <a:srgbClr val="00B050"/>
                  </a:solidFill>
                </a:endParaRPr>
              </a:p>
              <a:p>
                <a:r>
                  <a:rPr lang="en-US" altLang="en-US" sz="1600" dirty="0">
                    <a:solidFill>
                      <a:srgbClr val="00B050"/>
                    </a:solidFill>
                  </a:rPr>
                  <a:t>+</a:t>
                </a:r>
              </a:p>
            </p:txBody>
          </p:sp>
        </mc:Choice>
        <mc:Fallback xmlns="">
          <p:sp>
            <p:nvSpPr>
              <p:cNvPr id="52" name="Rectangle 10">
                <a:extLst>
                  <a:ext uri="{FF2B5EF4-FFF2-40B4-BE49-F238E27FC236}">
                    <a16:creationId xmlns:a16="http://schemas.microsoft.com/office/drawing/2014/main" id="{F26755ED-18E1-0B4B-A704-181303574F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66" y="3115771"/>
                <a:ext cx="1647374" cy="585418"/>
              </a:xfrm>
              <a:prstGeom prst="rect">
                <a:avLst/>
              </a:prstGeom>
              <a:blipFill>
                <a:blip r:embed="rId8"/>
                <a:stretch>
                  <a:fillRect l="-2222" b="-12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10">
                <a:extLst>
                  <a:ext uri="{FF2B5EF4-FFF2-40B4-BE49-F238E27FC236}">
                    <a16:creationId xmlns:a16="http://schemas.microsoft.com/office/drawing/2014/main" id="{F9DC9159-6A8F-4144-A77F-91FDE87B7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664" y="3633409"/>
                <a:ext cx="1593578" cy="339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3" name="Rectangle 10">
                <a:extLst>
                  <a:ext uri="{FF2B5EF4-FFF2-40B4-BE49-F238E27FC236}">
                    <a16:creationId xmlns:a16="http://schemas.microsoft.com/office/drawing/2014/main" id="{F9DC9159-6A8F-4144-A77F-91FDE87B7B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664" y="3633409"/>
                <a:ext cx="1593578" cy="339196"/>
              </a:xfrm>
              <a:prstGeom prst="rect">
                <a:avLst/>
              </a:prstGeom>
              <a:blipFill>
                <a:blip r:embed="rId9"/>
                <a:stretch>
                  <a:fillRect b="-10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0366C97-129F-124E-A65A-9623C414E27D}"/>
                  </a:ext>
                </a:extLst>
              </p:cNvPr>
              <p:cNvSpPr txBox="1"/>
              <p:nvPr/>
            </p:nvSpPr>
            <p:spPr>
              <a:xfrm>
                <a:off x="5681845" y="3807568"/>
                <a:ext cx="4935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concave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0366C97-129F-124E-A65A-9623C414E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845" y="3807568"/>
                <a:ext cx="4935262" cy="461665"/>
              </a:xfrm>
              <a:prstGeom prst="rect">
                <a:avLst/>
              </a:prstGeom>
              <a:blipFill>
                <a:blip r:embed="rId10"/>
                <a:stretch>
                  <a:fillRect t="-9333" r="-12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462599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F1082-90F4-6849-9F1A-105C46CF06E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 rtl="1"/>
                <a:r>
                  <a:rPr lang="en-US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vice versa for convex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b="0" i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F1082-90F4-6849-9F1A-105C46CF06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162</a:t>
            </a:fld>
            <a:endParaRPr lang="en-US"/>
          </a:p>
        </p:txBody>
      </p:sp>
      <p:sp>
        <p:nvSpPr>
          <p:cNvPr id="13" name="Line 4">
            <a:extLst>
              <a:ext uri="{FF2B5EF4-FFF2-40B4-BE49-F238E27FC236}">
                <a16:creationId xmlns:a16="http://schemas.microsoft.com/office/drawing/2014/main" id="{98E59117-47F2-384E-8508-089BEC8F0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893" y="1959873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5">
            <a:extLst>
              <a:ext uri="{FF2B5EF4-FFF2-40B4-BE49-F238E27FC236}">
                <a16:creationId xmlns:a16="http://schemas.microsoft.com/office/drawing/2014/main" id="{871668E8-81CA-5646-B3D4-2FB0F2E16D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1893" y="5465073"/>
            <a:ext cx="391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F9FC29-8D6D-8C44-8C8B-930A1087B41B}"/>
              </a:ext>
            </a:extLst>
          </p:cNvPr>
          <p:cNvCxnSpPr>
            <a:cxnSpLocks/>
          </p:cNvCxnSpPr>
          <p:nvPr/>
        </p:nvCxnSpPr>
        <p:spPr>
          <a:xfrm flipV="1">
            <a:off x="3364811" y="5345552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589EC056-E8CD-9048-A120-7569FC25C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9426" y="4519904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B7373267-02C8-8A43-A21F-3459D3225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94" y="1665627"/>
                <a:ext cx="76610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B7373267-02C8-8A43-A21F-3459D3225D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194" y="1665627"/>
                <a:ext cx="766107" cy="400752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id="{64198B13-E357-7A42-9309-C2A307A19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4852" y="5490279"/>
                <a:ext cx="400494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id="{64198B13-E357-7A42-9309-C2A307A19F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4852" y="5490279"/>
                <a:ext cx="400494" cy="4007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3415D93-EECA-9C4B-B457-A1936C312AD1}"/>
              </a:ext>
            </a:extLst>
          </p:cNvPr>
          <p:cNvCxnSpPr>
            <a:cxnSpLocks/>
          </p:cNvCxnSpPr>
          <p:nvPr/>
        </p:nvCxnSpPr>
        <p:spPr>
          <a:xfrm flipV="1">
            <a:off x="4279831" y="5345552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27E80E6-51AF-004E-9526-65E109F5D853}"/>
              </a:ext>
            </a:extLst>
          </p:cNvPr>
          <p:cNvCxnSpPr>
            <a:cxnSpLocks/>
          </p:cNvCxnSpPr>
          <p:nvPr/>
        </p:nvCxnSpPr>
        <p:spPr>
          <a:xfrm flipV="1">
            <a:off x="2441946" y="5345552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3C29462D-9A12-964F-868B-1BA03C8A2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3652" y="5533932"/>
                <a:ext cx="574709" cy="462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3C29462D-9A12-964F-868B-1BA03C8A23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3652" y="5533932"/>
                <a:ext cx="574709" cy="462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0">
                <a:extLst>
                  <a:ext uri="{FF2B5EF4-FFF2-40B4-BE49-F238E27FC236}">
                    <a16:creationId xmlns:a16="http://schemas.microsoft.com/office/drawing/2014/main" id="{47A1F74E-2C78-2448-87A8-E4B2F60A0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9043" y="5573900"/>
                <a:ext cx="124450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5" name="Rectangle 10">
                <a:extLst>
                  <a:ext uri="{FF2B5EF4-FFF2-40B4-BE49-F238E27FC236}">
                    <a16:creationId xmlns:a16="http://schemas.microsoft.com/office/drawing/2014/main" id="{47A1F74E-2C78-2448-87A8-E4B2F60A01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9043" y="5573900"/>
                <a:ext cx="1244507" cy="4007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3F0F1F42-D453-5147-919C-90970367C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8331" y="5564709"/>
                <a:ext cx="124450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3F0F1F42-D453-5147-919C-90970367C2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8331" y="5564709"/>
                <a:ext cx="1244507" cy="4007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>
            <a:extLst>
              <a:ext uri="{FF2B5EF4-FFF2-40B4-BE49-F238E27FC236}">
                <a16:creationId xmlns:a16="http://schemas.microsoft.com/office/drawing/2014/main" id="{DF6DBBFA-C749-9341-8E0E-4EE4C7765B3B}"/>
              </a:ext>
            </a:extLst>
          </p:cNvPr>
          <p:cNvSpPr/>
          <p:nvPr/>
        </p:nvSpPr>
        <p:spPr>
          <a:xfrm rot="5400000">
            <a:off x="-1272432" y="-1882873"/>
            <a:ext cx="5869649" cy="7616634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0ADEF2A-A2AA-5F47-89D4-B7EC46E77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625" y="4694187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258C5B9-94F0-6F46-9738-E2B7CDA7B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366" y="3923042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A0C60B4-AF7A-2942-A41D-F3369F1410F9}"/>
              </a:ext>
            </a:extLst>
          </p:cNvPr>
          <p:cNvCxnSpPr>
            <a:stCxn id="31" idx="6"/>
            <a:endCxn id="32" idx="3"/>
          </p:cNvCxnSpPr>
          <p:nvPr/>
        </p:nvCxnSpPr>
        <p:spPr>
          <a:xfrm flipV="1">
            <a:off x="2521525" y="4107324"/>
            <a:ext cx="1693459" cy="6948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5DE81B49-B442-EF49-9E2E-28715EF9F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9021" y="4269575"/>
            <a:ext cx="215900" cy="215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10">
                <a:extLst>
                  <a:ext uri="{FF2B5EF4-FFF2-40B4-BE49-F238E27FC236}">
                    <a16:creationId xmlns:a16="http://schemas.microsoft.com/office/drawing/2014/main" id="{37329869-558C-354E-A5B9-F7DEDACBB9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862" y="4761675"/>
                <a:ext cx="809965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Rectangle 10">
                <a:extLst>
                  <a:ext uri="{FF2B5EF4-FFF2-40B4-BE49-F238E27FC236}">
                    <a16:creationId xmlns:a16="http://schemas.microsoft.com/office/drawing/2014/main" id="{37329869-558C-354E-A5B9-F7DEDACBB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862" y="4761675"/>
                <a:ext cx="809965" cy="369974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945193D-61A7-3E42-96A7-F28191565FE8}"/>
              </a:ext>
            </a:extLst>
          </p:cNvPr>
          <p:cNvCxnSpPr>
            <a:cxnSpLocks/>
          </p:cNvCxnSpPr>
          <p:nvPr/>
        </p:nvCxnSpPr>
        <p:spPr>
          <a:xfrm flipH="1" flipV="1">
            <a:off x="1662392" y="4016928"/>
            <a:ext cx="2607940" cy="32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A416D97-9655-9141-91E4-B90B289CE573}"/>
              </a:ext>
            </a:extLst>
          </p:cNvPr>
          <p:cNvCxnSpPr/>
          <p:nvPr/>
        </p:nvCxnSpPr>
        <p:spPr>
          <a:xfrm flipH="1">
            <a:off x="1682601" y="4359029"/>
            <a:ext cx="1582077" cy="134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E17BF4-4D25-594F-B3CC-33BCE38AB94E}"/>
              </a:ext>
            </a:extLst>
          </p:cNvPr>
          <p:cNvCxnSpPr/>
          <p:nvPr/>
        </p:nvCxnSpPr>
        <p:spPr>
          <a:xfrm flipH="1">
            <a:off x="1662392" y="4619827"/>
            <a:ext cx="1582077" cy="134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F172079-A76F-E848-AFFD-A0C69FDC5B69}"/>
              </a:ext>
            </a:extLst>
          </p:cNvPr>
          <p:cNvCxnSpPr>
            <a:cxnSpLocks/>
          </p:cNvCxnSpPr>
          <p:nvPr/>
        </p:nvCxnSpPr>
        <p:spPr>
          <a:xfrm flipH="1" flipV="1">
            <a:off x="1668489" y="4879800"/>
            <a:ext cx="2631795" cy="67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943ED30-BE28-6043-A4A4-B84C9172C660}"/>
              </a:ext>
            </a:extLst>
          </p:cNvPr>
          <p:cNvCxnSpPr>
            <a:cxnSpLocks/>
            <a:stCxn id="32" idx="0"/>
          </p:cNvCxnSpPr>
          <p:nvPr/>
        </p:nvCxnSpPr>
        <p:spPr>
          <a:xfrm>
            <a:off x="4291316" y="3923042"/>
            <a:ext cx="8968" cy="9459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10">
                <a:extLst>
                  <a:ext uri="{FF2B5EF4-FFF2-40B4-BE49-F238E27FC236}">
                    <a16:creationId xmlns:a16="http://schemas.microsoft.com/office/drawing/2014/main" id="{F26755ED-18E1-0B4B-A704-181303574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97" y="3854550"/>
                <a:ext cx="1647374" cy="8316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</m:d>
                    </m:oMath>
                  </m:oMathPara>
                </a14:m>
                <a:endParaRPr lang="en-US" sz="1600" b="0" dirty="0">
                  <a:solidFill>
                    <a:srgbClr val="00B050"/>
                  </a:solidFill>
                </a:endParaRPr>
              </a:p>
              <a:p>
                <a:r>
                  <a:rPr lang="en-US" sz="1600" dirty="0">
                    <a:solidFill>
                      <a:srgbClr val="92D050"/>
                    </a:solidFill>
                  </a:rPr>
                  <a:t> </a:t>
                </a:r>
                <a:r>
                  <a:rPr lang="en-US" sz="1600" dirty="0">
                    <a:solidFill>
                      <a:srgbClr val="00B050"/>
                    </a:solidFill>
                  </a:rPr>
                  <a:t>+</a:t>
                </a:r>
                <a:endParaRPr lang="en-US" sz="1600" b="0" dirty="0">
                  <a:solidFill>
                    <a:srgbClr val="00B050"/>
                  </a:solidFill>
                </a:endParaRPr>
              </a:p>
              <a:p>
                <a:endParaRPr lang="en-US" altLang="en-US" sz="16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52" name="Rectangle 10">
                <a:extLst>
                  <a:ext uri="{FF2B5EF4-FFF2-40B4-BE49-F238E27FC236}">
                    <a16:creationId xmlns:a16="http://schemas.microsoft.com/office/drawing/2014/main" id="{F26755ED-18E1-0B4B-A704-181303574F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97" y="3854550"/>
                <a:ext cx="1647374" cy="8316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10">
                <a:extLst>
                  <a:ext uri="{FF2B5EF4-FFF2-40B4-BE49-F238E27FC236}">
                    <a16:creationId xmlns:a16="http://schemas.microsoft.com/office/drawing/2014/main" id="{F9DC9159-6A8F-4144-A77F-91FDE87B7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20" y="4351476"/>
                <a:ext cx="1593578" cy="339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3" name="Rectangle 10">
                <a:extLst>
                  <a:ext uri="{FF2B5EF4-FFF2-40B4-BE49-F238E27FC236}">
                    <a16:creationId xmlns:a16="http://schemas.microsoft.com/office/drawing/2014/main" id="{F9DC9159-6A8F-4144-A77F-91FDE87B7B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720" y="4351476"/>
                <a:ext cx="1593578" cy="339196"/>
              </a:xfrm>
              <a:prstGeom prst="rect">
                <a:avLst/>
              </a:prstGeom>
              <a:blipFill>
                <a:blip r:embed="rId10"/>
                <a:stretch>
                  <a:fillRect b="-127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0366C97-129F-124E-A65A-9623C414E27D}"/>
                  </a:ext>
                </a:extLst>
              </p:cNvPr>
              <p:cNvSpPr txBox="1"/>
              <p:nvPr/>
            </p:nvSpPr>
            <p:spPr>
              <a:xfrm>
                <a:off x="6061107" y="3502857"/>
                <a:ext cx="47637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convex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0366C97-129F-124E-A65A-9623C414E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107" y="3502857"/>
                <a:ext cx="4763740" cy="461665"/>
              </a:xfrm>
              <a:prstGeom prst="rect">
                <a:avLst/>
              </a:prstGeom>
              <a:blipFill>
                <a:blip r:embed="rId11"/>
                <a:stretch>
                  <a:fillRect t="-9333" r="-128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0913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1082-90F4-6849-9F1A-105C46CF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aversion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163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2CDC48-FE5B-5143-9ACB-3012640594E8}"/>
                  </a:ext>
                </a:extLst>
              </p:cNvPr>
              <p:cNvSpPr txBox="1"/>
              <p:nvPr/>
            </p:nvSpPr>
            <p:spPr>
              <a:xfrm>
                <a:off x="2562537" y="2132394"/>
                <a:ext cx="7320516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/>
                  <a:t>Defined as: 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/>
                  <a:t>For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any</a:t>
                </a:r>
                <a:r>
                  <a:rPr lang="en-US" sz="2400" dirty="0"/>
                  <a:t> fair bet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and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any</a:t>
                </a:r>
                <a:r>
                  <a:rPr lang="en-US" sz="2400" dirty="0"/>
                  <a:t> wealth level, 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 is at least as good as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endParaRPr lang="en-US" sz="2400" u="sng" dirty="0"/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7030A0"/>
                    </a:solidFill>
                  </a:rPr>
                  <a:t>Risk loving</a:t>
                </a:r>
                <a:r>
                  <a:rPr lang="en-US" sz="2400" dirty="0"/>
                  <a:t>: the other way </a:t>
                </a:r>
                <a:r>
                  <a:rPr lang="en-US" sz="2400" dirty="0" smtClean="0"/>
                  <a:t>around 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2CDC48-FE5B-5143-9ACB-301264059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537" y="2132394"/>
                <a:ext cx="7320516" cy="3170099"/>
              </a:xfrm>
              <a:prstGeom prst="rect">
                <a:avLst/>
              </a:prstGeom>
              <a:blipFill>
                <a:blip r:embed="rId2"/>
                <a:stretch>
                  <a:fillRect l="-1249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35171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1082-90F4-6849-9F1A-105C46CF0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47783" cy="1325563"/>
          </a:xfrm>
        </p:spPr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maximization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164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2CDC48-FE5B-5143-9ACB-3012640594E8}"/>
                  </a:ext>
                </a:extLst>
              </p:cNvPr>
              <p:cNvSpPr txBox="1"/>
              <p:nvPr/>
            </p:nvSpPr>
            <p:spPr>
              <a:xfrm>
                <a:off x="2564700" y="2425961"/>
                <a:ext cx="7320516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/>
                  <a:t>Risk </a:t>
                </a:r>
                <a:r>
                  <a:rPr lang="en-US" sz="2800" dirty="0">
                    <a:solidFill>
                      <a:srgbClr val="FF0000"/>
                    </a:solidFill>
                  </a:rPr>
                  <a:t>aversion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70C0"/>
                    </a:solidFill>
                  </a:rPr>
                  <a:t>concave</a:t>
                </a:r>
              </a:p>
              <a:p>
                <a:pPr>
                  <a:spcAft>
                    <a:spcPts val="600"/>
                  </a:spcAft>
                </a:pPr>
                <a:endParaRPr lang="en-US" sz="2800" dirty="0"/>
              </a:p>
              <a:p>
                <a:pPr>
                  <a:spcAft>
                    <a:spcPts val="600"/>
                  </a:spcAft>
                </a:pPr>
                <a:r>
                  <a:rPr lang="en-US" sz="2800" dirty="0"/>
                  <a:t>Risk </a:t>
                </a:r>
                <a:r>
                  <a:rPr lang="en-US" sz="2800" dirty="0">
                    <a:solidFill>
                      <a:srgbClr val="FF0000"/>
                    </a:solidFill>
                  </a:rPr>
                  <a:t>loving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70C0"/>
                    </a:solidFill>
                  </a:rPr>
                  <a:t>convex</a:t>
                </a:r>
              </a:p>
              <a:p>
                <a:pPr>
                  <a:spcAft>
                    <a:spcPts val="600"/>
                  </a:spcAft>
                </a:pPr>
                <a:endParaRPr lang="en-US" sz="2800" dirty="0"/>
              </a:p>
              <a:p>
                <a:pPr>
                  <a:spcAft>
                    <a:spcPts val="600"/>
                  </a:spcAft>
                </a:pPr>
                <a:r>
                  <a:rPr lang="en-US" sz="2800" dirty="0"/>
                  <a:t>(Both can be defined in the strict sense)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2CDC48-FE5B-5143-9ACB-301264059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00" y="2425961"/>
                <a:ext cx="7320516" cy="2554545"/>
              </a:xfrm>
              <a:prstGeom prst="rect">
                <a:avLst/>
              </a:prstGeom>
              <a:blipFill>
                <a:blip r:embed="rId2"/>
                <a:stretch>
                  <a:fillRect l="-1749" t="-2625" b="-5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03724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1082-90F4-6849-9F1A-105C46CF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165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2CDC48-FE5B-5143-9ACB-3012640594E8}"/>
                  </a:ext>
                </a:extLst>
              </p:cNvPr>
              <p:cNvSpPr txBox="1"/>
              <p:nvPr/>
            </p:nvSpPr>
            <p:spPr>
              <a:xfrm>
                <a:off x="1986959" y="1983900"/>
                <a:ext cx="8218081" cy="3631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/>
                  <a:t>Car worth </a:t>
                </a:r>
                <a:r>
                  <a:rPr lang="en-US" sz="2800" dirty="0">
                    <a:solidFill>
                      <a:srgbClr val="00B050"/>
                    </a:solidFill>
                  </a:rPr>
                  <a:t>100,000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/>
                  <a:t>might be stolen with probability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1</a:t>
                </a:r>
                <a:r>
                  <a:rPr lang="en-US" sz="2800" dirty="0">
                    <a:solidFill>
                      <a:srgbClr val="00B050"/>
                    </a:solidFill>
                  </a:rPr>
                  <a:t>%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/>
                  <a:t>Insurance premium </a:t>
                </a:r>
                <a:r>
                  <a:rPr lang="en-US" sz="2800" dirty="0">
                    <a:solidFill>
                      <a:srgbClr val="00B050"/>
                    </a:solidFill>
                  </a:rPr>
                  <a:t>2,000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/>
                  <a:t>Expected </a:t>
                </a:r>
                <a:r>
                  <a:rPr lang="en-US" sz="2800" dirty="0">
                    <a:solidFill>
                      <a:srgbClr val="0070C0"/>
                    </a:solidFill>
                  </a:rPr>
                  <a:t>value</a:t>
                </a:r>
                <a:r>
                  <a:rPr lang="en-US" sz="2800" dirty="0"/>
                  <a:t> maximization: don’t </a:t>
                </a:r>
                <a:r>
                  <a:rPr lang="en-US" sz="2800" dirty="0" smtClean="0"/>
                  <a:t>insure</a:t>
                </a:r>
                <a:endParaRPr lang="en-US" sz="2800" dirty="0"/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99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000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01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99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000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98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2CDC48-FE5B-5143-9ACB-301264059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959" y="1983900"/>
                <a:ext cx="8218081" cy="3631763"/>
              </a:xfrm>
              <a:prstGeom prst="rect">
                <a:avLst/>
              </a:prstGeom>
              <a:blipFill>
                <a:blip r:embed="rId2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146442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problem - cont.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166</a:t>
            </a:fld>
            <a:endParaRPr lang="en-US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DDC02AD9-7F66-8348-B194-78AB8D8094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893" y="1959873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F78715A1-3E3F-EF4D-B091-827FA62C38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1893" y="5465073"/>
            <a:ext cx="391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3F0043-C69A-3C46-997A-63AC20AB7370}"/>
              </a:ext>
            </a:extLst>
          </p:cNvPr>
          <p:cNvCxnSpPr>
            <a:cxnSpLocks/>
          </p:cNvCxnSpPr>
          <p:nvPr/>
        </p:nvCxnSpPr>
        <p:spPr>
          <a:xfrm flipV="1">
            <a:off x="3822321" y="5345552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0C6CDAE-9B33-7E48-A8C1-6D982865B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371" y="2688347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0AC5A669-AB5D-7749-B6CC-5D17D5447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94" y="1665627"/>
                <a:ext cx="76610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0AC5A669-AB5D-7749-B6CC-5D17D5447B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194" y="1665627"/>
                <a:ext cx="766107" cy="400752"/>
              </a:xfrm>
              <a:prstGeom prst="rect">
                <a:avLst/>
              </a:prstGeom>
              <a:blipFill>
                <a:blip r:embed="rId2"/>
                <a:stretch>
                  <a:fillRect b="-18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id="{30ADD14D-BE0F-B043-BDAB-D85C83AE9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4852" y="5490279"/>
                <a:ext cx="400494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id="{30ADD14D-BE0F-B043-BDAB-D85C83AE9F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4852" y="5490279"/>
                <a:ext cx="400494" cy="4007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C187FD-FA4F-1D4E-896B-C187E7EAF3CE}"/>
              </a:ext>
            </a:extLst>
          </p:cNvPr>
          <p:cNvCxnSpPr>
            <a:cxnSpLocks/>
          </p:cNvCxnSpPr>
          <p:nvPr/>
        </p:nvCxnSpPr>
        <p:spPr>
          <a:xfrm flipV="1">
            <a:off x="4279831" y="5345552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0">
                <a:extLst>
                  <a:ext uri="{FF2B5EF4-FFF2-40B4-BE49-F238E27FC236}">
                    <a16:creationId xmlns:a16="http://schemas.microsoft.com/office/drawing/2014/main" id="{ED9BD30E-F9AB-4A4B-A30B-EFE04E144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1976" y="5613389"/>
                <a:ext cx="541815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98</m:t>
                      </m:r>
                    </m:oMath>
                  </m:oMathPara>
                </a14:m>
                <a:endParaRPr lang="en-US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Rectangle 10">
                <a:extLst>
                  <a:ext uri="{FF2B5EF4-FFF2-40B4-BE49-F238E27FC236}">
                    <a16:creationId xmlns:a16="http://schemas.microsoft.com/office/drawing/2014/main" id="{ED9BD30E-F9AB-4A4B-A30B-EFE04E144D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1976" y="5613389"/>
                <a:ext cx="541815" cy="4007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0">
                <a:extLst>
                  <a:ext uri="{FF2B5EF4-FFF2-40B4-BE49-F238E27FC236}">
                    <a16:creationId xmlns:a16="http://schemas.microsoft.com/office/drawing/2014/main" id="{ECB677C8-C99A-6B42-BD02-86DE0C08B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4366" y="5613389"/>
                <a:ext cx="684483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altLang="en-US" sz="20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15" name="Rectangle 10">
                <a:extLst>
                  <a:ext uri="{FF2B5EF4-FFF2-40B4-BE49-F238E27FC236}">
                    <a16:creationId xmlns:a16="http://schemas.microsoft.com/office/drawing/2014/main" id="{ECB677C8-C99A-6B42-BD02-86DE0C08BB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4366" y="5613389"/>
                <a:ext cx="684483" cy="4007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>
            <a:extLst>
              <a:ext uri="{FF2B5EF4-FFF2-40B4-BE49-F238E27FC236}">
                <a16:creationId xmlns:a16="http://schemas.microsoft.com/office/drawing/2014/main" id="{405717A2-ACA7-0B42-9669-A5F700EE6F8D}"/>
              </a:ext>
            </a:extLst>
          </p:cNvPr>
          <p:cNvSpPr/>
          <p:nvPr/>
        </p:nvSpPr>
        <p:spPr>
          <a:xfrm rot="16200000">
            <a:off x="2545385" y="1635447"/>
            <a:ext cx="5869649" cy="7616634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5B16C6F-E81A-374C-A380-BF9EE2F8B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426" y="3695057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B196932-A426-2541-8496-5628446D4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881" y="2554845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AB3B1-FA99-1049-90D6-B22A7DD2C87F}"/>
              </a:ext>
            </a:extLst>
          </p:cNvPr>
          <p:cNvCxnSpPr>
            <a:stCxn id="17" idx="6"/>
            <a:endCxn id="18" idx="3"/>
          </p:cNvCxnSpPr>
          <p:nvPr/>
        </p:nvCxnSpPr>
        <p:spPr>
          <a:xfrm flipV="1">
            <a:off x="2471326" y="2739127"/>
            <a:ext cx="1732173" cy="10638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45828BFD-27D6-394B-B1A0-E57F4B254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384" y="2889155"/>
            <a:ext cx="215900" cy="215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id="{75FA242A-10F8-5E47-A64F-5CE1AF571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359" y="2627131"/>
                <a:ext cx="1023405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98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id="{75FA242A-10F8-5E47-A64F-5CE1AF571C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359" y="2627131"/>
                <a:ext cx="1023405" cy="369974"/>
              </a:xfrm>
              <a:prstGeom prst="rect">
                <a:avLst/>
              </a:prstGeom>
              <a:blipFill>
                <a:blip r:embed="rId6"/>
                <a:stretch>
                  <a:fillRect r="-19048" b="-147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8E4F391-C795-F54B-A820-FB56D91CFEAA}"/>
              </a:ext>
            </a:extLst>
          </p:cNvPr>
          <p:cNvCxnSpPr>
            <a:cxnSpLocks/>
          </p:cNvCxnSpPr>
          <p:nvPr/>
        </p:nvCxnSpPr>
        <p:spPr>
          <a:xfrm flipH="1" flipV="1">
            <a:off x="1671891" y="2688347"/>
            <a:ext cx="2607940" cy="32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AAC2015-60D6-EE4A-900B-F76896FB4B0F}"/>
              </a:ext>
            </a:extLst>
          </p:cNvPr>
          <p:cNvCxnSpPr/>
          <p:nvPr/>
        </p:nvCxnSpPr>
        <p:spPr>
          <a:xfrm flipH="1">
            <a:off x="1657569" y="2829469"/>
            <a:ext cx="207234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46ED40C-23EC-5946-80E7-B77BFEB30F71}"/>
              </a:ext>
            </a:extLst>
          </p:cNvPr>
          <p:cNvCxnSpPr>
            <a:stCxn id="20" idx="2"/>
          </p:cNvCxnSpPr>
          <p:nvPr/>
        </p:nvCxnSpPr>
        <p:spPr>
          <a:xfrm flipH="1">
            <a:off x="1680288" y="2997105"/>
            <a:ext cx="2042096" cy="3411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F5DDFBC-5CBD-D54E-9987-3099E4F598EA}"/>
              </a:ext>
            </a:extLst>
          </p:cNvPr>
          <p:cNvCxnSpPr>
            <a:cxnSpLocks/>
          </p:cNvCxnSpPr>
          <p:nvPr/>
        </p:nvCxnSpPr>
        <p:spPr>
          <a:xfrm flipH="1" flipV="1">
            <a:off x="1680288" y="3796303"/>
            <a:ext cx="2631795" cy="67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F9E24F-3836-F243-89AF-CEDC0531EBCF}"/>
              </a:ext>
            </a:extLst>
          </p:cNvPr>
          <p:cNvCxnSpPr>
            <a:cxnSpLocks/>
          </p:cNvCxnSpPr>
          <p:nvPr/>
        </p:nvCxnSpPr>
        <p:spPr>
          <a:xfrm flipH="1">
            <a:off x="4279514" y="2710768"/>
            <a:ext cx="300" cy="108553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10">
                <a:extLst>
                  <a:ext uri="{FF2B5EF4-FFF2-40B4-BE49-F238E27FC236}">
                    <a16:creationId xmlns:a16="http://schemas.microsoft.com/office/drawing/2014/main" id="{70C27939-0A5E-3747-B812-8672E35773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766" y="3115771"/>
                <a:ext cx="1697965" cy="585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99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e>
                      </m:d>
                    </m:oMath>
                  </m:oMathPara>
                </a14:m>
                <a:endParaRPr lang="en-US" sz="1600" b="0" dirty="0">
                  <a:solidFill>
                    <a:srgbClr val="00B050"/>
                  </a:solidFill>
                </a:endParaRPr>
              </a:p>
              <a:p>
                <a:r>
                  <a:rPr lang="en-US" altLang="en-US" sz="1600" dirty="0">
                    <a:solidFill>
                      <a:srgbClr val="00B050"/>
                    </a:solidFill>
                  </a:rPr>
                  <a:t>+</a:t>
                </a:r>
              </a:p>
            </p:txBody>
          </p:sp>
        </mc:Choice>
        <mc:Fallback xmlns="">
          <p:sp>
            <p:nvSpPr>
              <p:cNvPr id="27" name="Rectangle 10">
                <a:extLst>
                  <a:ext uri="{FF2B5EF4-FFF2-40B4-BE49-F238E27FC236}">
                    <a16:creationId xmlns:a16="http://schemas.microsoft.com/office/drawing/2014/main" id="{70C27939-0A5E-3747-B812-8672E35773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66" y="3115771"/>
                <a:ext cx="1697965" cy="585418"/>
              </a:xfrm>
              <a:prstGeom prst="rect">
                <a:avLst/>
              </a:prstGeom>
              <a:blipFill>
                <a:blip r:embed="rId7"/>
                <a:stretch>
                  <a:fillRect l="-2158" b="-12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10">
                <a:extLst>
                  <a:ext uri="{FF2B5EF4-FFF2-40B4-BE49-F238E27FC236}">
                    <a16:creationId xmlns:a16="http://schemas.microsoft.com/office/drawing/2014/main" id="{66AFD98A-EA0B-E046-BF6A-29953D66D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664" y="3633409"/>
                <a:ext cx="1031116" cy="339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01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Rectangle 10">
                <a:extLst>
                  <a:ext uri="{FF2B5EF4-FFF2-40B4-BE49-F238E27FC236}">
                    <a16:creationId xmlns:a16="http://schemas.microsoft.com/office/drawing/2014/main" id="{66AFD98A-EA0B-E046-BF6A-29953D66DC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664" y="3633409"/>
                <a:ext cx="1031116" cy="339196"/>
              </a:xfrm>
              <a:prstGeom prst="rect">
                <a:avLst/>
              </a:prstGeom>
              <a:blipFill>
                <a:blip r:embed="rId8"/>
                <a:stretch>
                  <a:fillRect b="-10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CAD7B04-A220-1048-9ACB-1A031A45B4CD}"/>
                  </a:ext>
                </a:extLst>
              </p:cNvPr>
              <p:cNvSpPr txBox="1"/>
              <p:nvPr/>
            </p:nvSpPr>
            <p:spPr>
              <a:xfrm>
                <a:off x="5681845" y="3238689"/>
                <a:ext cx="657731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However,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risk averse </a:t>
                </a:r>
                <a:r>
                  <a:rPr lang="en-US" sz="2400" dirty="0"/>
                  <a:t>agent might have: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99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000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CAD7B04-A220-1048-9ACB-1A031A45B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845" y="3238689"/>
                <a:ext cx="6577314" cy="1569660"/>
              </a:xfrm>
              <a:prstGeom prst="rect">
                <a:avLst/>
              </a:prstGeom>
              <a:blipFill>
                <a:blip r:embed="rId9"/>
                <a:stretch>
                  <a:fillRect l="-1390" t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7503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1082-90F4-6849-9F1A-105C46CF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know…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167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CDC48-FE5B-5143-9ACB-3012640594E8}"/>
              </a:ext>
            </a:extLst>
          </p:cNvPr>
          <p:cNvSpPr txBox="1"/>
          <p:nvPr/>
        </p:nvSpPr>
        <p:spPr>
          <a:xfrm>
            <a:off x="1492663" y="2079328"/>
            <a:ext cx="901714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that the premium is </a:t>
            </a:r>
            <a:r>
              <a:rPr lang="en-US" sz="2400" dirty="0">
                <a:solidFill>
                  <a:srgbClr val="FF0000"/>
                </a:solidFill>
              </a:rPr>
              <a:t>greater</a:t>
            </a:r>
            <a:r>
              <a:rPr lang="en-US" sz="2400" dirty="0"/>
              <a:t> than expected loss? </a:t>
            </a:r>
          </a:p>
          <a:p>
            <a:pPr marL="571500" indent="-5715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Because insurance companies make money</a:t>
            </a:r>
          </a:p>
          <a:p>
            <a:pPr marL="571500" indent="-5715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At least those who are around</a:t>
            </a:r>
          </a:p>
          <a:p>
            <a:pPr marL="571500" indent="-5715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What’s the difference between the insurance company and the agent?</a:t>
            </a:r>
          </a:p>
        </p:txBody>
      </p:sp>
    </p:spTree>
    <p:extLst>
      <p:ext uri="{BB962C8B-B14F-4D97-AF65-F5344CB8AC3E}">
        <p14:creationId xmlns:p14="http://schemas.microsoft.com/office/powerpoint/2010/main" val="238870957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1082-90F4-6849-9F1A-105C46CF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of large numbers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(LLN)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168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2CDC48-FE5B-5143-9ACB-3012640594E8}"/>
                  </a:ext>
                </a:extLst>
              </p:cNvPr>
              <p:cNvSpPr txBox="1"/>
              <p:nvPr/>
            </p:nvSpPr>
            <p:spPr>
              <a:xfrm>
                <a:off x="1587425" y="2044604"/>
                <a:ext cx="9017149" cy="273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</a:t>
                </a:r>
                <a:r>
                  <a:rPr lang="en-US" sz="2800" dirty="0" err="1"/>
                  <a:t>i.i.d</a:t>
                </a:r>
                <a:r>
                  <a:rPr lang="en-US" sz="2800" dirty="0"/>
                  <a:t>. (identically and independently distributed) </a:t>
                </a:r>
              </a:p>
              <a:p>
                <a:pPr>
                  <a:spcAft>
                    <a:spcPts val="600"/>
                  </a:spcAft>
                </a:pPr>
                <a:endParaRPr lang="en-US" sz="2800" dirty="0"/>
              </a:p>
              <a:p>
                <a:pPr>
                  <a:spcAft>
                    <a:spcPts val="600"/>
                  </a:spcAft>
                </a:pPr>
                <a:r>
                  <a:rPr lang="en-US" sz="2800" dirty="0"/>
                  <a:t>	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/>
              </a:p>
              <a:p>
                <a:pPr>
                  <a:spcAft>
                    <a:spcPts val="600"/>
                  </a:spcAft>
                </a:pPr>
                <a:endParaRPr lang="en-US" sz="2800" dirty="0"/>
              </a:p>
              <a:p>
                <a:pPr>
                  <a:spcAft>
                    <a:spcPts val="600"/>
                  </a:spcAft>
                </a:pPr>
                <a:r>
                  <a:rPr lang="en-US" sz="2800" dirty="0"/>
                  <a:t>Then: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where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2CDC48-FE5B-5143-9ACB-301264059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425" y="2044604"/>
                <a:ext cx="9017149" cy="2734338"/>
              </a:xfrm>
              <a:prstGeom prst="rect">
                <a:avLst/>
              </a:prstGeom>
              <a:blipFill>
                <a:blip r:embed="rId2"/>
                <a:stretch>
                  <a:fillRect l="-1351" t="-2227" r="-405" b="-5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269242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1082-90F4-6849-9F1A-105C46CF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of large numbers – cont.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169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2CDC48-FE5B-5143-9ACB-3012640594E8}"/>
                  </a:ext>
                </a:extLst>
              </p:cNvPr>
              <p:cNvSpPr txBox="1"/>
              <p:nvPr/>
            </p:nvSpPr>
            <p:spPr>
              <a:xfrm>
                <a:off x="2240898" y="2244906"/>
                <a:ext cx="7244065" cy="2908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/>
                  <a:t>Important:</a:t>
                </a:r>
              </a:p>
              <a:p>
                <a:pPr marL="571500" indent="-5715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70C0"/>
                    </a:solidFill>
                  </a:rPr>
                  <a:t>Identicality</a:t>
                </a:r>
                <a:r>
                  <a:rPr lang="en-US" sz="2800" dirty="0"/>
                  <a:t> (or something close)</a:t>
                </a:r>
              </a:p>
              <a:p>
                <a:pPr marL="571500" indent="-5715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70C0"/>
                    </a:solidFill>
                  </a:rPr>
                  <a:t>Independence</a:t>
                </a:r>
                <a:r>
                  <a:rPr lang="en-US" sz="2800" dirty="0"/>
                  <a:t> (or something close)</a:t>
                </a:r>
              </a:p>
              <a:p>
                <a:pPr marL="571500" indent="-5715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70C0"/>
                    </a:solidFill>
                  </a:rPr>
                  <a:t>Large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2CDC48-FE5B-5143-9ACB-301264059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898" y="2244906"/>
                <a:ext cx="7244065" cy="2908489"/>
              </a:xfrm>
              <a:prstGeom prst="rect">
                <a:avLst/>
              </a:prstGeom>
              <a:blipFill>
                <a:blip r:embed="rId2"/>
                <a:stretch>
                  <a:fillRect l="-1768" b="-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649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Graphically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1960D46-B0A8-0248-8AD2-7D81A3A168AF}"/>
                  </a:ext>
                </a:extLst>
              </p:cNvPr>
              <p:cNvSpPr txBox="1"/>
              <p:nvPr/>
            </p:nvSpPr>
            <p:spPr>
              <a:xfrm>
                <a:off x="6308035" y="1690688"/>
                <a:ext cx="3571619" cy="1318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𝑊𝐿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he-IL" sz="2800" dirty="0">
                  <a:solidFill>
                    <a:srgbClr val="00B050"/>
                  </a:solidFill>
                </a:endParaRPr>
              </a:p>
              <a:p>
                <a:pPr algn="r" rtl="1"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1960D46-B0A8-0248-8AD2-7D81A3A16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035" y="1690688"/>
                <a:ext cx="3571619" cy="13181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3">
            <a:extLst>
              <a:ext uri="{FF2B5EF4-FFF2-40B4-BE49-F238E27FC236}">
                <a16:creationId xmlns:a16="http://schemas.microsoft.com/office/drawing/2014/main" id="{D26E2739-7DDF-804D-9E9E-6B97D7D0EC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1785938"/>
            <a:ext cx="0" cy="376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03C9D85F-F467-E240-9857-0005EBC20F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548313"/>
            <a:ext cx="3325129" cy="323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C89D40F-2403-DD4A-A6F6-EF6D44775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356" y="5664863"/>
                <a:ext cx="367024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C89D40F-2403-DD4A-A6F6-EF6D44775B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0356" y="5664863"/>
                <a:ext cx="367024" cy="369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BA3D57-020D-5E44-BE74-EA0D4594BDBA}"/>
              </a:ext>
            </a:extLst>
          </p:cNvPr>
          <p:cNvCxnSpPr>
            <a:cxnSpLocks/>
          </p:cNvCxnSpPr>
          <p:nvPr/>
        </p:nvCxnSpPr>
        <p:spPr>
          <a:xfrm>
            <a:off x="1547813" y="2468452"/>
            <a:ext cx="2573613" cy="3112219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6BABD3B-6062-9A4C-B837-F725768CA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159" y="1508092"/>
                <a:ext cx="383951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6BABD3B-6062-9A4C-B837-F725768CAB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159" y="1508092"/>
                <a:ext cx="383951" cy="3699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AFC2315-5885-3346-921B-F2AD6B0B92D1}"/>
              </a:ext>
            </a:extLst>
          </p:cNvPr>
          <p:cNvSpPr txBox="1"/>
          <p:nvPr/>
        </p:nvSpPr>
        <p:spPr>
          <a:xfrm>
            <a:off x="3912074" y="570494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554016-A68E-334E-B9F1-000050B6967F}"/>
                  </a:ext>
                </a:extLst>
              </p:cNvPr>
              <p:cNvSpPr txBox="1"/>
              <p:nvPr/>
            </p:nvSpPr>
            <p:spPr>
              <a:xfrm>
                <a:off x="838200" y="2175590"/>
                <a:ext cx="722697" cy="65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554016-A68E-334E-B9F1-000050B69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75590"/>
                <a:ext cx="722697" cy="6580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559821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1082-90F4-6849-9F1A-105C46CF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Gambling and state lottery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170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2CDC48-FE5B-5143-9ACB-3012640594E8}"/>
                  </a:ext>
                </a:extLst>
              </p:cNvPr>
              <p:cNvSpPr txBox="1"/>
              <p:nvPr/>
            </p:nvSpPr>
            <p:spPr>
              <a:xfrm>
                <a:off x="1388491" y="2322397"/>
                <a:ext cx="9017149" cy="2228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/>
                  <a:t>The state lottery offers us a gamble with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negative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expectation</a:t>
                </a:r>
                <a:endParaRPr lang="en-US" sz="2400" dirty="0"/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/>
                  <a:t>Say, pay </a:t>
                </a:r>
                <a:r>
                  <a:rPr lang="en-US" sz="2400" dirty="0">
                    <a:solidFill>
                      <a:srgbClr val="C00000"/>
                    </a:solidFill>
                  </a:rPr>
                  <a:t>$1</a:t>
                </a:r>
                <a:r>
                  <a:rPr lang="en-US" sz="2400" dirty="0"/>
                  <a:t> to get  </a:t>
                </a:r>
                <a:r>
                  <a:rPr lang="en-US" sz="2400" dirty="0">
                    <a:solidFill>
                      <a:srgbClr val="0070C0"/>
                    </a:solidFill>
                  </a:rPr>
                  <a:t>$1M </a:t>
                </a:r>
                <a:r>
                  <a:rPr lang="en-US" sz="2400" dirty="0"/>
                  <a:t>with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000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000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/>
                  <a:t>How do we know that</a:t>
                </a:r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2CDC48-FE5B-5143-9ACB-301264059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491" y="2322397"/>
                <a:ext cx="9017149" cy="2228880"/>
              </a:xfrm>
              <a:prstGeom prst="rect">
                <a:avLst/>
              </a:prstGeom>
              <a:blipFill>
                <a:blip r:embed="rId2"/>
                <a:stretch>
                  <a:fillRect l="-1082" b="-3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2826398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lotteries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171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0AC5A669-AB5D-7749-B6CC-5D17D5447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94" y="1665627"/>
                <a:ext cx="1039002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0AC5A669-AB5D-7749-B6CC-5D17D5447B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194" y="1665627"/>
                <a:ext cx="1039002" cy="5238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>
            <a:extLst>
              <a:ext uri="{FF2B5EF4-FFF2-40B4-BE49-F238E27FC236}">
                <a16:creationId xmlns:a16="http://schemas.microsoft.com/office/drawing/2014/main" id="{405717A2-ACA7-0B42-9669-A5F700EE6F8D}"/>
              </a:ext>
            </a:extLst>
          </p:cNvPr>
          <p:cNvSpPr/>
          <p:nvPr/>
        </p:nvSpPr>
        <p:spPr>
          <a:xfrm rot="5066797">
            <a:off x="-1372856" y="-1383149"/>
            <a:ext cx="5505966" cy="7651919"/>
          </a:xfrm>
          <a:prstGeom prst="arc">
            <a:avLst>
              <a:gd name="adj1" fmla="val 16200000"/>
              <a:gd name="adj2" fmla="val 215776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10">
                <a:extLst>
                  <a:ext uri="{FF2B5EF4-FFF2-40B4-BE49-F238E27FC236}">
                    <a16:creationId xmlns:a16="http://schemas.microsoft.com/office/drawing/2014/main" id="{70C27939-0A5E-3747-B812-8672E35773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5546" y="3482036"/>
                <a:ext cx="2209759" cy="1107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7" name="Rectangle 10">
                <a:extLst>
                  <a:ext uri="{FF2B5EF4-FFF2-40B4-BE49-F238E27FC236}">
                    <a16:creationId xmlns:a16="http://schemas.microsoft.com/office/drawing/2014/main" id="{70C27939-0A5E-3747-B812-8672E35773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25546" y="3482036"/>
                <a:ext cx="2209759" cy="11072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1CAD7B04-A220-1048-9ACB-1A031A45B4CD}"/>
              </a:ext>
            </a:extLst>
          </p:cNvPr>
          <p:cNvSpPr txBox="1"/>
          <p:nvPr/>
        </p:nvSpPr>
        <p:spPr>
          <a:xfrm>
            <a:off x="6247104" y="2796944"/>
            <a:ext cx="4962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 risk </a:t>
            </a:r>
            <a:r>
              <a:rPr lang="en-US" sz="2400" dirty="0">
                <a:solidFill>
                  <a:srgbClr val="0070C0"/>
                </a:solidFill>
              </a:rPr>
              <a:t>averse</a:t>
            </a:r>
            <a:r>
              <a:rPr lang="en-US" sz="2400" dirty="0"/>
              <a:t> agent will not buy </a:t>
            </a:r>
            <a:r>
              <a:rPr lang="en-US" sz="2400" dirty="0" smtClean="0"/>
              <a:t>it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Not </a:t>
            </a:r>
            <a:r>
              <a:rPr lang="en-US" sz="2400" dirty="0"/>
              <a:t>even risk </a:t>
            </a:r>
            <a:r>
              <a:rPr lang="en-US" sz="2400" dirty="0" smtClean="0"/>
              <a:t>neutral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But</a:t>
            </a:r>
            <a:r>
              <a:rPr lang="en-US" sz="2400" dirty="0"/>
              <a:t>…</a:t>
            </a:r>
          </a:p>
        </p:txBody>
      </p:sp>
      <p:sp>
        <p:nvSpPr>
          <p:cNvPr id="46" name="Line 4">
            <a:extLst>
              <a:ext uri="{FF2B5EF4-FFF2-40B4-BE49-F238E27FC236}">
                <a16:creationId xmlns:a16="http://schemas.microsoft.com/office/drawing/2014/main" id="{9299B26D-CDA9-9F4B-910F-24CCF9E52C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893" y="1959873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5">
            <a:extLst>
              <a:ext uri="{FF2B5EF4-FFF2-40B4-BE49-F238E27FC236}">
                <a16:creationId xmlns:a16="http://schemas.microsoft.com/office/drawing/2014/main" id="{7A2E6CC3-AC52-CE4E-B59F-44012C184B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1893" y="5465073"/>
            <a:ext cx="391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17FE3C5-6349-F244-9BEE-992BD658B900}"/>
              </a:ext>
            </a:extLst>
          </p:cNvPr>
          <p:cNvCxnSpPr>
            <a:cxnSpLocks/>
          </p:cNvCxnSpPr>
          <p:nvPr/>
        </p:nvCxnSpPr>
        <p:spPr>
          <a:xfrm flipV="1">
            <a:off x="2912544" y="5335800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6DD92391-0260-AA43-B479-4F6C3D9F5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680" y="4821319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7DC4E39-51DA-7447-9BE6-1999CF2E360C}"/>
              </a:ext>
            </a:extLst>
          </p:cNvPr>
          <p:cNvCxnSpPr>
            <a:cxnSpLocks/>
          </p:cNvCxnSpPr>
          <p:nvPr/>
        </p:nvCxnSpPr>
        <p:spPr>
          <a:xfrm flipV="1">
            <a:off x="4279831" y="5345552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928367F-4FC9-ED44-9F0E-C7E0A679ED11}"/>
              </a:ext>
            </a:extLst>
          </p:cNvPr>
          <p:cNvCxnSpPr>
            <a:cxnSpLocks/>
          </p:cNvCxnSpPr>
          <p:nvPr/>
        </p:nvCxnSpPr>
        <p:spPr>
          <a:xfrm flipV="1">
            <a:off x="2441946" y="5345552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9B22075F-9119-9E44-8736-602190AAA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507" y="4887266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726FADC-4F92-084C-A3FE-21FCC7A3F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366" y="3923042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CE0AB49-8308-8E43-B535-AB02A134405A}"/>
              </a:ext>
            </a:extLst>
          </p:cNvPr>
          <p:cNvCxnSpPr>
            <a:stCxn id="52" idx="6"/>
            <a:endCxn id="53" idx="3"/>
          </p:cNvCxnSpPr>
          <p:nvPr/>
        </p:nvCxnSpPr>
        <p:spPr>
          <a:xfrm flipV="1">
            <a:off x="2543407" y="4107324"/>
            <a:ext cx="1671577" cy="8878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3227C108-996E-004B-A989-CF9D7BDD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018" y="4638093"/>
            <a:ext cx="215900" cy="215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10">
                <a:extLst>
                  <a:ext uri="{FF2B5EF4-FFF2-40B4-BE49-F238E27FC236}">
                    <a16:creationId xmlns:a16="http://schemas.microsoft.com/office/drawing/2014/main" id="{1F205A7F-41D7-DF49-8BBA-ED7D23D7C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9334" y="4728299"/>
                <a:ext cx="809965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6" name="Rectangle 10">
                <a:extLst>
                  <a:ext uri="{FF2B5EF4-FFF2-40B4-BE49-F238E27FC236}">
                    <a16:creationId xmlns:a16="http://schemas.microsoft.com/office/drawing/2014/main" id="{1F205A7F-41D7-DF49-8BBA-ED7D23D7C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9334" y="4728299"/>
                <a:ext cx="809965" cy="369974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2A0793F-A69F-2D4A-88E9-AC7741FD4CDD}"/>
              </a:ext>
            </a:extLst>
          </p:cNvPr>
          <p:cNvCxnSpPr>
            <a:cxnSpLocks/>
          </p:cNvCxnSpPr>
          <p:nvPr/>
        </p:nvCxnSpPr>
        <p:spPr>
          <a:xfrm flipH="1">
            <a:off x="1696854" y="4721934"/>
            <a:ext cx="1172017" cy="2104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10">
                <a:extLst>
                  <a:ext uri="{FF2B5EF4-FFF2-40B4-BE49-F238E27FC236}">
                    <a16:creationId xmlns:a16="http://schemas.microsoft.com/office/drawing/2014/main" id="{D3574179-014D-7A41-88D8-7EAC6F535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5349" y="5623399"/>
                <a:ext cx="1085490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2" name="Rectangle 10">
                <a:extLst>
                  <a:ext uri="{FF2B5EF4-FFF2-40B4-BE49-F238E27FC236}">
                    <a16:creationId xmlns:a16="http://schemas.microsoft.com/office/drawing/2014/main" id="{D3574179-014D-7A41-88D8-7EAC6F535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5349" y="5623399"/>
                <a:ext cx="1085490" cy="3699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10">
                <a:extLst>
                  <a:ext uri="{FF2B5EF4-FFF2-40B4-BE49-F238E27FC236}">
                    <a16:creationId xmlns:a16="http://schemas.microsoft.com/office/drawing/2014/main" id="{0E84B91A-20FE-D941-8A65-AE2CE12C4E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8707" y="5623399"/>
                <a:ext cx="882678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3" name="Rectangle 10">
                <a:extLst>
                  <a:ext uri="{FF2B5EF4-FFF2-40B4-BE49-F238E27FC236}">
                    <a16:creationId xmlns:a16="http://schemas.microsoft.com/office/drawing/2014/main" id="{0E84B91A-20FE-D941-8A65-AE2CE12C4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8707" y="5623399"/>
                <a:ext cx="882678" cy="3699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10">
                <a:extLst>
                  <a:ext uri="{FF2B5EF4-FFF2-40B4-BE49-F238E27FC236}">
                    <a16:creationId xmlns:a16="http://schemas.microsoft.com/office/drawing/2014/main" id="{50D885E0-9D72-FC46-8B56-CF8C4C877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607" y="5626760"/>
                <a:ext cx="478721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4" name="Rectangle 10">
                <a:extLst>
                  <a:ext uri="{FF2B5EF4-FFF2-40B4-BE49-F238E27FC236}">
                    <a16:creationId xmlns:a16="http://schemas.microsoft.com/office/drawing/2014/main" id="{50D885E0-9D72-FC46-8B56-CF8C4C877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1607" y="5626760"/>
                <a:ext cx="478721" cy="3699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2101252-9B57-B749-93B2-9FC65A8CB479}"/>
              </a:ext>
            </a:extLst>
          </p:cNvPr>
          <p:cNvCxnSpPr>
            <a:cxnSpLocks/>
          </p:cNvCxnSpPr>
          <p:nvPr/>
        </p:nvCxnSpPr>
        <p:spPr>
          <a:xfrm flipH="1">
            <a:off x="1666718" y="4921945"/>
            <a:ext cx="1172017" cy="2104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146692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to the consumer’s problem: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172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CAD7B04-A220-1048-9ACB-1A031A45B4CD}"/>
                  </a:ext>
                </a:extLst>
              </p:cNvPr>
              <p:cNvSpPr txBox="1"/>
              <p:nvPr/>
            </p:nvSpPr>
            <p:spPr>
              <a:xfrm>
                <a:off x="5581905" y="2756552"/>
                <a:ext cx="61038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States of nature: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– (wealth in state 1, wealth in state 2)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CAD7B04-A220-1048-9ACB-1A031A45B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905" y="2756552"/>
                <a:ext cx="6103817" cy="1200329"/>
              </a:xfrm>
              <a:prstGeom prst="rect">
                <a:avLst/>
              </a:prstGeom>
              <a:blipFill>
                <a:blip r:embed="rId2"/>
                <a:stretch>
                  <a:fillRect l="-1598" r="-100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Line 4">
            <a:extLst>
              <a:ext uri="{FF2B5EF4-FFF2-40B4-BE49-F238E27FC236}">
                <a16:creationId xmlns:a16="http://schemas.microsoft.com/office/drawing/2014/main" id="{9299B26D-CDA9-9F4B-910F-24CCF9E52C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893" y="1959873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5">
            <a:extLst>
              <a:ext uri="{FF2B5EF4-FFF2-40B4-BE49-F238E27FC236}">
                <a16:creationId xmlns:a16="http://schemas.microsoft.com/office/drawing/2014/main" id="{7A2E6CC3-AC52-CE4E-B59F-44012C184B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1893" y="5465073"/>
            <a:ext cx="391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17FE3C5-6349-F244-9BEE-992BD658B900}"/>
              </a:ext>
            </a:extLst>
          </p:cNvPr>
          <p:cNvCxnSpPr>
            <a:cxnSpLocks/>
          </p:cNvCxnSpPr>
          <p:nvPr/>
        </p:nvCxnSpPr>
        <p:spPr>
          <a:xfrm flipV="1">
            <a:off x="3340808" y="5312650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928367F-4FC9-ED44-9F0E-C7E0A679ED11}"/>
              </a:ext>
            </a:extLst>
          </p:cNvPr>
          <p:cNvCxnSpPr>
            <a:cxnSpLocks/>
          </p:cNvCxnSpPr>
          <p:nvPr/>
        </p:nvCxnSpPr>
        <p:spPr>
          <a:xfrm>
            <a:off x="1494908" y="3839883"/>
            <a:ext cx="3237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3227C108-996E-004B-A989-CF9D7BDD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858" y="3731933"/>
            <a:ext cx="215900" cy="215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10">
                <a:extLst>
                  <a:ext uri="{FF2B5EF4-FFF2-40B4-BE49-F238E27FC236}">
                    <a16:creationId xmlns:a16="http://schemas.microsoft.com/office/drawing/2014/main" id="{1F205A7F-41D7-DF49-8BBA-ED7D23D7C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9807" y="3599475"/>
                <a:ext cx="383887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Rectangle 10">
                <a:extLst>
                  <a:ext uri="{FF2B5EF4-FFF2-40B4-BE49-F238E27FC236}">
                    <a16:creationId xmlns:a16="http://schemas.microsoft.com/office/drawing/2014/main" id="{1F205A7F-41D7-DF49-8BBA-ED7D23D7C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9807" y="3599475"/>
                <a:ext cx="383887" cy="369974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10">
                <a:extLst>
                  <a:ext uri="{FF2B5EF4-FFF2-40B4-BE49-F238E27FC236}">
                    <a16:creationId xmlns:a16="http://schemas.microsoft.com/office/drawing/2014/main" id="{50D885E0-9D72-FC46-8B56-CF8C4C877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0563" y="5617497"/>
                <a:ext cx="380489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Rectangle 10">
                <a:extLst>
                  <a:ext uri="{FF2B5EF4-FFF2-40B4-BE49-F238E27FC236}">
                    <a16:creationId xmlns:a16="http://schemas.microsoft.com/office/drawing/2014/main" id="{50D885E0-9D72-FC46-8B56-CF8C4C877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0563" y="5617497"/>
                <a:ext cx="380489" cy="3699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484569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betting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173</a:t>
            </a:fld>
            <a:endParaRPr lang="en-US"/>
          </a:p>
        </p:txBody>
      </p:sp>
      <p:sp>
        <p:nvSpPr>
          <p:cNvPr id="46" name="Line 4">
            <a:extLst>
              <a:ext uri="{FF2B5EF4-FFF2-40B4-BE49-F238E27FC236}">
                <a16:creationId xmlns:a16="http://schemas.microsoft.com/office/drawing/2014/main" id="{9299B26D-CDA9-9F4B-910F-24CCF9E52C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893" y="1959873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5">
            <a:extLst>
              <a:ext uri="{FF2B5EF4-FFF2-40B4-BE49-F238E27FC236}">
                <a16:creationId xmlns:a16="http://schemas.microsoft.com/office/drawing/2014/main" id="{7A2E6CC3-AC52-CE4E-B59F-44012C184B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1893" y="5465073"/>
            <a:ext cx="391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17FE3C5-6349-F244-9BEE-992BD658B900}"/>
              </a:ext>
            </a:extLst>
          </p:cNvPr>
          <p:cNvCxnSpPr>
            <a:cxnSpLocks/>
          </p:cNvCxnSpPr>
          <p:nvPr/>
        </p:nvCxnSpPr>
        <p:spPr>
          <a:xfrm flipV="1">
            <a:off x="3340808" y="5312650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928367F-4FC9-ED44-9F0E-C7E0A679ED11}"/>
              </a:ext>
            </a:extLst>
          </p:cNvPr>
          <p:cNvCxnSpPr>
            <a:cxnSpLocks/>
          </p:cNvCxnSpPr>
          <p:nvPr/>
        </p:nvCxnSpPr>
        <p:spPr>
          <a:xfrm>
            <a:off x="1531245" y="3771420"/>
            <a:ext cx="3237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3227C108-996E-004B-A989-CF9D7BDD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857" y="3700516"/>
            <a:ext cx="215900" cy="215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10">
                <a:extLst>
                  <a:ext uri="{FF2B5EF4-FFF2-40B4-BE49-F238E27FC236}">
                    <a16:creationId xmlns:a16="http://schemas.microsoft.com/office/drawing/2014/main" id="{1F205A7F-41D7-DF49-8BBA-ED7D23D7C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524" y="3586433"/>
                <a:ext cx="478721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altLang="en-US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56" name="Rectangle 10">
                <a:extLst>
                  <a:ext uri="{FF2B5EF4-FFF2-40B4-BE49-F238E27FC236}">
                    <a16:creationId xmlns:a16="http://schemas.microsoft.com/office/drawing/2014/main" id="{1F205A7F-41D7-DF49-8BBA-ED7D23D7C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2524" y="3586433"/>
                <a:ext cx="478721" cy="3699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F5C694F-B665-D245-9198-2A7EF17DE518}"/>
              </a:ext>
            </a:extLst>
          </p:cNvPr>
          <p:cNvSpPr txBox="1"/>
          <p:nvPr/>
        </p:nvSpPr>
        <p:spPr>
          <a:xfrm>
            <a:off x="1052524" y="1736908"/>
            <a:ext cx="83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8F6A38-0171-8042-A331-27F8E704CB18}"/>
              </a:ext>
            </a:extLst>
          </p:cNvPr>
          <p:cNvSpPr txBox="1"/>
          <p:nvPr/>
        </p:nvSpPr>
        <p:spPr>
          <a:xfrm>
            <a:off x="5308298" y="5618139"/>
            <a:ext cx="83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0">
                <a:extLst>
                  <a:ext uri="{FF2B5EF4-FFF2-40B4-BE49-F238E27FC236}">
                    <a16:creationId xmlns:a16="http://schemas.microsoft.com/office/drawing/2014/main" id="{D2980138-5EF5-1C4C-A235-50F233F2E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735" y="2657314"/>
                <a:ext cx="1139158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Rectangle 10">
                <a:extLst>
                  <a:ext uri="{FF2B5EF4-FFF2-40B4-BE49-F238E27FC236}">
                    <a16:creationId xmlns:a16="http://schemas.microsoft.com/office/drawing/2014/main" id="{D2980138-5EF5-1C4C-A235-50F233F2E0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2735" y="2657314"/>
                <a:ext cx="1139158" cy="369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285BB4C2-02C2-434A-B130-ABE64EA9C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649" y="4515552"/>
                <a:ext cx="1139158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285BB4C2-02C2-434A-B130-ABE64EA9C7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7649" y="4515552"/>
                <a:ext cx="1139158" cy="3699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04DD63-0F84-904D-BB79-5366D5F3E0FC}"/>
              </a:ext>
            </a:extLst>
          </p:cNvPr>
          <p:cNvCxnSpPr>
            <a:cxnSpLocks/>
          </p:cNvCxnSpPr>
          <p:nvPr/>
        </p:nvCxnSpPr>
        <p:spPr>
          <a:xfrm>
            <a:off x="1563876" y="4711131"/>
            <a:ext cx="3237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27311C-2D8F-464C-A201-AF56C633AC61}"/>
              </a:ext>
            </a:extLst>
          </p:cNvPr>
          <p:cNvCxnSpPr>
            <a:cxnSpLocks/>
          </p:cNvCxnSpPr>
          <p:nvPr/>
        </p:nvCxnSpPr>
        <p:spPr>
          <a:xfrm>
            <a:off x="1563876" y="2842301"/>
            <a:ext cx="3237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0">
                <a:extLst>
                  <a:ext uri="{FF2B5EF4-FFF2-40B4-BE49-F238E27FC236}">
                    <a16:creationId xmlns:a16="http://schemas.microsoft.com/office/drawing/2014/main" id="{272FDFD4-41D3-9B40-8328-28F87CCE3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1446" y="5617497"/>
                <a:ext cx="478721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Rectangle 10">
                <a:extLst>
                  <a:ext uri="{FF2B5EF4-FFF2-40B4-BE49-F238E27FC236}">
                    <a16:creationId xmlns:a16="http://schemas.microsoft.com/office/drawing/2014/main" id="{272FDFD4-41D3-9B40-8328-28F87CCE30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1446" y="5617497"/>
                <a:ext cx="478721" cy="3699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CF15F186-6A8A-B74C-90A9-1EB53E1B2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1274" y="5617497"/>
                <a:ext cx="1139158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CF15F186-6A8A-B74C-90A9-1EB53E1B22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1274" y="5617497"/>
                <a:ext cx="1139158" cy="3699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id="{582E8D22-B34E-524C-AC9A-6E4738529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1181" y="5617497"/>
                <a:ext cx="1139158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id="{582E8D22-B34E-524C-AC9A-6E47385291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1181" y="5617497"/>
                <a:ext cx="1139158" cy="3699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DA65F-B935-3C4C-B2BB-DE87D60FE2BF}"/>
              </a:ext>
            </a:extLst>
          </p:cNvPr>
          <p:cNvCxnSpPr>
            <a:cxnSpLocks/>
          </p:cNvCxnSpPr>
          <p:nvPr/>
        </p:nvCxnSpPr>
        <p:spPr>
          <a:xfrm flipV="1">
            <a:off x="4319368" y="5312650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649716A-2B3C-9443-BAC5-54F6336C3887}"/>
              </a:ext>
            </a:extLst>
          </p:cNvPr>
          <p:cNvCxnSpPr>
            <a:cxnSpLocks/>
          </p:cNvCxnSpPr>
          <p:nvPr/>
        </p:nvCxnSpPr>
        <p:spPr>
          <a:xfrm flipV="1">
            <a:off x="2339275" y="5312650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953DCD-B18E-DF47-8483-C4A2A0643C67}"/>
              </a:ext>
            </a:extLst>
          </p:cNvPr>
          <p:cNvCxnSpPr>
            <a:stCxn id="47" idx="1"/>
          </p:cNvCxnSpPr>
          <p:nvPr/>
        </p:nvCxnSpPr>
        <p:spPr>
          <a:xfrm flipV="1">
            <a:off x="1671893" y="2523281"/>
            <a:ext cx="2992704" cy="29417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693481-C3A0-C146-822D-AFD714C34A29}"/>
              </a:ext>
            </a:extLst>
          </p:cNvPr>
          <p:cNvCxnSpPr/>
          <p:nvPr/>
        </p:nvCxnSpPr>
        <p:spPr>
          <a:xfrm>
            <a:off x="2523281" y="2842301"/>
            <a:ext cx="1807572" cy="204322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5D76AB0-E508-284D-BCA3-51BF72932032}"/>
              </a:ext>
            </a:extLst>
          </p:cNvPr>
          <p:cNvSpPr txBox="1"/>
          <p:nvPr/>
        </p:nvSpPr>
        <p:spPr>
          <a:xfrm>
            <a:off x="2072829" y="2290153"/>
            <a:ext cx="135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Bet on Tail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12E8DA-C6E0-AE4A-B6E7-9BBDC0051D3C}"/>
              </a:ext>
            </a:extLst>
          </p:cNvPr>
          <p:cNvSpPr txBox="1"/>
          <p:nvPr/>
        </p:nvSpPr>
        <p:spPr>
          <a:xfrm>
            <a:off x="4428616" y="4679528"/>
            <a:ext cx="135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Bet on Head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B4CCBD2-27DD-6244-9730-57564BEE8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9893" y="2755683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2F0C258-7720-A940-9712-1E0C13AD9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418" y="4756244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11180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174</a:t>
            </a:fld>
            <a:endParaRPr lang="en-US"/>
          </a:p>
        </p:txBody>
      </p:sp>
      <p:sp>
        <p:nvSpPr>
          <p:cNvPr id="46" name="Line 4">
            <a:extLst>
              <a:ext uri="{FF2B5EF4-FFF2-40B4-BE49-F238E27FC236}">
                <a16:creationId xmlns:a16="http://schemas.microsoft.com/office/drawing/2014/main" id="{9299B26D-CDA9-9F4B-910F-24CCF9E52C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893" y="1959873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5">
            <a:extLst>
              <a:ext uri="{FF2B5EF4-FFF2-40B4-BE49-F238E27FC236}">
                <a16:creationId xmlns:a16="http://schemas.microsoft.com/office/drawing/2014/main" id="{7A2E6CC3-AC52-CE4E-B59F-44012C184B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1893" y="5465073"/>
            <a:ext cx="391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17FE3C5-6349-F244-9BEE-992BD658B900}"/>
              </a:ext>
            </a:extLst>
          </p:cNvPr>
          <p:cNvCxnSpPr>
            <a:cxnSpLocks/>
          </p:cNvCxnSpPr>
          <p:nvPr/>
        </p:nvCxnSpPr>
        <p:spPr>
          <a:xfrm flipV="1">
            <a:off x="3340808" y="5312650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928367F-4FC9-ED44-9F0E-C7E0A679ED11}"/>
              </a:ext>
            </a:extLst>
          </p:cNvPr>
          <p:cNvCxnSpPr>
            <a:cxnSpLocks/>
          </p:cNvCxnSpPr>
          <p:nvPr/>
        </p:nvCxnSpPr>
        <p:spPr>
          <a:xfrm>
            <a:off x="1531245" y="3771420"/>
            <a:ext cx="3237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10">
                <a:extLst>
                  <a:ext uri="{FF2B5EF4-FFF2-40B4-BE49-F238E27FC236}">
                    <a16:creationId xmlns:a16="http://schemas.microsoft.com/office/drawing/2014/main" id="{1F205A7F-41D7-DF49-8BBA-ED7D23D7C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524" y="3586433"/>
                <a:ext cx="478721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6" name="Rectangle 10">
                <a:extLst>
                  <a:ext uri="{FF2B5EF4-FFF2-40B4-BE49-F238E27FC236}">
                    <a16:creationId xmlns:a16="http://schemas.microsoft.com/office/drawing/2014/main" id="{1F205A7F-41D7-DF49-8BBA-ED7D23D7C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2524" y="3586433"/>
                <a:ext cx="478721" cy="3699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0">
                <a:extLst>
                  <a:ext uri="{FF2B5EF4-FFF2-40B4-BE49-F238E27FC236}">
                    <a16:creationId xmlns:a16="http://schemas.microsoft.com/office/drawing/2014/main" id="{D2980138-5EF5-1C4C-A235-50F233F2E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735" y="2657314"/>
                <a:ext cx="1139158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Rectangle 10">
                <a:extLst>
                  <a:ext uri="{FF2B5EF4-FFF2-40B4-BE49-F238E27FC236}">
                    <a16:creationId xmlns:a16="http://schemas.microsoft.com/office/drawing/2014/main" id="{D2980138-5EF5-1C4C-A235-50F233F2E0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2735" y="2657314"/>
                <a:ext cx="1139158" cy="369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285BB4C2-02C2-434A-B130-ABE64EA9C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649" y="4515552"/>
                <a:ext cx="1139158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285BB4C2-02C2-434A-B130-ABE64EA9C7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7649" y="4515552"/>
                <a:ext cx="1139158" cy="3699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04DD63-0F84-904D-BB79-5366D5F3E0FC}"/>
              </a:ext>
            </a:extLst>
          </p:cNvPr>
          <p:cNvCxnSpPr>
            <a:cxnSpLocks/>
          </p:cNvCxnSpPr>
          <p:nvPr/>
        </p:nvCxnSpPr>
        <p:spPr>
          <a:xfrm>
            <a:off x="1563876" y="4711131"/>
            <a:ext cx="3237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27311C-2D8F-464C-A201-AF56C633AC61}"/>
              </a:ext>
            </a:extLst>
          </p:cNvPr>
          <p:cNvCxnSpPr>
            <a:cxnSpLocks/>
          </p:cNvCxnSpPr>
          <p:nvPr/>
        </p:nvCxnSpPr>
        <p:spPr>
          <a:xfrm>
            <a:off x="1563876" y="2842301"/>
            <a:ext cx="3237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0">
                <a:extLst>
                  <a:ext uri="{FF2B5EF4-FFF2-40B4-BE49-F238E27FC236}">
                    <a16:creationId xmlns:a16="http://schemas.microsoft.com/office/drawing/2014/main" id="{272FDFD4-41D3-9B40-8328-28F87CCE3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1446" y="5617497"/>
                <a:ext cx="478721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Rectangle 10">
                <a:extLst>
                  <a:ext uri="{FF2B5EF4-FFF2-40B4-BE49-F238E27FC236}">
                    <a16:creationId xmlns:a16="http://schemas.microsoft.com/office/drawing/2014/main" id="{272FDFD4-41D3-9B40-8328-28F87CCE30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1446" y="5617497"/>
                <a:ext cx="478721" cy="3699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CF15F186-6A8A-B74C-90A9-1EB53E1B2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1274" y="5617497"/>
                <a:ext cx="1139158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CF15F186-6A8A-B74C-90A9-1EB53E1B22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1274" y="5617497"/>
                <a:ext cx="1139158" cy="3699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id="{582E8D22-B34E-524C-AC9A-6E4738529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1181" y="5617497"/>
                <a:ext cx="1139158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id="{582E8D22-B34E-524C-AC9A-6E47385291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1181" y="5617497"/>
                <a:ext cx="1139158" cy="3699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DA65F-B935-3C4C-B2BB-DE87D60FE2BF}"/>
              </a:ext>
            </a:extLst>
          </p:cNvPr>
          <p:cNvCxnSpPr>
            <a:cxnSpLocks/>
          </p:cNvCxnSpPr>
          <p:nvPr/>
        </p:nvCxnSpPr>
        <p:spPr>
          <a:xfrm flipV="1">
            <a:off x="4319368" y="5312650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649716A-2B3C-9443-BAC5-54F6336C3887}"/>
              </a:ext>
            </a:extLst>
          </p:cNvPr>
          <p:cNvCxnSpPr>
            <a:cxnSpLocks/>
          </p:cNvCxnSpPr>
          <p:nvPr/>
        </p:nvCxnSpPr>
        <p:spPr>
          <a:xfrm flipV="1">
            <a:off x="2339275" y="5312650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953DCD-B18E-DF47-8483-C4A2A0643C67}"/>
              </a:ext>
            </a:extLst>
          </p:cNvPr>
          <p:cNvCxnSpPr>
            <a:cxnSpLocks/>
            <a:stCxn id="47" idx="1"/>
          </p:cNvCxnSpPr>
          <p:nvPr/>
        </p:nvCxnSpPr>
        <p:spPr>
          <a:xfrm flipV="1">
            <a:off x="1671893" y="2523281"/>
            <a:ext cx="2992704" cy="29417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BB4CCBD2-27DD-6244-9730-57564BEE8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9893" y="2755683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2F0C258-7720-A940-9712-1E0C13AD9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418" y="4885526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F631F3-C7EC-4146-8630-A0CBD9EBBAC5}"/>
                  </a:ext>
                </a:extLst>
              </p:cNvPr>
              <p:cNvSpPr txBox="1"/>
              <p:nvPr/>
            </p:nvSpPr>
            <p:spPr>
              <a:xfrm>
                <a:off x="6143449" y="1959873"/>
                <a:ext cx="492372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</a:p>
              <a:p>
                <a:endParaRPr lang="en-US" dirty="0"/>
              </a:p>
              <a:p>
                <a:r>
                  <a:rPr lang="en-US" sz="2400" dirty="0"/>
                  <a:t>For example: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F631F3-C7EC-4146-8630-A0CBD9EBB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449" y="1959873"/>
                <a:ext cx="4923728" cy="1569660"/>
              </a:xfrm>
              <a:prstGeom prst="rect">
                <a:avLst/>
              </a:prstGeom>
              <a:blipFill>
                <a:blip r:embed="rId8"/>
                <a:stretch>
                  <a:fillRect l="-1804"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>
            <a:extLst>
              <a:ext uri="{FF2B5EF4-FFF2-40B4-BE49-F238E27FC236}">
                <a16:creationId xmlns:a16="http://schemas.microsoft.com/office/drawing/2014/main" id="{C391724D-AB0C-1C40-B7F3-6B9B7C2F1153}"/>
              </a:ext>
            </a:extLst>
          </p:cNvPr>
          <p:cNvSpPr/>
          <p:nvPr/>
        </p:nvSpPr>
        <p:spPr>
          <a:xfrm rot="10800000">
            <a:off x="2368228" y="-2336886"/>
            <a:ext cx="5869649" cy="7616634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D48623BF-9045-4942-8579-E037CEB4879E}"/>
              </a:ext>
            </a:extLst>
          </p:cNvPr>
          <p:cNvSpPr/>
          <p:nvPr/>
        </p:nvSpPr>
        <p:spPr>
          <a:xfrm rot="10800000">
            <a:off x="3010097" y="370729"/>
            <a:ext cx="3144241" cy="4131867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F50F3E9-ED5D-4240-B790-0D7A217D6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713" y="3663470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4CD23E-2E99-984A-BDD7-46473FD5FAD6}"/>
                  </a:ext>
                </a:extLst>
              </p:cNvPr>
              <p:cNvSpPr txBox="1"/>
              <p:nvPr/>
            </p:nvSpPr>
            <p:spPr>
              <a:xfrm>
                <a:off x="6199877" y="4605800"/>
                <a:ext cx="4398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Risk aversion: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concave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4CD23E-2E99-984A-BDD7-46473FD5F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877" y="4605800"/>
                <a:ext cx="4398380" cy="461665"/>
              </a:xfrm>
              <a:prstGeom prst="rect">
                <a:avLst/>
              </a:prstGeom>
              <a:blipFill>
                <a:blip r:embed="rId9"/>
                <a:stretch>
                  <a:fillRect l="-2078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818303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budget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175</a:t>
            </a:fld>
            <a:endParaRPr lang="en-US"/>
          </a:p>
        </p:txBody>
      </p:sp>
      <p:sp>
        <p:nvSpPr>
          <p:cNvPr id="46" name="Line 4">
            <a:extLst>
              <a:ext uri="{FF2B5EF4-FFF2-40B4-BE49-F238E27FC236}">
                <a16:creationId xmlns:a16="http://schemas.microsoft.com/office/drawing/2014/main" id="{9299B26D-CDA9-9F4B-910F-24CCF9E52C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893" y="1959873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5">
            <a:extLst>
              <a:ext uri="{FF2B5EF4-FFF2-40B4-BE49-F238E27FC236}">
                <a16:creationId xmlns:a16="http://schemas.microsoft.com/office/drawing/2014/main" id="{7A2E6CC3-AC52-CE4E-B59F-44012C184B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1893" y="5465073"/>
            <a:ext cx="391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17FE3C5-6349-F244-9BEE-992BD658B900}"/>
              </a:ext>
            </a:extLst>
          </p:cNvPr>
          <p:cNvCxnSpPr>
            <a:cxnSpLocks/>
          </p:cNvCxnSpPr>
          <p:nvPr/>
        </p:nvCxnSpPr>
        <p:spPr>
          <a:xfrm flipV="1">
            <a:off x="2974125" y="5345553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928367F-4FC9-ED44-9F0E-C7E0A679ED11}"/>
              </a:ext>
            </a:extLst>
          </p:cNvPr>
          <p:cNvCxnSpPr>
            <a:cxnSpLocks/>
          </p:cNvCxnSpPr>
          <p:nvPr/>
        </p:nvCxnSpPr>
        <p:spPr>
          <a:xfrm>
            <a:off x="1509993" y="4064357"/>
            <a:ext cx="3237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10">
                <a:extLst>
                  <a:ext uri="{FF2B5EF4-FFF2-40B4-BE49-F238E27FC236}">
                    <a16:creationId xmlns:a16="http://schemas.microsoft.com/office/drawing/2014/main" id="{1F205A7F-41D7-DF49-8BBA-ED7D23D7C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459" y="3879370"/>
                <a:ext cx="478721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6" name="Rectangle 10">
                <a:extLst>
                  <a:ext uri="{FF2B5EF4-FFF2-40B4-BE49-F238E27FC236}">
                    <a16:creationId xmlns:a16="http://schemas.microsoft.com/office/drawing/2014/main" id="{1F205A7F-41D7-DF49-8BBA-ED7D23D7C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7459" y="3879370"/>
                <a:ext cx="478721" cy="3699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0">
                <a:extLst>
                  <a:ext uri="{FF2B5EF4-FFF2-40B4-BE49-F238E27FC236}">
                    <a16:creationId xmlns:a16="http://schemas.microsoft.com/office/drawing/2014/main" id="{272FDFD4-41D3-9B40-8328-28F87CCE3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6363" y="5663412"/>
                <a:ext cx="478721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Rectangle 10">
                <a:extLst>
                  <a:ext uri="{FF2B5EF4-FFF2-40B4-BE49-F238E27FC236}">
                    <a16:creationId xmlns:a16="http://schemas.microsoft.com/office/drawing/2014/main" id="{272FDFD4-41D3-9B40-8328-28F87CCE30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6363" y="5663412"/>
                <a:ext cx="478721" cy="369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953DCD-B18E-DF47-8483-C4A2A0643C67}"/>
              </a:ext>
            </a:extLst>
          </p:cNvPr>
          <p:cNvCxnSpPr>
            <a:cxnSpLocks/>
          </p:cNvCxnSpPr>
          <p:nvPr/>
        </p:nvCxnSpPr>
        <p:spPr>
          <a:xfrm>
            <a:off x="1671893" y="2842301"/>
            <a:ext cx="2647475" cy="262277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52F0C258-7720-A940-9712-1E0C13AD9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9824" y="3956407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F631F3-C7EC-4146-8630-A0CBD9EBBAC5}"/>
                  </a:ext>
                </a:extLst>
              </p:cNvPr>
              <p:cNvSpPr txBox="1"/>
              <p:nvPr/>
            </p:nvSpPr>
            <p:spPr>
              <a:xfrm>
                <a:off x="5806818" y="1984929"/>
                <a:ext cx="5546982" cy="3644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Say, a fair bet on any amount: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 risk averse agent will choose to remain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F631F3-C7EC-4146-8630-A0CBD9EBB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818" y="1984929"/>
                <a:ext cx="5546982" cy="3644652"/>
              </a:xfrm>
              <a:prstGeom prst="rect">
                <a:avLst/>
              </a:prstGeom>
              <a:blipFill>
                <a:blip r:embed="rId4"/>
                <a:stretch>
                  <a:fillRect l="-1758" b="-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056333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2" y="12828"/>
            <a:ext cx="10364451" cy="1596177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insurance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176</a:t>
            </a:fld>
            <a:endParaRPr lang="en-US"/>
          </a:p>
        </p:txBody>
      </p:sp>
      <p:sp>
        <p:nvSpPr>
          <p:cNvPr id="46" name="Line 4">
            <a:extLst>
              <a:ext uri="{FF2B5EF4-FFF2-40B4-BE49-F238E27FC236}">
                <a16:creationId xmlns:a16="http://schemas.microsoft.com/office/drawing/2014/main" id="{9299B26D-CDA9-9F4B-910F-24CCF9E52C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893" y="1959873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5">
            <a:extLst>
              <a:ext uri="{FF2B5EF4-FFF2-40B4-BE49-F238E27FC236}">
                <a16:creationId xmlns:a16="http://schemas.microsoft.com/office/drawing/2014/main" id="{7A2E6CC3-AC52-CE4E-B59F-44012C184B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1893" y="5465073"/>
            <a:ext cx="391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17FE3C5-6349-F244-9BEE-992BD658B900}"/>
              </a:ext>
            </a:extLst>
          </p:cNvPr>
          <p:cNvCxnSpPr>
            <a:cxnSpLocks/>
          </p:cNvCxnSpPr>
          <p:nvPr/>
        </p:nvCxnSpPr>
        <p:spPr>
          <a:xfrm flipV="1">
            <a:off x="4397811" y="5345553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928367F-4FC9-ED44-9F0E-C7E0A679ED11}"/>
              </a:ext>
            </a:extLst>
          </p:cNvPr>
          <p:cNvCxnSpPr>
            <a:cxnSpLocks/>
          </p:cNvCxnSpPr>
          <p:nvPr/>
        </p:nvCxnSpPr>
        <p:spPr>
          <a:xfrm>
            <a:off x="1476180" y="4758838"/>
            <a:ext cx="3237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10">
                <a:extLst>
                  <a:ext uri="{FF2B5EF4-FFF2-40B4-BE49-F238E27FC236}">
                    <a16:creationId xmlns:a16="http://schemas.microsoft.com/office/drawing/2014/main" id="{1F205A7F-41D7-DF49-8BBA-ED7D23D7C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4251" y="4573851"/>
                <a:ext cx="478721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6" name="Rectangle 10">
                <a:extLst>
                  <a:ext uri="{FF2B5EF4-FFF2-40B4-BE49-F238E27FC236}">
                    <a16:creationId xmlns:a16="http://schemas.microsoft.com/office/drawing/2014/main" id="{1F205A7F-41D7-DF49-8BBA-ED7D23D7C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4251" y="4573851"/>
                <a:ext cx="478721" cy="3699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0">
                <a:extLst>
                  <a:ext uri="{FF2B5EF4-FFF2-40B4-BE49-F238E27FC236}">
                    <a16:creationId xmlns:a16="http://schemas.microsoft.com/office/drawing/2014/main" id="{272FDFD4-41D3-9B40-8328-28F87CCE3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6899" y="5584593"/>
                <a:ext cx="1571969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Rectangle 10">
                <a:extLst>
                  <a:ext uri="{FF2B5EF4-FFF2-40B4-BE49-F238E27FC236}">
                    <a16:creationId xmlns:a16="http://schemas.microsoft.com/office/drawing/2014/main" id="{272FDFD4-41D3-9B40-8328-28F87CCE30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6899" y="5584593"/>
                <a:ext cx="1571969" cy="369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52F0C258-7720-A940-9712-1E0C13AD9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9861" y="4758838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1C37906D-F882-ED49-8BBE-62340A1A8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9358" y="1790353"/>
                <a:ext cx="383888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1C37906D-F882-ED49-8BBE-62340A1A8E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9358" y="1790353"/>
                <a:ext cx="383888" cy="369974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0">
                <a:extLst>
                  <a:ext uri="{FF2B5EF4-FFF2-40B4-BE49-F238E27FC236}">
                    <a16:creationId xmlns:a16="http://schemas.microsoft.com/office/drawing/2014/main" id="{115B32CB-B0C5-594A-958E-2EEEA2965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4983" y="5503548"/>
                <a:ext cx="383888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Rectangle 10">
                <a:extLst>
                  <a:ext uri="{FF2B5EF4-FFF2-40B4-BE49-F238E27FC236}">
                    <a16:creationId xmlns:a16="http://schemas.microsoft.com/office/drawing/2014/main" id="{115B32CB-B0C5-594A-958E-2EEEA2965E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4983" y="5503548"/>
                <a:ext cx="383888" cy="3699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97C36A5-42CD-D247-A0E6-7BB27003BC82}"/>
                  </a:ext>
                </a:extLst>
              </p:cNvPr>
              <p:cNvSpPr txBox="1"/>
              <p:nvPr/>
            </p:nvSpPr>
            <p:spPr>
              <a:xfrm>
                <a:off x="144020" y="2341675"/>
                <a:ext cx="14635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car stolen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97C36A5-42CD-D247-A0E6-7BB27003B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20" y="2341675"/>
                <a:ext cx="1463549" cy="646331"/>
              </a:xfrm>
              <a:prstGeom prst="rect">
                <a:avLst/>
              </a:prstGeom>
              <a:blipFill>
                <a:blip r:embed="rId6"/>
                <a:stretch>
                  <a:fillRect l="-2564" t="-1923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624ADD-ED83-934C-9DF3-47E1B02BBE04}"/>
                  </a:ext>
                </a:extLst>
              </p:cNvPr>
              <p:cNvSpPr txBox="1"/>
              <p:nvPr/>
            </p:nvSpPr>
            <p:spPr>
              <a:xfrm>
                <a:off x="2076226" y="5550356"/>
                <a:ext cx="14635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car not stolen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624ADD-ED83-934C-9DF3-47E1B02BB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226" y="5550356"/>
                <a:ext cx="1463549" cy="646331"/>
              </a:xfrm>
              <a:prstGeom prst="rect">
                <a:avLst/>
              </a:prstGeom>
              <a:blipFill>
                <a:blip r:embed="rId7"/>
                <a:stretch>
                  <a:fillRect l="-2564" t="-3846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60C109-E36E-5746-8D48-CB6871C494B8}"/>
                  </a:ext>
                </a:extLst>
              </p:cNvPr>
              <p:cNvSpPr txBox="1"/>
              <p:nvPr/>
            </p:nvSpPr>
            <p:spPr>
              <a:xfrm>
                <a:off x="6421979" y="1837161"/>
                <a:ext cx="18541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– wealth apart from car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60C109-E36E-5746-8D48-CB6871C49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979" y="1837161"/>
                <a:ext cx="1854115" cy="646331"/>
              </a:xfrm>
              <a:prstGeom prst="rect">
                <a:avLst/>
              </a:prstGeom>
              <a:blipFill>
                <a:blip r:embed="rId8"/>
                <a:stretch>
                  <a:fillRect l="-2623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410446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2" y="12828"/>
            <a:ext cx="10364451" cy="1596177"/>
          </a:xfrm>
        </p:spPr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insurance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– cont.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177</a:t>
            </a:fld>
            <a:endParaRPr lang="en-US"/>
          </a:p>
        </p:txBody>
      </p:sp>
      <p:sp>
        <p:nvSpPr>
          <p:cNvPr id="46" name="Line 4">
            <a:extLst>
              <a:ext uri="{FF2B5EF4-FFF2-40B4-BE49-F238E27FC236}">
                <a16:creationId xmlns:a16="http://schemas.microsoft.com/office/drawing/2014/main" id="{9299B26D-CDA9-9F4B-910F-24CCF9E52C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893" y="1959873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5">
            <a:extLst>
              <a:ext uri="{FF2B5EF4-FFF2-40B4-BE49-F238E27FC236}">
                <a16:creationId xmlns:a16="http://schemas.microsoft.com/office/drawing/2014/main" id="{7A2E6CC3-AC52-CE4E-B59F-44012C184B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1893" y="5465073"/>
            <a:ext cx="391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17FE3C5-6349-F244-9BEE-992BD658B900}"/>
              </a:ext>
            </a:extLst>
          </p:cNvPr>
          <p:cNvCxnSpPr>
            <a:cxnSpLocks/>
          </p:cNvCxnSpPr>
          <p:nvPr/>
        </p:nvCxnSpPr>
        <p:spPr>
          <a:xfrm flipV="1">
            <a:off x="4578405" y="5345553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928367F-4FC9-ED44-9F0E-C7E0A679ED11}"/>
              </a:ext>
            </a:extLst>
          </p:cNvPr>
          <p:cNvCxnSpPr>
            <a:cxnSpLocks/>
          </p:cNvCxnSpPr>
          <p:nvPr/>
        </p:nvCxnSpPr>
        <p:spPr>
          <a:xfrm>
            <a:off x="1509993" y="4275376"/>
            <a:ext cx="3237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10">
                <a:extLst>
                  <a:ext uri="{FF2B5EF4-FFF2-40B4-BE49-F238E27FC236}">
                    <a16:creationId xmlns:a16="http://schemas.microsoft.com/office/drawing/2014/main" id="{1F205A7F-41D7-DF49-8BBA-ED7D23D7C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752" y="4124325"/>
                <a:ext cx="458220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6" name="Rectangle 10">
                <a:extLst>
                  <a:ext uri="{FF2B5EF4-FFF2-40B4-BE49-F238E27FC236}">
                    <a16:creationId xmlns:a16="http://schemas.microsoft.com/office/drawing/2014/main" id="{1F205A7F-41D7-DF49-8BBA-ED7D23D7C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4752" y="4124325"/>
                <a:ext cx="458220" cy="3699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0">
                <a:extLst>
                  <a:ext uri="{FF2B5EF4-FFF2-40B4-BE49-F238E27FC236}">
                    <a16:creationId xmlns:a16="http://schemas.microsoft.com/office/drawing/2014/main" id="{272FDFD4-41D3-9B40-8328-28F87CCE3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2829" y="5680972"/>
                <a:ext cx="1010918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98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Rectangle 10">
                <a:extLst>
                  <a:ext uri="{FF2B5EF4-FFF2-40B4-BE49-F238E27FC236}">
                    <a16:creationId xmlns:a16="http://schemas.microsoft.com/office/drawing/2014/main" id="{272FDFD4-41D3-9B40-8328-28F87CCE30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2829" y="5680972"/>
                <a:ext cx="1010918" cy="369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52F0C258-7720-A940-9712-1E0C13AD9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3313" y="3199775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1C37906D-F882-ED49-8BBE-62340A1A8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9358" y="1790353"/>
                <a:ext cx="383888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1C37906D-F882-ED49-8BBE-62340A1A8E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9358" y="1790353"/>
                <a:ext cx="383888" cy="369974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0">
                <a:extLst>
                  <a:ext uri="{FF2B5EF4-FFF2-40B4-BE49-F238E27FC236}">
                    <a16:creationId xmlns:a16="http://schemas.microsoft.com/office/drawing/2014/main" id="{115B32CB-B0C5-594A-958E-2EEEA2965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4983" y="5503548"/>
                <a:ext cx="383888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Rectangle 10">
                <a:extLst>
                  <a:ext uri="{FF2B5EF4-FFF2-40B4-BE49-F238E27FC236}">
                    <a16:creationId xmlns:a16="http://schemas.microsoft.com/office/drawing/2014/main" id="{115B32CB-B0C5-594A-958E-2EEEA2965E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4983" y="5503548"/>
                <a:ext cx="383888" cy="3699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5745A14-4098-EF4B-8F55-F61EF699782C}"/>
              </a:ext>
            </a:extLst>
          </p:cNvPr>
          <p:cNvCxnSpPr>
            <a:cxnSpLocks/>
          </p:cNvCxnSpPr>
          <p:nvPr/>
        </p:nvCxnSpPr>
        <p:spPr>
          <a:xfrm>
            <a:off x="1445669" y="3307725"/>
            <a:ext cx="3237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0">
                <a:extLst>
                  <a:ext uri="{FF2B5EF4-FFF2-40B4-BE49-F238E27FC236}">
                    <a16:creationId xmlns:a16="http://schemas.microsoft.com/office/drawing/2014/main" id="{168FD0DF-DA79-114B-8822-8CDA3B5B4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54" y="3122738"/>
                <a:ext cx="1010918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98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Rectangle 10">
                <a:extLst>
                  <a:ext uri="{FF2B5EF4-FFF2-40B4-BE49-F238E27FC236}">
                    <a16:creationId xmlns:a16="http://schemas.microsoft.com/office/drawing/2014/main" id="{168FD0DF-DA79-114B-8822-8CDA3B5B4F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054" y="3122738"/>
                <a:ext cx="1010918" cy="3699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C6BF8D-2B5E-F442-AEE4-C79B56B2E8B1}"/>
              </a:ext>
            </a:extLst>
          </p:cNvPr>
          <p:cNvCxnSpPr>
            <a:cxnSpLocks/>
          </p:cNvCxnSpPr>
          <p:nvPr/>
        </p:nvCxnSpPr>
        <p:spPr>
          <a:xfrm flipV="1">
            <a:off x="3849778" y="5345553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id="{B5A7F047-C0CD-2F4C-BF5B-D6750E7BE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8689" y="5680972"/>
                <a:ext cx="1139158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id="{B5A7F047-C0CD-2F4C-BF5B-D6750E7BE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8689" y="5680972"/>
                <a:ext cx="1139158" cy="3699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8BBF33-E99C-C74C-8ED2-58553DA757A0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1799979" y="3307725"/>
            <a:ext cx="19533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4D96A7-3AA8-5D4A-8974-86814F1C23E8}"/>
              </a:ext>
            </a:extLst>
          </p:cNvPr>
          <p:cNvCxnSpPr>
            <a:cxnSpLocks/>
            <a:stCxn id="32" idx="4"/>
          </p:cNvCxnSpPr>
          <p:nvPr/>
        </p:nvCxnSpPr>
        <p:spPr>
          <a:xfrm>
            <a:off x="3861263" y="3415675"/>
            <a:ext cx="728627" cy="8597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D592EB-8D9F-374B-ADF5-96966FE2A2B5}"/>
              </a:ext>
            </a:extLst>
          </p:cNvPr>
          <p:cNvCxnSpPr>
            <a:stCxn id="32" idx="4"/>
          </p:cNvCxnSpPr>
          <p:nvPr/>
        </p:nvCxnSpPr>
        <p:spPr>
          <a:xfrm>
            <a:off x="3861263" y="3415675"/>
            <a:ext cx="0" cy="192987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656062F-290C-5C40-A419-314415CFD1F6}"/>
              </a:ext>
            </a:extLst>
          </p:cNvPr>
          <p:cNvCxnSpPr>
            <a:cxnSpLocks/>
          </p:cNvCxnSpPr>
          <p:nvPr/>
        </p:nvCxnSpPr>
        <p:spPr>
          <a:xfrm>
            <a:off x="4578405" y="4275376"/>
            <a:ext cx="11485" cy="118969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6C6839B-6BC0-DB4F-84F1-D083C01CCADB}"/>
              </a:ext>
            </a:extLst>
          </p:cNvPr>
          <p:cNvCxnSpPr>
            <a:stCxn id="47" idx="1"/>
          </p:cNvCxnSpPr>
          <p:nvPr/>
        </p:nvCxnSpPr>
        <p:spPr>
          <a:xfrm flipV="1">
            <a:off x="1671893" y="2160327"/>
            <a:ext cx="3363933" cy="33047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/>
              <p:nvPr/>
            </p:nvSpPr>
            <p:spPr>
              <a:xfrm>
                <a:off x="6039147" y="1997713"/>
                <a:ext cx="5553585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Preferences: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99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01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Budget constrains: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Say, any amount up to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100,000</a:t>
                </a:r>
                <a:r>
                  <a:rPr lang="en-US" sz="2400" dirty="0"/>
                  <a:t> can be insured with premium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2%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147" y="1997713"/>
                <a:ext cx="5553585" cy="3416320"/>
              </a:xfrm>
              <a:prstGeom prst="rect">
                <a:avLst/>
              </a:prstGeom>
              <a:blipFill>
                <a:blip r:embed="rId8"/>
                <a:stretch>
                  <a:fillRect l="-1756" r="-329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731549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2" y="12828"/>
            <a:ext cx="10364451" cy="159617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insurance problem – cont.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178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/>
              <p:nvPr/>
            </p:nvSpPr>
            <p:spPr>
              <a:xfrm>
                <a:off x="1830815" y="1630979"/>
                <a:ext cx="8412392" cy="364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Insure 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    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000</m:t>
                    </m:r>
                  </m:oMath>
                </a14:m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Pay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02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>
                    <a:solidFill>
                      <a:srgbClr val="0070C0"/>
                    </a:solidFill>
                  </a:rPr>
                  <a:t> </a:t>
                </a:r>
                <a:r>
                  <a:rPr lang="en-US" sz="2200" dirty="0"/>
                  <a:t>for sure 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02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02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22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98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98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The segment connecting them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98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02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98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815" y="1630979"/>
                <a:ext cx="8412392" cy="3647152"/>
              </a:xfrm>
              <a:prstGeom prst="rect">
                <a:avLst/>
              </a:prstGeom>
              <a:blipFill>
                <a:blip r:embed="rId2"/>
                <a:stretch>
                  <a:fillRect l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044301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2" y="322794"/>
            <a:ext cx="10364451" cy="1129811"/>
          </a:xfrm>
        </p:spPr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problem–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179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/>
              <p:nvPr/>
            </p:nvSpPr>
            <p:spPr>
              <a:xfrm>
                <a:off x="2635316" y="1750587"/>
                <a:ext cx="6671416" cy="387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99</m:t>
                    </m:r>
                    <m:func>
                      <m:func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01</m:t>
                    </m:r>
                    <m:func>
                      <m:func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200" dirty="0"/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2200" dirty="0"/>
                  <a:t>Budget line: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98</m:t>
                    </m:r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02</m:t>
                    </m:r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2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98</m:t>
                    </m:r>
                  </m:oMath>
                </a14:m>
                <a:endParaRPr lang="en-US" sz="2200" dirty="0"/>
              </a:p>
              <a:p>
                <a:pPr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*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99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den>
                    </m:f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99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den>
                    </m:f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98</m:t>
                    </m:r>
                  </m:oMath>
                </a14:m>
                <a:endParaRPr lang="en-US" sz="2200" dirty="0"/>
              </a:p>
              <a:p>
                <a:pPr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*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01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02</m:t>
                        </m:r>
                      </m:den>
                    </m:f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98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02</m:t>
                        </m:r>
                      </m:den>
                    </m:f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98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98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2200" dirty="0"/>
                  <a:t>The agent will not be fully </a:t>
                </a:r>
                <a:r>
                  <a:rPr lang="en-US" sz="2200" dirty="0" smtClean="0"/>
                  <a:t>insured</a:t>
                </a:r>
                <a:endParaRPr lang="en-US" sz="2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316" y="1750587"/>
                <a:ext cx="6671416" cy="3879588"/>
              </a:xfrm>
              <a:prstGeom prst="rect">
                <a:avLst/>
              </a:prstGeom>
              <a:blipFill>
                <a:blip r:embed="rId2"/>
                <a:stretch>
                  <a:fillRect l="-1187" b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320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Real wages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1960D46-B0A8-0248-8AD2-7D81A3A168AF}"/>
                  </a:ext>
                </a:extLst>
              </p:cNvPr>
              <p:cNvSpPr txBox="1"/>
              <p:nvPr/>
            </p:nvSpPr>
            <p:spPr>
              <a:xfrm>
                <a:off x="1878416" y="1670142"/>
                <a:ext cx="8232235" cy="399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sz="2400" dirty="0" smtClean="0"/>
                  <a:t>Rather than</a:t>
                </a:r>
                <a:r>
                  <a:rPr lang="he-IL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sz="2400" dirty="0" smtClean="0"/>
                  <a:t> we can use only their ratio</a:t>
                </a:r>
                <a:endParaRPr lang="he-IL" sz="2400" dirty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0" dirty="0"/>
              </a:p>
              <a:p>
                <a:pPr algn="l">
                  <a:lnSpc>
                    <a:spcPct val="150000"/>
                  </a:lnSpc>
                </a:pPr>
                <a:r>
                  <a:rPr lang="en-US" sz="2400" dirty="0" smtClean="0"/>
                  <a:t>Generally, if income is given by an initial endowment, only price ratios matter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he-IL" sz="2400" dirty="0"/>
                  <a:t> </a:t>
                </a:r>
                <a:r>
                  <a:rPr lang="he-IL" sz="2400" dirty="0" smtClean="0"/>
                  <a:t>–</a:t>
                </a:r>
                <a:r>
                  <a:rPr lang="en-US" sz="2400" dirty="0" smtClean="0"/>
                  <a:t>   how many units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 smtClean="0"/>
                  <a:t> can be purchased for one hour of labor</a:t>
                </a:r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1960D46-B0A8-0248-8AD2-7D81A3A16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416" y="1670142"/>
                <a:ext cx="8232235" cy="3990131"/>
              </a:xfrm>
              <a:prstGeom prst="rect">
                <a:avLst/>
              </a:prstGeom>
              <a:blipFill rotWithShape="1">
                <a:blip r:embed="rId2"/>
                <a:stretch>
                  <a:fillRect l="-1110" b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508084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2" y="12828"/>
            <a:ext cx="10364451" cy="1596177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180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/>
              <p:nvPr/>
            </p:nvSpPr>
            <p:spPr>
              <a:xfrm>
                <a:off x="2700341" y="1306506"/>
                <a:ext cx="6986099" cy="5049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200" dirty="0" smtClean="0"/>
                  <a:t>At full insurance,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98</m:t>
                    </m:r>
                    <m:r>
                      <a:rPr lang="en-US" sz="2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98</m:t>
                    </m:r>
                    <m:r>
                      <a:rPr lang="en-US" sz="2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200" dirty="0"/>
                  <a:t>the slope of the indifference curve is: </a:t>
                </a:r>
              </a:p>
              <a:p>
                <a:pPr algn="ctr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99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70C0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US" sz="2200" dirty="0"/>
              </a:p>
              <a:p>
                <a:pPr algn="ctr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99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01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den>
                    </m:f>
                    <m:r>
                      <a:rPr lang="en-US" sz="2200" i="1" smtClean="0"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99</m:t>
                    </m:r>
                  </m:oMath>
                </a14:m>
                <a:r>
                  <a:rPr lang="en-US" sz="2200" dirty="0"/>
                  <a:t>  </a:t>
                </a: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200" dirty="0"/>
                  <a:t>while the slope of the budget constraint is:</a:t>
                </a:r>
              </a:p>
              <a:p>
                <a:pPr algn="ctr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98</m:t>
                    </m:r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02</m:t>
                    </m:r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             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98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02</m:t>
                        </m:r>
                      </m:den>
                    </m:f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49</m:t>
                    </m:r>
                  </m:oMath>
                </a14:m>
                <a:r>
                  <a:rPr lang="en-US" sz="2200" dirty="0">
                    <a:solidFill>
                      <a:srgbClr val="00B050"/>
                    </a:solidFill>
                  </a:rPr>
                  <a:t> </a:t>
                </a:r>
                <a:endParaRPr lang="en-US" sz="2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341" y="1306506"/>
                <a:ext cx="6986099" cy="5049844"/>
              </a:xfrm>
              <a:prstGeom prst="rect">
                <a:avLst/>
              </a:prstGeom>
              <a:blipFill>
                <a:blip r:embed="rId2"/>
                <a:stretch>
                  <a:fillRect l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6328050" y="5740030"/>
            <a:ext cx="5531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86223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2" y="12828"/>
            <a:ext cx="10364451" cy="1596177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Thus…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181</a:t>
            </a:fld>
            <a:endParaRPr lang="en-US"/>
          </a:p>
        </p:txBody>
      </p:sp>
      <p:sp>
        <p:nvSpPr>
          <p:cNvPr id="46" name="Line 4">
            <a:extLst>
              <a:ext uri="{FF2B5EF4-FFF2-40B4-BE49-F238E27FC236}">
                <a16:creationId xmlns:a16="http://schemas.microsoft.com/office/drawing/2014/main" id="{9299B26D-CDA9-9F4B-910F-24CCF9E52C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893" y="1959873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5">
            <a:extLst>
              <a:ext uri="{FF2B5EF4-FFF2-40B4-BE49-F238E27FC236}">
                <a16:creationId xmlns:a16="http://schemas.microsoft.com/office/drawing/2014/main" id="{7A2E6CC3-AC52-CE4E-B59F-44012C184B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1893" y="5465073"/>
            <a:ext cx="391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17FE3C5-6349-F244-9BEE-992BD658B900}"/>
              </a:ext>
            </a:extLst>
          </p:cNvPr>
          <p:cNvCxnSpPr>
            <a:cxnSpLocks/>
          </p:cNvCxnSpPr>
          <p:nvPr/>
        </p:nvCxnSpPr>
        <p:spPr>
          <a:xfrm flipV="1">
            <a:off x="4643187" y="5345553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928367F-4FC9-ED44-9F0E-C7E0A679ED11}"/>
              </a:ext>
            </a:extLst>
          </p:cNvPr>
          <p:cNvCxnSpPr>
            <a:cxnSpLocks/>
          </p:cNvCxnSpPr>
          <p:nvPr/>
        </p:nvCxnSpPr>
        <p:spPr>
          <a:xfrm>
            <a:off x="1476180" y="4758838"/>
            <a:ext cx="3237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10">
                <a:extLst>
                  <a:ext uri="{FF2B5EF4-FFF2-40B4-BE49-F238E27FC236}">
                    <a16:creationId xmlns:a16="http://schemas.microsoft.com/office/drawing/2014/main" id="{1F205A7F-41D7-DF49-8BBA-ED7D23D7C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4251" y="4573851"/>
                <a:ext cx="478721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altLang="en-US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56" name="Rectangle 10">
                <a:extLst>
                  <a:ext uri="{FF2B5EF4-FFF2-40B4-BE49-F238E27FC236}">
                    <a16:creationId xmlns:a16="http://schemas.microsoft.com/office/drawing/2014/main" id="{1F205A7F-41D7-DF49-8BBA-ED7D23D7C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4251" y="4573851"/>
                <a:ext cx="478721" cy="3699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0">
                <a:extLst>
                  <a:ext uri="{FF2B5EF4-FFF2-40B4-BE49-F238E27FC236}">
                    <a16:creationId xmlns:a16="http://schemas.microsoft.com/office/drawing/2014/main" id="{272FDFD4-41D3-9B40-8328-28F87CCE3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2829" y="5680972"/>
                <a:ext cx="1010918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98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Rectangle 10">
                <a:extLst>
                  <a:ext uri="{FF2B5EF4-FFF2-40B4-BE49-F238E27FC236}">
                    <a16:creationId xmlns:a16="http://schemas.microsoft.com/office/drawing/2014/main" id="{272FDFD4-41D3-9B40-8328-28F87CCE30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2829" y="5680972"/>
                <a:ext cx="1010918" cy="369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52F0C258-7720-A940-9712-1E0C13AD9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3313" y="3199775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1C37906D-F882-ED49-8BBE-62340A1A8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9358" y="1790353"/>
                <a:ext cx="383888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1C37906D-F882-ED49-8BBE-62340A1A8E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9358" y="1790353"/>
                <a:ext cx="383888" cy="369974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0">
                <a:extLst>
                  <a:ext uri="{FF2B5EF4-FFF2-40B4-BE49-F238E27FC236}">
                    <a16:creationId xmlns:a16="http://schemas.microsoft.com/office/drawing/2014/main" id="{115B32CB-B0C5-594A-958E-2EEEA2965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4983" y="5503548"/>
                <a:ext cx="383888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Rectangle 10">
                <a:extLst>
                  <a:ext uri="{FF2B5EF4-FFF2-40B4-BE49-F238E27FC236}">
                    <a16:creationId xmlns:a16="http://schemas.microsoft.com/office/drawing/2014/main" id="{115B32CB-B0C5-594A-958E-2EEEA2965E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4983" y="5503548"/>
                <a:ext cx="383888" cy="3699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5745A14-4098-EF4B-8F55-F61EF699782C}"/>
              </a:ext>
            </a:extLst>
          </p:cNvPr>
          <p:cNvCxnSpPr>
            <a:cxnSpLocks/>
          </p:cNvCxnSpPr>
          <p:nvPr/>
        </p:nvCxnSpPr>
        <p:spPr>
          <a:xfrm>
            <a:off x="1445669" y="3307725"/>
            <a:ext cx="3237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0">
                <a:extLst>
                  <a:ext uri="{FF2B5EF4-FFF2-40B4-BE49-F238E27FC236}">
                    <a16:creationId xmlns:a16="http://schemas.microsoft.com/office/drawing/2014/main" id="{168FD0DF-DA79-114B-8822-8CDA3B5B4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54" y="3122738"/>
                <a:ext cx="1010918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98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Rectangle 10">
                <a:extLst>
                  <a:ext uri="{FF2B5EF4-FFF2-40B4-BE49-F238E27FC236}">
                    <a16:creationId xmlns:a16="http://schemas.microsoft.com/office/drawing/2014/main" id="{168FD0DF-DA79-114B-8822-8CDA3B5B4F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054" y="3122738"/>
                <a:ext cx="1010918" cy="3699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C6BF8D-2B5E-F442-AEE4-C79B56B2E8B1}"/>
              </a:ext>
            </a:extLst>
          </p:cNvPr>
          <p:cNvCxnSpPr>
            <a:cxnSpLocks/>
          </p:cNvCxnSpPr>
          <p:nvPr/>
        </p:nvCxnSpPr>
        <p:spPr>
          <a:xfrm flipV="1">
            <a:off x="3849778" y="5345553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id="{B5A7F047-C0CD-2F4C-BF5B-D6750E7BE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8689" y="5680972"/>
                <a:ext cx="1139158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id="{B5A7F047-C0CD-2F4C-BF5B-D6750E7BE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8689" y="5680972"/>
                <a:ext cx="1139158" cy="3699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8BBF33-E99C-C74C-8ED2-58553DA757A0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1799979" y="3307725"/>
            <a:ext cx="19533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4D96A7-3AA8-5D4A-8974-86814F1C23E8}"/>
              </a:ext>
            </a:extLst>
          </p:cNvPr>
          <p:cNvCxnSpPr>
            <a:cxnSpLocks/>
          </p:cNvCxnSpPr>
          <p:nvPr/>
        </p:nvCxnSpPr>
        <p:spPr>
          <a:xfrm>
            <a:off x="3885954" y="3336501"/>
            <a:ext cx="728627" cy="8597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D592EB-8D9F-374B-ADF5-96966FE2A2B5}"/>
              </a:ext>
            </a:extLst>
          </p:cNvPr>
          <p:cNvCxnSpPr>
            <a:stCxn id="32" idx="4"/>
          </p:cNvCxnSpPr>
          <p:nvPr/>
        </p:nvCxnSpPr>
        <p:spPr>
          <a:xfrm>
            <a:off x="3861263" y="3415675"/>
            <a:ext cx="0" cy="192987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656062F-290C-5C40-A419-314415CFD1F6}"/>
              </a:ext>
            </a:extLst>
          </p:cNvPr>
          <p:cNvCxnSpPr>
            <a:cxnSpLocks/>
          </p:cNvCxnSpPr>
          <p:nvPr/>
        </p:nvCxnSpPr>
        <p:spPr>
          <a:xfrm>
            <a:off x="4617011" y="4196202"/>
            <a:ext cx="11485" cy="118969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6C6839B-6BC0-DB4F-84F1-D083C01CCADB}"/>
              </a:ext>
            </a:extLst>
          </p:cNvPr>
          <p:cNvCxnSpPr>
            <a:stCxn id="47" idx="1"/>
          </p:cNvCxnSpPr>
          <p:nvPr/>
        </p:nvCxnSpPr>
        <p:spPr>
          <a:xfrm flipV="1">
            <a:off x="1671893" y="2160327"/>
            <a:ext cx="3363933" cy="33047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0B7AF0D-14C6-BF45-89C1-AE6473D9ECF6}"/>
              </a:ext>
            </a:extLst>
          </p:cNvPr>
          <p:cNvSpPr txBox="1"/>
          <p:nvPr/>
        </p:nvSpPr>
        <p:spPr>
          <a:xfrm>
            <a:off x="4874512" y="1672679"/>
            <a:ext cx="5869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indifference curve is steeper: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7703EE-1430-634F-A26A-F16AB68F09FB}"/>
              </a:ext>
            </a:extLst>
          </p:cNvPr>
          <p:cNvSpPr txBox="1"/>
          <p:nvPr/>
        </p:nvSpPr>
        <p:spPr>
          <a:xfrm>
            <a:off x="4428470" y="2485583"/>
            <a:ext cx="2097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certainty line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D4BE07BE-7602-BE40-814F-658D68762AB6}"/>
              </a:ext>
            </a:extLst>
          </p:cNvPr>
          <p:cNvSpPr/>
          <p:nvPr/>
        </p:nvSpPr>
        <p:spPr>
          <a:xfrm rot="13378242">
            <a:off x="3820424" y="2618400"/>
            <a:ext cx="1478461" cy="128874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87115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2" y="12828"/>
            <a:ext cx="10364451" cy="1596177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this is quite general: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182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/>
              <p:nvPr/>
            </p:nvSpPr>
            <p:spPr>
              <a:xfrm>
                <a:off x="1076790" y="1741526"/>
                <a:ext cx="10201436" cy="3674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dirty="0"/>
                  <a:t>With Expected Utility: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dirty="0"/>
                  <a:t>So that:</a:t>
                </a:r>
              </a:p>
              <a:p>
                <a:pPr algn="ctr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dirty="0"/>
                  <a:t>The slopes of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all</a:t>
                </a:r>
                <a:r>
                  <a:rPr lang="en-US" sz="2400" dirty="0"/>
                  <a:t> indifference curves </a:t>
                </a:r>
                <a:r>
                  <a:rPr lang="en-US" sz="2400" dirty="0">
                    <a:solidFill>
                      <a:srgbClr val="00B050"/>
                    </a:solidFill>
                  </a:rPr>
                  <a:t>along the certainty line </a:t>
                </a:r>
                <a:r>
                  <a:rPr lang="en-US" sz="2400" dirty="0"/>
                  <a:t>are the same, and independent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790" y="1741526"/>
                <a:ext cx="10201436" cy="3674596"/>
              </a:xfrm>
              <a:prstGeom prst="rect">
                <a:avLst/>
              </a:prstGeom>
              <a:blipFill>
                <a:blip r:embed="rId2"/>
                <a:stretch>
                  <a:fillRect l="-956" r="-1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777798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12" y="402113"/>
            <a:ext cx="10364451" cy="1596177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markets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183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/>
              <p:nvPr/>
            </p:nvSpPr>
            <p:spPr>
              <a:xfrm>
                <a:off x="1152364" y="1741526"/>
                <a:ext cx="10201436" cy="4547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/>
                  <a:t> – An asset that pays </a:t>
                </a:r>
                <a:r>
                  <a:rPr lang="en-US" sz="2400" dirty="0" smtClean="0"/>
                  <a:t>1 in </a:t>
                </a:r>
                <a:r>
                  <a:rPr lang="en-US" sz="2400" dirty="0"/>
                  <a:t>state 1 and 0 in state 2 costs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b="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b="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/>
                  <a:t> – An asset that pays </a:t>
                </a:r>
                <a:r>
                  <a:rPr lang="en-US" sz="2400" dirty="0" smtClean="0"/>
                  <a:t>1 in </a:t>
                </a:r>
                <a:r>
                  <a:rPr lang="en-US" sz="2400" dirty="0"/>
                  <a:t>state 2 and 0 in state 1 costs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b="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dirty="0"/>
                  <a:t>It stands to reason that </a:t>
                </a: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dirty="0"/>
                  <a:t>Why?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364" y="1741526"/>
                <a:ext cx="10201436" cy="4547399"/>
              </a:xfrm>
              <a:prstGeom prst="rect">
                <a:avLst/>
              </a:prstGeom>
              <a:blipFill>
                <a:blip r:embed="rId2"/>
                <a:stretch>
                  <a:fillRect l="-896" b="-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8751717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2" y="391264"/>
            <a:ext cx="10364451" cy="1596177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Arbitrage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184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/>
              <p:nvPr/>
            </p:nvSpPr>
            <p:spPr>
              <a:xfrm>
                <a:off x="1076790" y="1741526"/>
                <a:ext cx="10201436" cy="4611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dirty="0">
                    <a:ea typeface="Cambria Math" panose="02040503050406030204" pitchFamily="18" charset="0"/>
                  </a:rPr>
                  <a:t>Imagine that </a:t>
                </a:r>
              </a:p>
              <a:p>
                <a:pPr algn="ctr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/>
                  <a:t> costs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400" b="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dirty="0"/>
                  <a:t>and</a:t>
                </a:r>
                <a:endParaRPr lang="en-US" sz="2400" b="0" dirty="0"/>
              </a:p>
              <a:p>
                <a:pPr algn="ctr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/>
                  <a:t> costs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dirty="0"/>
                  <a:t>Then I could </a:t>
                </a:r>
                <a:r>
                  <a:rPr lang="en-US" sz="2400" dirty="0">
                    <a:solidFill>
                      <a:srgbClr val="C00000"/>
                    </a:solidFill>
                  </a:rPr>
                  <a:t>buy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both</a:t>
                </a:r>
                <a:r>
                  <a:rPr lang="en-US" sz="2400" dirty="0"/>
                  <a:t>, and at a total cost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400" dirty="0"/>
                  <a:t> have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dirty="0"/>
                  <a:t> for sure, making a sure gain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dirty="0"/>
                  <a:t>(ignoring transaction costs)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790" y="1741526"/>
                <a:ext cx="10201436" cy="4611519"/>
              </a:xfrm>
              <a:prstGeom prst="rect">
                <a:avLst/>
              </a:prstGeom>
              <a:blipFill>
                <a:blip r:embed="rId2"/>
                <a:stretch>
                  <a:fillRect l="-956" r="-60" b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50743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2" y="12828"/>
            <a:ext cx="10364451" cy="1596177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Arbitrage – part II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185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/>
              <p:nvPr/>
            </p:nvSpPr>
            <p:spPr>
              <a:xfrm>
                <a:off x="1076790" y="1741526"/>
                <a:ext cx="10201436" cy="4611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dirty="0">
                    <a:ea typeface="Cambria Math" panose="02040503050406030204" pitchFamily="18" charset="0"/>
                  </a:rPr>
                  <a:t>And now imagine that </a:t>
                </a:r>
              </a:p>
              <a:p>
                <a:pPr algn="ctr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/>
                  <a:t> costs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2400" b="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dirty="0"/>
                  <a:t>And, say,</a:t>
                </a:r>
                <a:endParaRPr lang="en-US" sz="2400" b="0" dirty="0"/>
              </a:p>
              <a:p>
                <a:pPr algn="ctr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/>
                  <a:t> costs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dirty="0"/>
                  <a:t>Then I could </a:t>
                </a:r>
                <a:r>
                  <a:rPr lang="en-US" sz="2400" dirty="0">
                    <a:solidFill>
                      <a:srgbClr val="C00000"/>
                    </a:solidFill>
                  </a:rPr>
                  <a:t>sell both</a:t>
                </a:r>
                <a:r>
                  <a:rPr lang="en-US" sz="2400" dirty="0"/>
                  <a:t>, and this means I will get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but will have to pay </a:t>
                </a:r>
                <a:r>
                  <a:rPr lang="en-US" sz="2400" dirty="0" smtClean="0"/>
                  <a:t>only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1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– whatever the state: I’ll be making a sure gain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dirty="0"/>
                  <a:t>(again, ignoring transaction costs)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790" y="1741526"/>
                <a:ext cx="10201436" cy="4611519"/>
              </a:xfrm>
              <a:prstGeom prst="rect">
                <a:avLst/>
              </a:prstGeom>
              <a:blipFill>
                <a:blip r:embed="rId2"/>
                <a:stretch>
                  <a:fillRect l="-956" b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021957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2" y="12828"/>
            <a:ext cx="10364451" cy="1596177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Arbitrage – conclusion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186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/>
              <p:nvPr/>
            </p:nvSpPr>
            <p:spPr>
              <a:xfrm>
                <a:off x="1152364" y="1303739"/>
                <a:ext cx="10201436" cy="5357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/>
                  <a:t> – An asset that pays 1in state 1 and 0 in state 2 costs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/>
                  <a:t> – An asset that pays 1in state 2 and 0 in state 1 costs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dirty="0"/>
                  <a:t>If </a:t>
                </a: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dirty="0"/>
                  <a:t>doesn’t hold, market forces will push the prices in this direction.</a:t>
                </a: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dirty="0"/>
                  <a:t>So, for some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,</a:t>
                </a:r>
              </a:p>
              <a:p>
                <a:pPr algn="ctr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/>
                  <a:t> costs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costs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364" y="1303739"/>
                <a:ext cx="10201436" cy="5357877"/>
              </a:xfrm>
              <a:prstGeom prst="rect">
                <a:avLst/>
              </a:prstGeom>
              <a:blipFill>
                <a:blip r:embed="rId2"/>
                <a:stretch>
                  <a:fillRect l="-896" b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6507888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2" y="12828"/>
            <a:ext cx="10364451" cy="1596177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market odds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187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/>
              <p:nvPr/>
            </p:nvSpPr>
            <p:spPr>
              <a:xfrm>
                <a:off x="1152364" y="1288261"/>
                <a:ext cx="10201436" cy="4675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/>
                  <a:t> costs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costs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endParaRPr lang="en-US" sz="24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dirty="0" smtClean="0">
                    <a:ea typeface="Cambria Math" panose="02040503050406030204" pitchFamily="18" charset="0"/>
                  </a:rPr>
                  <a:t>Hence 		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,−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−(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400" dirty="0" smtClean="0"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dirty="0" smtClean="0">
                    <a:ea typeface="Cambria Math" panose="02040503050406030204" pitchFamily="18" charset="0"/>
                  </a:rPr>
                  <a:t>each has </a:t>
                </a:r>
                <a:r>
                  <a:rPr lang="en-US" sz="2400" dirty="0">
                    <a:ea typeface="Cambria Math" panose="02040503050406030204" pitchFamily="18" charset="0"/>
                  </a:rPr>
                  <a:t>a net worth of </a:t>
                </a:r>
                <a:r>
                  <a:rPr lang="en-US" sz="24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0</a:t>
                </a: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dirty="0" smtClean="0"/>
                  <a:t>And </a:t>
                </a:r>
                <a:r>
                  <a:rPr lang="en-US" sz="2400" dirty="0"/>
                  <a:t>so </a:t>
                </a:r>
                <a:r>
                  <a:rPr lang="en-US" sz="2400" dirty="0" smtClean="0"/>
                  <a:t>does</a:t>
                </a:r>
                <a:endParaRPr lang="en-US" sz="2400" dirty="0"/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0070C0"/>
                              </a:solidFill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dirty="0"/>
                  <a:t>For any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(positive or negative</a:t>
                </a:r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364" y="1288261"/>
                <a:ext cx="10201436" cy="4675639"/>
              </a:xfrm>
              <a:prstGeom prst="rect">
                <a:avLst/>
              </a:prstGeom>
              <a:blipFill>
                <a:blip r:embed="rId2"/>
                <a:stretch>
                  <a:fillRect l="-896" b="-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490107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2" y="12828"/>
            <a:ext cx="10364451" cy="1596177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arbitrage theorem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188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B7AF0D-14C6-BF45-89C1-AE6473D9ECF6}"/>
              </a:ext>
            </a:extLst>
          </p:cNvPr>
          <p:cNvSpPr txBox="1"/>
          <p:nvPr/>
        </p:nvSpPr>
        <p:spPr>
          <a:xfrm>
            <a:off x="1152364" y="1768708"/>
            <a:ext cx="5279433" cy="391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dirty="0" smtClean="0"/>
              <a:t>In a </a:t>
            </a:r>
            <a:r>
              <a:rPr lang="en-US" sz="2400" dirty="0" smtClean="0">
                <a:solidFill>
                  <a:srgbClr val="0070C0"/>
                </a:solidFill>
              </a:rPr>
              <a:t>perfect</a:t>
            </a:r>
            <a:r>
              <a:rPr lang="en-US" sz="2400" dirty="0" smtClean="0"/>
              <a:t> market </a:t>
            </a:r>
            <a:r>
              <a:rPr lang="en-US" sz="2000" dirty="0" smtClean="0"/>
              <a:t>(no transaction costs, buying and selling of any amount is allowed with linear pricing)</a:t>
            </a:r>
          </a:p>
          <a:p>
            <a:pPr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dirty="0" smtClean="0"/>
              <a:t>there are </a:t>
            </a:r>
            <a:r>
              <a:rPr lang="en-US" sz="2400" dirty="0" smtClean="0">
                <a:solidFill>
                  <a:srgbClr val="FF0000"/>
                </a:solidFill>
              </a:rPr>
              <a:t>no arbitrage </a:t>
            </a:r>
            <a:r>
              <a:rPr lang="en-US" sz="2400" dirty="0" smtClean="0"/>
              <a:t>opportunities </a:t>
            </a:r>
            <a:r>
              <a:rPr lang="en-US" sz="2400" dirty="0" smtClean="0">
                <a:solidFill>
                  <a:srgbClr val="FF0000"/>
                </a:solidFill>
              </a:rPr>
              <a:t>IFF</a:t>
            </a:r>
            <a:r>
              <a:rPr lang="en-US" sz="2400" dirty="0" smtClean="0"/>
              <a:t> there is a </a:t>
            </a:r>
            <a:r>
              <a:rPr lang="en-US" sz="2400" dirty="0" smtClean="0">
                <a:solidFill>
                  <a:srgbClr val="FF0000"/>
                </a:solidFill>
              </a:rPr>
              <a:t>probability</a:t>
            </a:r>
            <a:r>
              <a:rPr lang="en-US" sz="2400" dirty="0" smtClean="0"/>
              <a:t> such that each asset is valued by its </a:t>
            </a:r>
            <a:r>
              <a:rPr lang="en-US" sz="2400" dirty="0" smtClean="0">
                <a:solidFill>
                  <a:srgbClr val="FF0000"/>
                </a:solidFill>
              </a:rPr>
              <a:t>expectation</a:t>
            </a:r>
            <a:r>
              <a:rPr lang="en-US" sz="2400" dirty="0" smtClean="0"/>
              <a:t> </a:t>
            </a:r>
            <a:r>
              <a:rPr lang="en-US" sz="2000" dirty="0" smtClean="0"/>
              <a:t>(relative to that probability)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37" y="1923646"/>
            <a:ext cx="1914525" cy="2390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97865" y="4781387"/>
            <a:ext cx="353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Stephen A. </a:t>
            </a:r>
            <a:r>
              <a:rPr lang="en-US" dirty="0" smtClean="0">
                <a:solidFill>
                  <a:srgbClr val="C00000"/>
                </a:solidFill>
              </a:rPr>
              <a:t>Ross</a:t>
            </a:r>
            <a:r>
              <a:rPr lang="en-US" dirty="0" smtClean="0"/>
              <a:t> (1944-2017)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30208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2" y="12828"/>
            <a:ext cx="10364451" cy="1596177"/>
          </a:xfrm>
        </p:spPr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geometry of No Arbitrage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189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/>
              <p:nvPr/>
            </p:nvSpPr>
            <p:spPr>
              <a:xfrm>
                <a:off x="6467060" y="2179698"/>
                <a:ext cx="3723861" cy="2010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i="0" dirty="0" smtClean="0">
                    <a:latin typeface="+mj-lt"/>
                    <a:ea typeface="Cambria Math" panose="02040503050406030204" pitchFamily="18" charset="0"/>
                  </a:rPr>
                  <a:t>Suppose</a:t>
                </a:r>
                <a:endParaRPr lang="en-US" sz="2400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/>
                  <a:t> costs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2400" b="0" dirty="0">
                  <a:solidFill>
                    <a:srgbClr val="00B050"/>
                  </a:solidFill>
                </a:endParaRPr>
              </a:p>
              <a:p>
                <a:pPr algn="ctr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/>
                  <a:t> costs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0B7AF0D-14C6-BF45-89C1-AE6473D9E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060" y="2179698"/>
                <a:ext cx="3723861" cy="2010807"/>
              </a:xfrm>
              <a:prstGeom prst="rect">
                <a:avLst/>
              </a:prstGeom>
              <a:blipFill rotWithShape="1">
                <a:blip r:embed="rId2"/>
                <a:stretch>
                  <a:fillRect l="-2619" b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2173637" y="3028649"/>
            <a:ext cx="1156561" cy="117914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281125" y="5322276"/>
            <a:ext cx="145772" cy="1838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058131" y="2936704"/>
            <a:ext cx="145772" cy="1838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33396" y="3776016"/>
            <a:ext cx="145772" cy="1838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42074" y="1985098"/>
            <a:ext cx="5729207" cy="4227095"/>
            <a:chOff x="842074" y="1985098"/>
            <a:chExt cx="5729207" cy="4227095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859797" y="5408908"/>
              <a:ext cx="3735091" cy="3099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 flipV="1">
              <a:off x="2131017" y="2169764"/>
              <a:ext cx="85241" cy="36188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075695" y="5842861"/>
                  <a:ext cx="14955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dirty="0" smtClean="0"/>
                    <a:t> (</a:t>
                  </a:r>
                  <a:r>
                    <a:rPr lang="en-US" dirty="0"/>
                    <a:t>s</a:t>
                  </a:r>
                  <a:r>
                    <a:rPr lang="en-US" dirty="0" smtClean="0"/>
                    <a:t>tate 1)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5695" y="5842861"/>
                  <a:ext cx="1495586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842074" y="1985098"/>
                  <a:ext cx="14955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US" dirty="0" smtClean="0"/>
                    <a:t> (</a:t>
                  </a:r>
                  <a:r>
                    <a:rPr lang="en-US" dirty="0"/>
                    <a:t>s</a:t>
                  </a:r>
                  <a:r>
                    <a:rPr lang="en-US" dirty="0" smtClean="0"/>
                    <a:t>tate 2)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074" y="1985098"/>
                  <a:ext cx="1495586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131419" y="5473529"/>
                  <a:ext cx="5114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1419" y="5473529"/>
                  <a:ext cx="511444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445048" y="2843983"/>
                  <a:ext cx="5114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5048" y="2843983"/>
                  <a:ext cx="511444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130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/>
            <p:cNvCxnSpPr/>
            <p:nvPr/>
          </p:nvCxnSpPr>
          <p:spPr>
            <a:xfrm flipV="1">
              <a:off x="2216258" y="2456481"/>
              <a:ext cx="2859437" cy="2952427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727342" y="3841675"/>
              <a:ext cx="659799" cy="1533609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295996" y="4105425"/>
                  <a:ext cx="10451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5996" y="4105425"/>
                  <a:ext cx="104518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864549" y="3716440"/>
                  <a:ext cx="10451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4549" y="3716440"/>
                  <a:ext cx="1045184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21"/>
            <p:cNvSpPr/>
            <p:nvPr/>
          </p:nvSpPr>
          <p:spPr>
            <a:xfrm>
              <a:off x="3257312" y="4137657"/>
              <a:ext cx="145772" cy="18388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035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The budget constraint in real terms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1960D46-B0A8-0248-8AD2-7D81A3A168AF}"/>
                  </a:ext>
                </a:extLst>
              </p:cNvPr>
              <p:cNvSpPr txBox="1"/>
              <p:nvPr/>
            </p:nvSpPr>
            <p:spPr>
              <a:xfrm>
                <a:off x="1877455" y="1595021"/>
                <a:ext cx="7520767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sz="2400" dirty="0" smtClean="0"/>
                  <a:t>Rather than</a:t>
                </a:r>
                <a:r>
                  <a:rPr lang="en-US" sz="2400" dirty="0"/>
                  <a:t>	</a:t>
                </a:r>
                <a:r>
                  <a:rPr lang="he-IL" sz="2400" dirty="0" smtClean="0"/>
                  <a:t> </a:t>
                </a: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𝑊𝐿</m:t>
                    </m:r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endParaRPr lang="he-IL" sz="2400" dirty="0">
                  <a:solidFill>
                    <a:srgbClr val="00B050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400" dirty="0" smtClean="0"/>
                  <a:t>we have		</a:t>
                </a:r>
                <a:r>
                  <a:rPr lang="he-IL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b="0" dirty="0">
                  <a:solidFill>
                    <a:srgbClr val="00B050"/>
                  </a:solidFill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endParaRPr lang="en-US" sz="2400" dirty="0"/>
              </a:p>
              <a:p>
                <a:pPr algn="l">
                  <a:lnSpc>
                    <a:spcPct val="150000"/>
                  </a:lnSpc>
                </a:pPr>
                <a:r>
                  <a:rPr lang="en-US" sz="2400" dirty="0" smtClean="0"/>
                  <a:t>Or, rather than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2060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400" dirty="0" smtClean="0"/>
                  <a:t>we get			</a:t>
                </a:r>
                <a:r>
                  <a:rPr lang="he-IL" sz="2400" dirty="0" smtClean="0"/>
                  <a:t> 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2060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:endParaRPr lang="he-IL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1960D46-B0A8-0248-8AD2-7D81A3A16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455" y="1595021"/>
                <a:ext cx="7520767" cy="3416320"/>
              </a:xfrm>
              <a:prstGeom prst="rect">
                <a:avLst/>
              </a:prstGeom>
              <a:blipFill rotWithShape="1">
                <a:blip r:embed="rId2"/>
                <a:stretch>
                  <a:fillRect l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443265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2" y="12828"/>
            <a:ext cx="10364451" cy="1596177"/>
          </a:xfrm>
        </p:spPr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that case…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190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/>
              <p:nvPr/>
            </p:nvSpPr>
            <p:spPr>
              <a:xfrm>
                <a:off x="6467060" y="1607412"/>
                <a:ext cx="5115340" cy="4470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/>
                  <a:t> costs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2400" b="0" dirty="0">
                  <a:solidFill>
                    <a:srgbClr val="00B050"/>
                  </a:solidFill>
                </a:endParaRPr>
              </a:p>
              <a:p>
                <a:pPr algn="ctr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/>
                  <a:t> costs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400" dirty="0" smtClean="0">
                  <a:solidFill>
                    <a:srgbClr val="00B050"/>
                  </a:solidFill>
                </a:endParaRPr>
              </a:p>
              <a:p>
                <a:pPr algn="ctr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rgbClr val="00B050"/>
                  </a:solidFill>
                </a:endParaRP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dirty="0"/>
                  <a:t>w</a:t>
                </a:r>
                <a:r>
                  <a:rPr lang="en-US" sz="2400" dirty="0" smtClean="0"/>
                  <a:t>hich is strictly lower than  </a:t>
                </a: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400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55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55</m:t>
                          </m:r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rgbClr val="00B050"/>
                  </a:solidFill>
                </a:endParaRP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dirty="0" smtClean="0"/>
                  <a:t>so selling both assets pays off</a:t>
                </a:r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0B7AF0D-14C6-BF45-89C1-AE6473D9E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060" y="1607412"/>
                <a:ext cx="5115340" cy="4470519"/>
              </a:xfrm>
              <a:prstGeom prst="rect">
                <a:avLst/>
              </a:prstGeom>
              <a:blipFill rotWithShape="1">
                <a:blip r:embed="rId2"/>
                <a:stretch>
                  <a:fillRect l="-1907" b="-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2173637" y="3028649"/>
            <a:ext cx="1156561" cy="117914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281125" y="5322276"/>
            <a:ext cx="145772" cy="1838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058131" y="2936704"/>
            <a:ext cx="145772" cy="1838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33396" y="3776016"/>
            <a:ext cx="145772" cy="1838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59797" y="5408908"/>
            <a:ext cx="3735091" cy="309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131017" y="2169764"/>
            <a:ext cx="85241" cy="3618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5695" y="5842861"/>
                <a:ext cx="1495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/>
                  <a:t>s</a:t>
                </a:r>
                <a:r>
                  <a:rPr lang="en-US" dirty="0" smtClean="0"/>
                  <a:t>tate 1)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695" y="5842861"/>
                <a:ext cx="1495586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42074" y="1985098"/>
                <a:ext cx="1495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/>
                  <a:t>s</a:t>
                </a:r>
                <a:r>
                  <a:rPr lang="en-US" dirty="0" smtClean="0"/>
                  <a:t>tate 2) 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74" y="1985098"/>
                <a:ext cx="1495586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31419" y="5473529"/>
                <a:ext cx="5114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419" y="5473529"/>
                <a:ext cx="511444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45048" y="2843983"/>
                <a:ext cx="5114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048" y="2843983"/>
                <a:ext cx="511444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13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V="1">
            <a:off x="2131017" y="2485330"/>
            <a:ext cx="2859437" cy="2952427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0" idx="6"/>
          </p:cNvCxnSpPr>
          <p:nvPr/>
        </p:nvCxnSpPr>
        <p:spPr>
          <a:xfrm>
            <a:off x="3779168" y="3867961"/>
            <a:ext cx="586913" cy="146507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95996" y="4105425"/>
                <a:ext cx="1045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996" y="4105425"/>
                <a:ext cx="104518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64549" y="3716440"/>
                <a:ext cx="1045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549" y="3716440"/>
                <a:ext cx="1045184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3257312" y="4137657"/>
            <a:ext cx="145772" cy="1838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9" idx="6"/>
            <a:endCxn id="3" idx="0"/>
          </p:cNvCxnSpPr>
          <p:nvPr/>
        </p:nvCxnSpPr>
        <p:spPr>
          <a:xfrm>
            <a:off x="2203903" y="3028649"/>
            <a:ext cx="2150108" cy="22936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3437140" y="3928416"/>
            <a:ext cx="145772" cy="1838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84722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2" y="12828"/>
            <a:ext cx="10364451" cy="1596177"/>
          </a:xfrm>
        </p:spPr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Similarly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191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B7AF0D-14C6-BF45-89C1-AE6473D9ECF6}"/>
              </a:ext>
            </a:extLst>
          </p:cNvPr>
          <p:cNvSpPr txBox="1"/>
          <p:nvPr/>
        </p:nvSpPr>
        <p:spPr>
          <a:xfrm>
            <a:off x="6467060" y="1607412"/>
            <a:ext cx="51153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dirty="0" smtClean="0"/>
              <a:t>Similar sure-gain trades can be generated whenever the two line segments (each connecting an uncertain asset to its </a:t>
            </a:r>
            <a:r>
              <a:rPr lang="en-US" sz="2400" dirty="0" smtClean="0">
                <a:solidFill>
                  <a:srgbClr val="00B050"/>
                </a:solidFill>
              </a:rPr>
              <a:t>certainty equivalent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on the diagonal) are </a:t>
            </a:r>
            <a:r>
              <a:rPr lang="en-US" sz="2400" dirty="0" smtClean="0">
                <a:solidFill>
                  <a:srgbClr val="FF0000"/>
                </a:solidFill>
              </a:rPr>
              <a:t>not parallel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>
            <a:stCxn id="19" idx="5"/>
          </p:cNvCxnSpPr>
          <p:nvPr/>
        </p:nvCxnSpPr>
        <p:spPr>
          <a:xfrm>
            <a:off x="2182555" y="3093663"/>
            <a:ext cx="697327" cy="162523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281125" y="5322276"/>
            <a:ext cx="145772" cy="1838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058131" y="2936704"/>
            <a:ext cx="145772" cy="1838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84411" y="4687101"/>
            <a:ext cx="145772" cy="1838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59797" y="5408908"/>
            <a:ext cx="3735091" cy="309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131017" y="2169764"/>
            <a:ext cx="85241" cy="3618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5695" y="5842861"/>
                <a:ext cx="1495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/>
                  <a:t>s</a:t>
                </a:r>
                <a:r>
                  <a:rPr lang="en-US" dirty="0" smtClean="0"/>
                  <a:t>tate 1)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695" y="5842861"/>
                <a:ext cx="1495586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42074" y="1985098"/>
                <a:ext cx="1495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/>
                  <a:t>s</a:t>
                </a:r>
                <a:r>
                  <a:rPr lang="en-US" dirty="0" smtClean="0"/>
                  <a:t>tate 2) 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74" y="1985098"/>
                <a:ext cx="1495586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31419" y="5473529"/>
                <a:ext cx="5114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419" y="5473529"/>
                <a:ext cx="511444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45048" y="2843983"/>
                <a:ext cx="5114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048" y="2843983"/>
                <a:ext cx="511444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13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V="1">
            <a:off x="2216929" y="2463815"/>
            <a:ext cx="2859437" cy="2952427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2" idx="6"/>
            <a:endCxn id="3" idx="0"/>
          </p:cNvCxnSpPr>
          <p:nvPr/>
        </p:nvCxnSpPr>
        <p:spPr>
          <a:xfrm flipH="1">
            <a:off x="4354011" y="3212538"/>
            <a:ext cx="33296" cy="2109738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241535" y="3120593"/>
            <a:ext cx="145772" cy="1838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9" idx="5"/>
          </p:cNvCxnSpPr>
          <p:nvPr/>
        </p:nvCxnSpPr>
        <p:spPr>
          <a:xfrm>
            <a:off x="2182555" y="3093663"/>
            <a:ext cx="2171456" cy="22925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3531131" y="3901106"/>
            <a:ext cx="145772" cy="1838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35448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2" y="12828"/>
            <a:ext cx="10364451" cy="1596177"/>
          </a:xfrm>
        </p:spPr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192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B7AF0D-14C6-BF45-89C1-AE6473D9ECF6}"/>
              </a:ext>
            </a:extLst>
          </p:cNvPr>
          <p:cNvSpPr txBox="1"/>
          <p:nvPr/>
        </p:nvSpPr>
        <p:spPr>
          <a:xfrm>
            <a:off x="6467060" y="1607412"/>
            <a:ext cx="5115340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dirty="0" smtClean="0"/>
              <a:t>If they </a:t>
            </a:r>
            <a:r>
              <a:rPr lang="en-US" sz="2400" dirty="0" smtClean="0">
                <a:solidFill>
                  <a:srgbClr val="FF0000"/>
                </a:solidFill>
              </a:rPr>
              <a:t>are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parallel </a:t>
            </a:r>
            <a:r>
              <a:rPr lang="en-US" sz="2400" dirty="0" smtClean="0"/>
              <a:t>then, by Thales’s Theorem we get two similar triangles and the average of the certainty equivalent equals the certainty equivalent of the average</a:t>
            </a:r>
            <a:endParaRPr lang="en-US" sz="2400" dirty="0"/>
          </a:p>
        </p:txBody>
      </p:sp>
      <p:cxnSp>
        <p:nvCxnSpPr>
          <p:cNvPr id="17" name="Straight Connector 16"/>
          <p:cNvCxnSpPr>
            <a:stCxn id="19" idx="5"/>
          </p:cNvCxnSpPr>
          <p:nvPr/>
        </p:nvCxnSpPr>
        <p:spPr>
          <a:xfrm>
            <a:off x="2182555" y="3093663"/>
            <a:ext cx="697327" cy="162523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281125" y="5322276"/>
            <a:ext cx="145772" cy="1838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058131" y="2936704"/>
            <a:ext cx="145772" cy="1838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84411" y="4687101"/>
            <a:ext cx="145772" cy="1838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59797" y="5408908"/>
            <a:ext cx="3735091" cy="309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131017" y="2169764"/>
            <a:ext cx="85241" cy="3618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5695" y="5842861"/>
                <a:ext cx="1495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/>
                  <a:t>s</a:t>
                </a:r>
                <a:r>
                  <a:rPr lang="en-US" dirty="0" smtClean="0"/>
                  <a:t>tate 1)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695" y="5842861"/>
                <a:ext cx="1495586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42074" y="1985098"/>
                <a:ext cx="1495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/>
                  <a:t>s</a:t>
                </a:r>
                <a:r>
                  <a:rPr lang="en-US" dirty="0" smtClean="0"/>
                  <a:t>tate 2) 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74" y="1985098"/>
                <a:ext cx="1495586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31419" y="5473529"/>
                <a:ext cx="5114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419" y="5473529"/>
                <a:ext cx="511444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45048" y="2843983"/>
                <a:ext cx="5114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048" y="2843983"/>
                <a:ext cx="511444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13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V="1">
            <a:off x="2216929" y="2463815"/>
            <a:ext cx="2859437" cy="2952427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3" idx="0"/>
          </p:cNvCxnSpPr>
          <p:nvPr/>
        </p:nvCxnSpPr>
        <p:spPr>
          <a:xfrm>
            <a:off x="3856383" y="3790122"/>
            <a:ext cx="497628" cy="15321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690827" y="3698177"/>
            <a:ext cx="145772" cy="1838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9" idx="5"/>
          </p:cNvCxnSpPr>
          <p:nvPr/>
        </p:nvCxnSpPr>
        <p:spPr>
          <a:xfrm>
            <a:off x="2182555" y="3093663"/>
            <a:ext cx="2171456" cy="22925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3268283" y="4230825"/>
            <a:ext cx="145772" cy="1838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27518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2" y="12828"/>
            <a:ext cx="10364451" cy="1596177"/>
          </a:xfrm>
        </p:spPr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193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B7AF0D-14C6-BF45-89C1-AE6473D9ECF6}"/>
              </a:ext>
            </a:extLst>
          </p:cNvPr>
          <p:cNvSpPr txBox="1"/>
          <p:nvPr/>
        </p:nvSpPr>
        <p:spPr>
          <a:xfrm>
            <a:off x="6467060" y="1607412"/>
            <a:ext cx="5115340" cy="299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dirty="0" smtClean="0"/>
              <a:t>the same holds if the two assets we start out with are not the unit vectors,</a:t>
            </a:r>
          </a:p>
          <a:p>
            <a:pPr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dirty="0" smtClean="0"/>
              <a:t>or not symmetric around the diagonal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137377" y="2698168"/>
            <a:ext cx="553449" cy="128102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592115" y="5108605"/>
            <a:ext cx="145772" cy="1838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65283" y="2698168"/>
            <a:ext cx="145772" cy="1838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137377" y="4230825"/>
            <a:ext cx="145772" cy="1838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23281" y="5408908"/>
            <a:ext cx="3735091" cy="309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131017" y="2169764"/>
            <a:ext cx="85241" cy="3618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5695" y="5842861"/>
                <a:ext cx="1495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/>
                  <a:t>s</a:t>
                </a:r>
                <a:r>
                  <a:rPr lang="en-US" dirty="0" smtClean="0"/>
                  <a:t>tate 1)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695" y="5842861"/>
                <a:ext cx="1495586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42074" y="1985098"/>
                <a:ext cx="1495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/>
                  <a:t>s</a:t>
                </a:r>
                <a:r>
                  <a:rPr lang="en-US" dirty="0" smtClean="0"/>
                  <a:t>tate 2) 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74" y="1985098"/>
                <a:ext cx="1495586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V="1">
            <a:off x="2216929" y="2463815"/>
            <a:ext cx="2859437" cy="2952427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31029" y="4322769"/>
            <a:ext cx="451523" cy="96742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598063" y="3790941"/>
            <a:ext cx="145772" cy="1838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endCxn id="3" idx="1"/>
          </p:cNvCxnSpPr>
          <p:nvPr/>
        </p:nvCxnSpPr>
        <p:spPr>
          <a:xfrm>
            <a:off x="3138169" y="2816067"/>
            <a:ext cx="475294" cy="23194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3383904" y="4046936"/>
            <a:ext cx="145772" cy="1838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63745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2" y="12828"/>
            <a:ext cx="10364451" cy="1596177"/>
          </a:xfrm>
        </p:spPr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194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B7AF0D-14C6-BF45-89C1-AE6473D9ECF6}"/>
              </a:ext>
            </a:extLst>
          </p:cNvPr>
          <p:cNvSpPr txBox="1"/>
          <p:nvPr/>
        </p:nvSpPr>
        <p:spPr>
          <a:xfrm>
            <a:off x="6467060" y="1607412"/>
            <a:ext cx="51153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dirty="0"/>
              <a:t>o</a:t>
            </a:r>
            <a:r>
              <a:rPr lang="en-US" sz="2400" dirty="0" smtClean="0"/>
              <a:t>n the same side of the diagonal</a:t>
            </a:r>
            <a:endParaRPr lang="en-US" sz="2400" dirty="0"/>
          </a:p>
        </p:txBody>
      </p:sp>
      <p:cxnSp>
        <p:nvCxnSpPr>
          <p:cNvPr id="17" name="Straight Connector 16"/>
          <p:cNvCxnSpPr>
            <a:stCxn id="22" idx="5"/>
            <a:endCxn id="19" idx="5"/>
          </p:cNvCxnSpPr>
          <p:nvPr/>
        </p:nvCxnSpPr>
        <p:spPr>
          <a:xfrm>
            <a:off x="4382023" y="3272902"/>
            <a:ext cx="219758" cy="405488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592115" y="5108605"/>
            <a:ext cx="145772" cy="1838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77357" y="3521431"/>
            <a:ext cx="145772" cy="1838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137377" y="4230825"/>
            <a:ext cx="145772" cy="1838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23281" y="5408908"/>
            <a:ext cx="3735091" cy="309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131017" y="2169764"/>
            <a:ext cx="85241" cy="3618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5695" y="5842861"/>
                <a:ext cx="1495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/>
                  <a:t>s</a:t>
                </a:r>
                <a:r>
                  <a:rPr lang="en-US" dirty="0" smtClean="0"/>
                  <a:t>tate 1)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695" y="5842861"/>
                <a:ext cx="1495586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42074" y="1985098"/>
                <a:ext cx="1495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/>
                  <a:t>s</a:t>
                </a:r>
                <a:r>
                  <a:rPr lang="en-US" dirty="0" smtClean="0"/>
                  <a:t>tate 2) 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74" y="1985098"/>
                <a:ext cx="1495586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V="1">
            <a:off x="2216929" y="2463815"/>
            <a:ext cx="2859437" cy="2952427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31029" y="4322769"/>
            <a:ext cx="451523" cy="96742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257599" y="3115943"/>
            <a:ext cx="145772" cy="1838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endCxn id="3" idx="6"/>
          </p:cNvCxnSpPr>
          <p:nvPr/>
        </p:nvCxnSpPr>
        <p:spPr>
          <a:xfrm flipH="1">
            <a:off x="3737887" y="2385676"/>
            <a:ext cx="1381471" cy="28148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076366" y="2284128"/>
            <a:ext cx="145772" cy="1838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37601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2" y="12828"/>
            <a:ext cx="10364451" cy="1596177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budget constraint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195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/>
              <p:nvPr/>
            </p:nvSpPr>
            <p:spPr>
              <a:xfrm>
                <a:off x="1152364" y="1630219"/>
                <a:ext cx="10201436" cy="3901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000" dirty="0"/>
                  <a:t>An agent with endowment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2000" dirty="0"/>
                  <a:t> can purchase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units </a:t>
                </a:r>
                <a:r>
                  <a:rPr lang="en-US" sz="2000" dirty="0" smtClean="0"/>
                  <a:t>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70C0"/>
                            </a:solidFill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000" dirty="0" smtClean="0"/>
                  <a:t>and </a:t>
                </a:r>
                <a:r>
                  <a:rPr lang="en-US" sz="2000" dirty="0"/>
                  <a:t>add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70C0"/>
                            </a:solidFill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000" dirty="0"/>
                  <a:t> to her endowment </a:t>
                </a: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000" dirty="0"/>
                  <a:t>The agent’s budget constraint consists of points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</a:t>
                </a:r>
                <a:r>
                  <a:rPr lang="en-US" sz="2000" dirty="0"/>
                  <a:t>such that for some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000" dirty="0"/>
                  <a:t>Or: we can think of the budget line as all the points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</a:t>
                </a:r>
                <a:r>
                  <a:rPr lang="en-US" sz="2000" dirty="0"/>
                  <a:t>that have the same cost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2000" dirty="0"/>
                  <a:t> at prices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:r>
                  <a:rPr lang="en-US" sz="2000" dirty="0" smtClean="0">
                    <a:ea typeface="Cambria Math" panose="02040503050406030204" pitchFamily="18" charset="0"/>
                  </a:rPr>
                  <a:t>:</a:t>
                </a:r>
                <a:endParaRPr lang="en-US" sz="2000" dirty="0"/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364" y="1630219"/>
                <a:ext cx="10201436" cy="3901068"/>
              </a:xfrm>
              <a:prstGeom prst="rect">
                <a:avLst/>
              </a:prstGeom>
              <a:blipFill>
                <a:blip r:embed="rId2"/>
                <a:stretch>
                  <a:fillRect l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8305983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2" y="12828"/>
            <a:ext cx="10364451" cy="1596177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Agent’s demand &amp; supply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196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/>
              <p:nvPr/>
            </p:nvSpPr>
            <p:spPr>
              <a:xfrm>
                <a:off x="1314704" y="1609005"/>
                <a:ext cx="10201436" cy="3837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dirty="0"/>
                  <a:t>Max    </a:t>
                </a:r>
                <a:r>
                  <a:rPr lang="en-US" sz="2400" dirty="0" smtClean="0"/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func>
                      <m:func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dirty="0"/>
                  <a:t>Budget: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endParaRPr lang="en-US" sz="2400" dirty="0"/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*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*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704" y="1609005"/>
                <a:ext cx="10201436" cy="3837974"/>
              </a:xfrm>
              <a:prstGeom prst="rect">
                <a:avLst/>
              </a:prstGeom>
              <a:blipFill>
                <a:blip r:embed="rId2"/>
                <a:stretch>
                  <a:fillRect l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722608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352" y="229805"/>
            <a:ext cx="10364451" cy="1596177"/>
          </a:xfrm>
        </p:spPr>
        <p:txBody>
          <a:bodyPr/>
          <a:lstStyle/>
          <a:p>
            <a:pPr algn="ctr" defTabSz="914400" rtl="1" eaLnBrk="1" latinLnBrk="0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the agent buy the asset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197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/>
              <p:nvPr/>
            </p:nvSpPr>
            <p:spPr>
              <a:xfrm>
                <a:off x="1314704" y="1609005"/>
                <a:ext cx="10201436" cy="5134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b="0" dirty="0" smtClean="0"/>
                  <a:t>That is, will the agent want more in state 1,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*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/>
                  <a:t> ?</a:t>
                </a:r>
                <a:endParaRPr lang="en-US" sz="2400" dirty="0"/>
              </a:p>
              <a:p>
                <a:pPr algn="ctr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𝑝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dirty="0"/>
                  <a:t>In case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: only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2400" b="0" i="0" dirty="0" smtClean="0">
                    <a:solidFill>
                      <a:srgbClr val="0070C0"/>
                    </a:solidFill>
                    <a:latin typeface="+mj-lt"/>
                  </a:rPr>
                  <a:t>that is, if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dirty="0"/>
                  <a:t>In case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: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704" y="1609005"/>
                <a:ext cx="10201436" cy="5134611"/>
              </a:xfrm>
              <a:prstGeom prst="rect">
                <a:avLst/>
              </a:prstGeom>
              <a:blipFill>
                <a:blip r:embed="rId2"/>
                <a:stretch>
                  <a:fillRect l="-956" b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622091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2" y="12828"/>
            <a:ext cx="10364451" cy="1596177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main reasons for agents to trade: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198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/>
              <p:nvPr/>
            </p:nvSpPr>
            <p:spPr>
              <a:xfrm>
                <a:off x="1301450" y="1821040"/>
                <a:ext cx="9252895" cy="4355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Consumption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smoothing across states</a:t>
                </a:r>
                <a:r>
                  <a:rPr lang="en-US" sz="2400" dirty="0"/>
                  <a:t>: the agent agrees with the market,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, but experiences uncertainty</a:t>
                </a: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  <a:p>
                <a:pPr marL="457200" indent="-457200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Thinking they know better</a:t>
                </a:r>
                <a:r>
                  <a:rPr lang="en-US" sz="2400" dirty="0"/>
                  <a:t>: the agent faces no uncertainty</a:t>
                </a:r>
                <a:r>
                  <a:rPr lang="en-US" sz="2400" dirty="0" smtClean="0"/>
                  <a:t>,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/>
                  <a:t>but thinks a state is more likely than evaluated by the market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dirty="0">
                    <a:solidFill>
                      <a:srgbClr val="0070C0"/>
                    </a:solidFill>
                  </a:rPr>
                  <a:t>…</a:t>
                </a:r>
                <a:r>
                  <a:rPr lang="en-US" sz="2400" dirty="0"/>
                  <a:t> And we often have combinations of the above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450" y="1821040"/>
                <a:ext cx="9252895" cy="4355038"/>
              </a:xfrm>
              <a:prstGeom prst="rect">
                <a:avLst/>
              </a:prstGeom>
              <a:blipFill>
                <a:blip r:embed="rId2"/>
                <a:stretch>
                  <a:fillRect l="-988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238434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2" y="12828"/>
            <a:ext cx="10364451" cy="1596177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Equilibrium in financial markets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199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/>
              <p:nvPr/>
            </p:nvSpPr>
            <p:spPr>
              <a:xfrm>
                <a:off x="6534035" y="1728491"/>
                <a:ext cx="5047528" cy="2657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000" dirty="0"/>
                  <a:t>Suppose the agents </a:t>
                </a:r>
                <a:r>
                  <a:rPr lang="en-US" sz="2000" dirty="0" smtClean="0"/>
                  <a:t>agree on probabilities:</a:t>
                </a:r>
                <a:endParaRPr lang="en-US" sz="2000" dirty="0"/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func>
                        <m:func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000" dirty="0"/>
                  <a:t>But have </a:t>
                </a:r>
                <a:r>
                  <a:rPr lang="en-US" sz="2000" dirty="0" smtClean="0"/>
                  <a:t>uncertain endowments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035" y="1728491"/>
                <a:ext cx="5047528" cy="2657138"/>
              </a:xfrm>
              <a:prstGeom prst="rect">
                <a:avLst/>
              </a:prstGeom>
              <a:blipFill>
                <a:blip r:embed="rId2"/>
                <a:stretch>
                  <a:fillRect l="-1329" r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0DA8267-BE6E-5B48-99CB-2034F8483A75}"/>
              </a:ext>
            </a:extLst>
          </p:cNvPr>
          <p:cNvSpPr/>
          <p:nvPr/>
        </p:nvSpPr>
        <p:spPr>
          <a:xfrm>
            <a:off x="1329886" y="1764045"/>
            <a:ext cx="4546978" cy="41103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7D6299-A9BD-C843-BBA3-D231B8D4562C}"/>
              </a:ext>
            </a:extLst>
          </p:cNvPr>
          <p:cNvCxnSpPr>
            <a:cxnSpLocks/>
          </p:cNvCxnSpPr>
          <p:nvPr/>
        </p:nvCxnSpPr>
        <p:spPr>
          <a:xfrm>
            <a:off x="1203902" y="4847294"/>
            <a:ext cx="3237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EF9F19-258E-834E-8004-9876188D8C82}"/>
              </a:ext>
            </a:extLst>
          </p:cNvPr>
          <p:cNvCxnSpPr>
            <a:cxnSpLocks/>
          </p:cNvCxnSpPr>
          <p:nvPr/>
        </p:nvCxnSpPr>
        <p:spPr>
          <a:xfrm flipV="1">
            <a:off x="4970843" y="5874424"/>
            <a:ext cx="0" cy="3524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30C3435-1A8F-E445-9C19-5DAB4B6DF3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2349" y="4662307"/>
                <a:ext cx="417102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30C3435-1A8F-E445-9C19-5DAB4B6DF3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349" y="4662307"/>
                <a:ext cx="417102" cy="369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36D2D3C-919B-B942-87CD-9154F02B5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1814" y="6273297"/>
                <a:ext cx="398058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36D2D3C-919B-B942-87CD-9154F02B5F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71814" y="6273297"/>
                <a:ext cx="398058" cy="3699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7640373-D9EA-9441-BAA3-33882C1E05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7299" y="3040828"/>
                <a:ext cx="398058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7640373-D9EA-9441-BAA3-33882C1E05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7299" y="3040828"/>
                <a:ext cx="398058" cy="3699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CED29A2-1B37-6C4E-8B91-DC05DFFA0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0001" y="1070466"/>
                <a:ext cx="417102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CED29A2-1B37-6C4E-8B91-DC05DFFA0E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0001" y="1070466"/>
                <a:ext cx="417102" cy="3699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>
            <a:extLst>
              <a:ext uri="{FF2B5EF4-FFF2-40B4-BE49-F238E27FC236}">
                <a16:creationId xmlns:a16="http://schemas.microsoft.com/office/drawing/2014/main" id="{BD697AC3-7026-A64A-A136-73B6B9A45205}"/>
              </a:ext>
            </a:extLst>
          </p:cNvPr>
          <p:cNvSpPr/>
          <p:nvPr/>
        </p:nvSpPr>
        <p:spPr>
          <a:xfrm rot="10800000">
            <a:off x="5936089" y="1807426"/>
            <a:ext cx="147910" cy="29449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B0EE2181-8688-F843-9406-9B5A06733AFC}"/>
              </a:ext>
            </a:extLst>
          </p:cNvPr>
          <p:cNvSpPr/>
          <p:nvPr/>
        </p:nvSpPr>
        <p:spPr>
          <a:xfrm rot="5400000">
            <a:off x="5275786" y="1109208"/>
            <a:ext cx="185531" cy="9939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E8D948-0EA2-3B4B-B91F-86F1E9B78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893" y="4690585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7A1E7271-1251-4D41-BE9D-25AB4A69066F}"/>
              </a:ext>
            </a:extLst>
          </p:cNvPr>
          <p:cNvSpPr/>
          <p:nvPr/>
        </p:nvSpPr>
        <p:spPr>
          <a:xfrm rot="9376704">
            <a:off x="3417803" y="2274153"/>
            <a:ext cx="1879539" cy="2646211"/>
          </a:xfrm>
          <a:prstGeom prst="arc">
            <a:avLst>
              <a:gd name="adj1" fmla="val 16200000"/>
              <a:gd name="adj2" fmla="val 1756208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A31382E7-1F3D-9F42-8FA4-5AFA1D1BA220}"/>
              </a:ext>
            </a:extLst>
          </p:cNvPr>
          <p:cNvSpPr/>
          <p:nvPr/>
        </p:nvSpPr>
        <p:spPr>
          <a:xfrm rot="2144388">
            <a:off x="2234661" y="2976477"/>
            <a:ext cx="3021136" cy="1912184"/>
          </a:xfrm>
          <a:prstGeom prst="arc">
            <a:avLst>
              <a:gd name="adj1" fmla="val 13054908"/>
              <a:gd name="adj2" fmla="val 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F345EA8-BF6C-DA47-824F-69800655B7C3}"/>
              </a:ext>
            </a:extLst>
          </p:cNvPr>
          <p:cNvCxnSpPr/>
          <p:nvPr/>
        </p:nvCxnSpPr>
        <p:spPr>
          <a:xfrm>
            <a:off x="2458205" y="2157179"/>
            <a:ext cx="2574048" cy="2650427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3A7D49E-34CB-DE44-9DC7-34B3E14DDE49}"/>
              </a:ext>
            </a:extLst>
          </p:cNvPr>
          <p:cNvCxnSpPr>
            <a:cxnSpLocks/>
          </p:cNvCxnSpPr>
          <p:nvPr/>
        </p:nvCxnSpPr>
        <p:spPr>
          <a:xfrm flipH="1">
            <a:off x="4771814" y="3904791"/>
            <a:ext cx="126232" cy="1960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39576DE-51A4-E54B-A087-8E4CC6B6D253}"/>
              </a:ext>
            </a:extLst>
          </p:cNvPr>
          <p:cNvCxnSpPr>
            <a:cxnSpLocks/>
          </p:cNvCxnSpPr>
          <p:nvPr/>
        </p:nvCxnSpPr>
        <p:spPr>
          <a:xfrm flipV="1">
            <a:off x="4070460" y="4449536"/>
            <a:ext cx="152400" cy="2127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227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Income as endowments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2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62602-9025-BB41-B303-811E572511FB}"/>
              </a:ext>
            </a:extLst>
          </p:cNvPr>
          <p:cNvSpPr txBox="1"/>
          <p:nvPr/>
        </p:nvSpPr>
        <p:spPr>
          <a:xfrm>
            <a:off x="1868557" y="1929028"/>
            <a:ext cx="83596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defTabSz="91440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a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equilibrium, there is no “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he-I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defTabSz="91440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Rather, there is an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endowment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defTabSz="91440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bundle of good that can be sold in the markets</a:t>
            </a:r>
            <a:endParaRPr lang="he-I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defTabSz="91440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leisure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that will be sold in the 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market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517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How much to work and how much to consume?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20</a:t>
            </a:fld>
            <a:endParaRPr lang="en-US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9E3D61D9-C981-BC40-A123-AD76E28511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1785938"/>
            <a:ext cx="0" cy="376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DAC06B20-C01B-EA48-9A06-FC23CE9879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548313"/>
            <a:ext cx="3325129" cy="323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B48D139-1DED-704E-AD4F-FFC0612E3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356" y="5664863"/>
                <a:ext cx="367024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B48D139-1DED-704E-AD4F-FFC0612E3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0356" y="5664863"/>
                <a:ext cx="367024" cy="3699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468C30-1D33-8E48-BDAD-7883DDBADB64}"/>
              </a:ext>
            </a:extLst>
          </p:cNvPr>
          <p:cNvCxnSpPr>
            <a:cxnSpLocks/>
          </p:cNvCxnSpPr>
          <p:nvPr/>
        </p:nvCxnSpPr>
        <p:spPr>
          <a:xfrm>
            <a:off x="1547813" y="2468452"/>
            <a:ext cx="2573613" cy="3112219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8EDA20D-1407-744A-8E3F-72B5A1574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159" y="1508092"/>
                <a:ext cx="383951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8EDA20D-1407-744A-8E3F-72B5A15746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159" y="1508092"/>
                <a:ext cx="383951" cy="369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6454021-5210-704D-AB05-262A002BE428}"/>
              </a:ext>
            </a:extLst>
          </p:cNvPr>
          <p:cNvSpPr txBox="1"/>
          <p:nvPr/>
        </p:nvSpPr>
        <p:spPr>
          <a:xfrm>
            <a:off x="3912074" y="570494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768030-1186-274F-8A69-8B1594E6CB63}"/>
                  </a:ext>
                </a:extLst>
              </p:cNvPr>
              <p:cNvSpPr txBox="1"/>
              <p:nvPr/>
            </p:nvSpPr>
            <p:spPr>
              <a:xfrm>
                <a:off x="838200" y="2175590"/>
                <a:ext cx="6706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768030-1186-274F-8A69-8B1594E6C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75590"/>
                <a:ext cx="67069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>
            <a:extLst>
              <a:ext uri="{FF2B5EF4-FFF2-40B4-BE49-F238E27FC236}">
                <a16:creationId xmlns:a16="http://schemas.microsoft.com/office/drawing/2014/main" id="{FB6624EF-8E09-4542-B28A-4E1F69A697AC}"/>
              </a:ext>
            </a:extLst>
          </p:cNvPr>
          <p:cNvSpPr/>
          <p:nvPr/>
        </p:nvSpPr>
        <p:spPr>
          <a:xfrm rot="10800000">
            <a:off x="2525223" y="2077230"/>
            <a:ext cx="3192405" cy="2349377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CCF3655-4C9E-8B49-AE60-05B2A1DAD036}"/>
              </a:ext>
            </a:extLst>
          </p:cNvPr>
          <p:cNvSpPr/>
          <p:nvPr/>
        </p:nvSpPr>
        <p:spPr>
          <a:xfrm>
            <a:off x="2675735" y="3810611"/>
            <a:ext cx="158884" cy="17647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125765-E39B-404E-8F0A-17F1E01F2F2C}"/>
                  </a:ext>
                </a:extLst>
              </p:cNvPr>
              <p:cNvSpPr txBox="1"/>
              <p:nvPr/>
            </p:nvSpPr>
            <p:spPr>
              <a:xfrm>
                <a:off x="97036" y="3802416"/>
                <a:ext cx="14118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</m:t>
                      </m:r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D125765-E39B-404E-8F0A-17F1E01F2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6" y="3802416"/>
                <a:ext cx="1411861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AB4882-E27E-3C45-AA3C-9DA7476D8737}"/>
                  </a:ext>
                </a:extLst>
              </p:cNvPr>
              <p:cNvSpPr txBox="1"/>
              <p:nvPr/>
            </p:nvSpPr>
            <p:spPr>
              <a:xfrm>
                <a:off x="2393828" y="5688867"/>
                <a:ext cx="6388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he-I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AB4882-E27E-3C45-AA3C-9DA7476D8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828" y="5688867"/>
                <a:ext cx="63889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DC29BC-E981-3A4B-84AC-4B51DA9B4E1B}"/>
              </a:ext>
            </a:extLst>
          </p:cNvPr>
          <p:cNvCxnSpPr>
            <a:stCxn id="13" idx="4"/>
          </p:cNvCxnSpPr>
          <p:nvPr/>
        </p:nvCxnSpPr>
        <p:spPr>
          <a:xfrm>
            <a:off x="2755177" y="3987082"/>
            <a:ext cx="0" cy="157741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6B2077-2808-5F4A-B0B2-BA42CF2BF4FF}"/>
              </a:ext>
            </a:extLst>
          </p:cNvPr>
          <p:cNvCxnSpPr>
            <a:cxnSpLocks/>
          </p:cNvCxnSpPr>
          <p:nvPr/>
        </p:nvCxnSpPr>
        <p:spPr>
          <a:xfrm>
            <a:off x="1547813" y="3987082"/>
            <a:ext cx="11980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02F597-4FC9-074D-949C-D91C3577E91D}"/>
                  </a:ext>
                </a:extLst>
              </p:cNvPr>
              <p:cNvSpPr txBox="1"/>
              <p:nvPr/>
            </p:nvSpPr>
            <p:spPr>
              <a:xfrm>
                <a:off x="4707732" y="1785938"/>
                <a:ext cx="6387192" cy="4386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𝑤𝐿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ea typeface="Cambria Math" panose="02040503050406030204" pitchFamily="18" charset="0"/>
                </a:endParaRPr>
              </a:p>
              <a:p>
                <a:pPr marL="0" algn="l" defTabSz="914400" eaLnBrk="1" latinLnBrk="0" hangingPunct="1">
                  <a:lnSpc>
                    <a:spcPct val="150000"/>
                  </a:lnSpc>
                </a:pPr>
                <a:r>
                  <a:rPr lang="en-US" sz="2400" dirty="0" smtClean="0"/>
                  <a:t>Say,</a:t>
                </a:r>
                <a:endParaRPr lang="he-IL" sz="2400" dirty="0"/>
              </a:p>
              <a:p>
                <a:pPr marL="0" algn="l" defTabSz="914400" eaLnBrk="1" latinLnBrk="0" hangingPunct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𝑙𝑜𝑔𝐿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𝑙𝑜𝑔𝑌</m:t>
                      </m:r>
                    </m:oMath>
                  </m:oMathPara>
                </a14:m>
                <a:endParaRPr lang="en-US" sz="2400" b="0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pPr marL="0" algn="l" defTabSz="914400" eaLnBrk="1" latinLnBrk="0" hangingPunct="1">
                  <a:lnSpc>
                    <a:spcPct val="150000"/>
                  </a:lnSpc>
                </a:pPr>
                <a:r>
                  <a:rPr lang="en-US" sz="2400" dirty="0" smtClean="0"/>
                  <a:t>then</a:t>
                </a:r>
                <a:endParaRPr lang="he-IL" sz="2400" dirty="0"/>
              </a:p>
              <a:p>
                <a:pPr marL="0" algn="l" defTabSz="914400" eaLnBrk="1" latinLnBrk="0" hangingPunct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0" algn="l" defTabSz="914400" eaLnBrk="1" latinLnBrk="0" hangingPunct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402F597-4FC9-074D-949C-D91C3577E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732" y="1785938"/>
                <a:ext cx="6387192" cy="4386329"/>
              </a:xfrm>
              <a:prstGeom prst="rect">
                <a:avLst/>
              </a:prstGeom>
              <a:blipFill rotWithShape="1">
                <a:blip r:embed="rId7"/>
                <a:stretch>
                  <a:fillRect l="-1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055172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2" y="12828"/>
            <a:ext cx="10364451" cy="1596177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be the equilibrium price?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200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/>
              <p:nvPr/>
            </p:nvSpPr>
            <p:spPr>
              <a:xfrm>
                <a:off x="1554750" y="1440040"/>
                <a:ext cx="5791447" cy="4864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000" dirty="0"/>
                  <a:t>Agent’s </a:t>
                </a:r>
                <a:r>
                  <a:rPr lang="en-US" sz="2000" dirty="0">
                    <a:solidFill>
                      <a:srgbClr val="0070C0"/>
                    </a:solidFill>
                  </a:rPr>
                  <a:t>A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demand (in state 1):</a:t>
                </a:r>
                <a:endParaRPr lang="en-US" sz="2000" dirty="0"/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000" b="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*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000" b="0" dirty="0"/>
                  <a:t>		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000" dirty="0"/>
                  <a:t>Agent’s </a:t>
                </a:r>
                <a:r>
                  <a:rPr lang="en-US" sz="2000" dirty="0">
                    <a:solidFill>
                      <a:srgbClr val="0070C0"/>
                    </a:solidFill>
                  </a:rPr>
                  <a:t>B</a:t>
                </a:r>
                <a:r>
                  <a:rPr lang="en-US" sz="2000" dirty="0"/>
                  <a:t> demand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⟷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000" dirty="0"/>
                  <a:t>		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endParaRPr lang="en-US" sz="2000" dirty="0"/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000" dirty="0"/>
                  <a:t>Sum to zero implies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:</a:t>
                </a:r>
              </a:p>
              <a:p>
                <a:pPr algn="ctr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750" y="1440040"/>
                <a:ext cx="5791447" cy="4864152"/>
              </a:xfrm>
              <a:prstGeom prst="rect">
                <a:avLst/>
              </a:prstGeom>
              <a:blipFill>
                <a:blip r:embed="rId2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7C7289-15A1-DB4D-8070-9601E3991A77}"/>
                  </a:ext>
                </a:extLst>
              </p:cNvPr>
              <p:cNvSpPr txBox="1"/>
              <p:nvPr/>
            </p:nvSpPr>
            <p:spPr>
              <a:xfrm>
                <a:off x="7837075" y="1795308"/>
                <a:ext cx="3081481" cy="2642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func>
                        <m:func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And recall that, </a:t>
                </a:r>
                <a:r>
                  <a:rPr lang="en-US" dirty="0"/>
                  <a:t>for </a:t>
                </a:r>
                <a:r>
                  <a:rPr lang="en-US" dirty="0">
                    <a:solidFill>
                      <a:srgbClr val="C00000"/>
                    </a:solidFill>
                  </a:rPr>
                  <a:t>CD</a:t>
                </a:r>
                <a:r>
                  <a:rPr lang="en-US" dirty="0"/>
                  <a:t>…</a:t>
                </a:r>
              </a:p>
              <a:p>
                <a:endParaRPr lang="en-US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b="0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7C7289-15A1-DB4D-8070-9601E3991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075" y="1795308"/>
                <a:ext cx="3081481" cy="2642711"/>
              </a:xfrm>
              <a:prstGeom prst="rect">
                <a:avLst/>
              </a:prstGeom>
              <a:blipFill>
                <a:blip r:embed="rId3"/>
                <a:stretch>
                  <a:fillRect l="-1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237538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2" y="12828"/>
            <a:ext cx="10364451" cy="1596177"/>
          </a:xfrm>
        </p:spPr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201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/>
              <p:nvPr/>
            </p:nvSpPr>
            <p:spPr>
              <a:xfrm>
                <a:off x="1291709" y="1609005"/>
                <a:ext cx="8922478" cy="4134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2400" dirty="0" smtClean="0"/>
                  <a:t>With identical preferences: </a:t>
                </a:r>
              </a:p>
              <a:p>
                <a:pPr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2400" dirty="0"/>
                  <a:t>And endowments: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:endParaRPr lang="en-US" sz="2400" dirty="0"/>
              </a:p>
              <a:p>
                <a:pPr marL="457200" indent="-45720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 aggregate </a:t>
                </a:r>
                <a:r>
                  <a:rPr lang="en-US" sz="2400" dirty="0" smtClean="0"/>
                  <a:t>uncertainty: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:endParaRPr lang="en-US" sz="2400" dirty="0"/>
              </a:p>
              <a:p>
                <a:pPr marL="457200" indent="-45720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equilibrium price is the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, and the equilibrium allocations are “full insurance</a:t>
                </a:r>
                <a:r>
                  <a:rPr lang="en-US" sz="2400" dirty="0" smtClean="0"/>
                  <a:t>” </a:t>
                </a:r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709" y="1609005"/>
                <a:ext cx="8922478" cy="4134465"/>
              </a:xfrm>
              <a:prstGeom prst="rect">
                <a:avLst/>
              </a:prstGeom>
              <a:blipFill>
                <a:blip r:embed="rId2"/>
                <a:stretch>
                  <a:fillRect l="-1093" b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681021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2" y="12828"/>
            <a:ext cx="10364451" cy="1596177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 agents can disagree: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202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/>
              <p:nvPr/>
            </p:nvSpPr>
            <p:spPr>
              <a:xfrm>
                <a:off x="1331465" y="2059579"/>
                <a:ext cx="8743696" cy="3288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endParaRPr lang="en-US" sz="2400" dirty="0"/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dirty="0"/>
                  <a:t>Suppose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/>
                  <a:t> is the endowment of each…</a:t>
                </a:r>
              </a:p>
              <a:p>
                <a:pPr>
                  <a:spcBef>
                    <a:spcPts val="800"/>
                  </a:spcBef>
                  <a:spcAft>
                    <a:spcPts val="800"/>
                  </a:spcAft>
                </a:pPr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65" y="2059579"/>
                <a:ext cx="8743696" cy="3288080"/>
              </a:xfrm>
              <a:prstGeom prst="rect">
                <a:avLst/>
              </a:prstGeom>
              <a:blipFill>
                <a:blip r:embed="rId2"/>
                <a:stretch>
                  <a:fillRect l="-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501667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CF9FFC9-4216-4F46-BA18-9D2F919F1733}"/>
              </a:ext>
            </a:extLst>
          </p:cNvPr>
          <p:cNvSpPr/>
          <p:nvPr/>
        </p:nvSpPr>
        <p:spPr>
          <a:xfrm>
            <a:off x="3234809" y="738293"/>
            <a:ext cx="3958471" cy="33189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38B6E3B-B04F-BC43-B711-9A9E841293F9}"/>
              </a:ext>
            </a:extLst>
          </p:cNvPr>
          <p:cNvCxnSpPr>
            <a:cxnSpLocks/>
          </p:cNvCxnSpPr>
          <p:nvPr/>
        </p:nvCxnSpPr>
        <p:spPr>
          <a:xfrm>
            <a:off x="3072909" y="2386036"/>
            <a:ext cx="3237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88B6197-06F7-384F-A66F-C720588B85D0}"/>
              </a:ext>
            </a:extLst>
          </p:cNvPr>
          <p:cNvCxnSpPr>
            <a:cxnSpLocks/>
          </p:cNvCxnSpPr>
          <p:nvPr/>
        </p:nvCxnSpPr>
        <p:spPr>
          <a:xfrm flipV="1">
            <a:off x="5221154" y="3880995"/>
            <a:ext cx="0" cy="3524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E8C63C5-8F38-2D4B-AC6C-CF8768026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1097" y="2212780"/>
                <a:ext cx="398058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E8C63C5-8F38-2D4B-AC6C-CF8768026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1097" y="2212780"/>
                <a:ext cx="398058" cy="3699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Left Brace 29">
            <a:extLst>
              <a:ext uri="{FF2B5EF4-FFF2-40B4-BE49-F238E27FC236}">
                <a16:creationId xmlns:a16="http://schemas.microsoft.com/office/drawing/2014/main" id="{5A0A31DB-B48C-AC4E-B2D8-B7A7A135BF31}"/>
              </a:ext>
            </a:extLst>
          </p:cNvPr>
          <p:cNvSpPr/>
          <p:nvPr/>
        </p:nvSpPr>
        <p:spPr>
          <a:xfrm rot="10800000">
            <a:off x="7549647" y="764638"/>
            <a:ext cx="92765" cy="15766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AFBA1CC3-9799-1E41-BBAC-7311ED78EE70}"/>
              </a:ext>
            </a:extLst>
          </p:cNvPr>
          <p:cNvSpPr/>
          <p:nvPr/>
        </p:nvSpPr>
        <p:spPr>
          <a:xfrm rot="5400000">
            <a:off x="6085367" y="-540686"/>
            <a:ext cx="189763" cy="1902473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DF8E900-B447-AC44-8D66-3F24402A1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094" y="2338757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D5D8B42D-3841-8043-AEAF-A7B77725CB95}"/>
              </a:ext>
            </a:extLst>
          </p:cNvPr>
          <p:cNvSpPr/>
          <p:nvPr/>
        </p:nvSpPr>
        <p:spPr>
          <a:xfrm rot="12221360">
            <a:off x="5197363" y="1511469"/>
            <a:ext cx="1879539" cy="1912184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378E583A-089B-224A-9B18-6D500A46BE68}"/>
              </a:ext>
            </a:extLst>
          </p:cNvPr>
          <p:cNvSpPr/>
          <p:nvPr/>
        </p:nvSpPr>
        <p:spPr>
          <a:xfrm>
            <a:off x="3558608" y="2127620"/>
            <a:ext cx="1879539" cy="1912184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C7A8F54-1216-5546-AE25-CB73801A81AF}"/>
              </a:ext>
            </a:extLst>
          </p:cNvPr>
          <p:cNvCxnSpPr>
            <a:cxnSpLocks/>
          </p:cNvCxnSpPr>
          <p:nvPr/>
        </p:nvCxnSpPr>
        <p:spPr>
          <a:xfrm flipH="1">
            <a:off x="3291840" y="797870"/>
            <a:ext cx="3849698" cy="324193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A598D5-CDA7-9345-8174-C78FB7F4D664}"/>
                  </a:ext>
                </a:extLst>
              </p:cNvPr>
              <p:cNvSpPr txBox="1"/>
              <p:nvPr/>
            </p:nvSpPr>
            <p:spPr>
              <a:xfrm>
                <a:off x="2780126" y="4781428"/>
                <a:ext cx="8255000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Say,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sz="2000" b="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Agent A thinks state 1 is more likely than does agent B</a:t>
                </a:r>
                <a:r>
                  <a:rPr lang="en-US" sz="2600" dirty="0"/>
                  <a:t>.</a:t>
                </a:r>
                <a:endParaRPr lang="en-US" altLang="en-US" sz="26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A598D5-CDA7-9345-8174-C78FB7F4D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126" y="4781428"/>
                <a:ext cx="8255000" cy="1154162"/>
              </a:xfrm>
              <a:prstGeom prst="rect">
                <a:avLst/>
              </a:prstGeom>
              <a:blipFill>
                <a:blip r:embed="rId3"/>
                <a:stretch>
                  <a:fillRect l="-739" b="-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203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840712" y="1366322"/>
                <a:ext cx="3967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12" y="1366322"/>
                <a:ext cx="39677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783473" y="105317"/>
                <a:ext cx="3967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473" y="105317"/>
                <a:ext cx="39677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 flipH="1">
                <a:off x="5020045" y="4317060"/>
                <a:ext cx="4181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dirty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20045" y="4317060"/>
                <a:ext cx="41810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283292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072B7B-D435-4B49-82B7-948D0F05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2" y="12828"/>
            <a:ext cx="10364451" cy="1596177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Equilibrium with disagreement: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204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/>
              <p:nvPr/>
            </p:nvSpPr>
            <p:spPr>
              <a:xfrm>
                <a:off x="1936826" y="1470822"/>
                <a:ext cx="8743696" cy="5071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2000" dirty="0">
                    <a:solidFill>
                      <a:srgbClr val="FF0000"/>
                    </a:solidFill>
                  </a:rPr>
                  <a:t>Sum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endParaRPr lang="en-US" sz="2000" dirty="0"/>
              </a:p>
              <a:p>
                <a:pPr algn="ctr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	</a:t>
                </a:r>
                <a:r>
                  <a:rPr lang="en-US" sz="2000" dirty="0" smtClean="0"/>
                  <a:t> for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will be the “average” belief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7AF0D-14C6-BF45-89C1-AE6473D9E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826" y="1470822"/>
                <a:ext cx="8743696" cy="5071966"/>
              </a:xfrm>
              <a:prstGeom prst="rect">
                <a:avLst/>
              </a:prstGeom>
              <a:blipFill>
                <a:blip r:embed="rId2"/>
                <a:stretch>
                  <a:fillRect l="-767" b="-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54852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5353" y="1572897"/>
            <a:ext cx="8689976" cy="2355047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Puzzles and Anomalies 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205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9066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610C3-5CEA-0841-B3B1-C4E3CA43C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Puzzles : Time preferences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206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2E820C-9036-E243-85E9-7B7D55A43EA4}"/>
                  </a:ext>
                </a:extLst>
              </p:cNvPr>
              <p:cNvSpPr txBox="1"/>
              <p:nvPr/>
            </p:nvSpPr>
            <p:spPr>
              <a:xfrm>
                <a:off x="1866900" y="2214694"/>
                <a:ext cx="8255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Do you prefer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today</a:t>
                </a:r>
                <a:r>
                  <a:rPr lang="en-US" sz="2400" dirty="0"/>
                  <a:t>, 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110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in </a:t>
                </a:r>
                <a:r>
                  <a:rPr lang="en-US" sz="2400" dirty="0">
                    <a:solidFill>
                      <a:srgbClr val="C00000"/>
                    </a:solidFill>
                  </a:rPr>
                  <a:t>a week</a:t>
                </a:r>
                <a:r>
                  <a:rPr lang="en-US" sz="2400" dirty="0"/>
                  <a:t>?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Do you prefer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in </a:t>
                </a:r>
                <a:r>
                  <a:rPr lang="en-US" sz="2400" dirty="0">
                    <a:solidFill>
                      <a:srgbClr val="C00000"/>
                    </a:solidFill>
                  </a:rPr>
                  <a:t>50</a:t>
                </a:r>
                <a:r>
                  <a:rPr lang="en-US" sz="2400" dirty="0"/>
                  <a:t> weeks to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110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in </a:t>
                </a:r>
                <a:r>
                  <a:rPr lang="en-US" sz="2400" dirty="0">
                    <a:solidFill>
                      <a:srgbClr val="C00000"/>
                    </a:solidFill>
                  </a:rPr>
                  <a:t>51</a:t>
                </a:r>
                <a:r>
                  <a:rPr lang="en-US" sz="2400" dirty="0"/>
                  <a:t> weeks?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2E820C-9036-E243-85E9-7B7D55A43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2214694"/>
                <a:ext cx="8255000" cy="1754326"/>
              </a:xfrm>
              <a:prstGeom prst="rect">
                <a:avLst/>
              </a:prstGeom>
              <a:blipFill>
                <a:blip r:embed="rId2"/>
                <a:stretch>
                  <a:fillRect l="-960" b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730702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610C3-5CEA-0841-B3B1-C4E3CA43C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consistency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207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2E820C-9036-E243-85E9-7B7D55A43EA4}"/>
              </a:ext>
            </a:extLst>
          </p:cNvPr>
          <p:cNvSpPr txBox="1"/>
          <p:nvPr/>
        </p:nvSpPr>
        <p:spPr>
          <a:xfrm>
            <a:off x="1790700" y="2367094"/>
            <a:ext cx="825500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What we plan today to do tomorrow is also what we indeed wish to do tomorrow.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Violated in the previous example…</a:t>
            </a:r>
          </a:p>
        </p:txBody>
      </p:sp>
    </p:spTree>
    <p:extLst>
      <p:ext uri="{BB962C8B-B14F-4D97-AF65-F5344CB8AC3E}">
        <p14:creationId xmlns:p14="http://schemas.microsoft.com/office/powerpoint/2010/main" val="175018518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610C3-5CEA-0841-B3B1-C4E3CA43C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Puzzles :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208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2E820C-9036-E243-85E9-7B7D55A43EA4}"/>
                  </a:ext>
                </a:extLst>
              </p:cNvPr>
              <p:cNvSpPr txBox="1"/>
              <p:nvPr/>
            </p:nvSpPr>
            <p:spPr>
              <a:xfrm>
                <a:off x="1790700" y="1832402"/>
                <a:ext cx="8255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Do you prefer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3000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sure</a:t>
                </a:r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4000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with probability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80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And how about </a:t>
                </a:r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3000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 </a:t>
                </a:r>
                <a:r>
                  <a:rPr lang="en-US" sz="2400" dirty="0" smtClean="0"/>
                  <a:t> 	</a:t>
                </a:r>
                <a:r>
                  <a:rPr lang="en-US" sz="2400" dirty="0"/>
                  <a:t> to: </a:t>
                </a:r>
                <a:r>
                  <a:rPr lang="en-US" sz="2400" dirty="0" smtClean="0"/>
                  <a:t>	</a:t>
                </a: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4000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S" sz="2400" dirty="0"/>
                  <a:t>		      </a:t>
                </a:r>
                <a:r>
                  <a:rPr lang="en-US" sz="2400" dirty="0" smtClean="0"/>
                  <a:t>      </a:t>
                </a:r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2E820C-9036-E243-85E9-7B7D55A43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1832402"/>
                <a:ext cx="8255000" cy="2862322"/>
              </a:xfrm>
              <a:prstGeom prst="rect">
                <a:avLst/>
              </a:prstGeom>
              <a:blipFill>
                <a:blip r:embed="rId2"/>
                <a:stretch>
                  <a:fillRect l="-1182" r="-1034" b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378155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610C3-5CEA-0841-B3B1-C4E3CA43C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Puzzles - cont.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209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2E820C-9036-E243-85E9-7B7D55A43EA4}"/>
                  </a:ext>
                </a:extLst>
              </p:cNvPr>
              <p:cNvSpPr txBox="1"/>
              <p:nvPr/>
            </p:nvSpPr>
            <p:spPr>
              <a:xfrm>
                <a:off x="933763" y="1696874"/>
                <a:ext cx="46228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You get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Do you prefer: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+$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500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for sure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+$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1000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2E820C-9036-E243-85E9-7B7D55A43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63" y="1696874"/>
                <a:ext cx="4622800" cy="3970318"/>
              </a:xfrm>
              <a:prstGeom prst="rect">
                <a:avLst/>
              </a:prstGeom>
              <a:blipFill>
                <a:blip r:embed="rId2"/>
                <a:stretch>
                  <a:fillRect l="-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0B1652-66AC-0A42-AAEB-831598EFD56A}"/>
                  </a:ext>
                </a:extLst>
              </p:cNvPr>
              <p:cNvSpPr txBox="1"/>
              <p:nvPr/>
            </p:nvSpPr>
            <p:spPr>
              <a:xfrm>
                <a:off x="6143781" y="1696874"/>
                <a:ext cx="46228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You get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2000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Do you prefer: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−$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500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for sure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−$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1000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0B1652-66AC-0A42-AAEB-831598EFD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781" y="1696874"/>
                <a:ext cx="4622800" cy="3416320"/>
              </a:xfrm>
              <a:prstGeom prst="rect">
                <a:avLst/>
              </a:prstGeom>
              <a:blipFill>
                <a:blip r:embed="rId3"/>
                <a:stretch>
                  <a:fillRect l="-2111" b="-1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06AD1A-FDEB-3341-A130-9689E920D569}"/>
              </a:ext>
            </a:extLst>
          </p:cNvPr>
          <p:cNvCxnSpPr>
            <a:cxnSpLocks/>
          </p:cNvCxnSpPr>
          <p:nvPr/>
        </p:nvCxnSpPr>
        <p:spPr>
          <a:xfrm>
            <a:off x="5689600" y="1782305"/>
            <a:ext cx="0" cy="322701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681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Supply of labor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1960D46-B0A8-0248-8AD2-7D81A3A168AF}"/>
                  </a:ext>
                </a:extLst>
              </p:cNvPr>
              <p:cNvSpPr txBox="1"/>
              <p:nvPr/>
            </p:nvSpPr>
            <p:spPr>
              <a:xfrm>
                <a:off x="1892686" y="1690688"/>
                <a:ext cx="7943646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sz="2400" dirty="0" smtClean="0"/>
                  <a:t>How much labor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he-IL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he-IL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will be offered as a function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2400" dirty="0" smtClean="0"/>
                  <a:t>?</a:t>
                </a:r>
                <a:endParaRPr lang="he-IL" sz="2400" dirty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:endParaRPr lang="he-IL" sz="2400" dirty="0"/>
              </a:p>
              <a:p>
                <a:pPr algn="l">
                  <a:lnSpc>
                    <a:spcPct val="150000"/>
                  </a:lnSpc>
                </a:pPr>
                <a:r>
                  <a:rPr lang="en-US" sz="2400" dirty="0" smtClean="0"/>
                  <a:t>The labor supply is totally inelastic, independent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dirty="0">
                  <a:solidFill>
                    <a:srgbClr val="00B050"/>
                  </a:solidFill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400" dirty="0" smtClean="0"/>
                  <a:t>Does it make sense?</a:t>
                </a:r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1960D46-B0A8-0248-8AD2-7D81A3A16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686" y="1690688"/>
                <a:ext cx="7943646" cy="3416320"/>
              </a:xfrm>
              <a:prstGeom prst="rect">
                <a:avLst/>
              </a:prstGeom>
              <a:blipFill rotWithShape="1">
                <a:blip r:embed="rId2"/>
                <a:stretch>
                  <a:fillRect l="-1150" b="-1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502557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610C3-5CEA-0841-B3B1-C4E3CA43C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 theory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210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2E820C-9036-E243-85E9-7B7D55A43EA4}"/>
              </a:ext>
            </a:extLst>
          </p:cNvPr>
          <p:cNvSpPr txBox="1"/>
          <p:nvPr/>
        </p:nvSpPr>
        <p:spPr>
          <a:xfrm>
            <a:off x="1790700" y="2367094"/>
            <a:ext cx="8255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Kahneman and Tversky: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Small </a:t>
            </a:r>
            <a:r>
              <a:rPr lang="en-US" sz="2800" dirty="0"/>
              <a:t>probabilities loom large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Reference points </a:t>
            </a:r>
            <a:r>
              <a:rPr lang="en-US" sz="2800" dirty="0" smtClean="0"/>
              <a:t>matter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0311805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610C3-5CEA-0841-B3B1-C4E3CA43C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anomalies: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211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2E820C-9036-E243-85E9-7B7D55A43EA4}"/>
              </a:ext>
            </a:extLst>
          </p:cNvPr>
          <p:cNvSpPr txBox="1"/>
          <p:nvPr/>
        </p:nvSpPr>
        <p:spPr>
          <a:xfrm>
            <a:off x="1473200" y="1795594"/>
            <a:ext cx="8255000" cy="305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Decoy and Compromise </a:t>
            </a:r>
            <a:r>
              <a:rPr lang="en-US" sz="2800" dirty="0" smtClean="0">
                <a:solidFill>
                  <a:srgbClr val="0070C0"/>
                </a:solidFill>
              </a:rPr>
              <a:t>Effects</a:t>
            </a:r>
          </a:p>
          <a:p>
            <a:pPr marL="571500" indent="-571500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Mental Accounting</a:t>
            </a:r>
          </a:p>
          <a:p>
            <a:pPr marL="571500" indent="-571500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Disposition Effect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77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036"/>
            <a:ext cx="10515600" cy="1325563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Makes sense or not...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22</a:t>
            </a:fld>
            <a:endParaRPr lang="en-US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9E3D61D9-C981-BC40-A123-AD76E28511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1785938"/>
            <a:ext cx="0" cy="376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DAC06B20-C01B-EA48-9A06-FC23CE9879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548313"/>
            <a:ext cx="3325129" cy="323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B48D139-1DED-704E-AD4F-FFC0612E3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356" y="5664863"/>
                <a:ext cx="367024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B48D139-1DED-704E-AD4F-FFC0612E3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0356" y="5664863"/>
                <a:ext cx="367024" cy="3699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468C30-1D33-8E48-BDAD-7883DDBADB64}"/>
              </a:ext>
            </a:extLst>
          </p:cNvPr>
          <p:cNvCxnSpPr>
            <a:cxnSpLocks/>
          </p:cNvCxnSpPr>
          <p:nvPr/>
        </p:nvCxnSpPr>
        <p:spPr>
          <a:xfrm>
            <a:off x="1547813" y="2468452"/>
            <a:ext cx="2573613" cy="3112219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8EDA20D-1407-744A-8E3F-72B5A1574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159" y="1508092"/>
                <a:ext cx="383951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8EDA20D-1407-744A-8E3F-72B5A15746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159" y="1508092"/>
                <a:ext cx="383951" cy="369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6454021-5210-704D-AB05-262A002BE428}"/>
              </a:ext>
            </a:extLst>
          </p:cNvPr>
          <p:cNvSpPr txBox="1"/>
          <p:nvPr/>
        </p:nvSpPr>
        <p:spPr>
          <a:xfrm>
            <a:off x="3912074" y="570494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768030-1186-274F-8A69-8B1594E6CB63}"/>
                  </a:ext>
                </a:extLst>
              </p:cNvPr>
              <p:cNvSpPr txBox="1"/>
              <p:nvPr/>
            </p:nvSpPr>
            <p:spPr>
              <a:xfrm>
                <a:off x="838200" y="2175590"/>
                <a:ext cx="7226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768030-1186-274F-8A69-8B1594E6C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75590"/>
                <a:ext cx="7226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>
            <a:extLst>
              <a:ext uri="{FF2B5EF4-FFF2-40B4-BE49-F238E27FC236}">
                <a16:creationId xmlns:a16="http://schemas.microsoft.com/office/drawing/2014/main" id="{FB6624EF-8E09-4542-B28A-4E1F69A697AC}"/>
              </a:ext>
            </a:extLst>
          </p:cNvPr>
          <p:cNvSpPr/>
          <p:nvPr/>
        </p:nvSpPr>
        <p:spPr>
          <a:xfrm rot="10800000">
            <a:off x="2393828" y="1983550"/>
            <a:ext cx="3192405" cy="2349377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AB4882-E27E-3C45-AA3C-9DA7476D8737}"/>
                  </a:ext>
                </a:extLst>
              </p:cNvPr>
              <p:cNvSpPr txBox="1"/>
              <p:nvPr/>
            </p:nvSpPr>
            <p:spPr>
              <a:xfrm>
                <a:off x="2393828" y="5688867"/>
                <a:ext cx="6388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he-I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AB4882-E27E-3C45-AA3C-9DA7476D8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828" y="5688867"/>
                <a:ext cx="63889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8402F597-4FC9-074D-949C-D91C3577E91D}"/>
              </a:ext>
            </a:extLst>
          </p:cNvPr>
          <p:cNvSpPr txBox="1"/>
          <p:nvPr/>
        </p:nvSpPr>
        <p:spPr>
          <a:xfrm>
            <a:off x="5414053" y="2105873"/>
            <a:ext cx="529748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 smtClean="0"/>
              <a:t>It can't surprise us:</a:t>
            </a:r>
            <a:endParaRPr lang="he-IL" sz="2400" dirty="0"/>
          </a:p>
          <a:p>
            <a:pPr algn="l">
              <a:lnSpc>
                <a:spcPct val="150000"/>
              </a:lnSpc>
            </a:pPr>
            <a:r>
              <a:rPr lang="en-US" sz="2400" dirty="0" smtClean="0"/>
              <a:t>... we know by now what the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PCC</a:t>
            </a:r>
            <a:r>
              <a:rPr lang="he-IL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/>
              <a:t>looks like for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Cobb-Douglas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0E0577-6C1B-7847-9A60-0637954F2899}"/>
              </a:ext>
            </a:extLst>
          </p:cNvPr>
          <p:cNvCxnSpPr>
            <a:cxnSpLocks/>
          </p:cNvCxnSpPr>
          <p:nvPr/>
        </p:nvCxnSpPr>
        <p:spPr>
          <a:xfrm>
            <a:off x="1547812" y="3260035"/>
            <a:ext cx="2573614" cy="2320636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9AD5070-2132-B841-883F-075A052CE2EB}"/>
              </a:ext>
            </a:extLst>
          </p:cNvPr>
          <p:cNvCxnSpPr>
            <a:cxnSpLocks/>
          </p:cNvCxnSpPr>
          <p:nvPr/>
        </p:nvCxnSpPr>
        <p:spPr>
          <a:xfrm>
            <a:off x="1876091" y="1814958"/>
            <a:ext cx="2234347" cy="3789062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BC8628FF-72E7-FE4A-94D4-60CC814B0F4F}"/>
              </a:ext>
            </a:extLst>
          </p:cNvPr>
          <p:cNvSpPr/>
          <p:nvPr/>
        </p:nvSpPr>
        <p:spPr>
          <a:xfrm rot="10800000">
            <a:off x="2393828" y="1313529"/>
            <a:ext cx="3192405" cy="2349377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5B7ACA71-EDFC-C246-8CEC-9BA61B642EA2}"/>
              </a:ext>
            </a:extLst>
          </p:cNvPr>
          <p:cNvSpPr/>
          <p:nvPr/>
        </p:nvSpPr>
        <p:spPr>
          <a:xfrm rot="10800000">
            <a:off x="2406912" y="2448514"/>
            <a:ext cx="3192405" cy="2349377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A075B4-0980-A44E-9460-B0ECF250B173}"/>
              </a:ext>
            </a:extLst>
          </p:cNvPr>
          <p:cNvCxnSpPr>
            <a:cxnSpLocks/>
          </p:cNvCxnSpPr>
          <p:nvPr/>
        </p:nvCxnSpPr>
        <p:spPr>
          <a:xfrm>
            <a:off x="2689362" y="1878066"/>
            <a:ext cx="0" cy="3686426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099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Some weaknesses of the model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23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960D46-B0A8-0248-8AD2-7D81A3A168AF}"/>
              </a:ext>
            </a:extLst>
          </p:cNvPr>
          <p:cNvSpPr txBox="1"/>
          <p:nvPr/>
        </p:nvSpPr>
        <p:spPr>
          <a:xfrm>
            <a:off x="1749287" y="1847442"/>
            <a:ext cx="81303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Assumes that labor itself </a:t>
            </a:r>
            <a:r>
              <a:rPr lang="en-US" sz="2400" dirty="0" smtClean="0">
                <a:solidFill>
                  <a:srgbClr val="FF0000"/>
                </a:solidFill>
              </a:rPr>
              <a:t>doesn't affect well-being </a:t>
            </a:r>
            <a:r>
              <a:rPr lang="en-US" sz="2400" dirty="0" smtClean="0"/>
              <a:t>(one way or another)</a:t>
            </a:r>
            <a:endParaRPr lang="he-IL" sz="2400" dirty="0" smtClean="0"/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400" dirty="0"/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Ignores </a:t>
            </a:r>
            <a:r>
              <a:rPr lang="en-US" sz="2400" dirty="0" smtClean="0">
                <a:solidFill>
                  <a:srgbClr val="002060"/>
                </a:solidFill>
              </a:rPr>
              <a:t>psychological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002060"/>
                </a:solidFill>
              </a:rPr>
              <a:t>social</a:t>
            </a:r>
            <a:r>
              <a:rPr lang="en-US" sz="2400" dirty="0" smtClean="0"/>
              <a:t> effects of work</a:t>
            </a:r>
            <a:endParaRPr lang="he-IL" sz="2400" dirty="0" smtClean="0"/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400" dirty="0"/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Luckily, the world of economics has not been so naive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71487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Some advantages of the model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24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960D46-B0A8-0248-8AD2-7D81A3A168AF}"/>
              </a:ext>
            </a:extLst>
          </p:cNvPr>
          <p:cNvSpPr txBox="1"/>
          <p:nvPr/>
        </p:nvSpPr>
        <p:spPr>
          <a:xfrm>
            <a:off x="2036669" y="1951945"/>
            <a:ext cx="81303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Relates labor supply to leisure</a:t>
            </a:r>
            <a:endParaRPr lang="he-IL" sz="2400" dirty="0" smtClean="0"/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400" dirty="0"/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Allows the analysis of a general equilibrium</a:t>
            </a:r>
            <a:endParaRPr lang="he-IL" sz="2400" dirty="0" smtClean="0"/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400" dirty="0"/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Illustrates that the economic logic applies also to labor and leisure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02665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A slightly more interesting story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25</a:t>
            </a:fld>
            <a:endParaRPr lang="en-US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9E3D61D9-C981-BC40-A123-AD76E28511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1785938"/>
            <a:ext cx="0" cy="376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DAC06B20-C01B-EA48-9A06-FC23CE9879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548313"/>
            <a:ext cx="3325129" cy="323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B48D139-1DED-704E-AD4F-FFC0612E3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356" y="5664863"/>
                <a:ext cx="367024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B48D139-1DED-704E-AD4F-FFC0612E3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0356" y="5664863"/>
                <a:ext cx="367024" cy="3699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468C30-1D33-8E48-BDAD-7883DDBADB64}"/>
              </a:ext>
            </a:extLst>
          </p:cNvPr>
          <p:cNvCxnSpPr>
            <a:cxnSpLocks/>
          </p:cNvCxnSpPr>
          <p:nvPr/>
        </p:nvCxnSpPr>
        <p:spPr>
          <a:xfrm>
            <a:off x="1547813" y="2468452"/>
            <a:ext cx="2467596" cy="2156557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8EDA20D-1407-744A-8E3F-72B5A1574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159" y="1508092"/>
                <a:ext cx="383951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8EDA20D-1407-744A-8E3F-72B5A15746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159" y="1508092"/>
                <a:ext cx="383951" cy="369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6454021-5210-704D-AB05-262A002BE428}"/>
              </a:ext>
            </a:extLst>
          </p:cNvPr>
          <p:cNvSpPr txBox="1"/>
          <p:nvPr/>
        </p:nvSpPr>
        <p:spPr>
          <a:xfrm>
            <a:off x="3822252" y="572351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768030-1186-274F-8A69-8B1594E6CB63}"/>
                  </a:ext>
                </a:extLst>
              </p:cNvPr>
              <p:cNvSpPr txBox="1"/>
              <p:nvPr/>
            </p:nvSpPr>
            <p:spPr>
              <a:xfrm>
                <a:off x="399156" y="2272312"/>
                <a:ext cx="11553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e-IL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768030-1186-274F-8A69-8B1594E6C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56" y="2272312"/>
                <a:ext cx="115531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02F597-4FC9-074D-949C-D91C3577E91D}"/>
                  </a:ext>
                </a:extLst>
              </p:cNvPr>
              <p:cNvSpPr txBox="1"/>
              <p:nvPr/>
            </p:nvSpPr>
            <p:spPr>
              <a:xfrm>
                <a:off x="5586465" y="2115568"/>
                <a:ext cx="558227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sz="2400" dirty="0" smtClean="0"/>
                  <a:t>An initial endowment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sz="2400" dirty="0">
                    <a:solidFill>
                      <a:srgbClr val="00B050"/>
                    </a:solidFill>
                  </a:rPr>
                  <a:t> </a:t>
                </a:r>
                <a:endParaRPr lang="he-IL" sz="2400" dirty="0"/>
              </a:p>
              <a:p>
                <a:pPr algn="l">
                  <a:lnSpc>
                    <a:spcPct val="150000"/>
                  </a:lnSpc>
                </a:pPr>
                <a:r>
                  <a:rPr lang="en-US" sz="2400" dirty="0" smtClean="0"/>
                  <a:t>on top of 24 hours of leisure</a:t>
                </a:r>
              </a:p>
              <a:p>
                <a:pPr algn="l">
                  <a:lnSpc>
                    <a:spcPct val="150000"/>
                  </a:lnSpc>
                </a:pPr>
                <a:endParaRPr lang="he-IL" sz="2400" dirty="0"/>
              </a:p>
              <a:p>
                <a:pPr algn="l">
                  <a:lnSpc>
                    <a:spcPct val="150000"/>
                  </a:lnSpc>
                </a:pPr>
                <a:r>
                  <a:rPr lang="en-US" sz="2400" dirty="0" smtClean="0"/>
                  <a:t>The budget set is still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convex</a:t>
                </a:r>
                <a:endParaRPr lang="he-IL" sz="2400" dirty="0">
                  <a:solidFill>
                    <a:srgbClr val="FF0000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400" dirty="0" smtClean="0"/>
                  <a:t>So it makes sense to look for tangency, and then verify it's in the relevant range</a:t>
                </a:r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402F597-4FC9-074D-949C-D91C3577E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465" y="2115568"/>
                <a:ext cx="5582278" cy="3416320"/>
              </a:xfrm>
              <a:prstGeom prst="rect">
                <a:avLst/>
              </a:prstGeom>
              <a:blipFill rotWithShape="1">
                <a:blip r:embed="rId5"/>
                <a:stretch>
                  <a:fillRect l="-1638" r="-1419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5DEA541-4B41-3842-B3F7-E9EB4D20347A}"/>
                  </a:ext>
                </a:extLst>
              </p:cNvPr>
              <p:cNvSpPr txBox="1"/>
              <p:nvPr/>
            </p:nvSpPr>
            <p:spPr>
              <a:xfrm>
                <a:off x="952461" y="4440343"/>
                <a:ext cx="446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5DEA541-4B41-3842-B3F7-E9EB4D203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61" y="4440343"/>
                <a:ext cx="44646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B23CA07-4E3B-9E4D-85EE-4EE7499027AC}"/>
              </a:ext>
            </a:extLst>
          </p:cNvPr>
          <p:cNvCxnSpPr>
            <a:cxnSpLocks/>
          </p:cNvCxnSpPr>
          <p:nvPr/>
        </p:nvCxnSpPr>
        <p:spPr>
          <a:xfrm flipV="1">
            <a:off x="4018848" y="4625009"/>
            <a:ext cx="12756" cy="962333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5CB50B3D-EE9F-2E45-BF4F-46BBF2302235}"/>
              </a:ext>
            </a:extLst>
          </p:cNvPr>
          <p:cNvSpPr/>
          <p:nvPr/>
        </p:nvSpPr>
        <p:spPr>
          <a:xfrm>
            <a:off x="3952162" y="4578870"/>
            <a:ext cx="158884" cy="17647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FAA83FE-5170-4E4E-900B-D212523F2B01}"/>
              </a:ext>
            </a:extLst>
          </p:cNvPr>
          <p:cNvSpPr/>
          <p:nvPr/>
        </p:nvSpPr>
        <p:spPr>
          <a:xfrm>
            <a:off x="1452176" y="4578870"/>
            <a:ext cx="158884" cy="17647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19CC00FE-3340-3A4C-93F4-97E317368B29}"/>
              </a:ext>
            </a:extLst>
          </p:cNvPr>
          <p:cNvSpPr/>
          <p:nvPr/>
        </p:nvSpPr>
        <p:spPr>
          <a:xfrm rot="10800000">
            <a:off x="2394060" y="1607192"/>
            <a:ext cx="3192405" cy="2349377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Strict monotonicity could be helpful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26</a:t>
            </a:fld>
            <a:endParaRPr lang="en-US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9E3D61D9-C981-BC40-A123-AD76E28511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1785938"/>
            <a:ext cx="0" cy="376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DAC06B20-C01B-EA48-9A06-FC23CE9879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548313"/>
            <a:ext cx="3325129" cy="323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B48D139-1DED-704E-AD4F-FFC0612E3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356" y="5664863"/>
                <a:ext cx="367024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B48D139-1DED-704E-AD4F-FFC0612E3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0356" y="5664863"/>
                <a:ext cx="367024" cy="3699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468C30-1D33-8E48-BDAD-7883DDBADB64}"/>
              </a:ext>
            </a:extLst>
          </p:cNvPr>
          <p:cNvCxnSpPr>
            <a:cxnSpLocks/>
          </p:cNvCxnSpPr>
          <p:nvPr/>
        </p:nvCxnSpPr>
        <p:spPr>
          <a:xfrm>
            <a:off x="1547813" y="2468452"/>
            <a:ext cx="2467596" cy="2156557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8EDA20D-1407-744A-8E3F-72B5A1574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159" y="1508092"/>
                <a:ext cx="383951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8EDA20D-1407-744A-8E3F-72B5A15746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159" y="1508092"/>
                <a:ext cx="383951" cy="369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6454021-5210-704D-AB05-262A002BE428}"/>
              </a:ext>
            </a:extLst>
          </p:cNvPr>
          <p:cNvSpPr txBox="1"/>
          <p:nvPr/>
        </p:nvSpPr>
        <p:spPr>
          <a:xfrm>
            <a:off x="3822252" y="572351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768030-1186-274F-8A69-8B1594E6CB63}"/>
                  </a:ext>
                </a:extLst>
              </p:cNvPr>
              <p:cNvSpPr txBox="1"/>
              <p:nvPr/>
            </p:nvSpPr>
            <p:spPr>
              <a:xfrm>
                <a:off x="399156" y="2272312"/>
                <a:ext cx="11553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e-IL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768030-1186-274F-8A69-8B1594E6C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56" y="2272312"/>
                <a:ext cx="115531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02F597-4FC9-074D-949C-D91C3577E91D}"/>
                  </a:ext>
                </a:extLst>
              </p:cNvPr>
              <p:cNvSpPr txBox="1"/>
              <p:nvPr/>
            </p:nvSpPr>
            <p:spPr>
              <a:xfrm>
                <a:off x="5792877" y="1874576"/>
                <a:ext cx="5036232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sz="2400" dirty="0" smtClean="0"/>
                  <a:t>Weak monotonicity may not suffice for the consumer to use all their resources</a:t>
                </a:r>
              </a:p>
              <a:p>
                <a:pPr algn="l">
                  <a:lnSpc>
                    <a:spcPct val="150000"/>
                  </a:lnSpc>
                </a:pPr>
                <a:endParaRPr lang="en-US" sz="2400" dirty="0"/>
              </a:p>
              <a:p>
                <a:pPr algn="l">
                  <a:lnSpc>
                    <a:spcPct val="150000"/>
                  </a:lnSpc>
                </a:pPr>
                <a:r>
                  <a:rPr lang="en-US" sz="2400" dirty="0" smtClean="0"/>
                  <a:t>Say,</a:t>
                </a:r>
                <a:endParaRPr lang="he-IL" sz="2400" dirty="0" smtClean="0"/>
              </a:p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402F597-4FC9-074D-949C-D91C3577E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877" y="1874576"/>
                <a:ext cx="5036232" cy="3416320"/>
              </a:xfrm>
              <a:prstGeom prst="rect">
                <a:avLst/>
              </a:prstGeom>
              <a:blipFill rotWithShape="1">
                <a:blip r:embed="rId5"/>
                <a:stretch>
                  <a:fillRect l="-1816" r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5DEA541-4B41-3842-B3F7-E9EB4D20347A}"/>
                  </a:ext>
                </a:extLst>
              </p:cNvPr>
              <p:cNvSpPr txBox="1"/>
              <p:nvPr/>
            </p:nvSpPr>
            <p:spPr>
              <a:xfrm>
                <a:off x="952461" y="4440343"/>
                <a:ext cx="446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5DEA541-4B41-3842-B3F7-E9EB4D203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61" y="4440343"/>
                <a:ext cx="44646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B23CA07-4E3B-9E4D-85EE-4EE7499027AC}"/>
              </a:ext>
            </a:extLst>
          </p:cNvPr>
          <p:cNvCxnSpPr>
            <a:cxnSpLocks/>
          </p:cNvCxnSpPr>
          <p:nvPr/>
        </p:nvCxnSpPr>
        <p:spPr>
          <a:xfrm flipV="1">
            <a:off x="4018848" y="4625009"/>
            <a:ext cx="12756" cy="962333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5CB50B3D-EE9F-2E45-BF4F-46BBF2302235}"/>
              </a:ext>
            </a:extLst>
          </p:cNvPr>
          <p:cNvSpPr/>
          <p:nvPr/>
        </p:nvSpPr>
        <p:spPr>
          <a:xfrm>
            <a:off x="3952162" y="4578870"/>
            <a:ext cx="158884" cy="17647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FAA83FE-5170-4E4E-900B-D212523F2B01}"/>
              </a:ext>
            </a:extLst>
          </p:cNvPr>
          <p:cNvSpPr/>
          <p:nvPr/>
        </p:nvSpPr>
        <p:spPr>
          <a:xfrm>
            <a:off x="1452176" y="4578870"/>
            <a:ext cx="158884" cy="17647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AA83FE-5170-4E4E-900B-D212523F2B01}"/>
              </a:ext>
            </a:extLst>
          </p:cNvPr>
          <p:cNvSpPr/>
          <p:nvPr/>
        </p:nvSpPr>
        <p:spPr>
          <a:xfrm>
            <a:off x="3939406" y="5063591"/>
            <a:ext cx="158884" cy="176471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6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Solving the consumer problem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27</a:t>
            </a:fld>
            <a:endParaRPr lang="en-US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9E3D61D9-C981-BC40-A123-AD76E28511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1785938"/>
            <a:ext cx="0" cy="376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DAC06B20-C01B-EA48-9A06-FC23CE9879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548313"/>
            <a:ext cx="379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r" defTabSz="914400" rtl="1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B48D139-1DED-704E-AD4F-FFC0612E3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356" y="5664863"/>
                <a:ext cx="367024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B48D139-1DED-704E-AD4F-FFC0612E3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0356" y="5664863"/>
                <a:ext cx="367024" cy="3699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468C30-1D33-8E48-BDAD-7883DDBADB64}"/>
              </a:ext>
            </a:extLst>
          </p:cNvPr>
          <p:cNvCxnSpPr>
            <a:cxnSpLocks/>
          </p:cNvCxnSpPr>
          <p:nvPr/>
        </p:nvCxnSpPr>
        <p:spPr>
          <a:xfrm>
            <a:off x="1547813" y="2468452"/>
            <a:ext cx="2467596" cy="2156557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8EDA20D-1407-744A-8E3F-72B5A1574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159" y="1508092"/>
                <a:ext cx="383951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8EDA20D-1407-744A-8E3F-72B5A15746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159" y="1508092"/>
                <a:ext cx="383951" cy="369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6454021-5210-704D-AB05-262A002BE428}"/>
              </a:ext>
            </a:extLst>
          </p:cNvPr>
          <p:cNvSpPr txBox="1"/>
          <p:nvPr/>
        </p:nvSpPr>
        <p:spPr>
          <a:xfrm>
            <a:off x="3822252" y="572351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768030-1186-274F-8A69-8B1594E6CB63}"/>
                  </a:ext>
                </a:extLst>
              </p:cNvPr>
              <p:cNvSpPr txBox="1"/>
              <p:nvPr/>
            </p:nvSpPr>
            <p:spPr>
              <a:xfrm>
                <a:off x="399156" y="2272312"/>
                <a:ext cx="11553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e-IL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768030-1186-274F-8A69-8B1594E6C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56" y="2272312"/>
                <a:ext cx="115531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02F597-4FC9-074D-949C-D91C3577E91D}"/>
                  </a:ext>
                </a:extLst>
              </p:cNvPr>
              <p:cNvSpPr txBox="1"/>
              <p:nvPr/>
            </p:nvSpPr>
            <p:spPr>
              <a:xfrm>
                <a:off x="5428833" y="1432291"/>
                <a:ext cx="5924967" cy="4306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𝑙𝑜𝑔𝐿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𝑙𝑜𝑔𝑌</m:t>
                      </m:r>
                    </m:oMath>
                  </m:oMathPara>
                </a14:m>
                <a:endParaRPr lang="he-IL" sz="2400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 smtClean="0">
                    <a:ea typeface="Cambria Math" panose="02040503050406030204" pitchFamily="18" charset="0"/>
                  </a:rPr>
                  <a:t>Valid if  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</m:t>
                    </m:r>
                    <m:r>
                      <a:rPr lang="he-IL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</m:t>
                    </m:r>
                    <m:r>
                      <a:rPr lang="he-IL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 smtClean="0">
                    <a:ea typeface="Cambria Math" panose="02040503050406030204" pitchFamily="18" charset="0"/>
                  </a:rPr>
                  <a:t>and otherwise it is at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402F597-4FC9-074D-949C-D91C3577E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833" y="1432291"/>
                <a:ext cx="5924967" cy="4306628"/>
              </a:xfrm>
              <a:prstGeom prst="rect">
                <a:avLst/>
              </a:prstGeom>
              <a:blipFill rotWithShape="1">
                <a:blip r:embed="rId5"/>
                <a:stretch>
                  <a:fillRect l="-1132" b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5DEA541-4B41-3842-B3F7-E9EB4D20347A}"/>
                  </a:ext>
                </a:extLst>
              </p:cNvPr>
              <p:cNvSpPr txBox="1"/>
              <p:nvPr/>
            </p:nvSpPr>
            <p:spPr>
              <a:xfrm>
                <a:off x="952461" y="4440343"/>
                <a:ext cx="446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5DEA541-4B41-3842-B3F7-E9EB4D203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61" y="4440343"/>
                <a:ext cx="44646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B23CA07-4E3B-9E4D-85EE-4EE7499027AC}"/>
              </a:ext>
            </a:extLst>
          </p:cNvPr>
          <p:cNvCxnSpPr>
            <a:cxnSpLocks/>
          </p:cNvCxnSpPr>
          <p:nvPr/>
        </p:nvCxnSpPr>
        <p:spPr>
          <a:xfrm flipV="1">
            <a:off x="4018848" y="4625009"/>
            <a:ext cx="12756" cy="962333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5CB50B3D-EE9F-2E45-BF4F-46BBF2302235}"/>
              </a:ext>
            </a:extLst>
          </p:cNvPr>
          <p:cNvSpPr/>
          <p:nvPr/>
        </p:nvSpPr>
        <p:spPr>
          <a:xfrm>
            <a:off x="3952162" y="4578870"/>
            <a:ext cx="158884" cy="17647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FAA83FE-5170-4E4E-900B-D212523F2B01}"/>
              </a:ext>
            </a:extLst>
          </p:cNvPr>
          <p:cNvSpPr/>
          <p:nvPr/>
        </p:nvSpPr>
        <p:spPr>
          <a:xfrm>
            <a:off x="1452176" y="4578870"/>
            <a:ext cx="158884" cy="17647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16C4E8-E897-E64D-9226-C1722ACAD247}"/>
              </a:ext>
            </a:extLst>
          </p:cNvPr>
          <p:cNvCxnSpPr>
            <a:cxnSpLocks/>
          </p:cNvCxnSpPr>
          <p:nvPr/>
        </p:nvCxnSpPr>
        <p:spPr>
          <a:xfrm flipH="1" flipV="1">
            <a:off x="4031604" y="4648394"/>
            <a:ext cx="1004222" cy="899919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8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Labor supply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02F597-4FC9-074D-949C-D91C3577E91D}"/>
                  </a:ext>
                </a:extLst>
              </p:cNvPr>
              <p:cNvSpPr txBox="1"/>
              <p:nvPr/>
            </p:nvSpPr>
            <p:spPr>
              <a:xfrm>
                <a:off x="1828800" y="1387006"/>
                <a:ext cx="9259655" cy="4298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Demand for leisure is	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he-IL" sz="2400" dirty="0" smtClean="0"/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 smtClean="0"/>
                  <a:t>(as long as </a:t>
                </a:r>
                <a:r>
                  <a:rPr lang="he-IL" sz="2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sz="2000" dirty="0" smtClean="0"/>
                  <a:t>)</a:t>
                </a:r>
                <a:endParaRPr lang="he-IL" sz="2000" dirty="0"/>
              </a:p>
              <a:p>
                <a:pPr algn="l">
                  <a:lnSpc>
                    <a:spcPct val="150000"/>
                  </a:lnSpc>
                </a:pPr>
                <a:r>
                  <a:rPr lang="en-US" sz="2400" dirty="0" smtClean="0"/>
                  <a:t>Labor supply:</a:t>
                </a:r>
                <a:endParaRPr lang="he-IL" sz="2400" dirty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he-IL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he-IL" sz="2400" dirty="0"/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 smtClean="0"/>
                  <a:t>(as long as it's non-negative)</a:t>
                </a:r>
                <a:endParaRPr lang="he-IL" sz="2000" dirty="0"/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   ⇒  (</m:t>
                    </m:r>
                    <m:r>
                      <a:rPr lang="he-IL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he-IL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sz="24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e-IL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endParaRPr lang="en-US" sz="2400" dirty="0">
                  <a:solidFill>
                    <a:schemeClr val="accent1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chemeClr val="accent2"/>
                    </a:solidFill>
                  </a:rPr>
                  <a:t>upward sloping </a:t>
                </a:r>
                <a:r>
                  <a:rPr lang="en-US" sz="2400" dirty="0" smtClean="0"/>
                  <a:t>labor supply curve</a:t>
                </a:r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402F597-4FC9-074D-949C-D91C3577E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387006"/>
                <a:ext cx="9259655" cy="4298677"/>
              </a:xfrm>
              <a:prstGeom prst="rect">
                <a:avLst/>
              </a:prstGeom>
              <a:blipFill rotWithShape="1">
                <a:blip r:embed="rId2"/>
                <a:stretch>
                  <a:fillRect l="-987" b="-2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4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There will be a corner solution 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02F597-4FC9-074D-949C-D91C3577E91D}"/>
                  </a:ext>
                </a:extLst>
              </p:cNvPr>
              <p:cNvSpPr txBox="1"/>
              <p:nvPr/>
            </p:nvSpPr>
            <p:spPr>
              <a:xfrm>
                <a:off x="4980848" y="1716882"/>
                <a:ext cx="5721844" cy="4578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If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</m:t>
                    </m:r>
                  </m:oMath>
                </a14:m>
                <a:endParaRPr lang="he-IL" sz="2400" dirty="0" smtClean="0">
                  <a:solidFill>
                    <a:srgbClr val="0070C0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24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he-IL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e-IL" sz="2400" dirty="0">
                  <a:solidFill>
                    <a:srgbClr val="0070C0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4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: if</a:t>
                </a:r>
                <a:r>
                  <a:rPr lang="he-IL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e-IL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e-IL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 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is sufficiently close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he-IL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(That is, if the </a:t>
                </a:r>
                <a:r>
                  <a:rPr lang="en-US" sz="2400" dirty="0"/>
                  <a:t>consumer "likes leisure </a:t>
                </a:r>
                <a:r>
                  <a:rPr lang="en-US" sz="2400" dirty="0" smtClean="0"/>
                  <a:t>sufficiently"</a:t>
                </a:r>
                <a:endParaRPr lang="he-IL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02F597-4FC9-074D-949C-D91C3577E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848" y="1716882"/>
                <a:ext cx="5721844" cy="4578754"/>
              </a:xfrm>
              <a:prstGeom prst="rect">
                <a:avLst/>
              </a:prstGeom>
              <a:blipFill>
                <a:blip r:embed="rId2"/>
                <a:stretch>
                  <a:fillRect l="-1704" b="-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3">
            <a:extLst>
              <a:ext uri="{FF2B5EF4-FFF2-40B4-BE49-F238E27FC236}">
                <a16:creationId xmlns:a16="http://schemas.microsoft.com/office/drawing/2014/main" id="{2BDCB191-20FD-CD4C-A71C-2A7420DD4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1785938"/>
            <a:ext cx="0" cy="376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C70DA89B-67FA-8C43-861C-6401DB782E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548313"/>
            <a:ext cx="3325129" cy="323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C65E29E-082A-6F44-AB98-1366C7AC1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356" y="5664863"/>
                <a:ext cx="367024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C65E29E-082A-6F44-AB98-1366C7AC17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0356" y="5664863"/>
                <a:ext cx="367024" cy="369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D48274-2AEA-7540-A963-F1A26E0EFCA1}"/>
              </a:ext>
            </a:extLst>
          </p:cNvPr>
          <p:cNvCxnSpPr>
            <a:cxnSpLocks/>
          </p:cNvCxnSpPr>
          <p:nvPr/>
        </p:nvCxnSpPr>
        <p:spPr>
          <a:xfrm>
            <a:off x="1547813" y="2468452"/>
            <a:ext cx="2467596" cy="2156557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B62B26D-6F79-6B4F-9FDA-B6EC0AC89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159" y="1508092"/>
                <a:ext cx="383951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B62B26D-6F79-6B4F-9FDA-B6EC0AC89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159" y="1508092"/>
                <a:ext cx="383951" cy="3699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A7C79C7-6696-5341-BDE9-52F54C678A79}"/>
              </a:ext>
            </a:extLst>
          </p:cNvPr>
          <p:cNvSpPr txBox="1"/>
          <p:nvPr/>
        </p:nvSpPr>
        <p:spPr>
          <a:xfrm>
            <a:off x="3822252" y="572351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3C0D25-A652-3142-88BB-0E7159EA49F5}"/>
                  </a:ext>
                </a:extLst>
              </p:cNvPr>
              <p:cNvSpPr txBox="1"/>
              <p:nvPr/>
            </p:nvSpPr>
            <p:spPr>
              <a:xfrm>
                <a:off x="952461" y="4440343"/>
                <a:ext cx="446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3C0D25-A652-3142-88BB-0E7159EA4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61" y="4440343"/>
                <a:ext cx="44646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C265DE-7113-2940-8325-7B90E57B57E9}"/>
              </a:ext>
            </a:extLst>
          </p:cNvPr>
          <p:cNvCxnSpPr>
            <a:cxnSpLocks/>
          </p:cNvCxnSpPr>
          <p:nvPr/>
        </p:nvCxnSpPr>
        <p:spPr>
          <a:xfrm flipV="1">
            <a:off x="4018848" y="4625009"/>
            <a:ext cx="12756" cy="962333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340ED87-DAE9-8443-B42B-C53F02D73635}"/>
              </a:ext>
            </a:extLst>
          </p:cNvPr>
          <p:cNvSpPr/>
          <p:nvPr/>
        </p:nvSpPr>
        <p:spPr>
          <a:xfrm>
            <a:off x="3952162" y="4578870"/>
            <a:ext cx="158884" cy="17647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5244363-6A70-DD47-A1A1-1CE492CC328D}"/>
              </a:ext>
            </a:extLst>
          </p:cNvPr>
          <p:cNvSpPr/>
          <p:nvPr/>
        </p:nvSpPr>
        <p:spPr>
          <a:xfrm rot="12350670">
            <a:off x="3307145" y="2592188"/>
            <a:ext cx="3160760" cy="2350952"/>
          </a:xfrm>
          <a:prstGeom prst="arc">
            <a:avLst>
              <a:gd name="adj1" fmla="val 16200000"/>
              <a:gd name="adj2" fmla="val 2071206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The budget constraint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717B84-9FD3-BE4F-964B-E13C42266DE2}"/>
                  </a:ext>
                </a:extLst>
              </p:cNvPr>
              <p:cNvSpPr txBox="1"/>
              <p:nvPr/>
            </p:nvSpPr>
            <p:spPr>
              <a:xfrm>
                <a:off x="2146852" y="1842052"/>
                <a:ext cx="7050157" cy="4520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800" dirty="0" smtClean="0"/>
                  <a:t>  – initial endowment of good </a:t>
                </a:r>
                <a:r>
                  <a:rPr lang="he-IL" sz="2800" dirty="0" smtClean="0"/>
                  <a:t>1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800" dirty="0" smtClean="0"/>
                  <a:t>  – </a:t>
                </a:r>
                <a:r>
                  <a:rPr lang="en-US" sz="2800" dirty="0"/>
                  <a:t>initial endowment of </a:t>
                </a:r>
                <a:r>
                  <a:rPr lang="en-US" sz="2800" dirty="0" smtClean="0"/>
                  <a:t>good 2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he-IL" sz="2800" dirty="0"/>
                  <a:t> </a:t>
                </a:r>
                <a:r>
                  <a:rPr lang="en-US" sz="2800" dirty="0" smtClean="0"/>
                  <a:t>– prices</a:t>
                </a:r>
                <a:endParaRPr lang="en-US" sz="2800" dirty="0"/>
              </a:p>
              <a:p>
                <a:pPr algn="l">
                  <a:lnSpc>
                    <a:spcPct val="150000"/>
                  </a:lnSpc>
                </a:pPr>
                <a:endParaRPr lang="he-IL" sz="280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  <a:p>
                <a:pPr algn="l"/>
                <a:r>
                  <a:rPr lang="en-US" sz="2800" dirty="0" smtClean="0"/>
                  <a:t>or</a:t>
                </a:r>
                <a:endParaRPr lang="he-IL" sz="280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  <a:p>
                <a:pPr algn="r" rtl="1"/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7717B84-9FD3-BE4F-964B-E13C42266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852" y="1842052"/>
                <a:ext cx="7050157" cy="4520148"/>
              </a:xfrm>
              <a:prstGeom prst="rect">
                <a:avLst/>
              </a:prstGeom>
              <a:blipFill rotWithShape="1">
                <a:blip r:embed="rId2"/>
                <a:stretch>
                  <a:fillRect l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36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Or...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02F597-4FC9-074D-949C-D91C3577E91D}"/>
                  </a:ext>
                </a:extLst>
              </p:cNvPr>
              <p:cNvSpPr txBox="1"/>
              <p:nvPr/>
            </p:nvSpPr>
            <p:spPr>
              <a:xfrm>
                <a:off x="4730173" y="1875520"/>
                <a:ext cx="5721844" cy="332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endParaRPr lang="he-IL" sz="2400" dirty="0" smtClean="0"/>
              </a:p>
              <a:p>
                <a:pPr algn="l"/>
                <a:r>
                  <a:rPr lang="en-US" sz="24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he-IL" sz="2400" dirty="0"/>
                  <a:t> </a:t>
                </a:r>
                <a:r>
                  <a:rPr lang="en-US" sz="2400" dirty="0"/>
                  <a:t>:</a:t>
                </a:r>
                <a:r>
                  <a:rPr lang="en-US" sz="2400" dirty="0" smtClean="0"/>
                  <a:t> if</a:t>
                </a:r>
                <a14:m>
                  <m:oMath xmlns:m="http://schemas.openxmlformats.org/officeDocument/2006/math">
                    <m:r>
                      <a:rPr lang="he-I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 smtClean="0"/>
                  <a:t> isn't sufficiently high</a:t>
                </a:r>
                <a:endParaRPr lang="he-IL" sz="2400" dirty="0"/>
              </a:p>
              <a:p>
                <a:pPr algn="r" rtl="1"/>
                <a:endParaRPr lang="he-IL" sz="2400" dirty="0" smtClean="0"/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he-IL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e-IL" sz="2400" dirty="0" smtClean="0">
                  <a:solidFill>
                    <a:srgbClr val="0070C0"/>
                  </a:solidFill>
                </a:endParaRPr>
              </a:p>
              <a:p>
                <a:pPr algn="l"/>
                <a:r>
                  <a:rPr lang="en-US" sz="2400" dirty="0" smtClean="0"/>
                  <a:t>is equivalent to</a:t>
                </a:r>
                <a:endParaRPr lang="he-IL" sz="2400" dirty="0" smtClean="0"/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he-IL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f>
                        <m:fPr>
                          <m:ctrlPr>
                            <a:rPr lang="he-IL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algn="r" rtl="1"/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02F597-4FC9-074D-949C-D91C3577E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173" y="1875520"/>
                <a:ext cx="5721844" cy="3325526"/>
              </a:xfrm>
              <a:prstGeom prst="rect">
                <a:avLst/>
              </a:prstGeom>
              <a:blipFill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3">
            <a:extLst>
              <a:ext uri="{FF2B5EF4-FFF2-40B4-BE49-F238E27FC236}">
                <a16:creationId xmlns:a16="http://schemas.microsoft.com/office/drawing/2014/main" id="{2BDCB191-20FD-CD4C-A71C-2A7420DD4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1785938"/>
            <a:ext cx="0" cy="376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C70DA89B-67FA-8C43-861C-6401DB782E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548313"/>
            <a:ext cx="3325129" cy="323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C65E29E-082A-6F44-AB98-1366C7AC1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356" y="5664863"/>
                <a:ext cx="367024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C65E29E-082A-6F44-AB98-1366C7AC17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0356" y="5664863"/>
                <a:ext cx="367024" cy="369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D48274-2AEA-7540-A963-F1A26E0EFCA1}"/>
              </a:ext>
            </a:extLst>
          </p:cNvPr>
          <p:cNvCxnSpPr>
            <a:cxnSpLocks/>
            <a:endCxn id="13" idx="4"/>
          </p:cNvCxnSpPr>
          <p:nvPr/>
        </p:nvCxnSpPr>
        <p:spPr>
          <a:xfrm>
            <a:off x="1547813" y="4336256"/>
            <a:ext cx="2483791" cy="419085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B62B26D-6F79-6B4F-9FDA-B6EC0AC89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159" y="1508092"/>
                <a:ext cx="383951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B62B26D-6F79-6B4F-9FDA-B6EC0AC89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159" y="1508092"/>
                <a:ext cx="383951" cy="3699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A7C79C7-6696-5341-BDE9-52F54C678A79}"/>
              </a:ext>
            </a:extLst>
          </p:cNvPr>
          <p:cNvSpPr txBox="1"/>
          <p:nvPr/>
        </p:nvSpPr>
        <p:spPr>
          <a:xfrm>
            <a:off x="3822252" y="572351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3C0D25-A652-3142-88BB-0E7159EA49F5}"/>
                  </a:ext>
                </a:extLst>
              </p:cNvPr>
              <p:cNvSpPr txBox="1"/>
              <p:nvPr/>
            </p:nvSpPr>
            <p:spPr>
              <a:xfrm>
                <a:off x="952461" y="4440343"/>
                <a:ext cx="446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3C0D25-A652-3142-88BB-0E7159EA4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61" y="4440343"/>
                <a:ext cx="44646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C265DE-7113-2940-8325-7B90E57B57E9}"/>
              </a:ext>
            </a:extLst>
          </p:cNvPr>
          <p:cNvCxnSpPr>
            <a:cxnSpLocks/>
          </p:cNvCxnSpPr>
          <p:nvPr/>
        </p:nvCxnSpPr>
        <p:spPr>
          <a:xfrm flipV="1">
            <a:off x="4018848" y="4625009"/>
            <a:ext cx="12756" cy="962333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340ED87-DAE9-8443-B42B-C53F02D73635}"/>
              </a:ext>
            </a:extLst>
          </p:cNvPr>
          <p:cNvSpPr/>
          <p:nvPr/>
        </p:nvSpPr>
        <p:spPr>
          <a:xfrm>
            <a:off x="3952162" y="4578870"/>
            <a:ext cx="158884" cy="17647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5244363-6A70-DD47-A1A1-1CE492CC328D}"/>
              </a:ext>
            </a:extLst>
          </p:cNvPr>
          <p:cNvSpPr/>
          <p:nvPr/>
        </p:nvSpPr>
        <p:spPr>
          <a:xfrm rot="10578178">
            <a:off x="3282800" y="2492437"/>
            <a:ext cx="3192405" cy="2349377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0872"/>
            <a:ext cx="10515600" cy="1325563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Alternatively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02F597-4FC9-074D-949C-D91C3577E91D}"/>
                  </a:ext>
                </a:extLst>
              </p:cNvPr>
              <p:cNvSpPr txBox="1"/>
              <p:nvPr/>
            </p:nvSpPr>
            <p:spPr>
              <a:xfrm>
                <a:off x="5695406" y="1799001"/>
                <a:ext cx="5551714" cy="3389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endParaRPr lang="he-IL" sz="2400" dirty="0" smtClean="0"/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i="0" dirty="0" smtClean="0">
                    <a:solidFill>
                      <a:schemeClr val="tx1"/>
                    </a:solidFill>
                    <a:latin typeface="+mj-lt"/>
                  </a:rPr>
                  <a:t>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high enough:</a:t>
                </a:r>
              </a:p>
              <a:p>
                <a:endParaRPr lang="he-IL" sz="2400" dirty="0" smtClean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he-IL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algn="l"/>
                <a:endParaRPr lang="he-IL" sz="2400" dirty="0" smtClean="0">
                  <a:solidFill>
                    <a:srgbClr val="002060"/>
                  </a:solidFill>
                </a:endParaRPr>
              </a:p>
              <a:p>
                <a:pPr algn="l"/>
                <a:r>
                  <a:rPr lang="en-US" sz="2400" dirty="0" smtClean="0"/>
                  <a:t>is equivalent to</a:t>
                </a:r>
                <a:endParaRPr lang="he-IL" sz="2400" dirty="0" smtClean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he-IL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e-IL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02F597-4FC9-074D-949C-D91C3577E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06" y="1799001"/>
                <a:ext cx="5551714" cy="3389518"/>
              </a:xfrm>
              <a:prstGeom prst="rect">
                <a:avLst/>
              </a:prstGeom>
              <a:blipFill>
                <a:blip r:embed="rId2"/>
                <a:stretch>
                  <a:fillRect l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3">
            <a:extLst>
              <a:ext uri="{FF2B5EF4-FFF2-40B4-BE49-F238E27FC236}">
                <a16:creationId xmlns:a16="http://schemas.microsoft.com/office/drawing/2014/main" id="{2BDCB191-20FD-CD4C-A71C-2A7420DD4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1785938"/>
            <a:ext cx="0" cy="376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C70DA89B-67FA-8C43-861C-6401DB782E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548313"/>
            <a:ext cx="3325129" cy="323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C65E29E-082A-6F44-AB98-1366C7AC1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356" y="5664863"/>
                <a:ext cx="367024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C65E29E-082A-6F44-AB98-1366C7AC17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0356" y="5664863"/>
                <a:ext cx="367024" cy="369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D48274-2AEA-7540-A963-F1A26E0EFCA1}"/>
              </a:ext>
            </a:extLst>
          </p:cNvPr>
          <p:cNvCxnSpPr>
            <a:cxnSpLocks/>
          </p:cNvCxnSpPr>
          <p:nvPr/>
        </p:nvCxnSpPr>
        <p:spPr>
          <a:xfrm>
            <a:off x="1500918" y="1878066"/>
            <a:ext cx="2483791" cy="100551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B62B26D-6F79-6B4F-9FDA-B6EC0AC89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159" y="1508092"/>
                <a:ext cx="383951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B62B26D-6F79-6B4F-9FDA-B6EC0AC89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159" y="1508092"/>
                <a:ext cx="383951" cy="3699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A7C79C7-6696-5341-BDE9-52F54C678A79}"/>
              </a:ext>
            </a:extLst>
          </p:cNvPr>
          <p:cNvSpPr txBox="1"/>
          <p:nvPr/>
        </p:nvSpPr>
        <p:spPr>
          <a:xfrm>
            <a:off x="3822252" y="572351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3C0D25-A652-3142-88BB-0E7159EA49F5}"/>
                  </a:ext>
                </a:extLst>
              </p:cNvPr>
              <p:cNvSpPr txBox="1"/>
              <p:nvPr/>
            </p:nvSpPr>
            <p:spPr>
              <a:xfrm>
                <a:off x="952461" y="2640101"/>
                <a:ext cx="446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3C0D25-A652-3142-88BB-0E7159EA4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61" y="2640101"/>
                <a:ext cx="44646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C265DE-7113-2940-8325-7B90E57B57E9}"/>
              </a:ext>
            </a:extLst>
          </p:cNvPr>
          <p:cNvCxnSpPr>
            <a:cxnSpLocks/>
          </p:cNvCxnSpPr>
          <p:nvPr/>
        </p:nvCxnSpPr>
        <p:spPr>
          <a:xfrm flipV="1">
            <a:off x="4018848" y="2883576"/>
            <a:ext cx="0" cy="2703767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340ED87-DAE9-8443-B42B-C53F02D73635}"/>
              </a:ext>
            </a:extLst>
          </p:cNvPr>
          <p:cNvSpPr/>
          <p:nvPr/>
        </p:nvSpPr>
        <p:spPr>
          <a:xfrm>
            <a:off x="3916529" y="2758350"/>
            <a:ext cx="158884" cy="17647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5244363-6A70-DD47-A1A1-1CE492CC328D}"/>
              </a:ext>
            </a:extLst>
          </p:cNvPr>
          <p:cNvSpPr/>
          <p:nvPr/>
        </p:nvSpPr>
        <p:spPr>
          <a:xfrm rot="11607620">
            <a:off x="3106019" y="672781"/>
            <a:ext cx="3192405" cy="2349377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9937" y="1668312"/>
            <a:ext cx="8689976" cy="2649246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Producer Theory</a:t>
            </a:r>
            <a:b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A model of the producer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162602-9025-BB41-B303-811E572511FB}"/>
                  </a:ext>
                </a:extLst>
              </p:cNvPr>
              <p:cNvSpPr txBox="1"/>
              <p:nvPr/>
            </p:nvSpPr>
            <p:spPr>
              <a:xfrm>
                <a:off x="1868557" y="1929028"/>
                <a:ext cx="7726017" cy="3460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914400" eaLnBrk="1" latinLnBrk="0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he-IL" sz="2400" dirty="0"/>
                  <a:t> –</a:t>
                </a:r>
                <a:r>
                  <a:rPr lang="en-US" sz="2400" dirty="0" smtClean="0"/>
                  <a:t> input, such as labor hours</a:t>
                </a:r>
              </a:p>
              <a:p>
                <a:pPr marL="0" algn="l" defTabSz="914400" eaLnBrk="1" latinLnBrk="0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2400" dirty="0"/>
                  <a:t> </a:t>
                </a:r>
                <a:r>
                  <a:rPr lang="he-IL" sz="2400" dirty="0" smtClean="0"/>
                  <a:t>–</a:t>
                </a:r>
                <a:r>
                  <a:rPr lang="en-US" sz="2400" dirty="0" smtClean="0"/>
                  <a:t> output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he-IL" sz="2400" dirty="0"/>
                  <a:t> –</a:t>
                </a:r>
                <a:r>
                  <a:rPr lang="en-US" sz="2400" dirty="0" smtClean="0"/>
                  <a:t> price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2400" dirty="0"/>
                  <a:t> </a:t>
                </a:r>
                <a:r>
                  <a:rPr lang="he-IL" sz="2400" dirty="0" smtClean="0"/>
                  <a:t>–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price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/>
              </a:p>
              <a:p>
                <a:pPr algn="l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he-IL" sz="2400" dirty="0"/>
                  <a:t> – </a:t>
                </a:r>
                <a:r>
                  <a:rPr lang="en-US" sz="2400" dirty="0" smtClean="0"/>
                  <a:t> technology</a:t>
                </a:r>
                <a:endParaRPr lang="he-IL" sz="2400" dirty="0"/>
              </a:p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162602-9025-BB41-B303-811E57251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557" y="1929028"/>
                <a:ext cx="7726017" cy="3460114"/>
              </a:xfrm>
              <a:prstGeom prst="rect">
                <a:avLst/>
              </a:prstGeom>
              <a:blipFill>
                <a:blip r:embed="rId2"/>
                <a:stretch>
                  <a:fillRect l="-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9579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The feasible set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162602-9025-BB41-B303-811E572511FB}"/>
                  </a:ext>
                </a:extLst>
              </p:cNvPr>
              <p:cNvSpPr txBox="1"/>
              <p:nvPr/>
            </p:nvSpPr>
            <p:spPr>
              <a:xfrm>
                <a:off x="5404624" y="2993585"/>
                <a:ext cx="5886228" cy="1862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2400" dirty="0">
                  <a:solidFill>
                    <a:srgbClr val="00B050"/>
                  </a:solidFill>
                </a:endParaRPr>
              </a:p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b="0" dirty="0">
                  <a:solidFill>
                    <a:srgbClr val="00B050"/>
                  </a:solidFill>
                  <a:ea typeface="Cambria Math" panose="02040503050406030204" pitchFamily="18" charset="0"/>
                </a:endParaRPr>
              </a:p>
              <a:p>
                <a:pPr algn="r" rtl="1">
                  <a:lnSpc>
                    <a:spcPct val="150000"/>
                  </a:lnSpc>
                </a:pPr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162602-9025-BB41-B303-811E57251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624" y="2993585"/>
                <a:ext cx="5886228" cy="18626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3">
            <a:extLst>
              <a:ext uri="{FF2B5EF4-FFF2-40B4-BE49-F238E27FC236}">
                <a16:creationId xmlns:a16="http://schemas.microsoft.com/office/drawing/2014/main" id="{A4877FB6-615F-6D4C-91F6-A1DDAA4A7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1785938"/>
            <a:ext cx="0" cy="376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3D38D305-BCC5-3649-85BD-5ECF969B37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548313"/>
            <a:ext cx="438632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731E56-97B1-0544-86EE-013D9D1461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356" y="5664863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731E56-97B1-0544-86EE-013D9D146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0356" y="5664863"/>
                <a:ext cx="351635" cy="3636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F59EF8-73E9-0B4B-BFC1-15791C848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813" y="1785938"/>
                <a:ext cx="290144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F59EF8-73E9-0B4B-BFC1-15791C848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813" y="1785938"/>
                <a:ext cx="290144" cy="363627"/>
              </a:xfrm>
              <a:prstGeom prst="rect">
                <a:avLst/>
              </a:prstGeom>
              <a:blipFill>
                <a:blip r:embed="rId4"/>
                <a:stretch>
                  <a:fillRect r="-6383"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>
            <a:extLst>
              <a:ext uri="{FF2B5EF4-FFF2-40B4-BE49-F238E27FC236}">
                <a16:creationId xmlns:a16="http://schemas.microsoft.com/office/drawing/2014/main" id="{7E504555-0BA6-364F-B74A-A185EF00E2F5}"/>
              </a:ext>
            </a:extLst>
          </p:cNvPr>
          <p:cNvSpPr/>
          <p:nvPr/>
        </p:nvSpPr>
        <p:spPr>
          <a:xfrm rot="16891455">
            <a:off x="2248469" y="2948374"/>
            <a:ext cx="4904431" cy="6464137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FF1491-5082-C740-BB7B-111DE383170F}"/>
                  </a:ext>
                </a:extLst>
              </p:cNvPr>
              <p:cNvSpPr txBox="1"/>
              <p:nvPr/>
            </p:nvSpPr>
            <p:spPr>
              <a:xfrm>
                <a:off x="3666973" y="3684827"/>
                <a:ext cx="3975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FF1491-5082-C740-BB7B-111DE3831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973" y="3684827"/>
                <a:ext cx="397565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1720335" y="5063884"/>
            <a:ext cx="560641" cy="48442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73429" y="4659493"/>
            <a:ext cx="1124561" cy="88882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64828" y="4264134"/>
            <a:ext cx="1664506" cy="128417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32386" y="4017263"/>
            <a:ext cx="1940556" cy="153105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820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Firm’s goal: maximize profit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162602-9025-BB41-B303-811E572511FB}"/>
                  </a:ext>
                </a:extLst>
              </p:cNvPr>
              <p:cNvSpPr txBox="1"/>
              <p:nvPr/>
            </p:nvSpPr>
            <p:spPr>
              <a:xfrm>
                <a:off x="1235947" y="1898026"/>
                <a:ext cx="10054905" cy="3624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𝑀𝑎𝑥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e-IL" sz="2200" dirty="0"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200" b="0" dirty="0" smtClean="0">
                    <a:ea typeface="Cambria Math" panose="02040503050406030204" pitchFamily="18" charset="0"/>
                  </a:rPr>
                  <a:t>Or is it?</a:t>
                </a:r>
                <a:endParaRPr lang="he-IL" sz="2200" b="0" dirty="0" smtClean="0">
                  <a:ea typeface="Cambria Math" panose="02040503050406030204" pitchFamily="18" charset="0"/>
                </a:endParaRPr>
              </a:p>
              <a:p>
                <a:pPr marL="342900" indent="-3429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ea typeface="Cambria Math" panose="02040503050406030204" pitchFamily="18" charset="0"/>
                  </a:rPr>
                  <a:t>OK, it’s just a model</a:t>
                </a:r>
                <a:endParaRPr lang="he-IL" sz="2200" dirty="0" smtClean="0">
                  <a:ea typeface="Cambria Math" panose="02040503050406030204" pitchFamily="18" charset="0"/>
                </a:endParaRPr>
              </a:p>
              <a:p>
                <a:pPr marL="342900" indent="-3429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b="0" dirty="0" smtClean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Organizational Behavior </a:t>
                </a:r>
                <a:r>
                  <a:rPr lang="en-US" sz="2200" b="0" dirty="0" smtClean="0">
                    <a:ea typeface="Cambria Math" panose="02040503050406030204" pitchFamily="18" charset="0"/>
                  </a:rPr>
                  <a:t>suggests many other theories</a:t>
                </a:r>
                <a:endParaRPr lang="he-IL" sz="2200" b="0" dirty="0" smtClean="0">
                  <a:ea typeface="Cambria Math" panose="02040503050406030204" pitchFamily="18" charset="0"/>
                </a:endParaRPr>
              </a:p>
              <a:p>
                <a:pPr marL="342900" indent="-3429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ea typeface="Cambria Math" panose="02040503050406030204" pitchFamily="18" charset="0"/>
                  </a:rPr>
                  <a:t>And yet, it is the </a:t>
                </a:r>
                <a:r>
                  <a:rPr lang="en-US" sz="22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stated purpose</a:t>
                </a:r>
                <a:endParaRPr lang="he-IL" sz="2200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342900" indent="-3429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b="0" dirty="0" smtClean="0">
                    <a:ea typeface="Cambria Math" panose="02040503050406030204" pitchFamily="18" charset="0"/>
                  </a:rPr>
                  <a:t>And “profit” is a known and (roughly) measurab</a:t>
                </a:r>
                <a:r>
                  <a:rPr lang="en-US" sz="2200" dirty="0" smtClean="0">
                    <a:ea typeface="Cambria Math" panose="02040503050406030204" pitchFamily="18" charset="0"/>
                  </a:rPr>
                  <a:t>le concept, more than is “utility” for the household</a:t>
                </a:r>
                <a:endParaRPr lang="en-US" sz="22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162602-9025-BB41-B303-811E57251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947" y="1898026"/>
                <a:ext cx="10054905" cy="3624390"/>
              </a:xfrm>
              <a:prstGeom prst="rect">
                <a:avLst/>
              </a:prstGeom>
              <a:blipFill>
                <a:blip r:embed="rId2"/>
                <a:stretch>
                  <a:fillRect l="-788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087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Profit maximization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162602-9025-BB41-B303-811E572511FB}"/>
                  </a:ext>
                </a:extLst>
              </p:cNvPr>
              <p:cNvSpPr txBox="1"/>
              <p:nvPr/>
            </p:nvSpPr>
            <p:spPr>
              <a:xfrm>
                <a:off x="5404624" y="1898026"/>
                <a:ext cx="5886228" cy="2967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b="0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𝑀𝑎𝑥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 err="1" smtClean="0"/>
                  <a:t>Iso</a:t>
                </a:r>
                <a:r>
                  <a:rPr lang="en-US" sz="2000" dirty="0" smtClean="0"/>
                  <a:t>-profit line:</a:t>
                </a:r>
                <a:endParaRPr lang="he-IL" sz="2000" dirty="0" smtClean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162602-9025-BB41-B303-811E57251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624" y="1898026"/>
                <a:ext cx="5886228" cy="2967928"/>
              </a:xfrm>
              <a:prstGeom prst="rect">
                <a:avLst/>
              </a:prstGeom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3">
            <a:extLst>
              <a:ext uri="{FF2B5EF4-FFF2-40B4-BE49-F238E27FC236}">
                <a16:creationId xmlns:a16="http://schemas.microsoft.com/office/drawing/2014/main" id="{A4877FB6-615F-6D4C-91F6-A1DDAA4A7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1785938"/>
            <a:ext cx="0" cy="376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3D38D305-BCC5-3649-85BD-5ECF969B37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548313"/>
            <a:ext cx="3325129" cy="323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731E56-97B1-0544-86EE-013D9D1461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356" y="5664863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731E56-97B1-0544-86EE-013D9D146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0356" y="5664863"/>
                <a:ext cx="351635" cy="3636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F59EF8-73E9-0B4B-BFC1-15791C848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813" y="1785938"/>
                <a:ext cx="290144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F59EF8-73E9-0B4B-BFC1-15791C848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813" y="1785938"/>
                <a:ext cx="290144" cy="363627"/>
              </a:xfrm>
              <a:prstGeom prst="rect">
                <a:avLst/>
              </a:prstGeom>
              <a:blipFill>
                <a:blip r:embed="rId4"/>
                <a:stretch>
                  <a:fillRect r="-6383"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A7807E-69D8-0F4D-81A2-C1964C483C08}"/>
              </a:ext>
            </a:extLst>
          </p:cNvPr>
          <p:cNvCxnSpPr/>
          <p:nvPr/>
        </p:nvCxnSpPr>
        <p:spPr>
          <a:xfrm flipH="1">
            <a:off x="1537761" y="3127704"/>
            <a:ext cx="1908313" cy="173134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A7807E-69D8-0F4D-81A2-C1964C483C08}"/>
              </a:ext>
            </a:extLst>
          </p:cNvPr>
          <p:cNvCxnSpPr/>
          <p:nvPr/>
        </p:nvCxnSpPr>
        <p:spPr>
          <a:xfrm flipH="1">
            <a:off x="1547814" y="3336053"/>
            <a:ext cx="2286850" cy="208565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5A7807E-69D8-0F4D-81A2-C1964C483C08}"/>
              </a:ext>
            </a:extLst>
          </p:cNvPr>
          <p:cNvCxnSpPr/>
          <p:nvPr/>
        </p:nvCxnSpPr>
        <p:spPr>
          <a:xfrm flipH="1">
            <a:off x="2090449" y="3623919"/>
            <a:ext cx="2089664" cy="189695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A7807E-69D8-0F4D-81A2-C1964C483C08}"/>
              </a:ext>
            </a:extLst>
          </p:cNvPr>
          <p:cNvCxnSpPr/>
          <p:nvPr/>
        </p:nvCxnSpPr>
        <p:spPr>
          <a:xfrm flipH="1">
            <a:off x="1547815" y="2801455"/>
            <a:ext cx="1569959" cy="140913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A7807E-69D8-0F4D-81A2-C1964C483C08}"/>
              </a:ext>
            </a:extLst>
          </p:cNvPr>
          <p:cNvCxnSpPr/>
          <p:nvPr/>
        </p:nvCxnSpPr>
        <p:spPr>
          <a:xfrm flipH="1">
            <a:off x="1557861" y="2479245"/>
            <a:ext cx="1264704" cy="117389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4841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In search of an optimum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37</a:t>
            </a:fld>
            <a:endParaRPr lang="en-US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A4877FB6-615F-6D4C-91F6-A1DDAA4A7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1785938"/>
            <a:ext cx="0" cy="376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3D38D305-BCC5-3649-85BD-5ECF969B37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548313"/>
            <a:ext cx="3325129" cy="323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731E56-97B1-0544-86EE-013D9D1461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356" y="5664863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731E56-97B1-0544-86EE-013D9D146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0356" y="5664863"/>
                <a:ext cx="351635" cy="3636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F59EF8-73E9-0B4B-BFC1-15791C848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813" y="1785938"/>
                <a:ext cx="290144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F59EF8-73E9-0B4B-BFC1-15791C848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813" y="1785938"/>
                <a:ext cx="290144" cy="363627"/>
              </a:xfrm>
              <a:prstGeom prst="rect">
                <a:avLst/>
              </a:prstGeom>
              <a:blipFill>
                <a:blip r:embed="rId3"/>
                <a:stretch>
                  <a:fillRect r="-6383"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A7807E-69D8-0F4D-81A2-C1964C483C08}"/>
              </a:ext>
            </a:extLst>
          </p:cNvPr>
          <p:cNvCxnSpPr/>
          <p:nvPr/>
        </p:nvCxnSpPr>
        <p:spPr>
          <a:xfrm flipH="1">
            <a:off x="1537761" y="3127704"/>
            <a:ext cx="1908313" cy="173134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A7807E-69D8-0F4D-81A2-C1964C483C08}"/>
              </a:ext>
            </a:extLst>
          </p:cNvPr>
          <p:cNvCxnSpPr/>
          <p:nvPr/>
        </p:nvCxnSpPr>
        <p:spPr>
          <a:xfrm flipH="1">
            <a:off x="1547814" y="3336053"/>
            <a:ext cx="2286850" cy="208565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A7807E-69D8-0F4D-81A2-C1964C483C08}"/>
              </a:ext>
            </a:extLst>
          </p:cNvPr>
          <p:cNvCxnSpPr/>
          <p:nvPr/>
        </p:nvCxnSpPr>
        <p:spPr>
          <a:xfrm flipH="1">
            <a:off x="1547815" y="2801455"/>
            <a:ext cx="1569959" cy="140913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FF1491-5082-C740-BB7B-111DE383170F}"/>
                  </a:ext>
                </a:extLst>
              </p:cNvPr>
              <p:cNvSpPr txBox="1"/>
              <p:nvPr/>
            </p:nvSpPr>
            <p:spPr>
              <a:xfrm>
                <a:off x="3666973" y="3684827"/>
                <a:ext cx="3975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FF1491-5082-C740-BB7B-111DE3831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973" y="3684827"/>
                <a:ext cx="397565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162602-9025-BB41-B303-811E572511FB}"/>
                  </a:ext>
                </a:extLst>
              </p:cNvPr>
              <p:cNvSpPr txBox="1"/>
              <p:nvPr/>
            </p:nvSpPr>
            <p:spPr>
              <a:xfrm>
                <a:off x="5404624" y="1898026"/>
                <a:ext cx="5886228" cy="2841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sz="2000" dirty="0" smtClean="0"/>
                  <a:t>We’re looking for</a:t>
                </a:r>
                <a:endParaRPr lang="he-IL" sz="2000" dirty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𝑀𝑎𝑥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000" b="0" dirty="0" smtClean="0">
                    <a:ea typeface="Cambria Math" panose="02040503050406030204" pitchFamily="18" charset="0"/>
                  </a:rPr>
                  <a:t>Subject to</a:t>
                </a:r>
                <a:endParaRPr lang="en-US" sz="2000" b="0" dirty="0"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2000" dirty="0">
                  <a:solidFill>
                    <a:srgbClr val="00B050"/>
                  </a:solidFill>
                </a:endParaRPr>
              </a:p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b="0" dirty="0">
                  <a:solidFill>
                    <a:srgbClr val="00B050"/>
                  </a:solidFill>
                  <a:ea typeface="Cambria Math" panose="02040503050406030204" pitchFamily="18" charset="0"/>
                </a:endParaRPr>
              </a:p>
              <a:p>
                <a:pPr algn="r" rtl="1">
                  <a:lnSpc>
                    <a:spcPct val="150000"/>
                  </a:lnSpc>
                </a:pPr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162602-9025-BB41-B303-811E57251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624" y="1898026"/>
                <a:ext cx="5886228" cy="2841612"/>
              </a:xfrm>
              <a:prstGeom prst="rect">
                <a:avLst/>
              </a:prstGeom>
              <a:blipFill>
                <a:blip r:embed="rId6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>
            <a:extLst>
              <a:ext uri="{FF2B5EF4-FFF2-40B4-BE49-F238E27FC236}">
                <a16:creationId xmlns:a16="http://schemas.microsoft.com/office/drawing/2014/main" id="{7E504555-0BA6-364F-B74A-A185EF00E2F5}"/>
              </a:ext>
            </a:extLst>
          </p:cNvPr>
          <p:cNvSpPr/>
          <p:nvPr/>
        </p:nvSpPr>
        <p:spPr>
          <a:xfrm rot="16891455">
            <a:off x="2248469" y="2948374"/>
            <a:ext cx="4904431" cy="6464137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Again, looking for tangency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162602-9025-BB41-B303-811E572511FB}"/>
                  </a:ext>
                </a:extLst>
              </p:cNvPr>
              <p:cNvSpPr txBox="1"/>
              <p:nvPr/>
            </p:nvSpPr>
            <p:spPr>
              <a:xfrm>
                <a:off x="5404624" y="1898026"/>
                <a:ext cx="5886228" cy="3511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sz="2000" dirty="0" smtClean="0"/>
                  <a:t>Between the highest </a:t>
                </a:r>
                <a:r>
                  <a:rPr lang="en-US" sz="2000" dirty="0" err="1" smtClean="0"/>
                  <a:t>iso</a:t>
                </a:r>
                <a:r>
                  <a:rPr lang="en-US" sz="2000" dirty="0" smtClean="0"/>
                  <a:t>-profit line</a:t>
                </a:r>
                <a:endParaRPr lang="he-IL" sz="2000" dirty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he-IL" sz="2000" dirty="0" smtClean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pPr algn="l"/>
                <a:r>
                  <a:rPr lang="en-US" sz="2000" dirty="0" smtClean="0">
                    <a:ea typeface="Cambria Math" panose="02040503050406030204" pitchFamily="18" charset="0"/>
                  </a:rPr>
                  <a:t>whose slope is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pPr algn="l"/>
                <a:endParaRPr lang="he-IL" sz="2000" dirty="0" smtClean="0">
                  <a:ea typeface="Cambria Math" panose="02040503050406030204" pitchFamily="18" charset="0"/>
                </a:endParaRPr>
              </a:p>
              <a:p>
                <a:pPr algn="l"/>
                <a:r>
                  <a:rPr lang="en-US" sz="2000" dirty="0">
                    <a:ea typeface="Cambria Math" panose="02040503050406030204" pitchFamily="18" charset="0"/>
                  </a:rPr>
                  <a:t>a</a:t>
                </a:r>
                <a:r>
                  <a:rPr lang="en-US" sz="2000" dirty="0" smtClean="0">
                    <a:ea typeface="Cambria Math" panose="02040503050406030204" pitchFamily="18" charset="0"/>
                  </a:rPr>
                  <a:t>nd the technology constraint</a:t>
                </a:r>
                <a:endParaRPr lang="en-US" sz="2000" b="0" dirty="0">
                  <a:ea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2000" dirty="0" smtClean="0">
                  <a:solidFill>
                    <a:srgbClr val="00B050"/>
                  </a:solidFill>
                </a:endParaRPr>
              </a:p>
              <a:p>
                <a:pPr algn="l"/>
                <a:r>
                  <a:rPr lang="en-US" sz="2000" dirty="0" smtClean="0"/>
                  <a:t>with slope</a:t>
                </a:r>
                <a:endParaRPr lang="he-IL" sz="2000" dirty="0"/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162602-9025-BB41-B303-811E57251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624" y="1898026"/>
                <a:ext cx="5886228" cy="3511987"/>
              </a:xfrm>
              <a:prstGeom prst="rect">
                <a:avLst/>
              </a:prstGeom>
              <a:blipFill>
                <a:blip r:embed="rId2"/>
                <a:stretch>
                  <a:fillRect l="-1140" b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3">
            <a:extLst>
              <a:ext uri="{FF2B5EF4-FFF2-40B4-BE49-F238E27FC236}">
                <a16:creationId xmlns:a16="http://schemas.microsoft.com/office/drawing/2014/main" id="{A4877FB6-615F-6D4C-91F6-A1DDAA4A7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1785938"/>
            <a:ext cx="0" cy="376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3D38D305-BCC5-3649-85BD-5ECF969B37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548313"/>
            <a:ext cx="3325129" cy="323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731E56-97B1-0544-86EE-013D9D1461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356" y="5664863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731E56-97B1-0544-86EE-013D9D146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0356" y="5664863"/>
                <a:ext cx="351635" cy="3636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F59EF8-73E9-0B4B-BFC1-15791C848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813" y="1785938"/>
                <a:ext cx="290144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F59EF8-73E9-0B4B-BFC1-15791C848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813" y="1785938"/>
                <a:ext cx="290144" cy="363627"/>
              </a:xfrm>
              <a:prstGeom prst="rect">
                <a:avLst/>
              </a:prstGeom>
              <a:blipFill>
                <a:blip r:embed="rId4"/>
                <a:stretch>
                  <a:fillRect r="-6383"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FF1491-5082-C740-BB7B-111DE383170F}"/>
                  </a:ext>
                </a:extLst>
              </p:cNvPr>
              <p:cNvSpPr txBox="1"/>
              <p:nvPr/>
            </p:nvSpPr>
            <p:spPr>
              <a:xfrm>
                <a:off x="3666973" y="3684827"/>
                <a:ext cx="3975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FF1491-5082-C740-BB7B-111DE3831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973" y="3684827"/>
                <a:ext cx="397565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A7807E-69D8-0F4D-81A2-C1964C483C08}"/>
              </a:ext>
            </a:extLst>
          </p:cNvPr>
          <p:cNvCxnSpPr/>
          <p:nvPr/>
        </p:nvCxnSpPr>
        <p:spPr>
          <a:xfrm flipH="1">
            <a:off x="1433957" y="3367533"/>
            <a:ext cx="1908313" cy="173134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DAEA37E0-98EC-674F-ABFD-87A933D83255}"/>
              </a:ext>
            </a:extLst>
          </p:cNvPr>
          <p:cNvSpPr/>
          <p:nvPr/>
        </p:nvSpPr>
        <p:spPr>
          <a:xfrm>
            <a:off x="2198807" y="4240031"/>
            <a:ext cx="158884" cy="176471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7E504555-0BA6-364F-B74A-A185EF00E2F5}"/>
              </a:ext>
            </a:extLst>
          </p:cNvPr>
          <p:cNvSpPr/>
          <p:nvPr/>
        </p:nvSpPr>
        <p:spPr>
          <a:xfrm rot="16891455">
            <a:off x="2248469" y="2948374"/>
            <a:ext cx="4904431" cy="6464137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5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Example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162602-9025-BB41-B303-811E572511FB}"/>
                  </a:ext>
                </a:extLst>
              </p:cNvPr>
              <p:cNvSpPr txBox="1"/>
              <p:nvPr/>
            </p:nvSpPr>
            <p:spPr>
              <a:xfrm>
                <a:off x="687742" y="1569546"/>
                <a:ext cx="10999305" cy="4907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he-IL" sz="2000" dirty="0" smtClean="0">
                  <a:solidFill>
                    <a:schemeClr val="accent1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000" b="0" dirty="0" smtClean="0"/>
                  <a:t>Let’s take a derivative of the production function and equate slopes:</a:t>
                </a:r>
                <a:endParaRPr lang="en-US" sz="2000" b="0" dirty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e-IL" sz="2000" b="0" dirty="0" smtClean="0">
                  <a:solidFill>
                    <a:schemeClr val="accent1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000" b="0" dirty="0" smtClean="0"/>
                  <a:t>we get</a:t>
                </a:r>
                <a:endParaRPr lang="he-IL" sz="2000" b="0" dirty="0" smtClean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he-I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he-IL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he-IL" sz="2000" b="0" dirty="0" smtClean="0">
                  <a:solidFill>
                    <a:srgbClr val="FF0000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000" b="0" dirty="0" smtClean="0"/>
                  <a:t>and we can plug these into the profit function</a:t>
                </a:r>
                <a:endParaRPr lang="en-US" sz="2000" b="0" dirty="0"/>
              </a:p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162602-9025-BB41-B303-811E57251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42" y="1569546"/>
                <a:ext cx="10999305" cy="4907947"/>
              </a:xfrm>
              <a:prstGeom prst="rect">
                <a:avLst/>
              </a:prstGeom>
              <a:blipFill>
                <a:blip r:embed="rId2"/>
                <a:stretch>
                  <a:fillRect l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3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Graphically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4</a:t>
            </a:fld>
            <a:endParaRPr lang="en-US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2B7A72E8-D9D1-F346-8F3C-3B497E7D92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1785938"/>
            <a:ext cx="0" cy="376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AF02DE19-42C7-8743-BF89-79EEA74A57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548313"/>
            <a:ext cx="3325129" cy="323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FB1C99-8299-BB48-BE5B-A0696C3C0CCD}"/>
              </a:ext>
            </a:extLst>
          </p:cNvPr>
          <p:cNvCxnSpPr>
            <a:cxnSpLocks/>
          </p:cNvCxnSpPr>
          <p:nvPr/>
        </p:nvCxnSpPr>
        <p:spPr>
          <a:xfrm>
            <a:off x="2026930" y="2391781"/>
            <a:ext cx="2266774" cy="2803071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39D0935-E598-2146-BF79-6451E58336BF}"/>
              </a:ext>
            </a:extLst>
          </p:cNvPr>
          <p:cNvSpPr/>
          <p:nvPr/>
        </p:nvSpPr>
        <p:spPr>
          <a:xfrm>
            <a:off x="2972052" y="3531265"/>
            <a:ext cx="158884" cy="17647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F3294E-53A7-D548-8C75-C59C79E0FEB3}"/>
                  </a:ext>
                </a:extLst>
              </p:cNvPr>
              <p:cNvSpPr txBox="1"/>
              <p:nvPr/>
            </p:nvSpPr>
            <p:spPr>
              <a:xfrm>
                <a:off x="1046922" y="3531265"/>
                <a:ext cx="387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F3294E-53A7-D548-8C75-C59C79E0F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922" y="3531265"/>
                <a:ext cx="387035" cy="36933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3A585A-9C18-7C48-9EA2-8B5A466B2CDD}"/>
                  </a:ext>
                </a:extLst>
              </p:cNvPr>
              <p:cNvSpPr txBox="1"/>
              <p:nvPr/>
            </p:nvSpPr>
            <p:spPr>
              <a:xfrm>
                <a:off x="2860407" y="5753744"/>
                <a:ext cx="387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3A585A-9C18-7C48-9EA2-8B5A466B2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407" y="5753744"/>
                <a:ext cx="38703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906D69C-19AE-674C-9827-1D6BA00BC5C4}"/>
                  </a:ext>
                </a:extLst>
              </p:cNvPr>
              <p:cNvSpPr txBox="1"/>
              <p:nvPr/>
            </p:nvSpPr>
            <p:spPr>
              <a:xfrm>
                <a:off x="4772820" y="3315404"/>
                <a:ext cx="4306957" cy="801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600" dirty="0">
                  <a:solidFill>
                    <a:srgbClr val="00B05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906D69C-19AE-674C-9827-1D6BA00BC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820" y="3315404"/>
                <a:ext cx="4306957" cy="8010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0712CC08-D045-B641-B8C3-EDA01B3DB3E2}"/>
              </a:ext>
            </a:extLst>
          </p:cNvPr>
          <p:cNvCxnSpPr/>
          <p:nvPr/>
        </p:nvCxnSpPr>
        <p:spPr>
          <a:xfrm rot="10800000" flipV="1">
            <a:off x="3909392" y="3667124"/>
            <a:ext cx="1086679" cy="613327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BA24A11-FF59-044B-BCCE-BFF90AD01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002" y="5771022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BA24A11-FF59-044B-BCCE-BFF90AD011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7002" y="5771022"/>
                <a:ext cx="351635" cy="363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BA24A11-FF59-044B-BCCE-BFF90AD01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6922" y="1785938"/>
                <a:ext cx="315534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BA24A11-FF59-044B-BCCE-BFF90AD011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6922" y="1785938"/>
                <a:ext cx="315534" cy="363627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08335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Example – cont.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162602-9025-BB41-B303-811E572511FB}"/>
                  </a:ext>
                </a:extLst>
              </p:cNvPr>
              <p:cNvSpPr txBox="1"/>
              <p:nvPr/>
            </p:nvSpPr>
            <p:spPr>
              <a:xfrm>
                <a:off x="530087" y="1816798"/>
                <a:ext cx="10999305" cy="4076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2000" b="0" dirty="0">
                  <a:solidFill>
                    <a:srgbClr val="00B050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000" b="0" dirty="0" smtClean="0"/>
                  <a:t>Note that in the solution</a:t>
                </a:r>
                <a:endParaRPr lang="en-US" sz="2000" b="0" dirty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he-IL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 smtClean="0"/>
                  <a:t>the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marginal value/revenue of labor </a:t>
                </a:r>
                <a:r>
                  <a:rPr lang="en-US" sz="2000" dirty="0" smtClean="0"/>
                  <a:t>is</a:t>
                </a:r>
                <a:endParaRPr lang="he-IL" sz="20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he-IL" sz="2000" dirty="0" smtClean="0"/>
                  <a:t> </a:t>
                </a:r>
                <a14:m>
                  <m:oMath xmlns:m="http://schemas.openxmlformats.org/officeDocument/2006/math">
                    <m:r>
                      <a:rPr lang="he-IL" sz="2000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he-I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e-IL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he-IL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e-I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2000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he-IL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ra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 smtClean="0"/>
                  <a:t>and the cost of labor (per hours) is</a:t>
                </a:r>
                <a:endParaRPr lang="he-IL" sz="20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he-IL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162602-9025-BB41-B303-811E57251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87" y="1816798"/>
                <a:ext cx="10999305" cy="4076116"/>
              </a:xfrm>
              <a:prstGeom prst="rect">
                <a:avLst/>
              </a:prstGeom>
              <a:blipFill>
                <a:blip r:embed="rId2"/>
                <a:stretch>
                  <a:fillRect l="-610" b="-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5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Generally,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162602-9025-BB41-B303-811E572511FB}"/>
                  </a:ext>
                </a:extLst>
              </p:cNvPr>
              <p:cNvSpPr txBox="1"/>
              <p:nvPr/>
            </p:nvSpPr>
            <p:spPr>
              <a:xfrm>
                <a:off x="530087" y="1809050"/>
                <a:ext cx="10999305" cy="3357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2000" dirty="0">
                  <a:solidFill>
                    <a:srgbClr val="00B050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000" b="0" dirty="0" smtClean="0"/>
                  <a:t>Tangency yields</a:t>
                </a:r>
                <a:endParaRPr lang="en-US" sz="2000" b="0" dirty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e-IL" sz="2000" b="0" dirty="0" smtClean="0"/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 smtClean="0"/>
                  <a:t>or</a:t>
                </a:r>
                <a:endParaRPr lang="he-IL" sz="2000" b="0" dirty="0" smtClean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he-IL" sz="2000" b="0" dirty="0" smtClean="0"/>
              </a:p>
              <a:p>
                <a:pPr algn="l">
                  <a:lnSpc>
                    <a:spcPct val="150000"/>
                  </a:lnSpc>
                </a:pPr>
                <a:endParaRPr lang="en-US" sz="2000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162602-9025-BB41-B303-811E57251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87" y="1809050"/>
                <a:ext cx="10999305" cy="3357009"/>
              </a:xfrm>
              <a:prstGeom prst="rect">
                <a:avLst/>
              </a:prstGeom>
              <a:blipFill>
                <a:blip r:embed="rId2"/>
                <a:stretch>
                  <a:fillRect l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456121" y="5099755"/>
            <a:ext cx="216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marginal revenue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1749" y="5067489"/>
            <a:ext cx="216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marginal </a:t>
            </a:r>
            <a:r>
              <a:rPr lang="en-US" dirty="0" smtClean="0"/>
              <a:t>cost</a:t>
            </a:r>
            <a:endParaRPr lang="en-US" dirty="0"/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4672739" y="4617641"/>
            <a:ext cx="542440" cy="379252"/>
          </a:xfrm>
          <a:prstGeom prst="curvedConnector3">
            <a:avLst>
              <a:gd name="adj1" fmla="val 47143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10800000">
            <a:off x="6824421" y="4599604"/>
            <a:ext cx="376143" cy="329714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8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Not too surprising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162602-9025-BB41-B303-811E572511FB}"/>
                  </a:ext>
                </a:extLst>
              </p:cNvPr>
              <p:cNvSpPr txBox="1"/>
              <p:nvPr/>
            </p:nvSpPr>
            <p:spPr>
              <a:xfrm>
                <a:off x="712076" y="1482583"/>
                <a:ext cx="10515600" cy="3547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dirty="0" smtClean="0"/>
                  <a:t>In search of the maximum of</a:t>
                </a:r>
                <a:endParaRPr lang="he-IL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 smtClean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b="0" dirty="0" smtClean="0">
                    <a:ea typeface="Cambria Math" panose="02040503050406030204" pitchFamily="18" charset="0"/>
                  </a:rPr>
                  <a:t>if we plug</a:t>
                </a:r>
                <a:endParaRPr lang="en-US" b="0" dirty="0"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dirty="0">
                  <a:solidFill>
                    <a:srgbClr val="00B050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dirty="0" smtClean="0"/>
                  <a:t>we obtain a maximization problem in one variable:</a:t>
                </a:r>
                <a:endParaRPr lang="he-IL" dirty="0" smtClean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 smtClean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e-IL" dirty="0" smtClean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162602-9025-BB41-B303-811E57251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76" y="1482583"/>
                <a:ext cx="10515600" cy="3547894"/>
              </a:xfrm>
              <a:prstGeom prst="rect">
                <a:avLst/>
              </a:prstGeom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6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Verbally,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162602-9025-BB41-B303-811E572511FB}"/>
                  </a:ext>
                </a:extLst>
              </p:cNvPr>
              <p:cNvSpPr txBox="1"/>
              <p:nvPr/>
            </p:nvSpPr>
            <p:spPr>
              <a:xfrm>
                <a:off x="712076" y="1570870"/>
                <a:ext cx="10515600" cy="391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𝑃𝑟𝑜𝑓𝑖𝑡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𝑅𝑒𝑣𝑒𝑛𝑢𝑒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𝐶𝑜𝑠𝑡</m:t>
                      </m:r>
                    </m:oMath>
                  </m:oMathPara>
                </a14:m>
                <a:endParaRPr lang="he-IL" sz="2400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 smtClean="0">
                    <a:ea typeface="Cambria Math" panose="02040503050406030204" pitchFamily="18" charset="0"/>
                  </a:rPr>
                  <a:t>Equating the derivative to zero yields</a:t>
                </a: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𝑀𝑎𝑟𝑔𝑖𝑛𝑎𝑙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𝑅𝑒𝑣𝑒𝑛𝑢𝑒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𝑀𝑅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𝑀𝑎𝑟𝑔𝑖𝑛𝑎𝑙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𝑀𝐶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20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000" b="0" dirty="0" smtClean="0">
                    <a:ea typeface="Cambria Math" panose="02040503050406030204" pitchFamily="18" charset="0"/>
                  </a:rPr>
                  <a:t>and, indeed, if</a:t>
                </a: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𝑀𝑅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)&gt;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𝑀𝐶</m:t>
                      </m:r>
                    </m:oMath>
                  </m:oMathPara>
                </a14:m>
                <a:endParaRPr lang="he-IL" sz="2000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ea typeface="Cambria Math" panose="02040503050406030204" pitchFamily="18" charset="0"/>
                  </a:rPr>
                  <a:t>It would pay off to </a:t>
                </a:r>
                <a:r>
                  <a:rPr lang="en-US" sz="2000" dirty="0" smtClean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increase</a:t>
                </a:r>
                <a:r>
                  <a:rPr lang="en-US" sz="20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he-IL" sz="2000" dirty="0" smtClean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ea typeface="Cambria Math" panose="02040503050406030204" pitchFamily="18" charset="0"/>
                  </a:rPr>
                  <a:t>And a converse inequality suggests it would pay off to </a:t>
                </a:r>
                <a:r>
                  <a:rPr lang="en-US" sz="2000" dirty="0" smtClean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decrease</a:t>
                </a:r>
                <a:r>
                  <a:rPr lang="en-US" sz="20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 smtClean="0">
                  <a:ea typeface="Cambria Math" panose="02040503050406030204" pitchFamily="18" charset="0"/>
                </a:endParaRPr>
              </a:p>
              <a:p>
                <a:pPr algn="r" rtl="1">
                  <a:lnSpc>
                    <a:spcPct val="150000"/>
                  </a:lnSpc>
                </a:pPr>
                <a:endParaRPr lang="en-US" sz="2000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162602-9025-BB41-B303-811E57251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76" y="1570870"/>
                <a:ext cx="10515600" cy="3914277"/>
              </a:xfrm>
              <a:prstGeom prst="rect">
                <a:avLst/>
              </a:prstGeom>
              <a:blipFill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6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Convexity, again 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44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162602-9025-BB41-B303-811E572511FB}"/>
              </a:ext>
            </a:extLst>
          </p:cNvPr>
          <p:cNvSpPr txBox="1"/>
          <p:nvPr/>
        </p:nvSpPr>
        <p:spPr>
          <a:xfrm>
            <a:off x="1363298" y="2302069"/>
            <a:ext cx="94654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Cambria Math" panose="02040503050406030204" pitchFamily="18" charset="0"/>
              </a:rPr>
              <a:t>As in consumer theory, we really like it, as economists</a:t>
            </a:r>
            <a:endParaRPr lang="he-IL" sz="2000" dirty="0" smtClean="0">
              <a:ea typeface="Cambria Math" panose="020405030504060302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Cambria Math" panose="02040503050406030204" pitchFamily="18" charset="0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marginality condition </a:t>
            </a:r>
            <a:r>
              <a:rPr lang="en-US" sz="2000" dirty="0" smtClean="0">
                <a:ea typeface="Cambria Math" panose="02040503050406030204" pitchFamily="18" charset="0"/>
              </a:rPr>
              <a:t>becomes </a:t>
            </a:r>
            <a:r>
              <a:rPr lang="en-US" sz="2000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sufficient</a:t>
            </a:r>
            <a:r>
              <a:rPr lang="en-US" sz="2000" dirty="0" smtClean="0">
                <a:ea typeface="Cambria Math" panose="02040503050406030204" pitchFamily="18" charset="0"/>
              </a:rPr>
              <a:t> for optimality (under convexity)</a:t>
            </a:r>
            <a:endParaRPr lang="he-IL" sz="2000" dirty="0" smtClean="0">
              <a:ea typeface="Cambria Math" panose="020405030504060302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Cambria Math" panose="02040503050406030204" pitchFamily="18" charset="0"/>
              </a:rPr>
              <a:t>But, beyond that: it also provides a reasonable story about optimization</a:t>
            </a:r>
            <a:endParaRPr lang="he-IL" sz="2000" dirty="0" smtClean="0">
              <a:ea typeface="Cambria Math" panose="020405030504060302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Cambria Math" panose="02040503050406030204" pitchFamily="18" charset="0"/>
              </a:rPr>
              <a:t>Again, </a:t>
            </a:r>
            <a:r>
              <a:rPr lang="en-US" sz="2000" dirty="0" smtClean="0">
                <a:solidFill>
                  <a:srgbClr val="0070C0"/>
                </a:solidFill>
                <a:ea typeface="Cambria Math" panose="02040503050406030204" pitchFamily="18" charset="0"/>
              </a:rPr>
              <a:t>small improvements </a:t>
            </a:r>
            <a:r>
              <a:rPr lang="en-US" sz="2000" dirty="0" smtClean="0">
                <a:ea typeface="Cambria Math" panose="02040503050406030204" pitchFamily="18" charset="0"/>
              </a:rPr>
              <a:t>can lead to a global optimum</a:t>
            </a:r>
            <a:endParaRPr lang="en-US" sz="2000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33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Optimization dictates behavior in markets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162602-9025-BB41-B303-811E572511FB}"/>
                  </a:ext>
                </a:extLst>
              </p:cNvPr>
              <p:cNvSpPr txBox="1"/>
              <p:nvPr/>
            </p:nvSpPr>
            <p:spPr>
              <a:xfrm>
                <a:off x="5448263" y="1898026"/>
                <a:ext cx="5791840" cy="3475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he-I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algn="l"/>
                <a:r>
                  <a:rPr lang="en-US" sz="2000" dirty="0" smtClean="0"/>
                  <a:t>Determines</a:t>
                </a:r>
                <a:r>
                  <a:rPr lang="he-IL" sz="2000" dirty="0" smtClean="0"/>
                  <a:t> </a:t>
                </a:r>
              </a:p>
              <a:p>
                <a:pPr algn="l"/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000" dirty="0">
                    <a:solidFill>
                      <a:srgbClr val="0070C0"/>
                    </a:solidFill>
                  </a:rPr>
                  <a:t>d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emand</a:t>
                </a:r>
                <a:r>
                  <a:rPr lang="en-US" sz="2000" dirty="0" smtClean="0"/>
                  <a:t> in the input market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en-US" sz="2000" baseline="-25000" dirty="0">
                  <a:solidFill>
                    <a:srgbClr val="FF0000"/>
                  </a:solidFill>
                </a:endParaRPr>
              </a:p>
              <a:p>
                <a:pPr algn="l"/>
                <a:endParaRPr lang="he-IL" sz="2000" dirty="0"/>
              </a:p>
              <a:p>
                <a:pPr algn="l"/>
                <a:r>
                  <a:rPr lang="en-US" sz="2000" dirty="0"/>
                  <a:t>a</a:t>
                </a:r>
                <a:r>
                  <a:rPr lang="en-US" sz="2000" dirty="0" smtClean="0"/>
                  <a:t>nd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supply</a:t>
                </a:r>
                <a:r>
                  <a:rPr lang="en-US" sz="2000" dirty="0" smtClean="0"/>
                  <a:t> in the output market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he-IL" altLang="en-US" sz="2000" baseline="-25000" dirty="0" smtClean="0">
                  <a:solidFill>
                    <a:srgbClr val="FF0000"/>
                  </a:solidFill>
                </a:endParaRPr>
              </a:p>
              <a:p>
                <a:pPr algn="l"/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 smtClean="0"/>
                  <a:t>(say, demand in the labor market and supply in the apples market)</a:t>
                </a:r>
                <a:endParaRPr lang="he-IL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162602-9025-BB41-B303-811E57251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263" y="1898026"/>
                <a:ext cx="5791840" cy="3475695"/>
              </a:xfrm>
              <a:prstGeom prst="rect">
                <a:avLst/>
              </a:prstGeom>
              <a:blipFill>
                <a:blip r:embed="rId2"/>
                <a:stretch>
                  <a:fillRect l="-1158" b="-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3">
            <a:extLst>
              <a:ext uri="{FF2B5EF4-FFF2-40B4-BE49-F238E27FC236}">
                <a16:creationId xmlns:a16="http://schemas.microsoft.com/office/drawing/2014/main" id="{A4877FB6-615F-6D4C-91F6-A1DDAA4A7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1785938"/>
            <a:ext cx="0" cy="376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3D38D305-BCC5-3649-85BD-5ECF969B37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548313"/>
            <a:ext cx="3325129" cy="323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7E504555-0BA6-364F-B74A-A185EF00E2F5}"/>
              </a:ext>
            </a:extLst>
          </p:cNvPr>
          <p:cNvSpPr/>
          <p:nvPr/>
        </p:nvSpPr>
        <p:spPr>
          <a:xfrm rot="16788904">
            <a:off x="1289902" y="4194190"/>
            <a:ext cx="3678646" cy="3098945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FF1491-5082-C740-BB7B-111DE383170F}"/>
                  </a:ext>
                </a:extLst>
              </p:cNvPr>
              <p:cNvSpPr txBox="1"/>
              <p:nvPr/>
            </p:nvSpPr>
            <p:spPr>
              <a:xfrm>
                <a:off x="3666973" y="3684827"/>
                <a:ext cx="3975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FF1491-5082-C740-BB7B-111DE3831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973" y="3684827"/>
                <a:ext cx="397565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A7807E-69D8-0F4D-81A2-C1964C483C08}"/>
              </a:ext>
            </a:extLst>
          </p:cNvPr>
          <p:cNvCxnSpPr/>
          <p:nvPr/>
        </p:nvCxnSpPr>
        <p:spPr>
          <a:xfrm flipH="1">
            <a:off x="1433957" y="3260331"/>
            <a:ext cx="1908313" cy="173134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DAEA37E0-98EC-674F-ABFD-87A933D83255}"/>
              </a:ext>
            </a:extLst>
          </p:cNvPr>
          <p:cNvSpPr/>
          <p:nvPr/>
        </p:nvSpPr>
        <p:spPr>
          <a:xfrm>
            <a:off x="2123135" y="4170665"/>
            <a:ext cx="158884" cy="176471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>
            <a:stCxn id="12" idx="4"/>
          </p:cNvCxnSpPr>
          <p:nvPr/>
        </p:nvCxnSpPr>
        <p:spPr>
          <a:xfrm flipH="1">
            <a:off x="2200866" y="4347136"/>
            <a:ext cx="1711" cy="120117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2" idx="2"/>
          </p:cNvCxnSpPr>
          <p:nvPr/>
        </p:nvCxnSpPr>
        <p:spPr>
          <a:xfrm>
            <a:off x="1547813" y="4258901"/>
            <a:ext cx="575322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731E56-97B1-0544-86EE-013D9D1461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6478" y="5581549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731E56-97B1-0544-86EE-013D9D146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6478" y="5581549"/>
                <a:ext cx="351635" cy="3636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731E56-97B1-0544-86EE-013D9D1461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3642" y="4077087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731E56-97B1-0544-86EE-013D9D146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3642" y="4077087"/>
                <a:ext cx="351635" cy="363627"/>
              </a:xfrm>
              <a:prstGeom prst="rect">
                <a:avLst/>
              </a:prstGeom>
              <a:blipFill>
                <a:blip r:embed="rId7"/>
                <a:stretch>
                  <a:fillRect b="-101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2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Changes in demand and supply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46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162602-9025-BB41-B303-811E572511FB}"/>
                  </a:ext>
                </a:extLst>
              </p:cNvPr>
              <p:cNvSpPr txBox="1"/>
              <p:nvPr/>
            </p:nvSpPr>
            <p:spPr>
              <a:xfrm>
                <a:off x="5169113" y="1507439"/>
                <a:ext cx="6738981" cy="4507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sz="2000" dirty="0" smtClean="0"/>
                  <a:t>Suppose that the price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e-IL" altLang="en-US" sz="2000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/>
                  <a:t> goes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up</a:t>
                </a:r>
                <a:r>
                  <a:rPr lang="en-US" sz="2000" dirty="0" smtClean="0"/>
                  <a:t> – or that the price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he-IL" sz="2000" dirty="0" smtClean="0"/>
                  <a:t> </a:t>
                </a:r>
                <a:r>
                  <a:rPr lang="en-US" sz="2000" dirty="0" smtClean="0"/>
                  <a:t>goes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down</a:t>
                </a:r>
                <a:r>
                  <a:rPr lang="en-US" sz="2000" dirty="0" smtClean="0"/>
                  <a:t>: in both cases, the ratio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he-IL" sz="2000" dirty="0" smtClean="0"/>
                  <a:t>  </a:t>
                </a:r>
                <a:r>
                  <a:rPr lang="en-US" sz="2000" dirty="0" smtClean="0"/>
                  <a:t>goes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up</a:t>
                </a:r>
              </a:p>
              <a:p>
                <a:pPr algn="l">
                  <a:lnSpc>
                    <a:spcPct val="150000"/>
                  </a:lnSpc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The firm’s 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demand</a:t>
                </a:r>
                <a:r>
                  <a:rPr lang="en-US" sz="20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 smtClean="0"/>
                  <a:t> will go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down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as will the 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supply</a:t>
                </a:r>
                <a:r>
                  <a:rPr lang="en-US" sz="20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000" b="0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000" b="0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– which is what we’d expect as a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downward</a:t>
                </a:r>
                <a:r>
                  <a:rPr lang="en-US" sz="2000" dirty="0" smtClean="0"/>
                  <a:t> sloping 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demand</a:t>
                </a:r>
                <a:r>
                  <a:rPr lang="en-US" sz="2000" dirty="0" smtClean="0"/>
                  <a:t> curve (in the input market) and an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upward</a:t>
                </a:r>
                <a:r>
                  <a:rPr lang="en-US" sz="2000" dirty="0" smtClean="0"/>
                  <a:t> sloping 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supply</a:t>
                </a:r>
                <a:r>
                  <a:rPr lang="en-US" sz="2000" dirty="0" smtClean="0"/>
                  <a:t> curve (in the output market)</a:t>
                </a:r>
                <a:endParaRPr lang="he-IL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162602-9025-BB41-B303-811E57251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113" y="1507439"/>
                <a:ext cx="6738981" cy="4507131"/>
              </a:xfrm>
              <a:prstGeom prst="rect">
                <a:avLst/>
              </a:prstGeom>
              <a:blipFill>
                <a:blip r:embed="rId2"/>
                <a:stretch>
                  <a:fillRect l="-995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3">
            <a:extLst>
              <a:ext uri="{FF2B5EF4-FFF2-40B4-BE49-F238E27FC236}">
                <a16:creationId xmlns:a16="http://schemas.microsoft.com/office/drawing/2014/main" id="{A4877FB6-615F-6D4C-91F6-A1DDAA4A7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1785938"/>
            <a:ext cx="0" cy="376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3D38D305-BCC5-3649-85BD-5ECF969B37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548313"/>
            <a:ext cx="3325129" cy="323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7E504555-0BA6-364F-B74A-A185EF00E2F5}"/>
              </a:ext>
            </a:extLst>
          </p:cNvPr>
          <p:cNvSpPr/>
          <p:nvPr/>
        </p:nvSpPr>
        <p:spPr>
          <a:xfrm rot="16788904">
            <a:off x="1289902" y="4194190"/>
            <a:ext cx="3678646" cy="3098945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FF1491-5082-C740-BB7B-111DE383170F}"/>
                  </a:ext>
                </a:extLst>
              </p:cNvPr>
              <p:cNvSpPr txBox="1"/>
              <p:nvPr/>
            </p:nvSpPr>
            <p:spPr>
              <a:xfrm>
                <a:off x="3666973" y="3684827"/>
                <a:ext cx="3975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FF1491-5082-C740-BB7B-111DE3831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973" y="3684827"/>
                <a:ext cx="397565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A7807E-69D8-0F4D-81A2-C1964C483C08}"/>
              </a:ext>
            </a:extLst>
          </p:cNvPr>
          <p:cNvCxnSpPr/>
          <p:nvPr/>
        </p:nvCxnSpPr>
        <p:spPr>
          <a:xfrm flipH="1">
            <a:off x="1547813" y="3260331"/>
            <a:ext cx="1794458" cy="162964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DAEA37E0-98EC-674F-ABFD-87A933D83255}"/>
              </a:ext>
            </a:extLst>
          </p:cNvPr>
          <p:cNvSpPr/>
          <p:nvPr/>
        </p:nvSpPr>
        <p:spPr>
          <a:xfrm>
            <a:off x="2135747" y="4195889"/>
            <a:ext cx="158884" cy="176471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>
            <a:stCxn id="12" idx="4"/>
          </p:cNvCxnSpPr>
          <p:nvPr/>
        </p:nvCxnSpPr>
        <p:spPr>
          <a:xfrm flipH="1">
            <a:off x="2200866" y="4347136"/>
            <a:ext cx="1711" cy="120117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47813" y="4290431"/>
            <a:ext cx="575322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731E56-97B1-0544-86EE-013D9D1461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6478" y="5581549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731E56-97B1-0544-86EE-013D9D146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6478" y="5581549"/>
                <a:ext cx="351635" cy="3636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731E56-97B1-0544-86EE-013D9D1461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5451" y="4108617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731E56-97B1-0544-86EE-013D9D146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5451" y="4108617"/>
                <a:ext cx="351635" cy="363627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A7807E-69D8-0F4D-81A2-C1964C483C08}"/>
              </a:ext>
            </a:extLst>
          </p:cNvPr>
          <p:cNvCxnSpPr/>
          <p:nvPr/>
        </p:nvCxnSpPr>
        <p:spPr>
          <a:xfrm flipH="1">
            <a:off x="1586358" y="3058510"/>
            <a:ext cx="1156842" cy="216933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AEA37E0-98EC-674F-ABFD-87A933D83255}"/>
              </a:ext>
            </a:extLst>
          </p:cNvPr>
          <p:cNvSpPr/>
          <p:nvPr/>
        </p:nvSpPr>
        <p:spPr>
          <a:xfrm>
            <a:off x="1745811" y="4701437"/>
            <a:ext cx="158884" cy="176471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17270" y="4889972"/>
            <a:ext cx="1712" cy="65834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47813" y="4789672"/>
            <a:ext cx="271169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731E56-97B1-0544-86EE-013D9D1461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0239" y="5563687"/>
                <a:ext cx="403957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731E56-97B1-0544-86EE-013D9D146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0239" y="5563687"/>
                <a:ext cx="403957" cy="3636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6731E56-97B1-0544-86EE-013D9D1461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062" y="4633083"/>
                <a:ext cx="410369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6731E56-97B1-0544-86EE-013D9D146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4062" y="4633083"/>
                <a:ext cx="410369" cy="363627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urved Right Arrow 28"/>
          <p:cNvSpPr/>
          <p:nvPr/>
        </p:nvSpPr>
        <p:spPr>
          <a:xfrm rot="8727665">
            <a:off x="2863018" y="2989142"/>
            <a:ext cx="266207" cy="3531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Another example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47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162602-9025-BB41-B303-811E572511FB}"/>
                  </a:ext>
                </a:extLst>
              </p:cNvPr>
              <p:cNvSpPr txBox="1"/>
              <p:nvPr/>
            </p:nvSpPr>
            <p:spPr>
              <a:xfrm>
                <a:off x="666090" y="1791116"/>
                <a:ext cx="10999305" cy="3289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e-IL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2000" b="0" dirty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05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0025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0025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162602-9025-BB41-B303-811E57251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90" y="1791116"/>
                <a:ext cx="10999305" cy="32891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0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Just a sec…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162602-9025-BB41-B303-811E572511FB}"/>
                  </a:ext>
                </a:extLst>
              </p:cNvPr>
              <p:cNvSpPr txBox="1"/>
              <p:nvPr/>
            </p:nvSpPr>
            <p:spPr>
              <a:xfrm>
                <a:off x="5951835" y="2533431"/>
                <a:ext cx="504907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 smtClean="0"/>
                  <a:t> isn’t concave, tangency might not be such a great idea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162602-9025-BB41-B303-811E57251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835" y="2533431"/>
                <a:ext cx="5049079" cy="1200329"/>
              </a:xfrm>
              <a:prstGeom prst="rect">
                <a:avLst/>
              </a:prstGeom>
              <a:blipFill>
                <a:blip r:embed="rId2"/>
                <a:stretch>
                  <a:fillRect l="-1809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3">
            <a:extLst>
              <a:ext uri="{FF2B5EF4-FFF2-40B4-BE49-F238E27FC236}">
                <a16:creationId xmlns:a16="http://schemas.microsoft.com/office/drawing/2014/main" id="{A4877FB6-615F-6D4C-91F6-A1DDAA4A7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1785938"/>
            <a:ext cx="0" cy="376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3D38D305-BCC5-3649-85BD-5ECF969B37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548313"/>
            <a:ext cx="3325129" cy="323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731E56-97B1-0544-86EE-013D9D1461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8673" y="5664863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731E56-97B1-0544-86EE-013D9D146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8673" y="5664863"/>
                <a:ext cx="351635" cy="3636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F59EF8-73E9-0B4B-BFC1-15791C848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365" y="1753580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F59EF8-73E9-0B4B-BFC1-15791C848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6365" y="1753580"/>
                <a:ext cx="351635" cy="363627"/>
              </a:xfrm>
              <a:prstGeom prst="rect">
                <a:avLst/>
              </a:prstGeom>
              <a:blipFill>
                <a:blip r:embed="rId4"/>
                <a:stretch>
                  <a:fillRect b="-101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>
            <a:extLst>
              <a:ext uri="{FF2B5EF4-FFF2-40B4-BE49-F238E27FC236}">
                <a16:creationId xmlns:a16="http://schemas.microsoft.com/office/drawing/2014/main" id="{7E504555-0BA6-364F-B74A-A185EF00E2F5}"/>
              </a:ext>
            </a:extLst>
          </p:cNvPr>
          <p:cNvSpPr/>
          <p:nvPr/>
        </p:nvSpPr>
        <p:spPr>
          <a:xfrm rot="6003403">
            <a:off x="29159" y="2107373"/>
            <a:ext cx="3744919" cy="3146371"/>
          </a:xfrm>
          <a:prstGeom prst="arc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FF1491-5082-C740-BB7B-111DE383170F}"/>
                  </a:ext>
                </a:extLst>
              </p:cNvPr>
              <p:cNvSpPr txBox="1"/>
              <p:nvPr/>
            </p:nvSpPr>
            <p:spPr>
              <a:xfrm>
                <a:off x="3017637" y="3582773"/>
                <a:ext cx="147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FF1491-5082-C740-BB7B-111DE3831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637" y="3582773"/>
                <a:ext cx="1470991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A7807E-69D8-0F4D-81A2-C1964C483C08}"/>
              </a:ext>
            </a:extLst>
          </p:cNvPr>
          <p:cNvCxnSpPr/>
          <p:nvPr/>
        </p:nvCxnSpPr>
        <p:spPr>
          <a:xfrm flipH="1">
            <a:off x="1964334" y="4175413"/>
            <a:ext cx="1908313" cy="173134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DAEA37E0-98EC-674F-ABFD-87A933D83255}"/>
              </a:ext>
            </a:extLst>
          </p:cNvPr>
          <p:cNvSpPr/>
          <p:nvPr/>
        </p:nvSpPr>
        <p:spPr>
          <a:xfrm>
            <a:off x="2839048" y="4952847"/>
            <a:ext cx="158884" cy="17647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513" y="486688"/>
            <a:ext cx="10515600" cy="1325563"/>
          </a:xfrm>
        </p:spPr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Tangency and convexity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49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62602-9025-BB41-B303-811E572511FB}"/>
              </a:ext>
            </a:extLst>
          </p:cNvPr>
          <p:cNvSpPr txBox="1"/>
          <p:nvPr/>
        </p:nvSpPr>
        <p:spPr>
          <a:xfrm>
            <a:off x="4463590" y="2249424"/>
            <a:ext cx="68688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defTabSz="91440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As in consumer theory, or in optimization without constraints, </a:t>
            </a:r>
            <a:r>
              <a:rPr lang="en-US" sz="2000" dirty="0" smtClean="0">
                <a:solidFill>
                  <a:schemeClr val="accent2"/>
                </a:solidFill>
              </a:rPr>
              <a:t>tangency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isn’t</a:t>
            </a:r>
            <a:r>
              <a:rPr lang="en-US" sz="2000" dirty="0" smtClean="0"/>
              <a:t> a </a:t>
            </a:r>
            <a:r>
              <a:rPr lang="en-US" sz="2000" dirty="0" smtClean="0">
                <a:solidFill>
                  <a:srgbClr val="FF0000"/>
                </a:solidFill>
              </a:rPr>
              <a:t>sufficient</a:t>
            </a:r>
            <a:r>
              <a:rPr lang="en-US" sz="2000" dirty="0" smtClean="0"/>
              <a:t> condition for optimality</a:t>
            </a:r>
            <a:endParaRPr lang="he-IL" sz="2000" dirty="0"/>
          </a:p>
          <a:p>
            <a:pPr marL="457200" indent="-457200" algn="l" defTabSz="91440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In a maximization problem, we also need </a:t>
            </a:r>
            <a:r>
              <a:rPr lang="en-US" sz="2000" dirty="0" smtClean="0">
                <a:solidFill>
                  <a:srgbClr val="FF0000"/>
                </a:solidFill>
              </a:rPr>
              <a:t>concavity</a:t>
            </a:r>
            <a:r>
              <a:rPr lang="en-US" sz="2000" dirty="0" smtClean="0"/>
              <a:t> of the function</a:t>
            </a:r>
            <a:endParaRPr lang="he-IL" sz="2000" dirty="0"/>
          </a:p>
          <a:p>
            <a:pPr marL="457200" indent="-457200" algn="l" defTabSz="91440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In consumer theory – </a:t>
            </a:r>
            <a:r>
              <a:rPr lang="en-US" sz="2000" dirty="0" smtClean="0">
                <a:solidFill>
                  <a:srgbClr val="FF0000"/>
                </a:solidFill>
              </a:rPr>
              <a:t>convexity of two sets </a:t>
            </a:r>
            <a:r>
              <a:rPr lang="en-US" sz="2000" dirty="0" smtClean="0"/>
              <a:t>(the </a:t>
            </a:r>
            <a:r>
              <a:rPr lang="en-US" sz="2000" dirty="0" smtClean="0">
                <a:solidFill>
                  <a:srgbClr val="00B050"/>
                </a:solidFill>
              </a:rPr>
              <a:t>feasible</a:t>
            </a:r>
            <a:r>
              <a:rPr lang="en-US" sz="2000" dirty="0" smtClean="0"/>
              <a:t> and the </a:t>
            </a:r>
            <a:r>
              <a:rPr lang="en-US" sz="2000" dirty="0" smtClean="0">
                <a:solidFill>
                  <a:srgbClr val="0070C0"/>
                </a:solidFill>
              </a:rPr>
              <a:t>desirable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EF7444-95BC-3748-ABF0-145D2A45F132}"/>
              </a:ext>
            </a:extLst>
          </p:cNvPr>
          <p:cNvCxnSpPr/>
          <p:nvPr/>
        </p:nvCxnSpPr>
        <p:spPr>
          <a:xfrm>
            <a:off x="1669774" y="4538553"/>
            <a:ext cx="2438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53E673B-F449-784A-AA67-5447F979A621}"/>
              </a:ext>
            </a:extLst>
          </p:cNvPr>
          <p:cNvCxnSpPr/>
          <p:nvPr/>
        </p:nvCxnSpPr>
        <p:spPr>
          <a:xfrm>
            <a:off x="2323638" y="3483436"/>
            <a:ext cx="130745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B63396A-DE24-2C41-BA91-E5DB4214F58F}"/>
                  </a:ext>
                </a:extLst>
              </p:cNvPr>
              <p:cNvSpPr txBox="1"/>
              <p:nvPr/>
            </p:nvSpPr>
            <p:spPr>
              <a:xfrm>
                <a:off x="2400897" y="2921021"/>
                <a:ext cx="11529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B63396A-DE24-2C41-BA91-E5DB4214F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897" y="2921021"/>
                <a:ext cx="1152939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 rot="21407243">
            <a:off x="2141808" y="3479007"/>
            <a:ext cx="1595752" cy="1085143"/>
          </a:xfrm>
          <a:custGeom>
            <a:avLst/>
            <a:gdLst>
              <a:gd name="connsiteX0" fmla="*/ 0 w 1595752"/>
              <a:gd name="connsiteY0" fmla="*/ 1004006 h 1085143"/>
              <a:gd name="connsiteX1" fmla="*/ 406400 w 1595752"/>
              <a:gd name="connsiteY1" fmla="*/ 234749 h 1085143"/>
              <a:gd name="connsiteX2" fmla="*/ 885372 w 1595752"/>
              <a:gd name="connsiteY2" fmla="*/ 46064 h 1085143"/>
              <a:gd name="connsiteX3" fmla="*/ 1524000 w 1595752"/>
              <a:gd name="connsiteY3" fmla="*/ 989492 h 1085143"/>
              <a:gd name="connsiteX4" fmla="*/ 1553029 w 1595752"/>
              <a:gd name="connsiteY4" fmla="*/ 1004006 h 108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5752" h="1085143">
                <a:moveTo>
                  <a:pt x="0" y="1004006"/>
                </a:moveTo>
                <a:cubicBezTo>
                  <a:pt x="129419" y="699206"/>
                  <a:pt x="258838" y="394406"/>
                  <a:pt x="406400" y="234749"/>
                </a:cubicBezTo>
                <a:cubicBezTo>
                  <a:pt x="553962" y="75092"/>
                  <a:pt x="699105" y="-79727"/>
                  <a:pt x="885372" y="46064"/>
                </a:cubicBezTo>
                <a:cubicBezTo>
                  <a:pt x="1071639" y="171854"/>
                  <a:pt x="1412724" y="829835"/>
                  <a:pt x="1524000" y="989492"/>
                </a:cubicBezTo>
                <a:cubicBezTo>
                  <a:pt x="1635276" y="1149149"/>
                  <a:pt x="1594152" y="1076577"/>
                  <a:pt x="1553029" y="1004006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EA37E0-98EC-674F-ABFD-87A933D83255}"/>
              </a:ext>
            </a:extLst>
          </p:cNvPr>
          <p:cNvSpPr/>
          <p:nvPr/>
        </p:nvSpPr>
        <p:spPr>
          <a:xfrm>
            <a:off x="2809532" y="3402618"/>
            <a:ext cx="158884" cy="176471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5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Optimization 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5</a:t>
            </a:fld>
            <a:endParaRPr lang="en-US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2B7A72E8-D9D1-F346-8F3C-3B497E7D92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1785938"/>
            <a:ext cx="0" cy="376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AF02DE19-42C7-8743-BF89-79EEA74A57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548313"/>
            <a:ext cx="3325129" cy="323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A24A11-FF59-044B-BCCE-BFF90AD01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356" y="5664863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A24A11-FF59-044B-BCCE-BFF90AD011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0356" y="5664863"/>
                <a:ext cx="351635" cy="3636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FB1C99-8299-BB48-BE5B-A0696C3C0CCD}"/>
              </a:ext>
            </a:extLst>
          </p:cNvPr>
          <p:cNvCxnSpPr>
            <a:cxnSpLocks/>
          </p:cNvCxnSpPr>
          <p:nvPr/>
        </p:nvCxnSpPr>
        <p:spPr>
          <a:xfrm>
            <a:off x="2026930" y="2391781"/>
            <a:ext cx="2266774" cy="2803071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39D0935-E598-2146-BF79-6451E58336BF}"/>
              </a:ext>
            </a:extLst>
          </p:cNvPr>
          <p:cNvSpPr/>
          <p:nvPr/>
        </p:nvSpPr>
        <p:spPr>
          <a:xfrm>
            <a:off x="2972052" y="3531265"/>
            <a:ext cx="158884" cy="17647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8131D3-0C12-4945-BE49-B0CEB6201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159" y="1508092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8131D3-0C12-4945-BE49-B0CEB6201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159" y="1508092"/>
                <a:ext cx="351635" cy="363627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F3294E-53A7-D548-8C75-C59C79E0FEB3}"/>
                  </a:ext>
                </a:extLst>
              </p:cNvPr>
              <p:cNvSpPr txBox="1"/>
              <p:nvPr/>
            </p:nvSpPr>
            <p:spPr>
              <a:xfrm>
                <a:off x="1046922" y="3531265"/>
                <a:ext cx="387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F3294E-53A7-D548-8C75-C59C79E0F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922" y="3531265"/>
                <a:ext cx="387035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3A585A-9C18-7C48-9EA2-8B5A466B2CDD}"/>
                  </a:ext>
                </a:extLst>
              </p:cNvPr>
              <p:cNvSpPr txBox="1"/>
              <p:nvPr/>
            </p:nvSpPr>
            <p:spPr>
              <a:xfrm>
                <a:off x="2860407" y="5753744"/>
                <a:ext cx="387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3A585A-9C18-7C48-9EA2-8B5A466B2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407" y="5753744"/>
                <a:ext cx="38703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D965D1E-1547-6044-9045-D2947BD46790}"/>
              </a:ext>
            </a:extLst>
          </p:cNvPr>
          <p:cNvSpPr txBox="1"/>
          <p:nvPr/>
        </p:nvSpPr>
        <p:spPr>
          <a:xfrm>
            <a:off x="2436266" y="3699053"/>
            <a:ext cx="652922" cy="37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/>
              <a:t>היצע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C1D0DF-CFDD-DB4C-BA2E-A28C35E8724A}"/>
              </a:ext>
            </a:extLst>
          </p:cNvPr>
          <p:cNvSpPr txBox="1"/>
          <p:nvPr/>
        </p:nvSpPr>
        <p:spPr>
          <a:xfrm rot="16200000">
            <a:off x="1985129" y="3130385"/>
            <a:ext cx="80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/>
              <a:t>ביקוש</a:t>
            </a: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F42E6DA-D1E4-3348-9739-0F73D8C4D4A2}"/>
              </a:ext>
            </a:extLst>
          </p:cNvPr>
          <p:cNvSpPr/>
          <p:nvPr/>
        </p:nvSpPr>
        <p:spPr>
          <a:xfrm>
            <a:off x="2356824" y="2780711"/>
            <a:ext cx="158884" cy="17647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C7BBDB-249D-C14E-A282-94FAE01C15AF}"/>
              </a:ext>
            </a:extLst>
          </p:cNvPr>
          <p:cNvCxnSpPr>
            <a:cxnSpLocks/>
            <a:stCxn id="20" idx="4"/>
            <a:endCxn id="16" idx="1"/>
          </p:cNvCxnSpPr>
          <p:nvPr/>
        </p:nvCxnSpPr>
        <p:spPr>
          <a:xfrm flipH="1">
            <a:off x="2389073" y="2957182"/>
            <a:ext cx="47193" cy="761813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98E644-1D5D-134E-83E5-94A52BD52ACB}"/>
              </a:ext>
            </a:extLst>
          </p:cNvPr>
          <p:cNvCxnSpPr>
            <a:cxnSpLocks/>
            <a:endCxn id="14" idx="5"/>
          </p:cNvCxnSpPr>
          <p:nvPr/>
        </p:nvCxnSpPr>
        <p:spPr>
          <a:xfrm>
            <a:off x="2412669" y="3680013"/>
            <a:ext cx="694999" cy="1879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5386A85-616B-9D4E-982B-CDE17F71A2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697" y="2651841"/>
                <a:ext cx="355034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5386A85-616B-9D4E-982B-CDE17F71A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8697" y="2651841"/>
                <a:ext cx="355034" cy="363627"/>
              </a:xfrm>
              <a:prstGeom prst="rect">
                <a:avLst/>
              </a:prstGeom>
              <a:blipFill>
                <a:blip r:embed="rId6"/>
                <a:stretch>
                  <a:fillRect b="-103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9740E04-9D57-314F-92AE-9A923372A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8749" y="5746760"/>
                <a:ext cx="355034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9740E04-9D57-314F-92AE-9A923372A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8749" y="5746760"/>
                <a:ext cx="355034" cy="363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>
            <a:extLst>
              <a:ext uri="{FF2B5EF4-FFF2-40B4-BE49-F238E27FC236}">
                <a16:creationId xmlns:a16="http://schemas.microsoft.com/office/drawing/2014/main" id="{A1B8DDBC-3F53-374C-90EE-47BAD98EB545}"/>
              </a:ext>
            </a:extLst>
          </p:cNvPr>
          <p:cNvSpPr/>
          <p:nvPr/>
        </p:nvSpPr>
        <p:spPr>
          <a:xfrm rot="10800000">
            <a:off x="2258749" y="1168186"/>
            <a:ext cx="1595812" cy="204688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1960D46-B0A8-0248-8AD2-7D81A3A168AF}"/>
                  </a:ext>
                </a:extLst>
              </p:cNvPr>
              <p:cNvSpPr txBox="1"/>
              <p:nvPr/>
            </p:nvSpPr>
            <p:spPr>
              <a:xfrm>
                <a:off x="5530215" y="2125180"/>
                <a:ext cx="5037636" cy="2957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 smtClean="0"/>
                  <a:t>If, say, we pick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he-IL" sz="2800" b="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2800" dirty="0" smtClean="0"/>
                  <a:t> </a:t>
                </a:r>
                <a:r>
                  <a:rPr lang="en-US" sz="2800" dirty="0" smtClean="0"/>
                  <a:t>so that</a:t>
                </a:r>
                <a:endParaRPr lang="en-US" sz="2800" dirty="0"/>
              </a:p>
              <a:p>
                <a:pPr marL="0" algn="l" defTabSz="914400" eaLnBrk="1" latinLnBrk="0" hangingPunct="1"/>
                <a:endParaRPr lang="he-IL" sz="2800" dirty="0"/>
              </a:p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&gt;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800" b="0" dirty="0"/>
              </a:p>
              <a:p>
                <a:pPr marL="0" algn="l" defTabSz="914400" eaLnBrk="1" latinLnBrk="0" hangingPunct="1"/>
                <a:endParaRPr lang="en-US" sz="280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rgbClr val="0070C0"/>
                    </a:solidFill>
                  </a:rPr>
                  <a:t>supply in market 1              demand in market 2</a:t>
                </a:r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1960D46-B0A8-0248-8AD2-7D81A3A16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215" y="2125180"/>
                <a:ext cx="5037636" cy="2957861"/>
              </a:xfrm>
              <a:prstGeom prst="rect">
                <a:avLst/>
              </a:prstGeom>
              <a:blipFill rotWithShape="1">
                <a:blip r:embed="rId8"/>
                <a:stretch>
                  <a:fillRect l="-2418" t="-2062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4520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If both sets are convex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50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62602-9025-BB41-B303-811E572511FB}"/>
              </a:ext>
            </a:extLst>
          </p:cNvPr>
          <p:cNvSpPr txBox="1"/>
          <p:nvPr/>
        </p:nvSpPr>
        <p:spPr>
          <a:xfrm>
            <a:off x="5225375" y="1622161"/>
            <a:ext cx="59087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>
              <a:lnSpc>
                <a:spcPct val="150000"/>
              </a:lnSpc>
            </a:pPr>
            <a:r>
              <a:rPr lang="en-US" sz="2000" dirty="0" smtClean="0"/>
              <a:t>If the </a:t>
            </a:r>
            <a:r>
              <a:rPr lang="en-US" sz="2000" dirty="0" smtClean="0">
                <a:solidFill>
                  <a:srgbClr val="00B050"/>
                </a:solidFill>
              </a:rPr>
              <a:t>feasible</a:t>
            </a:r>
            <a:r>
              <a:rPr lang="en-US" sz="2000" dirty="0" smtClean="0"/>
              <a:t> and all the </a:t>
            </a:r>
            <a:r>
              <a:rPr lang="en-US" sz="2000" dirty="0" smtClean="0">
                <a:solidFill>
                  <a:srgbClr val="0070C0"/>
                </a:solidFill>
              </a:rPr>
              <a:t>desirable</a:t>
            </a:r>
            <a:r>
              <a:rPr lang="en-US" sz="2000" dirty="0" smtClean="0"/>
              <a:t> sets are </a:t>
            </a:r>
            <a:r>
              <a:rPr lang="en-US" sz="2000" dirty="0" smtClean="0">
                <a:solidFill>
                  <a:srgbClr val="FF0000"/>
                </a:solidFill>
              </a:rPr>
              <a:t>convex</a:t>
            </a:r>
            <a:r>
              <a:rPr lang="en-US" sz="2000" dirty="0" smtClean="0"/>
              <a:t>, tangency is </a:t>
            </a:r>
            <a:r>
              <a:rPr lang="en-US" sz="2000" dirty="0" smtClean="0">
                <a:solidFill>
                  <a:srgbClr val="FF0000"/>
                </a:solidFill>
              </a:rPr>
              <a:t>sufficient</a:t>
            </a:r>
            <a:r>
              <a:rPr lang="en-US" sz="2000" dirty="0" smtClean="0"/>
              <a:t> for optimality</a:t>
            </a:r>
            <a:endParaRPr lang="en-US" sz="2000" dirty="0"/>
          </a:p>
          <a:p>
            <a:pPr marL="0" algn="l" defTabSz="914400" eaLnBrk="1" latinLnBrk="0" hangingPunct="1">
              <a:lnSpc>
                <a:spcPct val="150000"/>
              </a:lnSpc>
            </a:pPr>
            <a:endParaRPr lang="en-US" sz="2000" dirty="0" smtClean="0"/>
          </a:p>
          <a:p>
            <a:pPr marL="0" algn="l" defTabSz="914400" eaLnBrk="1" latinLnBrk="0" hangingPunct="1">
              <a:lnSpc>
                <a:spcPct val="150000"/>
              </a:lnSpc>
            </a:pPr>
            <a:r>
              <a:rPr lang="en-US" sz="2000" dirty="0" smtClean="0"/>
              <a:t>This time we have the </a:t>
            </a:r>
            <a:r>
              <a:rPr lang="en-US" sz="2000" dirty="0" smtClean="0">
                <a:solidFill>
                  <a:srgbClr val="0070C0"/>
                </a:solidFill>
              </a:rPr>
              <a:t>desirable</a:t>
            </a:r>
            <a:r>
              <a:rPr lang="en-US" sz="2000" dirty="0" smtClean="0"/>
              <a:t> set defined by a linear function (via the prices), and the </a:t>
            </a:r>
            <a:r>
              <a:rPr lang="en-US" sz="2000" dirty="0" smtClean="0">
                <a:solidFill>
                  <a:srgbClr val="00B050"/>
                </a:solidFill>
              </a:rPr>
              <a:t>feasible</a:t>
            </a:r>
            <a:r>
              <a:rPr lang="en-US" sz="2000" dirty="0" smtClean="0"/>
              <a:t> often “strictly” convex </a:t>
            </a:r>
          </a:p>
          <a:p>
            <a:pPr marL="0" algn="l" defTabSz="914400" eaLnBrk="1" latinLnBrk="0" hangingPunct="1">
              <a:lnSpc>
                <a:spcPct val="150000"/>
              </a:lnSpc>
            </a:pPr>
            <a:endParaRPr lang="he-IL" sz="2000" dirty="0"/>
          </a:p>
          <a:p>
            <a:pPr marL="0" algn="l" defTabSz="914400" eaLnBrk="1" latinLnBrk="0" hangingPunct="1">
              <a:lnSpc>
                <a:spcPct val="150000"/>
              </a:lnSpc>
            </a:pPr>
            <a:r>
              <a:rPr lang="en-US" sz="2000" dirty="0" smtClean="0"/>
              <a:t>In consumer theory this was the other way around, but the main idea is the same</a:t>
            </a:r>
            <a:endParaRPr lang="en-US" sz="2000" dirty="0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A4877FB6-615F-6D4C-91F6-A1DDAA4A7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1785938"/>
            <a:ext cx="0" cy="376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3D38D305-BCC5-3649-85BD-5ECF969B37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548313"/>
            <a:ext cx="3325129" cy="323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731E56-97B1-0544-86EE-013D9D1461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1734" y="5596647"/>
                <a:ext cx="461208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731E56-97B1-0544-86EE-013D9D146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1734" y="5596647"/>
                <a:ext cx="461208" cy="3699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F59EF8-73E9-0B4B-BFC1-15791C848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813" y="1785938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F59EF8-73E9-0B4B-BFC1-15791C848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813" y="1785938"/>
                <a:ext cx="351635" cy="363627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>
            <a:extLst>
              <a:ext uri="{FF2B5EF4-FFF2-40B4-BE49-F238E27FC236}">
                <a16:creationId xmlns:a16="http://schemas.microsoft.com/office/drawing/2014/main" id="{7E504555-0BA6-364F-B74A-A185EF00E2F5}"/>
              </a:ext>
            </a:extLst>
          </p:cNvPr>
          <p:cNvSpPr/>
          <p:nvPr/>
        </p:nvSpPr>
        <p:spPr>
          <a:xfrm rot="16612127">
            <a:off x="1260229" y="4189932"/>
            <a:ext cx="3744919" cy="3146371"/>
          </a:xfrm>
          <a:prstGeom prst="arc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A7807E-69D8-0F4D-81A2-C1964C483C08}"/>
              </a:ext>
            </a:extLst>
          </p:cNvPr>
          <p:cNvCxnSpPr>
            <a:cxnSpLocks/>
          </p:cNvCxnSpPr>
          <p:nvPr/>
        </p:nvCxnSpPr>
        <p:spPr>
          <a:xfrm flipH="1">
            <a:off x="838200" y="2529783"/>
            <a:ext cx="3379125" cy="291698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48F91C2-9E69-C347-8799-2516FAB6AD35}"/>
              </a:ext>
            </a:extLst>
          </p:cNvPr>
          <p:cNvCxnSpPr/>
          <p:nvPr/>
        </p:nvCxnSpPr>
        <p:spPr>
          <a:xfrm flipH="1" flipV="1">
            <a:off x="3210377" y="2711533"/>
            <a:ext cx="235188" cy="165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3AE74E-A99C-3947-89D2-FCF03B68A64C}"/>
              </a:ext>
            </a:extLst>
          </p:cNvPr>
          <p:cNvCxnSpPr>
            <a:cxnSpLocks/>
          </p:cNvCxnSpPr>
          <p:nvPr/>
        </p:nvCxnSpPr>
        <p:spPr>
          <a:xfrm flipH="1" flipV="1">
            <a:off x="2897500" y="3040206"/>
            <a:ext cx="235188" cy="165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1397E06-EEED-E942-9A50-9D467E5CA708}"/>
              </a:ext>
            </a:extLst>
          </p:cNvPr>
          <p:cNvCxnSpPr>
            <a:cxnSpLocks/>
          </p:cNvCxnSpPr>
          <p:nvPr/>
        </p:nvCxnSpPr>
        <p:spPr>
          <a:xfrm flipH="1" flipV="1">
            <a:off x="2581127" y="3349665"/>
            <a:ext cx="235188" cy="165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AE91AC-8B44-B34E-B22E-C34835AEF140}"/>
              </a:ext>
            </a:extLst>
          </p:cNvPr>
          <p:cNvCxnSpPr>
            <a:cxnSpLocks/>
          </p:cNvCxnSpPr>
          <p:nvPr/>
        </p:nvCxnSpPr>
        <p:spPr>
          <a:xfrm flipH="1" flipV="1">
            <a:off x="2339541" y="3605881"/>
            <a:ext cx="235188" cy="165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AA69158-3449-A64E-AE3F-398F854F98A3}"/>
              </a:ext>
            </a:extLst>
          </p:cNvPr>
          <p:cNvCxnSpPr/>
          <p:nvPr/>
        </p:nvCxnSpPr>
        <p:spPr>
          <a:xfrm>
            <a:off x="2764975" y="4143125"/>
            <a:ext cx="250119" cy="176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6C86B4-CF43-504A-91EF-C3D6819D288E}"/>
              </a:ext>
            </a:extLst>
          </p:cNvPr>
          <p:cNvCxnSpPr/>
          <p:nvPr/>
        </p:nvCxnSpPr>
        <p:spPr>
          <a:xfrm>
            <a:off x="2475957" y="4351326"/>
            <a:ext cx="250119" cy="176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533A66-B6C2-B64C-8F6D-6151A55B3B1A}"/>
              </a:ext>
            </a:extLst>
          </p:cNvPr>
          <p:cNvCxnSpPr/>
          <p:nvPr/>
        </p:nvCxnSpPr>
        <p:spPr>
          <a:xfrm>
            <a:off x="2214481" y="4605231"/>
            <a:ext cx="250119" cy="176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9BF9F17-1629-2744-8DAC-3D8E852EC186}"/>
              </a:ext>
            </a:extLst>
          </p:cNvPr>
          <p:cNvCxnSpPr/>
          <p:nvPr/>
        </p:nvCxnSpPr>
        <p:spPr>
          <a:xfrm>
            <a:off x="2003917" y="4891771"/>
            <a:ext cx="250119" cy="176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4392AF-72AC-5B4D-A3B5-B329F5B3D8AD}"/>
              </a:ext>
            </a:extLst>
          </p:cNvPr>
          <p:cNvSpPr txBox="1"/>
          <p:nvPr/>
        </p:nvSpPr>
        <p:spPr>
          <a:xfrm>
            <a:off x="2771453" y="4739104"/>
            <a:ext cx="1120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en-US" dirty="0" smtClean="0">
                <a:solidFill>
                  <a:srgbClr val="00B050"/>
                </a:solidFill>
              </a:rPr>
              <a:t>feasible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D0D639-4A80-7E4A-8CE2-DFD229AA9A18}"/>
              </a:ext>
            </a:extLst>
          </p:cNvPr>
          <p:cNvSpPr txBox="1"/>
          <p:nvPr/>
        </p:nvSpPr>
        <p:spPr>
          <a:xfrm>
            <a:off x="1493154" y="2506202"/>
            <a:ext cx="1120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en-US" dirty="0" smtClean="0">
                <a:solidFill>
                  <a:schemeClr val="accent1"/>
                </a:solidFill>
              </a:rPr>
              <a:t>desirable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AEA37E0-98EC-674F-ABFD-87A933D83255}"/>
              </a:ext>
            </a:extLst>
          </p:cNvPr>
          <p:cNvSpPr/>
          <p:nvPr/>
        </p:nvSpPr>
        <p:spPr>
          <a:xfrm>
            <a:off x="2135747" y="4164356"/>
            <a:ext cx="158884" cy="176471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5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The technology function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51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62602-9025-BB41-B303-811E572511FB}"/>
              </a:ext>
            </a:extLst>
          </p:cNvPr>
          <p:cNvSpPr txBox="1"/>
          <p:nvPr/>
        </p:nvSpPr>
        <p:spPr>
          <a:xfrm>
            <a:off x="3982277" y="1472854"/>
            <a:ext cx="5049079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>
              <a:lnSpc>
                <a:spcPct val="150000"/>
              </a:lnSpc>
            </a:pPr>
            <a:r>
              <a:rPr lang="en-US" sz="2800" dirty="0" smtClean="0"/>
              <a:t>Is it likely to be </a:t>
            </a:r>
            <a:endParaRPr lang="en-US" sz="2800" dirty="0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A4877FB6-615F-6D4C-91F6-A1DDAA4A7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6749" y="2388159"/>
            <a:ext cx="0" cy="285812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3D38D305-BCC5-3649-85BD-5ECF969B37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6749" y="5246281"/>
            <a:ext cx="28784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r" defTabSz="914400" rtl="1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731E56-97B1-0544-86EE-013D9D1461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1835" y="5322532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731E56-97B1-0544-86EE-013D9D146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1835" y="5322532"/>
                <a:ext cx="351635" cy="3636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>
            <a:extLst>
              <a:ext uri="{FF2B5EF4-FFF2-40B4-BE49-F238E27FC236}">
                <a16:creationId xmlns:a16="http://schemas.microsoft.com/office/drawing/2014/main" id="{7E504555-0BA6-364F-B74A-A185EF00E2F5}"/>
              </a:ext>
            </a:extLst>
          </p:cNvPr>
          <p:cNvSpPr/>
          <p:nvPr/>
        </p:nvSpPr>
        <p:spPr>
          <a:xfrm rot="16612127">
            <a:off x="6706608" y="3865133"/>
            <a:ext cx="3744919" cy="3146371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4392AF-72AC-5B4D-A3B5-B329F5B3D8AD}"/>
                  </a:ext>
                </a:extLst>
              </p:cNvPr>
              <p:cNvSpPr txBox="1"/>
              <p:nvPr/>
            </p:nvSpPr>
            <p:spPr>
              <a:xfrm>
                <a:off x="3538654" y="3433190"/>
                <a:ext cx="10441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4392AF-72AC-5B4D-A3B5-B329F5B3D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654" y="3433190"/>
                <a:ext cx="1044118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ine 3">
            <a:extLst>
              <a:ext uri="{FF2B5EF4-FFF2-40B4-BE49-F238E27FC236}">
                <a16:creationId xmlns:a16="http://schemas.microsoft.com/office/drawing/2014/main" id="{DCC1095B-ACB5-174D-A30A-0DDB347EE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7511" y="2388159"/>
            <a:ext cx="0" cy="285812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28" name="Line 4">
            <a:extLst>
              <a:ext uri="{FF2B5EF4-FFF2-40B4-BE49-F238E27FC236}">
                <a16:creationId xmlns:a16="http://schemas.microsoft.com/office/drawing/2014/main" id="{5484B19A-BF17-C94C-A6D5-4CD8F600D9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7511" y="5246281"/>
            <a:ext cx="28784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r" defTabSz="914400" rtl="1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A892956-A6A6-924C-9A66-DE77BC3CD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7892" y="5316185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A892956-A6A6-924C-9A66-DE77BC3CD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67892" y="5316185"/>
                <a:ext cx="351635" cy="3636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92B9005-1C33-094C-A7DA-754964197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6888" y="2229428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92B9005-1C33-094C-A7DA-754964197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6888" y="2229428"/>
                <a:ext cx="351635" cy="363627"/>
              </a:xfrm>
              <a:prstGeom prst="rect">
                <a:avLst/>
              </a:prstGeom>
              <a:blipFill>
                <a:blip r:embed="rId5"/>
                <a:stretch>
                  <a:fillRect b="-101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C56D746-BC08-E148-8426-D1B36B14364B}"/>
                  </a:ext>
                </a:extLst>
              </p:cNvPr>
              <p:cNvSpPr txBox="1"/>
              <p:nvPr/>
            </p:nvSpPr>
            <p:spPr>
              <a:xfrm>
                <a:off x="8610600" y="3498518"/>
                <a:ext cx="1275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C56D746-BC08-E148-8426-D1B36B143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3498518"/>
                <a:ext cx="1275323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>
            <a:extLst>
              <a:ext uri="{FF2B5EF4-FFF2-40B4-BE49-F238E27FC236}">
                <a16:creationId xmlns:a16="http://schemas.microsoft.com/office/drawing/2014/main" id="{0C306E0C-C117-A243-8A1E-F8C8847C5BEF}"/>
              </a:ext>
            </a:extLst>
          </p:cNvPr>
          <p:cNvSpPr/>
          <p:nvPr/>
        </p:nvSpPr>
        <p:spPr>
          <a:xfrm rot="5961427">
            <a:off x="30788" y="1817966"/>
            <a:ext cx="3744919" cy="3146371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436EBE-0BC6-674F-8535-EBD453A0EE8A}"/>
              </a:ext>
            </a:extLst>
          </p:cNvPr>
          <p:cNvSpPr txBox="1"/>
          <p:nvPr/>
        </p:nvSpPr>
        <p:spPr>
          <a:xfrm>
            <a:off x="1067480" y="5620586"/>
            <a:ext cx="3407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lang="en-US" dirty="0" smtClean="0">
                <a:solidFill>
                  <a:srgbClr val="FF0000"/>
                </a:solidFill>
              </a:rPr>
              <a:t>convex</a:t>
            </a:r>
            <a:endParaRPr lang="he-IL" dirty="0">
              <a:solidFill>
                <a:srgbClr val="FF0000"/>
              </a:solidFill>
            </a:endParaRPr>
          </a:p>
          <a:p>
            <a:pPr marL="0" algn="l" defTabSz="914400" eaLnBrk="1" latinLnBrk="0" hangingPunct="1"/>
            <a:r>
              <a:rPr lang="en-US" dirty="0" smtClean="0"/>
              <a:t>increasing returns to scale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945038-0439-8941-8A0E-2FA9072A5BFD}"/>
              </a:ext>
            </a:extLst>
          </p:cNvPr>
          <p:cNvSpPr txBox="1"/>
          <p:nvPr/>
        </p:nvSpPr>
        <p:spPr>
          <a:xfrm>
            <a:off x="5459896" y="5583905"/>
            <a:ext cx="1046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3200" dirty="0"/>
              <a:t>?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92B9005-1C33-094C-A7DA-754964197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7439" y="2206345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92B9005-1C33-094C-A7DA-754964197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7439" y="2206345"/>
                <a:ext cx="351635" cy="363627"/>
              </a:xfrm>
              <a:prstGeom prst="rect">
                <a:avLst/>
              </a:prstGeom>
              <a:blipFill>
                <a:blip r:embed="rId7"/>
                <a:stretch>
                  <a:fillRect b="-8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5436EBE-0BC6-674F-8535-EBD453A0EE8A}"/>
              </a:ext>
            </a:extLst>
          </p:cNvPr>
          <p:cNvSpPr txBox="1"/>
          <p:nvPr/>
        </p:nvSpPr>
        <p:spPr>
          <a:xfrm>
            <a:off x="6996886" y="5620453"/>
            <a:ext cx="3407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lang="en-US" dirty="0" smtClean="0">
                <a:solidFill>
                  <a:srgbClr val="FF0000"/>
                </a:solidFill>
              </a:rPr>
              <a:t>concave</a:t>
            </a:r>
            <a:endParaRPr lang="he-IL" dirty="0">
              <a:solidFill>
                <a:srgbClr val="FF0000"/>
              </a:solidFill>
            </a:endParaRPr>
          </a:p>
          <a:p>
            <a:pPr marL="0" algn="l" defTabSz="914400" eaLnBrk="1" latinLnBrk="0" hangingPunct="1"/>
            <a:r>
              <a:rPr lang="en-US" dirty="0" smtClean="0"/>
              <a:t>decreasing returns to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8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Wait – is it concave or convex?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52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62602-9025-BB41-B303-811E572511FB}"/>
              </a:ext>
            </a:extLst>
          </p:cNvPr>
          <p:cNvSpPr txBox="1"/>
          <p:nvPr/>
        </p:nvSpPr>
        <p:spPr>
          <a:xfrm>
            <a:off x="1123521" y="1488755"/>
            <a:ext cx="1015924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>
              <a:lnSpc>
                <a:spcPct val="150000"/>
              </a:lnSpc>
            </a:pPr>
            <a:r>
              <a:rPr lang="en-US" sz="2400" dirty="0" smtClean="0"/>
              <a:t>The question is whether the </a:t>
            </a:r>
            <a:r>
              <a:rPr lang="en-US" sz="2400" dirty="0" smtClean="0">
                <a:solidFill>
                  <a:srgbClr val="FF0000"/>
                </a:solidFill>
              </a:rPr>
              <a:t>set</a:t>
            </a:r>
            <a:r>
              <a:rPr lang="en-US" sz="2400" dirty="0" smtClean="0"/>
              <a:t> that is </a:t>
            </a:r>
            <a:r>
              <a:rPr lang="en-US" sz="2400" dirty="0" smtClean="0">
                <a:solidFill>
                  <a:srgbClr val="0070C0"/>
                </a:solidFill>
              </a:rPr>
              <a:t>above/below</a:t>
            </a:r>
            <a:r>
              <a:rPr lang="en-US" sz="2400" dirty="0" smtClean="0"/>
              <a:t> the graph is </a:t>
            </a:r>
            <a:r>
              <a:rPr lang="en-US" sz="2400" dirty="0" smtClean="0">
                <a:solidFill>
                  <a:srgbClr val="FF0000"/>
                </a:solidFill>
              </a:rPr>
              <a:t>convex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A4877FB6-615F-6D4C-91F6-A1DDAA4A7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6749" y="2388159"/>
            <a:ext cx="0" cy="285812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3D38D305-BCC5-3649-85BD-5ECF969B37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6749" y="5246281"/>
            <a:ext cx="28784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r" defTabSz="914400" rtl="1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731E56-97B1-0544-86EE-013D9D1461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1835" y="5322532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731E56-97B1-0544-86EE-013D9D146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1835" y="5322532"/>
                <a:ext cx="351635" cy="3636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>
            <a:extLst>
              <a:ext uri="{FF2B5EF4-FFF2-40B4-BE49-F238E27FC236}">
                <a16:creationId xmlns:a16="http://schemas.microsoft.com/office/drawing/2014/main" id="{7E504555-0BA6-364F-B74A-A185EF00E2F5}"/>
              </a:ext>
            </a:extLst>
          </p:cNvPr>
          <p:cNvSpPr/>
          <p:nvPr/>
        </p:nvSpPr>
        <p:spPr>
          <a:xfrm rot="16612127">
            <a:off x="6706608" y="3865133"/>
            <a:ext cx="3744919" cy="3146371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4392AF-72AC-5B4D-A3B5-B329F5B3D8AD}"/>
                  </a:ext>
                </a:extLst>
              </p:cNvPr>
              <p:cNvSpPr txBox="1"/>
              <p:nvPr/>
            </p:nvSpPr>
            <p:spPr>
              <a:xfrm>
                <a:off x="3538654" y="3433190"/>
                <a:ext cx="10441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4392AF-72AC-5B4D-A3B5-B329F5B3D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654" y="3433190"/>
                <a:ext cx="1044118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ine 3">
            <a:extLst>
              <a:ext uri="{FF2B5EF4-FFF2-40B4-BE49-F238E27FC236}">
                <a16:creationId xmlns:a16="http://schemas.microsoft.com/office/drawing/2014/main" id="{DCC1095B-ACB5-174D-A30A-0DDB347EE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7511" y="2388159"/>
            <a:ext cx="0" cy="285812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28" name="Line 4">
            <a:extLst>
              <a:ext uri="{FF2B5EF4-FFF2-40B4-BE49-F238E27FC236}">
                <a16:creationId xmlns:a16="http://schemas.microsoft.com/office/drawing/2014/main" id="{5484B19A-BF17-C94C-A6D5-4CD8F600D9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7511" y="5246281"/>
            <a:ext cx="28784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r" defTabSz="914400" rtl="1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A892956-A6A6-924C-9A66-DE77BC3CD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7892" y="5316185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A892956-A6A6-924C-9A66-DE77BC3CD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67892" y="5316185"/>
                <a:ext cx="351635" cy="3636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92B9005-1C33-094C-A7DA-754964197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6888" y="2229428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92B9005-1C33-094C-A7DA-754964197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6888" y="2229428"/>
                <a:ext cx="351635" cy="363627"/>
              </a:xfrm>
              <a:prstGeom prst="rect">
                <a:avLst/>
              </a:prstGeom>
              <a:blipFill>
                <a:blip r:embed="rId5"/>
                <a:stretch>
                  <a:fillRect b="-101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C56D746-BC08-E148-8426-D1B36B14364B}"/>
                  </a:ext>
                </a:extLst>
              </p:cNvPr>
              <p:cNvSpPr txBox="1"/>
              <p:nvPr/>
            </p:nvSpPr>
            <p:spPr>
              <a:xfrm>
                <a:off x="8610600" y="3498518"/>
                <a:ext cx="1275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C56D746-BC08-E148-8426-D1B36B143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3498518"/>
                <a:ext cx="1275323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>
            <a:extLst>
              <a:ext uri="{FF2B5EF4-FFF2-40B4-BE49-F238E27FC236}">
                <a16:creationId xmlns:a16="http://schemas.microsoft.com/office/drawing/2014/main" id="{0C306E0C-C117-A243-8A1E-F8C8847C5BEF}"/>
              </a:ext>
            </a:extLst>
          </p:cNvPr>
          <p:cNvSpPr/>
          <p:nvPr/>
        </p:nvSpPr>
        <p:spPr>
          <a:xfrm rot="5961427">
            <a:off x="30788" y="1817966"/>
            <a:ext cx="3744919" cy="3146371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436EBE-0BC6-674F-8535-EBD453A0EE8A}"/>
              </a:ext>
            </a:extLst>
          </p:cNvPr>
          <p:cNvSpPr txBox="1"/>
          <p:nvPr/>
        </p:nvSpPr>
        <p:spPr>
          <a:xfrm>
            <a:off x="1067480" y="5620586"/>
            <a:ext cx="3667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lang="en-US" dirty="0" smtClean="0">
                <a:solidFill>
                  <a:srgbClr val="FF0000"/>
                </a:solidFill>
              </a:rPr>
              <a:t>Convex function</a:t>
            </a:r>
            <a:endParaRPr lang="he-IL" dirty="0">
              <a:solidFill>
                <a:srgbClr val="FF0000"/>
              </a:solidFill>
            </a:endParaRPr>
          </a:p>
          <a:p>
            <a:pPr marL="0" algn="l" defTabSz="914400" eaLnBrk="1" latinLnBrk="0" hangingPunct="1"/>
            <a:r>
              <a:rPr lang="en-US" dirty="0" smtClean="0"/>
              <a:t>the set </a:t>
            </a:r>
            <a:r>
              <a:rPr lang="en-US" dirty="0" smtClean="0">
                <a:solidFill>
                  <a:srgbClr val="0070C0"/>
                </a:solidFill>
              </a:rPr>
              <a:t>above</a:t>
            </a:r>
            <a:r>
              <a:rPr lang="en-US" dirty="0" smtClean="0"/>
              <a:t> the graph is convex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92B9005-1C33-094C-A7DA-754964197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7439" y="2206345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92B9005-1C33-094C-A7DA-754964197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7439" y="2206345"/>
                <a:ext cx="351635" cy="363627"/>
              </a:xfrm>
              <a:prstGeom prst="rect">
                <a:avLst/>
              </a:prstGeom>
              <a:blipFill>
                <a:blip r:embed="rId7"/>
                <a:stretch>
                  <a:fillRect b="-8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7348451" y="4352898"/>
            <a:ext cx="25877" cy="8933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637822" y="3985696"/>
            <a:ext cx="33425" cy="12605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94042" y="3752193"/>
            <a:ext cx="32829" cy="15060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363227" y="3617856"/>
            <a:ext cx="44258" cy="1622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720618" y="3549982"/>
            <a:ext cx="54922" cy="16843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982245" y="3337886"/>
            <a:ext cx="0" cy="19203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388156" y="3351391"/>
            <a:ext cx="0" cy="17687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283513" y="3386880"/>
            <a:ext cx="1311" cy="8004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867134" y="3337886"/>
            <a:ext cx="11372" cy="146170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5436EBE-0BC6-674F-8535-EBD453A0EE8A}"/>
              </a:ext>
            </a:extLst>
          </p:cNvPr>
          <p:cNvSpPr txBox="1"/>
          <p:nvPr/>
        </p:nvSpPr>
        <p:spPr>
          <a:xfrm>
            <a:off x="6968523" y="5620586"/>
            <a:ext cx="3667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lang="en-US" dirty="0" smtClean="0">
                <a:solidFill>
                  <a:srgbClr val="FF0000"/>
                </a:solidFill>
              </a:rPr>
              <a:t>Concave function</a:t>
            </a:r>
            <a:endParaRPr lang="he-IL" dirty="0">
              <a:solidFill>
                <a:srgbClr val="FF0000"/>
              </a:solidFill>
            </a:endParaRPr>
          </a:p>
          <a:p>
            <a:pPr marL="0" algn="l" defTabSz="914400" eaLnBrk="1" latinLnBrk="0" hangingPunct="1"/>
            <a:r>
              <a:rPr lang="en-US" dirty="0" smtClean="0"/>
              <a:t>the set </a:t>
            </a:r>
            <a:r>
              <a:rPr lang="en-US" dirty="0" smtClean="0">
                <a:solidFill>
                  <a:srgbClr val="0070C0"/>
                </a:solidFill>
              </a:rPr>
              <a:t>below</a:t>
            </a:r>
            <a:r>
              <a:rPr lang="en-US" dirty="0" smtClean="0"/>
              <a:t> the graph is convex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78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The strings and the graph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53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62602-9025-BB41-B303-811E572511FB}"/>
              </a:ext>
            </a:extLst>
          </p:cNvPr>
          <p:cNvSpPr txBox="1"/>
          <p:nvPr/>
        </p:nvSpPr>
        <p:spPr>
          <a:xfrm>
            <a:off x="1456735" y="1488755"/>
            <a:ext cx="355706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>
              <a:lnSpc>
                <a:spcPct val="150000"/>
              </a:lnSpc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00B050"/>
                </a:solidFill>
              </a:rPr>
              <a:t>string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70C0"/>
                </a:solidFill>
              </a:rPr>
              <a:t>never below </a:t>
            </a:r>
            <a:r>
              <a:rPr lang="en-US" dirty="0" smtClean="0"/>
              <a:t>the graph</a:t>
            </a:r>
          </a:p>
          <a:p>
            <a:pPr marL="0" algn="l" defTabSz="914400" eaLnBrk="1" latinLnBrk="0" hangingPunct="1">
              <a:lnSpc>
                <a:spcPct val="150000"/>
              </a:lnSpc>
            </a:pPr>
            <a:r>
              <a:rPr lang="en-US" dirty="0" smtClean="0"/>
              <a:t>for a </a:t>
            </a:r>
            <a:r>
              <a:rPr lang="en-US" dirty="0" smtClean="0">
                <a:solidFill>
                  <a:srgbClr val="FF0000"/>
                </a:solidFill>
              </a:rPr>
              <a:t>convex</a:t>
            </a:r>
            <a:r>
              <a:rPr lang="en-US" dirty="0" smtClean="0"/>
              <a:t> function </a:t>
            </a:r>
            <a:r>
              <a:rPr lang="he-IL" sz="2400" dirty="0" smtClean="0"/>
              <a:t>	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A4877FB6-615F-6D4C-91F6-A1DDAA4A7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6749" y="2388159"/>
            <a:ext cx="0" cy="285812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3D38D305-BCC5-3649-85BD-5ECF969B37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6749" y="5246281"/>
            <a:ext cx="28784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r" defTabSz="914400" rtl="1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731E56-97B1-0544-86EE-013D9D1461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1835" y="5322532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731E56-97B1-0544-86EE-013D9D146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1835" y="5322532"/>
                <a:ext cx="351635" cy="3636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>
            <a:extLst>
              <a:ext uri="{FF2B5EF4-FFF2-40B4-BE49-F238E27FC236}">
                <a16:creationId xmlns:a16="http://schemas.microsoft.com/office/drawing/2014/main" id="{7E504555-0BA6-364F-B74A-A185EF00E2F5}"/>
              </a:ext>
            </a:extLst>
          </p:cNvPr>
          <p:cNvSpPr/>
          <p:nvPr/>
        </p:nvSpPr>
        <p:spPr>
          <a:xfrm rot="16612127">
            <a:off x="6706608" y="3865133"/>
            <a:ext cx="3744919" cy="3146371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4392AF-72AC-5B4D-A3B5-B329F5B3D8AD}"/>
                  </a:ext>
                </a:extLst>
              </p:cNvPr>
              <p:cNvSpPr txBox="1"/>
              <p:nvPr/>
            </p:nvSpPr>
            <p:spPr>
              <a:xfrm>
                <a:off x="3538654" y="3433190"/>
                <a:ext cx="10441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4392AF-72AC-5B4D-A3B5-B329F5B3D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654" y="3433190"/>
                <a:ext cx="1044118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ine 3">
            <a:extLst>
              <a:ext uri="{FF2B5EF4-FFF2-40B4-BE49-F238E27FC236}">
                <a16:creationId xmlns:a16="http://schemas.microsoft.com/office/drawing/2014/main" id="{DCC1095B-ACB5-174D-A30A-0DDB347EE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7511" y="2388159"/>
            <a:ext cx="0" cy="285812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28" name="Line 4">
            <a:extLst>
              <a:ext uri="{FF2B5EF4-FFF2-40B4-BE49-F238E27FC236}">
                <a16:creationId xmlns:a16="http://schemas.microsoft.com/office/drawing/2014/main" id="{5484B19A-BF17-C94C-A6D5-4CD8F600D9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7511" y="5246281"/>
            <a:ext cx="28784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r" defTabSz="914400" rtl="1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A892956-A6A6-924C-9A66-DE77BC3CD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7892" y="5316185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A892956-A6A6-924C-9A66-DE77BC3CD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67892" y="5316185"/>
                <a:ext cx="351635" cy="3636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92B9005-1C33-094C-A7DA-754964197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6888" y="2229428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92B9005-1C33-094C-A7DA-754964197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6888" y="2229428"/>
                <a:ext cx="351635" cy="363627"/>
              </a:xfrm>
              <a:prstGeom prst="rect">
                <a:avLst/>
              </a:prstGeom>
              <a:blipFill>
                <a:blip r:embed="rId5"/>
                <a:stretch>
                  <a:fillRect b="-101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C56D746-BC08-E148-8426-D1B36B14364B}"/>
                  </a:ext>
                </a:extLst>
              </p:cNvPr>
              <p:cNvSpPr txBox="1"/>
              <p:nvPr/>
            </p:nvSpPr>
            <p:spPr>
              <a:xfrm>
                <a:off x="8610600" y="3498518"/>
                <a:ext cx="1275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C56D746-BC08-E148-8426-D1B36B143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3498518"/>
                <a:ext cx="1275323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>
            <a:extLst>
              <a:ext uri="{FF2B5EF4-FFF2-40B4-BE49-F238E27FC236}">
                <a16:creationId xmlns:a16="http://schemas.microsoft.com/office/drawing/2014/main" id="{0C306E0C-C117-A243-8A1E-F8C8847C5BEF}"/>
              </a:ext>
            </a:extLst>
          </p:cNvPr>
          <p:cNvSpPr/>
          <p:nvPr/>
        </p:nvSpPr>
        <p:spPr>
          <a:xfrm rot="5961427">
            <a:off x="30788" y="1817966"/>
            <a:ext cx="3744919" cy="3146371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92B9005-1C33-094C-A7DA-754964197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7439" y="2206345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92B9005-1C33-094C-A7DA-754964197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7439" y="2206345"/>
                <a:ext cx="351635" cy="363627"/>
              </a:xfrm>
              <a:prstGeom prst="rect">
                <a:avLst/>
              </a:prstGeom>
              <a:blipFill>
                <a:blip r:embed="rId7"/>
                <a:stretch>
                  <a:fillRect b="-8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7348451" y="4352898"/>
            <a:ext cx="25877" cy="8933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637822" y="3985696"/>
            <a:ext cx="33425" cy="12605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94042" y="3752193"/>
            <a:ext cx="32829" cy="15060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363227" y="3617856"/>
            <a:ext cx="44258" cy="1622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720618" y="3549982"/>
            <a:ext cx="54922" cy="16843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982245" y="3337886"/>
            <a:ext cx="0" cy="19203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388156" y="3351391"/>
            <a:ext cx="0" cy="17687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283513" y="3386880"/>
            <a:ext cx="1311" cy="8004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867134" y="3337886"/>
            <a:ext cx="11372" cy="146170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207994" y="3549982"/>
            <a:ext cx="1512624" cy="10535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995671" y="3867850"/>
            <a:ext cx="1419373" cy="136650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A162602-9025-BB41-B303-811E572511FB}"/>
              </a:ext>
            </a:extLst>
          </p:cNvPr>
          <p:cNvSpPr txBox="1"/>
          <p:nvPr/>
        </p:nvSpPr>
        <p:spPr>
          <a:xfrm>
            <a:off x="6968523" y="1449672"/>
            <a:ext cx="355706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>
              <a:lnSpc>
                <a:spcPct val="150000"/>
              </a:lnSpc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00B050"/>
                </a:solidFill>
              </a:rPr>
              <a:t>string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70C0"/>
                </a:solidFill>
              </a:rPr>
              <a:t>never above </a:t>
            </a:r>
            <a:r>
              <a:rPr lang="en-US" dirty="0" smtClean="0"/>
              <a:t>the graph</a:t>
            </a:r>
          </a:p>
          <a:p>
            <a:pPr marL="0" algn="l" defTabSz="914400" eaLnBrk="1" latinLnBrk="0" hangingPunct="1">
              <a:lnSpc>
                <a:spcPct val="150000"/>
              </a:lnSpc>
            </a:pPr>
            <a:r>
              <a:rPr lang="en-US" dirty="0" smtClean="0"/>
              <a:t>for a </a:t>
            </a:r>
            <a:r>
              <a:rPr lang="en-US" dirty="0" smtClean="0">
                <a:solidFill>
                  <a:srgbClr val="FF0000"/>
                </a:solidFill>
              </a:rPr>
              <a:t>concave</a:t>
            </a:r>
            <a:r>
              <a:rPr lang="en-US" dirty="0" smtClean="0"/>
              <a:t> function </a:t>
            </a:r>
            <a:r>
              <a:rPr lang="he-IL" sz="2400" dirty="0" smtClean="0"/>
              <a:t>	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436EBE-0BC6-674F-8535-EBD453A0EE8A}"/>
              </a:ext>
            </a:extLst>
          </p:cNvPr>
          <p:cNvSpPr txBox="1"/>
          <p:nvPr/>
        </p:nvSpPr>
        <p:spPr>
          <a:xfrm>
            <a:off x="6968523" y="5577796"/>
            <a:ext cx="3667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lang="en-US" dirty="0" smtClean="0">
                <a:solidFill>
                  <a:srgbClr val="FF0000"/>
                </a:solidFill>
              </a:rPr>
              <a:t>Concave function</a:t>
            </a:r>
            <a:endParaRPr lang="he-IL" dirty="0">
              <a:solidFill>
                <a:srgbClr val="FF0000"/>
              </a:solidFill>
            </a:endParaRPr>
          </a:p>
          <a:p>
            <a:pPr marL="0" algn="l" defTabSz="914400" eaLnBrk="1" latinLnBrk="0" hangingPunct="1"/>
            <a:r>
              <a:rPr lang="en-US" dirty="0" smtClean="0"/>
              <a:t>the set </a:t>
            </a:r>
            <a:r>
              <a:rPr lang="en-US" dirty="0" smtClean="0">
                <a:solidFill>
                  <a:srgbClr val="0070C0"/>
                </a:solidFill>
              </a:rPr>
              <a:t>below</a:t>
            </a:r>
            <a:r>
              <a:rPr lang="en-US" dirty="0" smtClean="0"/>
              <a:t> the graph is convex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436EBE-0BC6-674F-8535-EBD453A0EE8A}"/>
              </a:ext>
            </a:extLst>
          </p:cNvPr>
          <p:cNvSpPr txBox="1"/>
          <p:nvPr/>
        </p:nvSpPr>
        <p:spPr>
          <a:xfrm>
            <a:off x="1456735" y="5597017"/>
            <a:ext cx="3667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lang="en-US" dirty="0" smtClean="0">
                <a:solidFill>
                  <a:srgbClr val="FF0000"/>
                </a:solidFill>
              </a:rPr>
              <a:t>Convex function</a:t>
            </a:r>
            <a:endParaRPr lang="he-IL" dirty="0">
              <a:solidFill>
                <a:srgbClr val="FF0000"/>
              </a:solidFill>
            </a:endParaRPr>
          </a:p>
          <a:p>
            <a:pPr marL="0" algn="l" defTabSz="914400" eaLnBrk="1" latinLnBrk="0" hangingPunct="1"/>
            <a:r>
              <a:rPr lang="en-US" dirty="0" smtClean="0"/>
              <a:t>the set </a:t>
            </a:r>
            <a:r>
              <a:rPr lang="en-US" dirty="0" smtClean="0">
                <a:solidFill>
                  <a:srgbClr val="0070C0"/>
                </a:solidFill>
              </a:rPr>
              <a:t>above</a:t>
            </a:r>
            <a:r>
              <a:rPr lang="en-US" dirty="0" smtClean="0"/>
              <a:t> the graph is convex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Decreasing marginal productivity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54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62602-9025-BB41-B303-811E572511FB}"/>
              </a:ext>
            </a:extLst>
          </p:cNvPr>
          <p:cNvSpPr txBox="1"/>
          <p:nvPr/>
        </p:nvSpPr>
        <p:spPr>
          <a:xfrm>
            <a:off x="2533355" y="2292893"/>
            <a:ext cx="72848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eaLnBrk="1" latinLnBrk="0" hangingPunct="1">
              <a:lnSpc>
                <a:spcPct val="150000"/>
              </a:lnSpc>
            </a:pPr>
            <a:r>
              <a:rPr lang="en-US" sz="2800" dirty="0" smtClean="0"/>
              <a:t>Makes sense in a </a:t>
            </a:r>
            <a:r>
              <a:rPr lang="en-US" sz="2800" dirty="0" smtClean="0">
                <a:solidFill>
                  <a:srgbClr val="0070C0"/>
                </a:solidFill>
              </a:rPr>
              <a:t>variety of examples</a:t>
            </a:r>
            <a:r>
              <a:rPr lang="en-US" sz="2800" dirty="0" smtClean="0"/>
              <a:t>:</a:t>
            </a:r>
          </a:p>
          <a:p>
            <a:pPr marL="457200" indent="-457200" algn="l" defTabSz="91440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Climb a tree to pick apples</a:t>
            </a:r>
            <a:endParaRPr lang="he-IL" sz="2800" dirty="0"/>
          </a:p>
          <a:p>
            <a:pPr marL="457200" indent="-457200" algn="l" defTabSz="91440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Study for an exam</a:t>
            </a:r>
            <a:endParaRPr lang="he-IL" sz="2800" dirty="0"/>
          </a:p>
          <a:p>
            <a:pPr marL="457200" indent="-457200" algn="l" defTabSz="91440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Add workers to a limited space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63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Fixed and variable costs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55</a:t>
            </a:fld>
            <a:endParaRPr lang="en-US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5073710D-DDED-0F4F-8588-1FA4CCFEA6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9355" y="1849419"/>
            <a:ext cx="0" cy="285812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384BECDE-FDBE-704B-8557-47B1C86A0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9355" y="4707541"/>
            <a:ext cx="28784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r" defTabSz="914400" rtl="1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A5592A-7586-554A-B130-70BD5D9CE60F}"/>
                  </a:ext>
                </a:extLst>
              </p:cNvPr>
              <p:cNvSpPr txBox="1"/>
              <p:nvPr/>
            </p:nvSpPr>
            <p:spPr>
              <a:xfrm>
                <a:off x="6847366" y="2561303"/>
                <a:ext cx="1120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A5592A-7586-554A-B130-70BD5D9CE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366" y="2561303"/>
                <a:ext cx="1120804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9">
            <a:extLst>
              <a:ext uri="{FF2B5EF4-FFF2-40B4-BE49-F238E27FC236}">
                <a16:creationId xmlns:a16="http://schemas.microsoft.com/office/drawing/2014/main" id="{A3AB7D99-4859-9C42-B269-2CEDC1A51EF9}"/>
              </a:ext>
            </a:extLst>
          </p:cNvPr>
          <p:cNvSpPr/>
          <p:nvPr/>
        </p:nvSpPr>
        <p:spPr>
          <a:xfrm rot="16612127">
            <a:off x="5281031" y="3281885"/>
            <a:ext cx="3882133" cy="3189023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0E5536-B951-5143-BADB-5D246922397B}"/>
              </a:ext>
            </a:extLst>
          </p:cNvPr>
          <p:cNvCxnSpPr>
            <a:cxnSpLocks/>
          </p:cNvCxnSpPr>
          <p:nvPr/>
        </p:nvCxnSpPr>
        <p:spPr>
          <a:xfrm flipH="1">
            <a:off x="4529355" y="4675467"/>
            <a:ext cx="110967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C4508C5-3109-6F4D-A1CC-517E41E61763}"/>
                  </a:ext>
                </a:extLst>
              </p:cNvPr>
              <p:cNvSpPr txBox="1"/>
              <p:nvPr/>
            </p:nvSpPr>
            <p:spPr>
              <a:xfrm>
                <a:off x="3555851" y="5266630"/>
                <a:ext cx="5386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is neither convex nor concave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C4508C5-3109-6F4D-A1CC-517E41E61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851" y="5266630"/>
                <a:ext cx="5386672" cy="461665"/>
              </a:xfrm>
              <a:prstGeom prst="rect">
                <a:avLst/>
              </a:prstGeom>
              <a:blipFill>
                <a:blip r:embed="rId3"/>
                <a:stretch>
                  <a:fillRect l="-90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92B9005-1C33-094C-A7DA-754964197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2675" y="1667605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92B9005-1C33-094C-A7DA-754964197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2675" y="1667605"/>
                <a:ext cx="351635" cy="363627"/>
              </a:xfrm>
              <a:prstGeom prst="rect">
                <a:avLst/>
              </a:prstGeom>
              <a:blipFill>
                <a:blip r:embed="rId4"/>
                <a:stretch>
                  <a:fillRect b="-101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92B9005-1C33-094C-A7DA-754964197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83662" y="4828390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92B9005-1C33-094C-A7DA-754964197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83662" y="4828390"/>
                <a:ext cx="351635" cy="363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73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Several production factors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56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B15BC2-1BE6-E04B-A0E6-75FB3291984C}"/>
                  </a:ext>
                </a:extLst>
              </p:cNvPr>
              <p:cNvSpPr txBox="1"/>
              <p:nvPr/>
            </p:nvSpPr>
            <p:spPr>
              <a:xfrm>
                <a:off x="2060603" y="1884417"/>
                <a:ext cx="7659757" cy="3847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he-IL" sz="2400" dirty="0" smtClean="0"/>
                  <a:t>–</a:t>
                </a:r>
                <a:r>
                  <a:rPr lang="en-US" sz="240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400" i="0" dirty="0" smtClean="0">
                    <a:latin typeface="+mj-lt"/>
                  </a:rPr>
                  <a:t>quantity of production factor 1</a:t>
                </a:r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  <a:r>
                  <a:rPr lang="he-IL" sz="2400" dirty="0"/>
                  <a:t>–</a:t>
                </a:r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/>
                  <a:t>quantity of production factor </a:t>
                </a:r>
                <a:r>
                  <a:rPr lang="en-US" sz="2400" dirty="0" smtClean="0"/>
                  <a:t>2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he-IL" sz="2400" dirty="0"/>
                  <a:t> – </a:t>
                </a:r>
                <a:r>
                  <a:rPr lang="en-US" sz="2400" dirty="0"/>
                  <a:t> quantity of </a:t>
                </a:r>
                <a:r>
                  <a:rPr lang="en-US" sz="2400" dirty="0" smtClean="0"/>
                  <a:t>the output</a:t>
                </a:r>
              </a:p>
              <a:p>
                <a:pPr>
                  <a:lnSpc>
                    <a:spcPct val="150000"/>
                  </a:lnSpc>
                </a:pPr>
                <a:endParaRPr lang="he-IL" sz="2400" dirty="0"/>
              </a:p>
              <a:p>
                <a:pPr algn="l"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Technology</a:t>
                </a:r>
                <a:r>
                  <a:rPr lang="en-US" sz="2400" dirty="0" smtClean="0"/>
                  <a:t> is given by</a:t>
                </a:r>
                <a:endParaRPr lang="en-US" sz="2400" dirty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algn="r" defTabSz="914400" rtl="1" eaLnBrk="1" latinLnBrk="0" hangingPunct="1"/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B15BC2-1BE6-E04B-A0E6-75FB32919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603" y="1884417"/>
                <a:ext cx="7659757" cy="3847207"/>
              </a:xfrm>
              <a:prstGeom prst="rect">
                <a:avLst/>
              </a:prstGeom>
              <a:blipFill>
                <a:blip r:embed="rId2"/>
                <a:stretch>
                  <a:fillRect l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7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The profit function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57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B15BC2-1BE6-E04B-A0E6-75FB3291984C}"/>
                  </a:ext>
                </a:extLst>
              </p:cNvPr>
              <p:cNvSpPr txBox="1"/>
              <p:nvPr/>
            </p:nvSpPr>
            <p:spPr>
              <a:xfrm>
                <a:off x="2107096" y="1690688"/>
                <a:ext cx="7659757" cy="3735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:endParaRPr lang="he-IL" sz="2400" dirty="0" smtClean="0">
                  <a:ea typeface="Cambria Math" panose="02040503050406030204" pitchFamily="18" charset="0"/>
                </a:endParaRPr>
              </a:p>
              <a:p>
                <a:pPr marL="0" algn="r" defTabSz="914400" rtl="1" eaLnBrk="1" latinLnBrk="0" hangingPunct="1"/>
                <a:endParaRPr lang="en-US" sz="2400" b="0" dirty="0">
                  <a:ea typeface="Cambria Math" panose="02040503050406030204" pitchFamily="18" charset="0"/>
                </a:endParaRPr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400" dirty="0">
                  <a:ea typeface="Cambria Math" panose="02040503050406030204" pitchFamily="18" charset="0"/>
                </a:endParaRPr>
              </a:p>
              <a:p>
                <a:pPr marL="0" algn="r" defTabSz="914400" rtl="1" eaLnBrk="1" latinLnBrk="0" hangingPunct="1"/>
                <a:endParaRPr lang="en-US" sz="2400" b="0" dirty="0"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– price of</a:t>
                </a:r>
                <a:r>
                  <a:rPr lang="he-IL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e-IL" sz="2400" dirty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– price of</a:t>
                </a:r>
                <a:r>
                  <a:rPr lang="he-IL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e-IL" sz="2400" dirty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400" dirty="0"/>
                  <a:t> – price of</a:t>
                </a:r>
                <a:r>
                  <a:rPr lang="he-IL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he-IL" sz="2400" dirty="0"/>
                  <a:t> </a:t>
                </a:r>
                <a:endParaRPr lang="en-US" sz="2400" dirty="0"/>
              </a:p>
              <a:p>
                <a:pPr marL="0" algn="l" defTabSz="914400" eaLnBrk="1" latinLnBrk="0" hangingPunct="1"/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B15BC2-1BE6-E04B-A0E6-75FB32919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96" y="1690688"/>
                <a:ext cx="7659757" cy="3735510"/>
              </a:xfrm>
              <a:prstGeom prst="rect">
                <a:avLst/>
              </a:prstGeom>
              <a:blipFill>
                <a:blip r:embed="rId2"/>
                <a:stretch>
                  <a:fillRect l="-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48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Optimization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58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B15BC2-1BE6-E04B-A0E6-75FB3291984C}"/>
                  </a:ext>
                </a:extLst>
              </p:cNvPr>
              <p:cNvSpPr txBox="1"/>
              <p:nvPr/>
            </p:nvSpPr>
            <p:spPr>
              <a:xfrm>
                <a:off x="2266121" y="1977407"/>
                <a:ext cx="7659757" cy="3322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0" dirty="0" smtClean="0">
                    <a:ea typeface="Cambria Math" panose="02040503050406030204" pitchFamily="18" charset="0"/>
                  </a:rPr>
                  <a:t>Looking for</a:t>
                </a:r>
                <a:endParaRPr lang="en-US" sz="2400" dirty="0"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he-IL" sz="2400" b="0" dirty="0" smtClean="0">
                  <a:ea typeface="Cambria Math" panose="02040503050406030204" pitchFamily="18" charset="0"/>
                </a:endParaRPr>
              </a:p>
              <a:p>
                <a:pPr marL="0" algn="l" defTabSz="914400" eaLnBrk="1" latinLnBrk="0" hangingPunct="1"/>
                <a:r>
                  <a:rPr lang="en-US" sz="2400" dirty="0" smtClean="0">
                    <a:ea typeface="Cambria Math" panose="02040503050406030204" pitchFamily="18" charset="0"/>
                  </a:rPr>
                  <a:t>to maximize</a:t>
                </a:r>
                <a:endParaRPr lang="en-US" sz="2400" b="0" dirty="0">
                  <a:ea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400" dirty="0" smtClean="0"/>
                  <a:t>subject to</a:t>
                </a:r>
                <a:endParaRPr lang="he-IL" sz="2400" dirty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 marL="0" algn="r" defTabSz="914400" rtl="1" eaLnBrk="1" latinLnBrk="0" hangingPunct="1"/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B15BC2-1BE6-E04B-A0E6-75FB32919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121" y="1977407"/>
                <a:ext cx="7659757" cy="3322384"/>
              </a:xfrm>
              <a:prstGeom prst="rect">
                <a:avLst/>
              </a:prstGeom>
              <a:blipFill>
                <a:blip r:embed="rId2"/>
                <a:stretch>
                  <a:fillRect l="-1274" t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3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Here</a:t>
            </a:r>
            <a:r>
              <a:rPr lang="he-IL" dirty="0" smtClean="0">
                <a:solidFill>
                  <a:srgbClr val="7030A0"/>
                </a:solidFill>
                <a:cs typeface="+mn-cs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Lagrange</a:t>
            </a:r>
            <a:r>
              <a:rPr lang="he-IL" dirty="0">
                <a:solidFill>
                  <a:srgbClr val="7030A0"/>
                </a:solidFill>
                <a:cs typeface="+mn-cs"/>
              </a:rPr>
              <a:t> </a:t>
            </a:r>
            <a:r>
              <a:rPr lang="en-US" dirty="0" smtClean="0">
                <a:solidFill>
                  <a:srgbClr val="7030A0"/>
                </a:solidFill>
                <a:cs typeface="+mn-cs"/>
              </a:rPr>
              <a:t>is really helpful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59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B15BC2-1BE6-E04B-A0E6-75FB3291984C}"/>
                  </a:ext>
                </a:extLst>
              </p:cNvPr>
              <p:cNvSpPr txBox="1"/>
              <p:nvPr/>
            </p:nvSpPr>
            <p:spPr>
              <a:xfrm>
                <a:off x="1457739" y="1738106"/>
                <a:ext cx="8640417" cy="4442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B15BC2-1BE6-E04B-A0E6-75FB32919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739" y="1738106"/>
                <a:ext cx="8640417" cy="4442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3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rgbClr val="7030A0"/>
                    </a:solidFill>
                    <a:cs typeface="+mn-cs"/>
                  </a:rPr>
                  <a:t>Will the consumer offer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e-IL" dirty="0">
                    <a:solidFill>
                      <a:srgbClr val="7030A0"/>
                    </a:solidFill>
                    <a:cs typeface="+mn-cs"/>
                  </a:rPr>
                  <a:t> </a:t>
                </a:r>
                <a:r>
                  <a:rPr lang="en-US" dirty="0" smtClean="0">
                    <a:solidFill>
                      <a:srgbClr val="7030A0"/>
                    </a:solidFill>
                    <a:cs typeface="+mn-cs"/>
                  </a:rPr>
                  <a:t>and demand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  <a:cs typeface="+mn-cs"/>
                  </a:rPr>
                  <a:t> or the other way around?</a:t>
                </a:r>
                <a:endParaRPr lang="en-US" dirty="0">
                  <a:solidFill>
                    <a:srgbClr val="7030A0"/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406" t="-13825" b="-20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6</a:t>
            </a:fld>
            <a:endParaRPr lang="en-US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2B7A72E8-D9D1-F346-8F3C-3B497E7D92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1785938"/>
            <a:ext cx="0" cy="376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AF02DE19-42C7-8743-BF89-79EEA74A57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548313"/>
            <a:ext cx="3325129" cy="323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A24A11-FF59-044B-BCCE-BFF90AD01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2692" y="5664863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A24A11-FF59-044B-BCCE-BFF90AD011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2692" y="5664863"/>
                <a:ext cx="351635" cy="3636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FB1C99-8299-BB48-BE5B-A0696C3C0CCD}"/>
              </a:ext>
            </a:extLst>
          </p:cNvPr>
          <p:cNvCxnSpPr>
            <a:cxnSpLocks/>
          </p:cNvCxnSpPr>
          <p:nvPr/>
        </p:nvCxnSpPr>
        <p:spPr>
          <a:xfrm>
            <a:off x="2026930" y="2391781"/>
            <a:ext cx="2266774" cy="2803071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39D0935-E598-2146-BF79-6451E58336BF}"/>
              </a:ext>
            </a:extLst>
          </p:cNvPr>
          <p:cNvSpPr/>
          <p:nvPr/>
        </p:nvSpPr>
        <p:spPr>
          <a:xfrm>
            <a:off x="2972052" y="3531265"/>
            <a:ext cx="158884" cy="17647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A1B8DDBC-3F53-374C-90EE-47BAD98EB545}"/>
              </a:ext>
            </a:extLst>
          </p:cNvPr>
          <p:cNvSpPr/>
          <p:nvPr/>
        </p:nvSpPr>
        <p:spPr>
          <a:xfrm rot="10637301">
            <a:off x="2211514" y="1057980"/>
            <a:ext cx="1897606" cy="2577510"/>
          </a:xfrm>
          <a:prstGeom prst="arc">
            <a:avLst>
              <a:gd name="adj1" fmla="val 16200000"/>
              <a:gd name="adj2" fmla="val 18945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1960D46-B0A8-0248-8AD2-7D81A3A168AF}"/>
                  </a:ext>
                </a:extLst>
              </p:cNvPr>
              <p:cNvSpPr txBox="1"/>
              <p:nvPr/>
            </p:nvSpPr>
            <p:spPr>
              <a:xfrm>
                <a:off x="5530215" y="2125180"/>
                <a:ext cx="4147931" cy="3185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914400" eaLnBrk="1" latinLnBrk="0" hangingPunct="1"/>
                <a:r>
                  <a:rPr lang="en-US" sz="2800" dirty="0" smtClean="0"/>
                  <a:t>Compare slopes:</a:t>
                </a:r>
                <a:endParaRPr lang="en-US" sz="2800" dirty="0"/>
              </a:p>
              <a:p>
                <a:pPr marL="0" algn="r" defTabSz="914400" rtl="1" eaLnBrk="1" latinLnBrk="0" hangingPunct="1"/>
                <a:endParaRPr lang="he-IL" sz="2800" dirty="0"/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  <a:p>
                <a:pPr algn="l"/>
                <a:r>
                  <a:rPr lang="en-US" sz="2800" dirty="0" smtClean="0"/>
                  <a:t>with</a:t>
                </a:r>
                <a:endParaRPr lang="he-IL" sz="2800" dirty="0"/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1960D46-B0A8-0248-8AD2-7D81A3A16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215" y="2125180"/>
                <a:ext cx="4147931" cy="3185359"/>
              </a:xfrm>
              <a:prstGeom prst="rect">
                <a:avLst/>
              </a:prstGeom>
              <a:blipFill rotWithShape="1">
                <a:blip r:embed="rId4"/>
                <a:stretch>
                  <a:fillRect l="-2937" t="-1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>
            <a:extLst>
              <a:ext uri="{FF2B5EF4-FFF2-40B4-BE49-F238E27FC236}">
                <a16:creationId xmlns:a16="http://schemas.microsoft.com/office/drawing/2014/main" id="{C3C72DB3-4163-4E43-B673-63BB2B88DBC3}"/>
              </a:ext>
            </a:extLst>
          </p:cNvPr>
          <p:cNvSpPr/>
          <p:nvPr/>
        </p:nvSpPr>
        <p:spPr>
          <a:xfrm rot="10800000">
            <a:off x="3052950" y="2191227"/>
            <a:ext cx="2175820" cy="2452918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BA24A11-FF59-044B-BCCE-BFF90AD01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7755" y="2011545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BA24A11-FF59-044B-BCCE-BFF90AD011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7755" y="2011545"/>
                <a:ext cx="351635" cy="363627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5382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And then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60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B15BC2-1BE6-E04B-A0E6-75FB3291984C}"/>
                  </a:ext>
                </a:extLst>
              </p:cNvPr>
              <p:cNvSpPr txBox="1"/>
              <p:nvPr/>
            </p:nvSpPr>
            <p:spPr>
              <a:xfrm>
                <a:off x="1457739" y="1738106"/>
                <a:ext cx="8640417" cy="1220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he-IL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he-IL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he-IL" sz="24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/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B15BC2-1BE6-E04B-A0E6-75FB32919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739" y="1738106"/>
                <a:ext cx="8640417" cy="12204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BC8DCB-F6DD-3A4D-83BD-55C0B0A4DFC3}"/>
                  </a:ext>
                </a:extLst>
              </p:cNvPr>
              <p:cNvSpPr txBox="1"/>
              <p:nvPr/>
            </p:nvSpPr>
            <p:spPr>
              <a:xfrm>
                <a:off x="2345635" y="3068843"/>
                <a:ext cx="1643269" cy="768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BC8DCB-F6DD-3A4D-83BD-55C0B0A4D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635" y="3068843"/>
                <a:ext cx="1643269" cy="7682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AA838F-A727-3B4B-A7EF-91CEDC47FA4D}"/>
                  </a:ext>
                </a:extLst>
              </p:cNvPr>
              <p:cNvSpPr txBox="1"/>
              <p:nvPr/>
            </p:nvSpPr>
            <p:spPr>
              <a:xfrm>
                <a:off x="4982817" y="3653988"/>
                <a:ext cx="2226365" cy="557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AA838F-A727-3B4B-A7EF-91CEDC47F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817" y="3653988"/>
                <a:ext cx="2226365" cy="5572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6FBCE9-2CD8-B443-A71D-43CCEEFE7939}"/>
                  </a:ext>
                </a:extLst>
              </p:cNvPr>
              <p:cNvSpPr txBox="1"/>
              <p:nvPr/>
            </p:nvSpPr>
            <p:spPr>
              <a:xfrm>
                <a:off x="7885043" y="3226672"/>
                <a:ext cx="2226365" cy="557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6FBCE9-2CD8-B443-A71D-43CCEEFE7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043" y="3226672"/>
                <a:ext cx="2226365" cy="5572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8027F2-5B75-6A4C-8592-C5BFA1A5AC0F}"/>
              </a:ext>
            </a:extLst>
          </p:cNvPr>
          <p:cNvCxnSpPr/>
          <p:nvPr/>
        </p:nvCxnSpPr>
        <p:spPr>
          <a:xfrm flipH="1">
            <a:off x="3657600" y="2570922"/>
            <a:ext cx="980661" cy="4373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539317-3C94-3742-BD8F-F29B41316BC3}"/>
              </a:ext>
            </a:extLst>
          </p:cNvPr>
          <p:cNvCxnSpPr>
            <a:cxnSpLocks/>
          </p:cNvCxnSpPr>
          <p:nvPr/>
        </p:nvCxnSpPr>
        <p:spPr>
          <a:xfrm>
            <a:off x="5724939" y="2792937"/>
            <a:ext cx="172278" cy="7455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769596-515D-B54D-9911-0FD010DB0BAA}"/>
              </a:ext>
            </a:extLst>
          </p:cNvPr>
          <p:cNvCxnSpPr>
            <a:cxnSpLocks/>
          </p:cNvCxnSpPr>
          <p:nvPr/>
        </p:nvCxnSpPr>
        <p:spPr>
          <a:xfrm>
            <a:off x="6712224" y="2635468"/>
            <a:ext cx="1742664" cy="5879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1B290E3-F2D1-2A49-8F79-05534C9F19C5}"/>
              </a:ext>
            </a:extLst>
          </p:cNvPr>
          <p:cNvSpPr txBox="1"/>
          <p:nvPr/>
        </p:nvSpPr>
        <p:spPr>
          <a:xfrm>
            <a:off x="1965505" y="4139605"/>
            <a:ext cx="1506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lang="en-US" sz="2400" dirty="0" smtClean="0">
                <a:solidFill>
                  <a:srgbClr val="0070C0"/>
                </a:solidFill>
              </a:rPr>
              <a:t>Is this familiar?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E37905-83FE-AA44-A88D-20F242F87D9E}"/>
              </a:ext>
            </a:extLst>
          </p:cNvPr>
          <p:cNvSpPr txBox="1"/>
          <p:nvPr/>
        </p:nvSpPr>
        <p:spPr>
          <a:xfrm>
            <a:off x="6896746" y="4801513"/>
            <a:ext cx="1441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lang="en-US" sz="2400" dirty="0" smtClean="0"/>
              <a:t>familiar</a:t>
            </a:r>
            <a:endParaRPr lang="en-US" sz="2400" dirty="0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966A855C-3304-8D40-ADFA-1F4112391208}"/>
              </a:ext>
            </a:extLst>
          </p:cNvPr>
          <p:cNvSpPr/>
          <p:nvPr/>
        </p:nvSpPr>
        <p:spPr>
          <a:xfrm rot="15696282">
            <a:off x="7378147" y="3167438"/>
            <a:ext cx="410818" cy="271614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Cost minimization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61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B15BC2-1BE6-E04B-A0E6-75FB3291984C}"/>
                  </a:ext>
                </a:extLst>
              </p:cNvPr>
              <p:cNvSpPr txBox="1"/>
              <p:nvPr/>
            </p:nvSpPr>
            <p:spPr>
              <a:xfrm>
                <a:off x="2107096" y="1690688"/>
                <a:ext cx="7659757" cy="3821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sz="2000" i="0" dirty="0" smtClean="0">
                    <a:latin typeface="+mj-lt"/>
                    <a:ea typeface="Cambria Math" panose="02040503050406030204" pitchFamily="18" charset="0"/>
                  </a:rPr>
                  <a:t>Suppose that the quantity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i="0" dirty="0" smtClean="0">
                    <a:latin typeface="+mj-lt"/>
                    <a:ea typeface="Cambria Math" panose="02040503050406030204" pitchFamily="18" charset="0"/>
                  </a:rPr>
                  <a:t> is fixed for us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 smtClean="0">
                    <a:latin typeface="+mj-lt"/>
                    <a:ea typeface="Cambria Math" panose="02040503050406030204" pitchFamily="18" charset="0"/>
                  </a:rPr>
                  <a:t>Whatever it is, it’s better to produce it at lower cost</a:t>
                </a:r>
                <a:endParaRPr lang="he-IL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algn="l" defTabSz="914400" eaLnBrk="1" latinLnBrk="0" hangingPunct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𝑀𝑎𝑥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−[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b="0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pPr marL="0" algn="l" defTabSz="914400" eaLnBrk="1" latinLnBrk="0" hangingPunct="1">
                  <a:lnSpc>
                    <a:spcPct val="150000"/>
                  </a:lnSpc>
                </a:pPr>
                <a:r>
                  <a:rPr lang="en-US" sz="2000" b="0" dirty="0" smtClean="0">
                    <a:ea typeface="Cambria Math" panose="02040503050406030204" pitchFamily="18" charset="0"/>
                  </a:rPr>
                  <a:t>	      		             </a:t>
                </a:r>
                <a:r>
                  <a:rPr lang="en-US" sz="1600" b="0" dirty="0" smtClean="0">
                    <a:ea typeface="Cambria Math" panose="02040503050406030204" pitchFamily="18" charset="0"/>
                  </a:rPr>
                  <a:t>revenue 	         cost</a:t>
                </a:r>
                <a:endParaRPr lang="en-US" sz="1600" b="0" dirty="0"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 smtClean="0"/>
                  <a:t>So we can think of</a:t>
                </a:r>
                <a:endParaRPr lang="he-IL" sz="2000" dirty="0"/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𝑀𝑖𝑛</m:t>
                    </m:r>
                  </m:oMath>
                </a14:m>
                <a:r>
                  <a:rPr lang="he-IL" sz="20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accent1"/>
                    </a:solidFill>
                  </a:rPr>
                  <a:t>[ cost</a:t>
                </a:r>
                <a:r>
                  <a:rPr lang="he-IL" sz="2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accent1"/>
                    </a:solidFill>
                  </a:rPr>
                  <a:t>]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subject to</a:t>
                </a:r>
                <a:endParaRPr lang="he-IL" sz="20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e-IL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B15BC2-1BE6-E04B-A0E6-75FB32919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96" y="1690688"/>
                <a:ext cx="7659757" cy="3821944"/>
              </a:xfrm>
              <a:prstGeom prst="rect">
                <a:avLst/>
              </a:prstGeom>
              <a:blipFill>
                <a:blip r:embed="rId2"/>
                <a:stretch>
                  <a:fillRect l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3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That is…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62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B15BC2-1BE6-E04B-A0E6-75FB3291984C}"/>
                  </a:ext>
                </a:extLst>
              </p:cNvPr>
              <p:cNvSpPr txBox="1"/>
              <p:nvPr/>
            </p:nvSpPr>
            <p:spPr>
              <a:xfrm>
                <a:off x="6451441" y="1690688"/>
                <a:ext cx="4079085" cy="3586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sz="2000" dirty="0" smtClean="0"/>
                  <a:t>We will try to be on the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lowest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>
                    <a:solidFill>
                      <a:srgbClr val="0070C0"/>
                    </a:solidFill>
                  </a:rPr>
                  <a:t>iso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-cost line</a:t>
                </a:r>
                <a:r>
                  <a:rPr lang="en-US" sz="2000" dirty="0" smtClean="0"/>
                  <a:t> subject to the constraint of 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having enough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he-IL" sz="2000" dirty="0"/>
              </a:p>
              <a:p>
                <a:pPr marL="0" algn="l" defTabSz="914400" eaLnBrk="1" latinLnBrk="0" hangingPunct="1">
                  <a:lnSpc>
                    <a:spcPct val="150000"/>
                  </a:lnSpc>
                </a:pPr>
                <a:endParaRPr lang="en-US" sz="2000" dirty="0"/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 smtClean="0"/>
                  <a:t>… and then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he-IL" sz="2000" dirty="0"/>
              </a:p>
              <a:p>
                <a:pPr algn="l">
                  <a:lnSpc>
                    <a:spcPct val="150000"/>
                  </a:lnSpc>
                </a:pPr>
                <a:endParaRPr lang="en-US" sz="2000" dirty="0"/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 smtClean="0"/>
                  <a:t>doesn’t look too surprising…</a:t>
                </a:r>
                <a:endParaRPr lang="he-IL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B15BC2-1BE6-E04B-A0E6-75FB32919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441" y="1690688"/>
                <a:ext cx="4079085" cy="3586688"/>
              </a:xfrm>
              <a:prstGeom prst="rect">
                <a:avLst/>
              </a:prstGeom>
              <a:blipFill>
                <a:blip r:embed="rId2"/>
                <a:stretch>
                  <a:fillRect l="-1495" b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3">
            <a:extLst>
              <a:ext uri="{FF2B5EF4-FFF2-40B4-BE49-F238E27FC236}">
                <a16:creationId xmlns:a16="http://schemas.microsoft.com/office/drawing/2014/main" id="{F49C178F-356B-5841-A394-4E40A98918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1785938"/>
            <a:ext cx="0" cy="376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4D0D345E-BC0F-4040-83A3-63B11D30E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548313"/>
            <a:ext cx="3325129" cy="323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3FA94CD-FCA3-4649-8AC9-97DBA865F6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521" y="5664863"/>
                <a:ext cx="238848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3FA94CD-FCA3-4649-8AC9-97DBA865F6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7521" y="5664863"/>
                <a:ext cx="238848" cy="369974"/>
              </a:xfrm>
              <a:prstGeom prst="rect">
                <a:avLst/>
              </a:prstGeom>
              <a:blipFill>
                <a:blip r:embed="rId3"/>
                <a:stretch>
                  <a:fillRect r="-4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EE904B-97EB-5947-8AF8-3175AD702ABC}"/>
                  </a:ext>
                </a:extLst>
              </p:cNvPr>
              <p:cNvSpPr txBox="1"/>
              <p:nvPr/>
            </p:nvSpPr>
            <p:spPr>
              <a:xfrm>
                <a:off x="4489337" y="4060677"/>
                <a:ext cx="147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EE904B-97EB-5947-8AF8-3175AD702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337" y="4060677"/>
                <a:ext cx="1470991" cy="369332"/>
              </a:xfrm>
              <a:prstGeom prst="rect">
                <a:avLst/>
              </a:prstGeom>
              <a:blipFill>
                <a:blip r:embed="rId4"/>
                <a:stretch>
                  <a:fillRect l="-1240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D3D27E-D44C-DC41-B52D-131E778825AC}"/>
              </a:ext>
            </a:extLst>
          </p:cNvPr>
          <p:cNvCxnSpPr>
            <a:cxnSpLocks/>
          </p:cNvCxnSpPr>
          <p:nvPr/>
        </p:nvCxnSpPr>
        <p:spPr>
          <a:xfrm>
            <a:off x="1547813" y="1923300"/>
            <a:ext cx="3079132" cy="365737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CD610184-42B1-9A43-B2EF-580E676F18D6}"/>
              </a:ext>
            </a:extLst>
          </p:cNvPr>
          <p:cNvSpPr/>
          <p:nvPr/>
        </p:nvSpPr>
        <p:spPr>
          <a:xfrm rot="10960682">
            <a:off x="2635062" y="1113676"/>
            <a:ext cx="3744919" cy="3146371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9DCF732-FAEC-214D-B009-13C29F848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674" y="1553326"/>
                <a:ext cx="238848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9DCF732-FAEC-214D-B009-13C29F8485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0674" y="1553326"/>
                <a:ext cx="238848" cy="369974"/>
              </a:xfrm>
              <a:prstGeom prst="rect">
                <a:avLst/>
              </a:prstGeom>
              <a:blipFill>
                <a:blip r:embed="rId5"/>
                <a:stretch>
                  <a:fillRect r="-4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8C226D-1C5D-F140-BD15-AF1B910AAC11}"/>
                  </a:ext>
                </a:extLst>
              </p:cNvPr>
              <p:cNvSpPr txBox="1"/>
              <p:nvPr/>
            </p:nvSpPr>
            <p:spPr>
              <a:xfrm>
                <a:off x="4370493" y="5131035"/>
                <a:ext cx="1954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8C226D-1C5D-F140-BD15-AF1B910AA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493" y="5131035"/>
                <a:ext cx="1954696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V="1">
            <a:off x="2724281" y="2320684"/>
            <a:ext cx="1015300" cy="71890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847280" y="2516228"/>
            <a:ext cx="1108686" cy="81702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999680" y="2686861"/>
            <a:ext cx="1239964" cy="84954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236292" y="2939701"/>
            <a:ext cx="1239964" cy="84954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539381" y="3148682"/>
            <a:ext cx="1239964" cy="84954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DAEA37E0-98EC-674F-ABFD-87A933D83255}"/>
              </a:ext>
            </a:extLst>
          </p:cNvPr>
          <p:cNvSpPr/>
          <p:nvPr/>
        </p:nvSpPr>
        <p:spPr>
          <a:xfrm>
            <a:off x="2932156" y="3539017"/>
            <a:ext cx="158884" cy="176471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If the equality doesn’t hold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63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B15BC2-1BE6-E04B-A0E6-75FB3291984C}"/>
                  </a:ext>
                </a:extLst>
              </p:cNvPr>
              <p:cNvSpPr txBox="1"/>
              <p:nvPr/>
            </p:nvSpPr>
            <p:spPr>
              <a:xfrm>
                <a:off x="6603841" y="1806893"/>
                <a:ext cx="5135431" cy="2897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sz="2000" dirty="0" smtClean="0"/>
                  <a:t>Say, the </a:t>
                </a:r>
                <a:r>
                  <a:rPr lang="en-US" sz="2000" dirty="0" err="1" smtClean="0">
                    <a:solidFill>
                      <a:srgbClr val="0070C0"/>
                    </a:solidFill>
                  </a:rPr>
                  <a:t>iso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-cost</a:t>
                </a:r>
                <a:r>
                  <a:rPr lang="en-US" sz="2000" dirty="0" smtClean="0"/>
                  <a:t> line is steeper than the </a:t>
                </a:r>
                <a:r>
                  <a:rPr lang="en-US" sz="2000" dirty="0" err="1" smtClean="0">
                    <a:solidFill>
                      <a:srgbClr val="00B050"/>
                    </a:solidFill>
                  </a:rPr>
                  <a:t>iso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-product </a:t>
                </a:r>
                <a:r>
                  <a:rPr lang="en-US" sz="2000" dirty="0" smtClean="0"/>
                  <a:t>line</a:t>
                </a:r>
                <a:endParaRPr lang="en-US" sz="2000" b="1" dirty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e-IL" sz="2000" dirty="0" smtClean="0"/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 smtClean="0"/>
                  <a:t>we can go down (to have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lower cost</a:t>
                </a:r>
                <a:r>
                  <a:rPr lang="en-US" sz="2000" dirty="0" smtClean="0"/>
                  <a:t>) without leaving the feasible set </a:t>
                </a:r>
                <a:endParaRPr lang="he-IL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B15BC2-1BE6-E04B-A0E6-75FB32919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841" y="1806893"/>
                <a:ext cx="5135431" cy="2897653"/>
              </a:xfrm>
              <a:prstGeom prst="rect">
                <a:avLst/>
              </a:prstGeom>
              <a:blipFill>
                <a:blip r:embed="rId2"/>
                <a:stretch>
                  <a:fillRect l="-1186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3">
            <a:extLst>
              <a:ext uri="{FF2B5EF4-FFF2-40B4-BE49-F238E27FC236}">
                <a16:creationId xmlns:a16="http://schemas.microsoft.com/office/drawing/2014/main" id="{F49C178F-356B-5841-A394-4E40A98918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7672" y="725214"/>
            <a:ext cx="50141" cy="482309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4D0D345E-BC0F-4040-83A3-63B11D30E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548313"/>
            <a:ext cx="4165610" cy="323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3FA94CD-FCA3-4649-8AC9-97DBA865F6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5984" y="5664863"/>
                <a:ext cx="238848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3FA94CD-FCA3-4649-8AC9-97DBA865F6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5984" y="5664863"/>
                <a:ext cx="238848" cy="369974"/>
              </a:xfrm>
              <a:prstGeom prst="rect">
                <a:avLst/>
              </a:prstGeom>
              <a:blipFill>
                <a:blip r:embed="rId3"/>
                <a:stretch>
                  <a:fillRect r="-538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EE904B-97EB-5947-8AF8-3175AD702ABC}"/>
                  </a:ext>
                </a:extLst>
              </p:cNvPr>
              <p:cNvSpPr txBox="1"/>
              <p:nvPr/>
            </p:nvSpPr>
            <p:spPr>
              <a:xfrm>
                <a:off x="4489337" y="4060677"/>
                <a:ext cx="147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EE904B-97EB-5947-8AF8-3175AD702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337" y="4060677"/>
                <a:ext cx="1470991" cy="369332"/>
              </a:xfrm>
              <a:prstGeom prst="rect">
                <a:avLst/>
              </a:prstGeom>
              <a:blipFill>
                <a:blip r:embed="rId4"/>
                <a:stretch>
                  <a:fillRect l="-1240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D3D27E-D44C-DC41-B52D-131E778825AC}"/>
              </a:ext>
            </a:extLst>
          </p:cNvPr>
          <p:cNvCxnSpPr>
            <a:cxnSpLocks/>
          </p:cNvCxnSpPr>
          <p:nvPr/>
        </p:nvCxnSpPr>
        <p:spPr>
          <a:xfrm>
            <a:off x="1497672" y="1027906"/>
            <a:ext cx="3727160" cy="455276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CD610184-42B1-9A43-B2EF-580E676F18D6}"/>
              </a:ext>
            </a:extLst>
          </p:cNvPr>
          <p:cNvSpPr/>
          <p:nvPr/>
        </p:nvSpPr>
        <p:spPr>
          <a:xfrm rot="10960682">
            <a:off x="2635062" y="1113676"/>
            <a:ext cx="3744919" cy="3146371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9DCF732-FAEC-214D-B009-13C29F848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1303" y="916399"/>
                <a:ext cx="238848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9DCF732-FAEC-214D-B009-13C29F8485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1303" y="916399"/>
                <a:ext cx="238848" cy="369974"/>
              </a:xfrm>
              <a:prstGeom prst="rect">
                <a:avLst/>
              </a:prstGeom>
              <a:blipFill>
                <a:blip r:embed="rId5"/>
                <a:stretch>
                  <a:fillRect r="-564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8C226D-1C5D-F140-BD15-AF1B910AAC11}"/>
                  </a:ext>
                </a:extLst>
              </p:cNvPr>
              <p:cNvSpPr txBox="1"/>
              <p:nvPr/>
            </p:nvSpPr>
            <p:spPr>
              <a:xfrm>
                <a:off x="4911855" y="4979084"/>
                <a:ext cx="1954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8C226D-1C5D-F140-BD15-AF1B910AA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855" y="4979084"/>
                <a:ext cx="1954696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V="1">
            <a:off x="2724281" y="2320684"/>
            <a:ext cx="1015300" cy="71890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847280" y="2516228"/>
            <a:ext cx="1108686" cy="81702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999680" y="2686861"/>
            <a:ext cx="1239964" cy="84954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236292" y="2939701"/>
            <a:ext cx="1239964" cy="84954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539381" y="3148682"/>
            <a:ext cx="1239964" cy="84954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DAEA37E0-98EC-674F-ABFD-87A933D83255}"/>
              </a:ext>
            </a:extLst>
          </p:cNvPr>
          <p:cNvSpPr/>
          <p:nvPr/>
        </p:nvSpPr>
        <p:spPr>
          <a:xfrm>
            <a:off x="4042049" y="4144412"/>
            <a:ext cx="158884" cy="176471"/>
          </a:xfrm>
          <a:prstGeom prst="ellipse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FD3D27E-D44C-DC41-B52D-131E778825AC}"/>
              </a:ext>
            </a:extLst>
          </p:cNvPr>
          <p:cNvCxnSpPr>
            <a:cxnSpLocks/>
          </p:cNvCxnSpPr>
          <p:nvPr/>
        </p:nvCxnSpPr>
        <p:spPr>
          <a:xfrm>
            <a:off x="1486113" y="1792011"/>
            <a:ext cx="3079581" cy="3756302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5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In this situation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64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B15BC2-1BE6-E04B-A0E6-75FB3291984C}"/>
                  </a:ext>
                </a:extLst>
              </p:cNvPr>
              <p:cNvSpPr txBox="1"/>
              <p:nvPr/>
            </p:nvSpPr>
            <p:spPr>
              <a:xfrm>
                <a:off x="6470676" y="1502213"/>
                <a:ext cx="5463034" cy="4692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sz="2000" dirty="0" smtClean="0"/>
                  <a:t>The condition</a:t>
                </a:r>
                <a:endParaRPr lang="en-US" sz="2000" b="1" dirty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e-IL" sz="2000" dirty="0" smtClean="0"/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 smtClean="0"/>
                  <a:t>is equivalent to</a:t>
                </a:r>
                <a:endParaRPr lang="he-IL" sz="2000" dirty="0" smtClean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 smtClean="0"/>
                  <a:t>which means that production factor 1 is (relatively)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more expensive </a:t>
                </a:r>
                <a:r>
                  <a:rPr lang="en-US" sz="2000" dirty="0" smtClean="0"/>
                  <a:t>than 2 </a:t>
                </a:r>
                <a:r>
                  <a:rPr lang="en-US" dirty="0" smtClean="0"/>
                  <a:t>(and we’ll be better off using more of the second and less of the first)</a:t>
                </a:r>
                <a:endParaRPr lang="he-IL" dirty="0" smtClean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B15BC2-1BE6-E04B-A0E6-75FB32919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676" y="1502213"/>
                <a:ext cx="5463034" cy="4692567"/>
              </a:xfrm>
              <a:prstGeom prst="rect">
                <a:avLst/>
              </a:prstGeom>
              <a:blipFill>
                <a:blip r:embed="rId2"/>
                <a:stretch>
                  <a:fillRect l="-1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3">
            <a:extLst>
              <a:ext uri="{FF2B5EF4-FFF2-40B4-BE49-F238E27FC236}">
                <a16:creationId xmlns:a16="http://schemas.microsoft.com/office/drawing/2014/main" id="{F49C178F-356B-5841-A394-4E40A98918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7672" y="725214"/>
            <a:ext cx="50141" cy="482309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4D0D345E-BC0F-4040-83A3-63B11D30E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548313"/>
            <a:ext cx="4165610" cy="323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3FA94CD-FCA3-4649-8AC9-97DBA865F6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5984" y="5664863"/>
                <a:ext cx="238848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3FA94CD-FCA3-4649-8AC9-97DBA865F6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5984" y="5664863"/>
                <a:ext cx="238848" cy="369974"/>
              </a:xfrm>
              <a:prstGeom prst="rect">
                <a:avLst/>
              </a:prstGeom>
              <a:blipFill>
                <a:blip r:embed="rId3"/>
                <a:stretch>
                  <a:fillRect r="-538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EE904B-97EB-5947-8AF8-3175AD702ABC}"/>
                  </a:ext>
                </a:extLst>
              </p:cNvPr>
              <p:cNvSpPr txBox="1"/>
              <p:nvPr/>
            </p:nvSpPr>
            <p:spPr>
              <a:xfrm>
                <a:off x="4489337" y="4060677"/>
                <a:ext cx="147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EE904B-97EB-5947-8AF8-3175AD702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337" y="4060677"/>
                <a:ext cx="1470991" cy="369332"/>
              </a:xfrm>
              <a:prstGeom prst="rect">
                <a:avLst/>
              </a:prstGeom>
              <a:blipFill>
                <a:blip r:embed="rId4"/>
                <a:stretch>
                  <a:fillRect l="-1240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D3D27E-D44C-DC41-B52D-131E778825AC}"/>
              </a:ext>
            </a:extLst>
          </p:cNvPr>
          <p:cNvCxnSpPr>
            <a:cxnSpLocks/>
          </p:cNvCxnSpPr>
          <p:nvPr/>
        </p:nvCxnSpPr>
        <p:spPr>
          <a:xfrm>
            <a:off x="1497672" y="1027906"/>
            <a:ext cx="3727160" cy="455276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CD610184-42B1-9A43-B2EF-580E676F18D6}"/>
              </a:ext>
            </a:extLst>
          </p:cNvPr>
          <p:cNvSpPr/>
          <p:nvPr/>
        </p:nvSpPr>
        <p:spPr>
          <a:xfrm rot="10960682">
            <a:off x="2635062" y="1113676"/>
            <a:ext cx="3744919" cy="3146371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9DCF732-FAEC-214D-B009-13C29F848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1303" y="916399"/>
                <a:ext cx="238848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9DCF732-FAEC-214D-B009-13C29F8485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1303" y="916399"/>
                <a:ext cx="238848" cy="369974"/>
              </a:xfrm>
              <a:prstGeom prst="rect">
                <a:avLst/>
              </a:prstGeom>
              <a:blipFill>
                <a:blip r:embed="rId5"/>
                <a:stretch>
                  <a:fillRect r="-564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8C226D-1C5D-F140-BD15-AF1B910AAC11}"/>
                  </a:ext>
                </a:extLst>
              </p:cNvPr>
              <p:cNvSpPr txBox="1"/>
              <p:nvPr/>
            </p:nvSpPr>
            <p:spPr>
              <a:xfrm>
                <a:off x="1624509" y="1014459"/>
                <a:ext cx="1954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8C226D-1C5D-F140-BD15-AF1B910AA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509" y="1014459"/>
                <a:ext cx="1954696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V="1">
            <a:off x="2724281" y="2320684"/>
            <a:ext cx="1015300" cy="71890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847280" y="2516228"/>
            <a:ext cx="1108686" cy="81702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999680" y="2686861"/>
            <a:ext cx="1239964" cy="84954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236292" y="2939701"/>
            <a:ext cx="1239964" cy="84954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539381" y="3148682"/>
            <a:ext cx="1239964" cy="84954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DAEA37E0-98EC-674F-ABFD-87A933D83255}"/>
              </a:ext>
            </a:extLst>
          </p:cNvPr>
          <p:cNvSpPr/>
          <p:nvPr/>
        </p:nvSpPr>
        <p:spPr>
          <a:xfrm>
            <a:off x="4029438" y="4150720"/>
            <a:ext cx="158884" cy="176471"/>
          </a:xfrm>
          <a:prstGeom prst="ellipse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FD3D27E-D44C-DC41-B52D-131E778825AC}"/>
              </a:ext>
            </a:extLst>
          </p:cNvPr>
          <p:cNvCxnSpPr>
            <a:cxnSpLocks/>
          </p:cNvCxnSpPr>
          <p:nvPr/>
        </p:nvCxnSpPr>
        <p:spPr>
          <a:xfrm>
            <a:off x="1559214" y="1837337"/>
            <a:ext cx="3079581" cy="3756302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AEA37E0-98EC-674F-ABFD-87A933D83255}"/>
              </a:ext>
            </a:extLst>
          </p:cNvPr>
          <p:cNvSpPr/>
          <p:nvPr/>
        </p:nvSpPr>
        <p:spPr>
          <a:xfrm>
            <a:off x="3809446" y="4094538"/>
            <a:ext cx="158884" cy="17647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And maybe someone will notice that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65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B15BC2-1BE6-E04B-A0E6-75FB3291984C}"/>
                  </a:ext>
                </a:extLst>
              </p:cNvPr>
              <p:cNvSpPr txBox="1"/>
              <p:nvPr/>
            </p:nvSpPr>
            <p:spPr>
              <a:xfrm>
                <a:off x="2516926" y="1666318"/>
                <a:ext cx="7355496" cy="4497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dirty="0" smtClean="0"/>
                  <a:t>A unit of</a:t>
                </a:r>
                <a:r>
                  <a:rPr lang="he-I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e-IL" dirty="0" smtClean="0"/>
                  <a:t> </a:t>
                </a:r>
                <a:r>
                  <a:rPr lang="en-US" dirty="0" smtClean="0"/>
                  <a:t>yields,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roughly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e-IL" dirty="0" smtClean="0"/>
                  <a:t> </a:t>
                </a:r>
                <a:r>
                  <a:rPr lang="en-US" dirty="0" smtClean="0"/>
                  <a:t>units of</a:t>
                </a:r>
                <a:r>
                  <a:rPr lang="he-I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he-IL" dirty="0" smtClean="0"/>
                  <a:t> </a:t>
                </a:r>
                <a:endParaRPr lang="en-US" dirty="0" smtClean="0"/>
              </a:p>
              <a:p>
                <a:pPr algn="l">
                  <a:lnSpc>
                    <a:spcPct val="150000"/>
                  </a:lnSpc>
                </a:pPr>
                <a:r>
                  <a:rPr lang="en-US" dirty="0" smtClean="0"/>
                  <a:t>hence</a:t>
                </a:r>
                <a:endParaRPr lang="he-IL" dirty="0" smtClean="0"/>
              </a:p>
              <a:p>
                <a:pPr algn="ctr"/>
                <a:r>
                  <a:rPr lang="en-US" dirty="0" smtClean="0">
                    <a:ea typeface="Cambria Math" panose="02040503050406030204" pitchFamily="18" charset="0"/>
                  </a:rPr>
                  <a:t>1 unit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he-IL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0" dirty="0" smtClean="0">
                    <a:latin typeface="+mj-lt"/>
                    <a:ea typeface="Cambria Math" panose="02040503050406030204" pitchFamily="18" charset="0"/>
                  </a:rPr>
                  <a:t>units of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e-IL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i="0" dirty="0" smtClean="0">
                    <a:latin typeface="+mj-lt"/>
                    <a:ea typeface="Cambria Math" panose="02040503050406030204" pitchFamily="18" charset="0"/>
                  </a:rPr>
                  <a:t>dollars</a:t>
                </a:r>
                <a:endParaRPr lang="he-IL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dirty="0">
                    <a:ea typeface="Cambria Math" panose="02040503050406030204" pitchFamily="18" charset="0"/>
                  </a:rPr>
                  <a:t>1 unit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he-IL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units of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e-IL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>
                    <a:ea typeface="Cambria Math" panose="02040503050406030204" pitchFamily="18" charset="0"/>
                  </a:rPr>
                  <a:t>dollars</a:t>
                </a:r>
                <a:endParaRPr lang="he-IL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he-IL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dirty="0" smtClean="0"/>
                  <a:t>and if, indeed,</a:t>
                </a:r>
                <a:endParaRPr lang="he-IL" dirty="0" smtClean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>
                  <a:lnSpc>
                    <a:spcPct val="150000"/>
                  </a:lnSpc>
                </a:pPr>
                <a:endParaRPr lang="he-IL" dirty="0" smtClean="0"/>
              </a:p>
              <a:p>
                <a:pPr algn="l">
                  <a:lnSpc>
                    <a:spcPct val="150000"/>
                  </a:lnSpc>
                </a:pPr>
                <a:r>
                  <a:rPr lang="en-US" dirty="0" smtClean="0"/>
                  <a:t>Then production factor 1 is (relative to marginal productivity) more expensive than is 2</a:t>
                </a:r>
                <a:endParaRPr lang="he-IL" dirty="0" smtClean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B15BC2-1BE6-E04B-A0E6-75FB32919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926" y="1666318"/>
                <a:ext cx="7355496" cy="4497642"/>
              </a:xfrm>
              <a:prstGeom prst="rect">
                <a:avLst/>
              </a:prstGeom>
              <a:blipFill>
                <a:blip r:embed="rId2"/>
                <a:stretch>
                  <a:fillRect l="-746" b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6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A special case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66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B15BC2-1BE6-E04B-A0E6-75FB3291984C}"/>
                  </a:ext>
                </a:extLst>
              </p:cNvPr>
              <p:cNvSpPr txBox="1"/>
              <p:nvPr/>
            </p:nvSpPr>
            <p:spPr>
              <a:xfrm>
                <a:off x="2129219" y="1828881"/>
                <a:ext cx="8804835" cy="4017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e-IL" sz="2000" dirty="0"/>
                  <a:t> </a:t>
                </a:r>
                <a:r>
                  <a:rPr lang="en-US" sz="2000" dirty="0" smtClean="0"/>
                  <a:t>– </a:t>
                </a:r>
                <a:r>
                  <a:rPr lang="he-IL" sz="2000" dirty="0" smtClean="0"/>
                  <a:t> </a:t>
                </a:r>
                <a:r>
                  <a:rPr lang="en-US" sz="2000" dirty="0" smtClean="0"/>
                  <a:t>input in plant 1 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e-IL" sz="2000" dirty="0"/>
                  <a:t> </a:t>
                </a:r>
                <a:r>
                  <a:rPr lang="en-US" sz="2000" dirty="0"/>
                  <a:t>– </a:t>
                </a:r>
                <a:r>
                  <a:rPr lang="he-IL" sz="2000" dirty="0"/>
                  <a:t> </a:t>
                </a:r>
                <a:r>
                  <a:rPr lang="en-US" sz="2000" dirty="0"/>
                  <a:t>input in plant </a:t>
                </a:r>
                <a:r>
                  <a:rPr lang="en-US" sz="2000" dirty="0" smtClean="0"/>
                  <a:t>2 </a:t>
                </a:r>
                <a:endParaRPr lang="en-US" sz="2000" dirty="0"/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 smtClean="0"/>
                  <a:t>Overall output:</a:t>
                </a:r>
                <a:endParaRPr lang="en-US" sz="2000" dirty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 smtClean="0"/>
                  <a:t>and the condition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he-IL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   </a:t>
                </a:r>
                <a:r>
                  <a:rPr lang="en-US" sz="2000" dirty="0" smtClean="0"/>
                  <a:t>or  </a:t>
                </a:r>
                <a:r>
                  <a:rPr lang="he-IL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he-IL" sz="2000" dirty="0">
                    <a:solidFill>
                      <a:srgbClr val="FF0000"/>
                    </a:solidFill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will define the right mix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(again, under convexity assumptions, that is,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concavity</a:t>
                </a:r>
                <a:r>
                  <a:rPr lang="en-US" sz="2000" dirty="0" smtClean="0"/>
                  <a:t> of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) </a:t>
                </a:r>
                <a:endParaRPr lang="en-US" sz="2000" dirty="0"/>
              </a:p>
              <a:p>
                <a:pPr marL="0" algn="r" defTabSz="914400" rtl="1" eaLnBrk="1" latinLnBrk="0" hangingPunct="1"/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B15BC2-1BE6-E04B-A0E6-75FB32919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219" y="1828881"/>
                <a:ext cx="8804835" cy="4017575"/>
              </a:xfrm>
              <a:prstGeom prst="rect">
                <a:avLst/>
              </a:prstGeom>
              <a:blipFill>
                <a:blip r:embed="rId2"/>
                <a:stretch>
                  <a:fillRect l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1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Example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67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B15BC2-1BE6-E04B-A0E6-75FB3291984C}"/>
                  </a:ext>
                </a:extLst>
              </p:cNvPr>
              <p:cNvSpPr txBox="1"/>
              <p:nvPr/>
            </p:nvSpPr>
            <p:spPr>
              <a:xfrm>
                <a:off x="2570922" y="1473282"/>
                <a:ext cx="7659757" cy="4032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2400" i="1" dirty="0">
                  <a:latin typeface="Cambria Math" panose="02040503050406030204" pitchFamily="18" charset="0"/>
                </a:endParaRPr>
              </a:p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algn="r" defTabSz="914400" rtl="1" eaLnBrk="1" latinLnBrk="0" hangingPunct="1"/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B15BC2-1BE6-E04B-A0E6-75FB32919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922" y="1473282"/>
                <a:ext cx="7659757" cy="40320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00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9937" y="1668312"/>
            <a:ext cx="8689976" cy="2649246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Markets and 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Equilibria</a:t>
            </a:r>
            <a:b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073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94ED-8CB3-BD4C-A1E5-2F3E26F70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4CD08-904D-CF49-BC8B-F4B7FFDD217E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533347" y="2134617"/>
                <a:ext cx="6564158" cy="318130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i="1" cap="none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cap="none" dirty="0" smtClean="0"/>
                  <a:t> </a:t>
                </a:r>
                <a:r>
                  <a:rPr lang="en-US" sz="2400" cap="none" dirty="0"/>
                  <a:t>– Quantity of good 1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cap="none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cap="none" dirty="0"/>
                  <a:t> </a:t>
                </a:r>
                <a:r>
                  <a:rPr lang="en-US" sz="2400" dirty="0" smtClean="0"/>
                  <a:t>– </a:t>
                </a:r>
                <a:r>
                  <a:rPr lang="en-US" sz="2400" cap="none" dirty="0"/>
                  <a:t>Quantity of good 2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cap="none" dirty="0"/>
                  <a:t>No production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cap="none" dirty="0"/>
                  <a:t>Many consumers (many = 2)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cap="none" dirty="0"/>
                  <a:t>(But – they are price takers)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4CD08-904D-CF49-BC8B-F4B7FFDD21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533347" y="2134617"/>
                <a:ext cx="6564158" cy="3181301"/>
              </a:xfrm>
              <a:blipFill>
                <a:blip r:embed="rId2"/>
                <a:stretch>
                  <a:fillRect l="-1487" b="-1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16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The effect of preferences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7</a:t>
            </a:fld>
            <a:endParaRPr lang="en-US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2B7A72E8-D9D1-F346-8F3C-3B497E7D92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1785938"/>
            <a:ext cx="0" cy="376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AF02DE19-42C7-8743-BF89-79EEA74A57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548313"/>
            <a:ext cx="3325129" cy="323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A24A11-FF59-044B-BCCE-BFF90AD01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356" y="5664863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A24A11-FF59-044B-BCCE-BFF90AD011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0356" y="5664863"/>
                <a:ext cx="351635" cy="3636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FB1C99-8299-BB48-BE5B-A0696C3C0CCD}"/>
              </a:ext>
            </a:extLst>
          </p:cNvPr>
          <p:cNvCxnSpPr>
            <a:cxnSpLocks/>
          </p:cNvCxnSpPr>
          <p:nvPr/>
        </p:nvCxnSpPr>
        <p:spPr>
          <a:xfrm>
            <a:off x="2026930" y="2391781"/>
            <a:ext cx="2266774" cy="2803071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39D0935-E598-2146-BF79-6451E58336BF}"/>
              </a:ext>
            </a:extLst>
          </p:cNvPr>
          <p:cNvSpPr/>
          <p:nvPr/>
        </p:nvSpPr>
        <p:spPr>
          <a:xfrm>
            <a:off x="2972052" y="3531265"/>
            <a:ext cx="158884" cy="17647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8131D3-0C12-4945-BE49-B0CEB6201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159" y="1508092"/>
                <a:ext cx="383503" cy="5482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baseline="-25000" dirty="0"/>
              </a:p>
              <a:p>
                <a:endParaRPr lang="en-US" altLang="en-US" baseline="-25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8131D3-0C12-4945-BE49-B0CEB6201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159" y="1508092"/>
                <a:ext cx="383503" cy="548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>
            <a:extLst>
              <a:ext uri="{FF2B5EF4-FFF2-40B4-BE49-F238E27FC236}">
                <a16:creationId xmlns:a16="http://schemas.microsoft.com/office/drawing/2014/main" id="{A1B8DDBC-3F53-374C-90EE-47BAD98EB545}"/>
              </a:ext>
            </a:extLst>
          </p:cNvPr>
          <p:cNvSpPr/>
          <p:nvPr/>
        </p:nvSpPr>
        <p:spPr>
          <a:xfrm rot="10800000">
            <a:off x="1849949" y="110796"/>
            <a:ext cx="3746784" cy="3644013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1960D46-B0A8-0248-8AD2-7D81A3A168AF}"/>
                  </a:ext>
                </a:extLst>
              </p:cNvPr>
              <p:cNvSpPr txBox="1"/>
              <p:nvPr/>
            </p:nvSpPr>
            <p:spPr>
              <a:xfrm>
                <a:off x="5425712" y="2000360"/>
                <a:ext cx="5272768" cy="3173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sz="2400" dirty="0" smtClean="0"/>
                  <a:t>For a given budget line with slope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he-IL" sz="2400" dirty="0"/>
                  <a:t> </a:t>
                </a:r>
                <a:r>
                  <a:rPr lang="en-US" sz="2400" dirty="0" smtClean="0"/>
                  <a:t>we can find preferences such that </a:t>
                </a: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400" dirty="0" smtClean="0"/>
                  <a:t>as well as preference for which the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opposite</a:t>
                </a:r>
                <a:r>
                  <a:rPr lang="en-US" sz="2400" dirty="0" smtClean="0"/>
                  <a:t> holds</a:t>
                </a:r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1960D46-B0A8-0248-8AD2-7D81A3A16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712" y="2000360"/>
                <a:ext cx="5272768" cy="3173946"/>
              </a:xfrm>
              <a:prstGeom prst="rect">
                <a:avLst/>
              </a:prstGeom>
              <a:blipFill rotWithShape="1">
                <a:blip r:embed="rId4"/>
                <a:stretch>
                  <a:fillRect l="-1734" b="-1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>
            <a:extLst>
              <a:ext uri="{FF2B5EF4-FFF2-40B4-BE49-F238E27FC236}">
                <a16:creationId xmlns:a16="http://schemas.microsoft.com/office/drawing/2014/main" id="{C3C72DB3-4163-4E43-B673-63BB2B88DBC3}"/>
              </a:ext>
            </a:extLst>
          </p:cNvPr>
          <p:cNvSpPr/>
          <p:nvPr/>
        </p:nvSpPr>
        <p:spPr>
          <a:xfrm rot="11687651">
            <a:off x="3081850" y="1441206"/>
            <a:ext cx="2963051" cy="3611941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186E38-48D9-8A4F-AD00-D665EEEC5611}"/>
                  </a:ext>
                </a:extLst>
              </p:cNvPr>
              <p:cNvSpPr txBox="1"/>
              <p:nvPr/>
            </p:nvSpPr>
            <p:spPr>
              <a:xfrm>
                <a:off x="1046922" y="3531265"/>
                <a:ext cx="387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186E38-48D9-8A4F-AD00-D665EEEC5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922" y="3531265"/>
                <a:ext cx="387035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C63CC1-C772-CD47-AB65-5CF2C3D3C347}"/>
                  </a:ext>
                </a:extLst>
              </p:cNvPr>
              <p:cNvSpPr txBox="1"/>
              <p:nvPr/>
            </p:nvSpPr>
            <p:spPr>
              <a:xfrm>
                <a:off x="2860407" y="5753744"/>
                <a:ext cx="387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C63CC1-C772-CD47-AB65-5CF2C3D3C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407" y="5753744"/>
                <a:ext cx="38703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5782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07484-AE27-684E-82D8-F4043DE66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A’s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preferences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70</a:t>
            </a:fld>
            <a:endParaRPr lang="en-US"/>
          </a:p>
        </p:txBody>
      </p:sp>
      <p:sp>
        <p:nvSpPr>
          <p:cNvPr id="14" name="Line 3">
            <a:extLst>
              <a:ext uri="{FF2B5EF4-FFF2-40B4-BE49-F238E27FC236}">
                <a16:creationId xmlns:a16="http://schemas.microsoft.com/office/drawing/2014/main" id="{9E420E32-F00D-5A48-AC85-88ABD3D838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38289" y="3525078"/>
            <a:ext cx="1833562" cy="3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4">
            <a:extLst>
              <a:ext uri="{FF2B5EF4-FFF2-40B4-BE49-F238E27FC236}">
                <a16:creationId xmlns:a16="http://schemas.microsoft.com/office/drawing/2014/main" id="{F9C8E3B7-7989-EE48-8B67-AF333AE2B8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8288" y="1747838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5">
            <a:extLst>
              <a:ext uri="{FF2B5EF4-FFF2-40B4-BE49-F238E27FC236}">
                <a16:creationId xmlns:a16="http://schemas.microsoft.com/office/drawing/2014/main" id="{B8FC9510-9F89-8344-921A-FC13BF7079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38288" y="5253038"/>
            <a:ext cx="391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B96FC720-C8BF-1A4A-9769-719807785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1850" y="3829050"/>
            <a:ext cx="0" cy="1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D5552919-9EEF-CA42-A02C-B5BAD85E5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620" y="1468914"/>
                <a:ext cx="647485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D5552919-9EEF-CA42-A02C-B5BAD85E53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620" y="1468914"/>
                <a:ext cx="647485" cy="523862"/>
              </a:xfrm>
              <a:prstGeom prst="rect">
                <a:avLst/>
              </a:prstGeom>
              <a:blipFill>
                <a:blip r:embed="rId2"/>
                <a:stretch>
                  <a:fillRect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C238E07D-EA3C-7D49-8556-F187216C95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9201" y="5260975"/>
                <a:ext cx="645240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C238E07D-EA3C-7D49-8556-F187216C9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9201" y="5260975"/>
                <a:ext cx="645240" cy="523862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0">
                <a:extLst>
                  <a:ext uri="{FF2B5EF4-FFF2-40B4-BE49-F238E27FC236}">
                    <a16:creationId xmlns:a16="http://schemas.microsoft.com/office/drawing/2014/main" id="{65676B72-75D5-4346-A065-03CA7D2E4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994" y="3210004"/>
                <a:ext cx="544316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17" name="Rectangle 10">
                <a:extLst>
                  <a:ext uri="{FF2B5EF4-FFF2-40B4-BE49-F238E27FC236}">
                    <a16:creationId xmlns:a16="http://schemas.microsoft.com/office/drawing/2014/main" id="{65676B72-75D5-4346-A065-03CA7D2E44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994" y="3210004"/>
                <a:ext cx="544316" cy="5238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id="{9D4D6DB7-D398-114D-81E9-4EBBAD8B9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9926" y="5439582"/>
                <a:ext cx="515910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id="{9D4D6DB7-D398-114D-81E9-4EBBAD8B9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9926" y="5439582"/>
                <a:ext cx="515910" cy="5238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7">
            <a:extLst>
              <a:ext uri="{FF2B5EF4-FFF2-40B4-BE49-F238E27FC236}">
                <a16:creationId xmlns:a16="http://schemas.microsoft.com/office/drawing/2014/main" id="{8F50293B-FC65-B043-8C16-347703301038}"/>
              </a:ext>
            </a:extLst>
          </p:cNvPr>
          <p:cNvSpPr>
            <a:spLocks/>
          </p:cNvSpPr>
          <p:nvPr/>
        </p:nvSpPr>
        <p:spPr bwMode="auto">
          <a:xfrm rot="9908569">
            <a:off x="2728478" y="2704671"/>
            <a:ext cx="2652399" cy="1781519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rgbClr val="0070C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3">
            <a:extLst>
              <a:ext uri="{FF2B5EF4-FFF2-40B4-BE49-F238E27FC236}">
                <a16:creationId xmlns:a16="http://schemas.microsoft.com/office/drawing/2014/main" id="{7DC46FEC-A21E-4540-9425-57E2C8FD86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1848" y="3525077"/>
            <a:ext cx="1" cy="173589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rc 7">
            <a:extLst>
              <a:ext uri="{FF2B5EF4-FFF2-40B4-BE49-F238E27FC236}">
                <a16:creationId xmlns:a16="http://schemas.microsoft.com/office/drawing/2014/main" id="{58B33A4D-D0B1-8D45-AD35-0FF65D2C8948}"/>
              </a:ext>
            </a:extLst>
          </p:cNvPr>
          <p:cNvSpPr>
            <a:spLocks/>
          </p:cNvSpPr>
          <p:nvPr/>
        </p:nvSpPr>
        <p:spPr bwMode="auto">
          <a:xfrm rot="9908569">
            <a:off x="1901967" y="2966246"/>
            <a:ext cx="1620259" cy="1857786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rgbClr val="0070C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158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07484-AE27-684E-82D8-F4043DE66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B’s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preferences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71</a:t>
            </a:fld>
            <a:endParaRPr lang="en-US"/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B96FC720-C8BF-1A4A-9769-719807785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1850" y="3829050"/>
            <a:ext cx="0" cy="1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766D0C-5443-D247-853F-C5FF7F9D8271}"/>
              </a:ext>
            </a:extLst>
          </p:cNvPr>
          <p:cNvGrpSpPr/>
          <p:nvPr/>
        </p:nvGrpSpPr>
        <p:grpSpPr>
          <a:xfrm>
            <a:off x="878620" y="1468914"/>
            <a:ext cx="5093009" cy="4494530"/>
            <a:chOff x="878620" y="1468914"/>
            <a:chExt cx="5093009" cy="4494530"/>
          </a:xfrm>
        </p:grpSpPr>
        <p:sp>
          <p:nvSpPr>
            <p:cNvPr id="14" name="Line 3">
              <a:extLst>
                <a:ext uri="{FF2B5EF4-FFF2-40B4-BE49-F238E27FC236}">
                  <a16:creationId xmlns:a16="http://schemas.microsoft.com/office/drawing/2014/main" id="{9E420E32-F00D-5A48-AC85-88ABD3D838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8289" y="3525078"/>
              <a:ext cx="1833562" cy="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4">
              <a:extLst>
                <a:ext uri="{FF2B5EF4-FFF2-40B4-BE49-F238E27FC236}">
                  <a16:creationId xmlns:a16="http://schemas.microsoft.com/office/drawing/2014/main" id="{F9C8E3B7-7989-EE48-8B67-AF333AE2B8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8288" y="1747838"/>
              <a:ext cx="0" cy="3505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5">
              <a:extLst>
                <a:ext uri="{FF2B5EF4-FFF2-40B4-BE49-F238E27FC236}">
                  <a16:creationId xmlns:a16="http://schemas.microsoft.com/office/drawing/2014/main" id="{B8FC9510-9F89-8344-921A-FC13BF7079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8288" y="5253038"/>
              <a:ext cx="39100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D5552919-9EEF-CA42-A02C-B5BAD85E53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8620" y="1468914"/>
                  <a:ext cx="674672" cy="5238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altLang="en-US" sz="2800" dirty="0">
                    <a:solidFill>
                      <a:srgbClr val="FF33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D5552919-9EEF-CA42-A02C-B5BAD85E53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8620" y="1468914"/>
                  <a:ext cx="674672" cy="523862"/>
                </a:xfrm>
                <a:prstGeom prst="rect">
                  <a:avLst/>
                </a:prstGeom>
                <a:blipFill>
                  <a:blip r:embed="rId2"/>
                  <a:stretch>
                    <a:fillRect b="-714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0">
                  <a:extLst>
                    <a:ext uri="{FF2B5EF4-FFF2-40B4-BE49-F238E27FC236}">
                      <a16:creationId xmlns:a16="http://schemas.microsoft.com/office/drawing/2014/main" id="{C238E07D-EA3C-7D49-8556-F187216C95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99201" y="5260975"/>
                  <a:ext cx="672428" cy="5238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altLang="en-US" sz="2800" dirty="0">
                    <a:solidFill>
                      <a:srgbClr val="FF33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0">
                  <a:extLst>
                    <a:ext uri="{FF2B5EF4-FFF2-40B4-BE49-F238E27FC236}">
                      <a16:creationId xmlns:a16="http://schemas.microsoft.com/office/drawing/2014/main" id="{C238E07D-EA3C-7D49-8556-F187216C95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99201" y="5260975"/>
                  <a:ext cx="672428" cy="523862"/>
                </a:xfrm>
                <a:prstGeom prst="rect">
                  <a:avLst/>
                </a:prstGeom>
                <a:blipFill>
                  <a:blip r:embed="rId3"/>
                  <a:stretch>
                    <a:fillRect b="-238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0">
                  <a:extLst>
                    <a:ext uri="{FF2B5EF4-FFF2-40B4-BE49-F238E27FC236}">
                      <a16:creationId xmlns:a16="http://schemas.microsoft.com/office/drawing/2014/main" id="{65676B72-75D5-4346-A065-03CA7D2E44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5994" y="3210004"/>
                  <a:ext cx="544316" cy="5238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altLang="en-US" sz="2800" dirty="0">
                    <a:solidFill>
                      <a:srgbClr val="FF33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0">
                  <a:extLst>
                    <a:ext uri="{FF2B5EF4-FFF2-40B4-BE49-F238E27FC236}">
                      <a16:creationId xmlns:a16="http://schemas.microsoft.com/office/drawing/2014/main" id="{65676B72-75D5-4346-A065-03CA7D2E44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25994" y="3210004"/>
                  <a:ext cx="544316" cy="52386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10">
                  <a:extLst>
                    <a:ext uri="{FF2B5EF4-FFF2-40B4-BE49-F238E27FC236}">
                      <a16:creationId xmlns:a16="http://schemas.microsoft.com/office/drawing/2014/main" id="{9D4D6DB7-D398-114D-81E9-4EBBAD8B90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09926" y="5439582"/>
                  <a:ext cx="515910" cy="5238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altLang="en-US" sz="2800" dirty="0">
                    <a:solidFill>
                      <a:srgbClr val="FF33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10">
                  <a:extLst>
                    <a:ext uri="{FF2B5EF4-FFF2-40B4-BE49-F238E27FC236}">
                      <a16:creationId xmlns:a16="http://schemas.microsoft.com/office/drawing/2014/main" id="{9D4D6DB7-D398-114D-81E9-4EBBAD8B90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09926" y="5439582"/>
                  <a:ext cx="515910" cy="52386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Arc 7">
              <a:extLst>
                <a:ext uri="{FF2B5EF4-FFF2-40B4-BE49-F238E27FC236}">
                  <a16:creationId xmlns:a16="http://schemas.microsoft.com/office/drawing/2014/main" id="{8F50293B-FC65-B043-8C16-347703301038}"/>
                </a:ext>
              </a:extLst>
            </p:cNvPr>
            <p:cNvSpPr>
              <a:spLocks/>
            </p:cNvSpPr>
            <p:nvPr/>
          </p:nvSpPr>
          <p:spPr bwMode="auto">
            <a:xfrm rot="9908569">
              <a:off x="2728478" y="2704671"/>
              <a:ext cx="2652399" cy="1781519"/>
            </a:xfrm>
            <a:custGeom>
              <a:avLst/>
              <a:gdLst>
                <a:gd name="G0" fmla="+- 0 0 0"/>
                <a:gd name="G1" fmla="+- 19940 0 0"/>
                <a:gd name="G2" fmla="+- 21600 0 0"/>
                <a:gd name="T0" fmla="*/ 8304 w 21600"/>
                <a:gd name="T1" fmla="*/ 0 h 22639"/>
                <a:gd name="T2" fmla="*/ 21431 w 21600"/>
                <a:gd name="T3" fmla="*/ 22639 h 22639"/>
                <a:gd name="T4" fmla="*/ 0 w 21600"/>
                <a:gd name="T5" fmla="*/ 19940 h 2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639" fill="none" extrusionOk="0">
                  <a:moveTo>
                    <a:pt x="8303" y="0"/>
                  </a:moveTo>
                  <a:cubicBezTo>
                    <a:pt x="16355" y="3352"/>
                    <a:pt x="21600" y="11218"/>
                    <a:pt x="21600" y="19940"/>
                  </a:cubicBezTo>
                  <a:cubicBezTo>
                    <a:pt x="21600" y="20842"/>
                    <a:pt x="21543" y="21743"/>
                    <a:pt x="21430" y="22638"/>
                  </a:cubicBezTo>
                </a:path>
                <a:path w="21600" h="22639" stroke="0" extrusionOk="0">
                  <a:moveTo>
                    <a:pt x="8303" y="0"/>
                  </a:moveTo>
                  <a:cubicBezTo>
                    <a:pt x="16355" y="3352"/>
                    <a:pt x="21600" y="11218"/>
                    <a:pt x="21600" y="19940"/>
                  </a:cubicBezTo>
                  <a:cubicBezTo>
                    <a:pt x="21600" y="20842"/>
                    <a:pt x="21543" y="21743"/>
                    <a:pt x="21430" y="22638"/>
                  </a:cubicBezTo>
                  <a:lnTo>
                    <a:pt x="0" y="19940"/>
                  </a:lnTo>
                  <a:close/>
                </a:path>
              </a:pathLst>
            </a:custGeom>
            <a:noFill/>
            <a:ln w="25400" cap="rnd">
              <a:solidFill>
                <a:srgbClr val="007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3">
              <a:extLst>
                <a:ext uri="{FF2B5EF4-FFF2-40B4-BE49-F238E27FC236}">
                  <a16:creationId xmlns:a16="http://schemas.microsoft.com/office/drawing/2014/main" id="{7DC46FEC-A21E-4540-9425-57E2C8FD86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1848" y="3525077"/>
              <a:ext cx="1" cy="17358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rc 7">
              <a:extLst>
                <a:ext uri="{FF2B5EF4-FFF2-40B4-BE49-F238E27FC236}">
                  <a16:creationId xmlns:a16="http://schemas.microsoft.com/office/drawing/2014/main" id="{58B33A4D-D0B1-8D45-AD35-0FF65D2C8948}"/>
                </a:ext>
              </a:extLst>
            </p:cNvPr>
            <p:cNvSpPr>
              <a:spLocks/>
            </p:cNvSpPr>
            <p:nvPr/>
          </p:nvSpPr>
          <p:spPr bwMode="auto">
            <a:xfrm rot="9908569">
              <a:off x="1901967" y="2966246"/>
              <a:ext cx="1620259" cy="1857786"/>
            </a:xfrm>
            <a:custGeom>
              <a:avLst/>
              <a:gdLst>
                <a:gd name="G0" fmla="+- 0 0 0"/>
                <a:gd name="G1" fmla="+- 19940 0 0"/>
                <a:gd name="G2" fmla="+- 21600 0 0"/>
                <a:gd name="T0" fmla="*/ 8304 w 21600"/>
                <a:gd name="T1" fmla="*/ 0 h 22639"/>
                <a:gd name="T2" fmla="*/ 21431 w 21600"/>
                <a:gd name="T3" fmla="*/ 22639 h 22639"/>
                <a:gd name="T4" fmla="*/ 0 w 21600"/>
                <a:gd name="T5" fmla="*/ 19940 h 2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639" fill="none" extrusionOk="0">
                  <a:moveTo>
                    <a:pt x="8303" y="0"/>
                  </a:moveTo>
                  <a:cubicBezTo>
                    <a:pt x="16355" y="3352"/>
                    <a:pt x="21600" y="11218"/>
                    <a:pt x="21600" y="19940"/>
                  </a:cubicBezTo>
                  <a:cubicBezTo>
                    <a:pt x="21600" y="20842"/>
                    <a:pt x="21543" y="21743"/>
                    <a:pt x="21430" y="22638"/>
                  </a:cubicBezTo>
                </a:path>
                <a:path w="21600" h="22639" stroke="0" extrusionOk="0">
                  <a:moveTo>
                    <a:pt x="8303" y="0"/>
                  </a:moveTo>
                  <a:cubicBezTo>
                    <a:pt x="16355" y="3352"/>
                    <a:pt x="21600" y="11218"/>
                    <a:pt x="21600" y="19940"/>
                  </a:cubicBezTo>
                  <a:cubicBezTo>
                    <a:pt x="21600" y="20842"/>
                    <a:pt x="21543" y="21743"/>
                    <a:pt x="21430" y="22638"/>
                  </a:cubicBezTo>
                  <a:lnTo>
                    <a:pt x="0" y="19940"/>
                  </a:lnTo>
                  <a:close/>
                </a:path>
              </a:pathLst>
            </a:custGeom>
            <a:noFill/>
            <a:ln w="25400" cap="rnd">
              <a:solidFill>
                <a:srgbClr val="007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7222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59 0.01412 L 0.4247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07484-AE27-684E-82D8-F4043DE66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Consumer’s B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preferences again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72</a:t>
            </a:fld>
            <a:endParaRPr lang="en-US"/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B96FC720-C8BF-1A4A-9769-719807785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1850" y="3829050"/>
            <a:ext cx="0" cy="1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766D0C-5443-D247-853F-C5FF7F9D8271}"/>
              </a:ext>
            </a:extLst>
          </p:cNvPr>
          <p:cNvGrpSpPr/>
          <p:nvPr/>
        </p:nvGrpSpPr>
        <p:grpSpPr>
          <a:xfrm>
            <a:off x="878620" y="1468914"/>
            <a:ext cx="5093009" cy="4494530"/>
            <a:chOff x="878620" y="1468914"/>
            <a:chExt cx="5093009" cy="4494530"/>
          </a:xfrm>
        </p:grpSpPr>
        <p:sp>
          <p:nvSpPr>
            <p:cNvPr id="14" name="Line 3">
              <a:extLst>
                <a:ext uri="{FF2B5EF4-FFF2-40B4-BE49-F238E27FC236}">
                  <a16:creationId xmlns:a16="http://schemas.microsoft.com/office/drawing/2014/main" id="{9E420E32-F00D-5A48-AC85-88ABD3D838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8289" y="3525078"/>
              <a:ext cx="1833562" cy="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4">
              <a:extLst>
                <a:ext uri="{FF2B5EF4-FFF2-40B4-BE49-F238E27FC236}">
                  <a16:creationId xmlns:a16="http://schemas.microsoft.com/office/drawing/2014/main" id="{F9C8E3B7-7989-EE48-8B67-AF333AE2B8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8288" y="1747838"/>
              <a:ext cx="0" cy="3505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5">
              <a:extLst>
                <a:ext uri="{FF2B5EF4-FFF2-40B4-BE49-F238E27FC236}">
                  <a16:creationId xmlns:a16="http://schemas.microsoft.com/office/drawing/2014/main" id="{B8FC9510-9F89-8344-921A-FC13BF7079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8288" y="5253038"/>
              <a:ext cx="39100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D5552919-9EEF-CA42-A02C-B5BAD85E53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8620" y="1468914"/>
                  <a:ext cx="674672" cy="5238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altLang="en-US" sz="2800" dirty="0">
                    <a:solidFill>
                      <a:srgbClr val="FF33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D5552919-9EEF-CA42-A02C-B5BAD85E53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8620" y="1468914"/>
                  <a:ext cx="674672" cy="523862"/>
                </a:xfrm>
                <a:prstGeom prst="rect">
                  <a:avLst/>
                </a:prstGeom>
                <a:blipFill>
                  <a:blip r:embed="rId2"/>
                  <a:stretch>
                    <a:fillRect b="-714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0">
                  <a:extLst>
                    <a:ext uri="{FF2B5EF4-FFF2-40B4-BE49-F238E27FC236}">
                      <a16:creationId xmlns:a16="http://schemas.microsoft.com/office/drawing/2014/main" id="{C238E07D-EA3C-7D49-8556-F187216C95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99201" y="5260975"/>
                  <a:ext cx="672428" cy="5238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altLang="en-US" sz="2800" dirty="0">
                    <a:solidFill>
                      <a:srgbClr val="FF33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0">
                  <a:extLst>
                    <a:ext uri="{FF2B5EF4-FFF2-40B4-BE49-F238E27FC236}">
                      <a16:creationId xmlns:a16="http://schemas.microsoft.com/office/drawing/2014/main" id="{C238E07D-EA3C-7D49-8556-F187216C95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99201" y="5260975"/>
                  <a:ext cx="672428" cy="523862"/>
                </a:xfrm>
                <a:prstGeom prst="rect">
                  <a:avLst/>
                </a:prstGeom>
                <a:blipFill>
                  <a:blip r:embed="rId3"/>
                  <a:stretch>
                    <a:fillRect b="-238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0">
                  <a:extLst>
                    <a:ext uri="{FF2B5EF4-FFF2-40B4-BE49-F238E27FC236}">
                      <a16:creationId xmlns:a16="http://schemas.microsoft.com/office/drawing/2014/main" id="{65676B72-75D5-4346-A065-03CA7D2E44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5994" y="3210004"/>
                  <a:ext cx="544316" cy="5238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altLang="en-US" sz="2800" dirty="0">
                    <a:solidFill>
                      <a:srgbClr val="FF33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0">
                  <a:extLst>
                    <a:ext uri="{FF2B5EF4-FFF2-40B4-BE49-F238E27FC236}">
                      <a16:creationId xmlns:a16="http://schemas.microsoft.com/office/drawing/2014/main" id="{65676B72-75D5-4346-A065-03CA7D2E44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25994" y="3210004"/>
                  <a:ext cx="544316" cy="52386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10">
                  <a:extLst>
                    <a:ext uri="{FF2B5EF4-FFF2-40B4-BE49-F238E27FC236}">
                      <a16:creationId xmlns:a16="http://schemas.microsoft.com/office/drawing/2014/main" id="{9D4D6DB7-D398-114D-81E9-4EBBAD8B90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09926" y="5439582"/>
                  <a:ext cx="515910" cy="5238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altLang="en-US" sz="2800" dirty="0">
                    <a:solidFill>
                      <a:srgbClr val="FF33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10">
                  <a:extLst>
                    <a:ext uri="{FF2B5EF4-FFF2-40B4-BE49-F238E27FC236}">
                      <a16:creationId xmlns:a16="http://schemas.microsoft.com/office/drawing/2014/main" id="{9D4D6DB7-D398-114D-81E9-4EBBAD8B90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09926" y="5439582"/>
                  <a:ext cx="515910" cy="52386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Arc 7">
              <a:extLst>
                <a:ext uri="{FF2B5EF4-FFF2-40B4-BE49-F238E27FC236}">
                  <a16:creationId xmlns:a16="http://schemas.microsoft.com/office/drawing/2014/main" id="{8F50293B-FC65-B043-8C16-347703301038}"/>
                </a:ext>
              </a:extLst>
            </p:cNvPr>
            <p:cNvSpPr>
              <a:spLocks/>
            </p:cNvSpPr>
            <p:nvPr/>
          </p:nvSpPr>
          <p:spPr bwMode="auto">
            <a:xfrm rot="9908569">
              <a:off x="2728478" y="2704671"/>
              <a:ext cx="2652399" cy="1781519"/>
            </a:xfrm>
            <a:custGeom>
              <a:avLst/>
              <a:gdLst>
                <a:gd name="G0" fmla="+- 0 0 0"/>
                <a:gd name="G1" fmla="+- 19940 0 0"/>
                <a:gd name="G2" fmla="+- 21600 0 0"/>
                <a:gd name="T0" fmla="*/ 8304 w 21600"/>
                <a:gd name="T1" fmla="*/ 0 h 22639"/>
                <a:gd name="T2" fmla="*/ 21431 w 21600"/>
                <a:gd name="T3" fmla="*/ 22639 h 22639"/>
                <a:gd name="T4" fmla="*/ 0 w 21600"/>
                <a:gd name="T5" fmla="*/ 19940 h 2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639" fill="none" extrusionOk="0">
                  <a:moveTo>
                    <a:pt x="8303" y="0"/>
                  </a:moveTo>
                  <a:cubicBezTo>
                    <a:pt x="16355" y="3352"/>
                    <a:pt x="21600" y="11218"/>
                    <a:pt x="21600" y="19940"/>
                  </a:cubicBezTo>
                  <a:cubicBezTo>
                    <a:pt x="21600" y="20842"/>
                    <a:pt x="21543" y="21743"/>
                    <a:pt x="21430" y="22638"/>
                  </a:cubicBezTo>
                </a:path>
                <a:path w="21600" h="22639" stroke="0" extrusionOk="0">
                  <a:moveTo>
                    <a:pt x="8303" y="0"/>
                  </a:moveTo>
                  <a:cubicBezTo>
                    <a:pt x="16355" y="3352"/>
                    <a:pt x="21600" y="11218"/>
                    <a:pt x="21600" y="19940"/>
                  </a:cubicBezTo>
                  <a:cubicBezTo>
                    <a:pt x="21600" y="20842"/>
                    <a:pt x="21543" y="21743"/>
                    <a:pt x="21430" y="22638"/>
                  </a:cubicBezTo>
                  <a:lnTo>
                    <a:pt x="0" y="19940"/>
                  </a:lnTo>
                  <a:close/>
                </a:path>
              </a:pathLst>
            </a:custGeom>
            <a:noFill/>
            <a:ln w="25400" cap="rnd">
              <a:solidFill>
                <a:srgbClr val="007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3">
              <a:extLst>
                <a:ext uri="{FF2B5EF4-FFF2-40B4-BE49-F238E27FC236}">
                  <a16:creationId xmlns:a16="http://schemas.microsoft.com/office/drawing/2014/main" id="{7DC46FEC-A21E-4540-9425-57E2C8FD86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1848" y="3525077"/>
              <a:ext cx="1" cy="17358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rc 7">
              <a:extLst>
                <a:ext uri="{FF2B5EF4-FFF2-40B4-BE49-F238E27FC236}">
                  <a16:creationId xmlns:a16="http://schemas.microsoft.com/office/drawing/2014/main" id="{58B33A4D-D0B1-8D45-AD35-0FF65D2C8948}"/>
                </a:ext>
              </a:extLst>
            </p:cNvPr>
            <p:cNvSpPr>
              <a:spLocks/>
            </p:cNvSpPr>
            <p:nvPr/>
          </p:nvSpPr>
          <p:spPr bwMode="auto">
            <a:xfrm rot="9908569">
              <a:off x="1901967" y="2966246"/>
              <a:ext cx="1620259" cy="1857786"/>
            </a:xfrm>
            <a:custGeom>
              <a:avLst/>
              <a:gdLst>
                <a:gd name="G0" fmla="+- 0 0 0"/>
                <a:gd name="G1" fmla="+- 19940 0 0"/>
                <a:gd name="G2" fmla="+- 21600 0 0"/>
                <a:gd name="T0" fmla="*/ 8304 w 21600"/>
                <a:gd name="T1" fmla="*/ 0 h 22639"/>
                <a:gd name="T2" fmla="*/ 21431 w 21600"/>
                <a:gd name="T3" fmla="*/ 22639 h 22639"/>
                <a:gd name="T4" fmla="*/ 0 w 21600"/>
                <a:gd name="T5" fmla="*/ 19940 h 2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639" fill="none" extrusionOk="0">
                  <a:moveTo>
                    <a:pt x="8303" y="0"/>
                  </a:moveTo>
                  <a:cubicBezTo>
                    <a:pt x="16355" y="3352"/>
                    <a:pt x="21600" y="11218"/>
                    <a:pt x="21600" y="19940"/>
                  </a:cubicBezTo>
                  <a:cubicBezTo>
                    <a:pt x="21600" y="20842"/>
                    <a:pt x="21543" y="21743"/>
                    <a:pt x="21430" y="22638"/>
                  </a:cubicBezTo>
                </a:path>
                <a:path w="21600" h="22639" stroke="0" extrusionOk="0">
                  <a:moveTo>
                    <a:pt x="8303" y="0"/>
                  </a:moveTo>
                  <a:cubicBezTo>
                    <a:pt x="16355" y="3352"/>
                    <a:pt x="21600" y="11218"/>
                    <a:pt x="21600" y="19940"/>
                  </a:cubicBezTo>
                  <a:cubicBezTo>
                    <a:pt x="21600" y="20842"/>
                    <a:pt x="21543" y="21743"/>
                    <a:pt x="21430" y="22638"/>
                  </a:cubicBezTo>
                  <a:lnTo>
                    <a:pt x="0" y="19940"/>
                  </a:lnTo>
                  <a:close/>
                </a:path>
              </a:pathLst>
            </a:custGeom>
            <a:noFill/>
            <a:ln w="25400" cap="rnd">
              <a:solidFill>
                <a:srgbClr val="007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" name="Striped Right Arrow 3">
            <a:extLst>
              <a:ext uri="{FF2B5EF4-FFF2-40B4-BE49-F238E27FC236}">
                <a16:creationId xmlns:a16="http://schemas.microsoft.com/office/drawing/2014/main" id="{214C6EBC-1FAF-BE4C-B1C8-4D94A48F9116}"/>
              </a:ext>
            </a:extLst>
          </p:cNvPr>
          <p:cNvSpPr/>
          <p:nvPr/>
        </p:nvSpPr>
        <p:spPr>
          <a:xfrm>
            <a:off x="5448300" y="3087757"/>
            <a:ext cx="952500" cy="437320"/>
          </a:xfrm>
          <a:prstGeom prst="stripedRightArrow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30E216-52EA-9846-8066-9854184F71E7}"/>
              </a:ext>
            </a:extLst>
          </p:cNvPr>
          <p:cNvGrpSpPr/>
          <p:nvPr/>
        </p:nvGrpSpPr>
        <p:grpSpPr>
          <a:xfrm rot="10800000">
            <a:off x="6096000" y="1665208"/>
            <a:ext cx="5093009" cy="4315923"/>
            <a:chOff x="878620" y="1468914"/>
            <a:chExt cx="5093009" cy="4315923"/>
          </a:xfrm>
        </p:grpSpPr>
        <p:sp>
          <p:nvSpPr>
            <p:cNvPr id="22" name="Line 3">
              <a:extLst>
                <a:ext uri="{FF2B5EF4-FFF2-40B4-BE49-F238E27FC236}">
                  <a16:creationId xmlns:a16="http://schemas.microsoft.com/office/drawing/2014/main" id="{7E246E8E-59A2-844C-AF3B-87E1A83E03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8289" y="3525078"/>
              <a:ext cx="1833562" cy="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4">
              <a:extLst>
                <a:ext uri="{FF2B5EF4-FFF2-40B4-BE49-F238E27FC236}">
                  <a16:creationId xmlns:a16="http://schemas.microsoft.com/office/drawing/2014/main" id="{C7ABD770-A769-F044-A954-4C4DBBE4C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8288" y="1747838"/>
              <a:ext cx="0" cy="3505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5">
              <a:extLst>
                <a:ext uri="{FF2B5EF4-FFF2-40B4-BE49-F238E27FC236}">
                  <a16:creationId xmlns:a16="http://schemas.microsoft.com/office/drawing/2014/main" id="{D014DF5D-87D7-B14C-AE28-7739FD2250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8288" y="5253038"/>
              <a:ext cx="39100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10">
                  <a:extLst>
                    <a:ext uri="{FF2B5EF4-FFF2-40B4-BE49-F238E27FC236}">
                      <a16:creationId xmlns:a16="http://schemas.microsoft.com/office/drawing/2014/main" id="{AB0C1F0F-E323-7B4D-B226-6065DF6661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878620" y="1468914"/>
                  <a:ext cx="674672" cy="5238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altLang="en-US" sz="2800" dirty="0">
                    <a:solidFill>
                      <a:srgbClr val="FF33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10">
                  <a:extLst>
                    <a:ext uri="{FF2B5EF4-FFF2-40B4-BE49-F238E27FC236}">
                      <a16:creationId xmlns:a16="http://schemas.microsoft.com/office/drawing/2014/main" id="{AB0C1F0F-E323-7B4D-B226-6065DF6661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0800000">
                  <a:off x="878620" y="1468914"/>
                  <a:ext cx="674672" cy="523862"/>
                </a:xfrm>
                <a:prstGeom prst="rect">
                  <a:avLst/>
                </a:prstGeom>
                <a:blipFill>
                  <a:blip r:embed="rId6"/>
                  <a:stretch>
                    <a:fillRect b="-952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10">
                  <a:extLst>
                    <a:ext uri="{FF2B5EF4-FFF2-40B4-BE49-F238E27FC236}">
                      <a16:creationId xmlns:a16="http://schemas.microsoft.com/office/drawing/2014/main" id="{801A3605-A848-6C42-8AA4-FD77784496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5299201" y="5260975"/>
                  <a:ext cx="672428" cy="5238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altLang="en-US" sz="2800" dirty="0">
                    <a:solidFill>
                      <a:srgbClr val="FF33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10">
                  <a:extLst>
                    <a:ext uri="{FF2B5EF4-FFF2-40B4-BE49-F238E27FC236}">
                      <a16:creationId xmlns:a16="http://schemas.microsoft.com/office/drawing/2014/main" id="{801A3605-A848-6C42-8AA4-FD77784496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0800000">
                  <a:off x="5299201" y="5260975"/>
                  <a:ext cx="672428" cy="523862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10">
                  <a:extLst>
                    <a:ext uri="{FF2B5EF4-FFF2-40B4-BE49-F238E27FC236}">
                      <a16:creationId xmlns:a16="http://schemas.microsoft.com/office/drawing/2014/main" id="{2790CB87-6F8F-7841-91A7-6CB337F704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958062">
                  <a:off x="925994" y="3210004"/>
                  <a:ext cx="544316" cy="5238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altLang="en-US" sz="2800" dirty="0">
                    <a:solidFill>
                      <a:srgbClr val="FF33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10">
                  <a:extLst>
                    <a:ext uri="{FF2B5EF4-FFF2-40B4-BE49-F238E27FC236}">
                      <a16:creationId xmlns:a16="http://schemas.microsoft.com/office/drawing/2014/main" id="{2790CB87-6F8F-7841-91A7-6CB337F704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0958062">
                  <a:off x="925994" y="3210004"/>
                  <a:ext cx="544316" cy="52386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10">
                  <a:extLst>
                    <a:ext uri="{FF2B5EF4-FFF2-40B4-BE49-F238E27FC236}">
                      <a16:creationId xmlns:a16="http://schemas.microsoft.com/office/drawing/2014/main" id="{2DCBFA82-A8F5-7A4F-A9DC-14B77EFACC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3096397" y="5238643"/>
                  <a:ext cx="531144" cy="5238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altLang="en-US" sz="2800" dirty="0">
                    <a:solidFill>
                      <a:srgbClr val="FF33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ctangle 10">
                  <a:extLst>
                    <a:ext uri="{FF2B5EF4-FFF2-40B4-BE49-F238E27FC236}">
                      <a16:creationId xmlns:a16="http://schemas.microsoft.com/office/drawing/2014/main" id="{2DCBFA82-A8F5-7A4F-A9DC-14B77EFACC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0800000">
                  <a:off x="3096397" y="5238643"/>
                  <a:ext cx="531144" cy="52386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Arc 7">
              <a:extLst>
                <a:ext uri="{FF2B5EF4-FFF2-40B4-BE49-F238E27FC236}">
                  <a16:creationId xmlns:a16="http://schemas.microsoft.com/office/drawing/2014/main" id="{65FF7FEA-BC05-6647-B201-5DD6FA93F735}"/>
                </a:ext>
              </a:extLst>
            </p:cNvPr>
            <p:cNvSpPr>
              <a:spLocks/>
            </p:cNvSpPr>
            <p:nvPr/>
          </p:nvSpPr>
          <p:spPr bwMode="auto">
            <a:xfrm rot="9908569">
              <a:off x="2728478" y="2704671"/>
              <a:ext cx="2652399" cy="1781519"/>
            </a:xfrm>
            <a:custGeom>
              <a:avLst/>
              <a:gdLst>
                <a:gd name="G0" fmla="+- 0 0 0"/>
                <a:gd name="G1" fmla="+- 19940 0 0"/>
                <a:gd name="G2" fmla="+- 21600 0 0"/>
                <a:gd name="T0" fmla="*/ 8304 w 21600"/>
                <a:gd name="T1" fmla="*/ 0 h 22639"/>
                <a:gd name="T2" fmla="*/ 21431 w 21600"/>
                <a:gd name="T3" fmla="*/ 22639 h 22639"/>
                <a:gd name="T4" fmla="*/ 0 w 21600"/>
                <a:gd name="T5" fmla="*/ 19940 h 2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639" fill="none" extrusionOk="0">
                  <a:moveTo>
                    <a:pt x="8303" y="0"/>
                  </a:moveTo>
                  <a:cubicBezTo>
                    <a:pt x="16355" y="3352"/>
                    <a:pt x="21600" y="11218"/>
                    <a:pt x="21600" y="19940"/>
                  </a:cubicBezTo>
                  <a:cubicBezTo>
                    <a:pt x="21600" y="20842"/>
                    <a:pt x="21543" y="21743"/>
                    <a:pt x="21430" y="22638"/>
                  </a:cubicBezTo>
                </a:path>
                <a:path w="21600" h="22639" stroke="0" extrusionOk="0">
                  <a:moveTo>
                    <a:pt x="8303" y="0"/>
                  </a:moveTo>
                  <a:cubicBezTo>
                    <a:pt x="16355" y="3352"/>
                    <a:pt x="21600" y="11218"/>
                    <a:pt x="21600" y="19940"/>
                  </a:cubicBezTo>
                  <a:cubicBezTo>
                    <a:pt x="21600" y="20842"/>
                    <a:pt x="21543" y="21743"/>
                    <a:pt x="21430" y="22638"/>
                  </a:cubicBezTo>
                  <a:lnTo>
                    <a:pt x="0" y="19940"/>
                  </a:lnTo>
                  <a:close/>
                </a:path>
              </a:pathLst>
            </a:custGeom>
            <a:noFill/>
            <a:ln w="25400" cap="rnd">
              <a:solidFill>
                <a:srgbClr val="007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" name="Line 3">
              <a:extLst>
                <a:ext uri="{FF2B5EF4-FFF2-40B4-BE49-F238E27FC236}">
                  <a16:creationId xmlns:a16="http://schemas.microsoft.com/office/drawing/2014/main" id="{90FCBB1B-A4F9-C949-9080-91CC0B5732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1848" y="3525077"/>
              <a:ext cx="1" cy="17358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rc 7">
              <a:extLst>
                <a:ext uri="{FF2B5EF4-FFF2-40B4-BE49-F238E27FC236}">
                  <a16:creationId xmlns:a16="http://schemas.microsoft.com/office/drawing/2014/main" id="{9488D22C-BD3A-E84B-803D-C64860E58C85}"/>
                </a:ext>
              </a:extLst>
            </p:cNvPr>
            <p:cNvSpPr>
              <a:spLocks/>
            </p:cNvSpPr>
            <p:nvPr/>
          </p:nvSpPr>
          <p:spPr bwMode="auto">
            <a:xfrm rot="9908569">
              <a:off x="1901967" y="2966246"/>
              <a:ext cx="1620259" cy="1857786"/>
            </a:xfrm>
            <a:custGeom>
              <a:avLst/>
              <a:gdLst>
                <a:gd name="G0" fmla="+- 0 0 0"/>
                <a:gd name="G1" fmla="+- 19940 0 0"/>
                <a:gd name="G2" fmla="+- 21600 0 0"/>
                <a:gd name="T0" fmla="*/ 8304 w 21600"/>
                <a:gd name="T1" fmla="*/ 0 h 22639"/>
                <a:gd name="T2" fmla="*/ 21431 w 21600"/>
                <a:gd name="T3" fmla="*/ 22639 h 22639"/>
                <a:gd name="T4" fmla="*/ 0 w 21600"/>
                <a:gd name="T5" fmla="*/ 19940 h 2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639" fill="none" extrusionOk="0">
                  <a:moveTo>
                    <a:pt x="8303" y="0"/>
                  </a:moveTo>
                  <a:cubicBezTo>
                    <a:pt x="16355" y="3352"/>
                    <a:pt x="21600" y="11218"/>
                    <a:pt x="21600" y="19940"/>
                  </a:cubicBezTo>
                  <a:cubicBezTo>
                    <a:pt x="21600" y="20842"/>
                    <a:pt x="21543" y="21743"/>
                    <a:pt x="21430" y="22638"/>
                  </a:cubicBezTo>
                </a:path>
                <a:path w="21600" h="22639" stroke="0" extrusionOk="0">
                  <a:moveTo>
                    <a:pt x="8303" y="0"/>
                  </a:moveTo>
                  <a:cubicBezTo>
                    <a:pt x="16355" y="3352"/>
                    <a:pt x="21600" y="11218"/>
                    <a:pt x="21600" y="19940"/>
                  </a:cubicBezTo>
                  <a:cubicBezTo>
                    <a:pt x="21600" y="20842"/>
                    <a:pt x="21543" y="21743"/>
                    <a:pt x="21430" y="22638"/>
                  </a:cubicBezTo>
                  <a:lnTo>
                    <a:pt x="0" y="19940"/>
                  </a:lnTo>
                  <a:close/>
                </a:path>
              </a:pathLst>
            </a:custGeom>
            <a:noFill/>
            <a:ln w="25400" cap="rnd">
              <a:solidFill>
                <a:srgbClr val="007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69720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D0A14-BDE3-394E-8C55-CA76E776A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Edgeworth’s Box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putting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73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569458-A710-754A-B740-DE5ADAAC0797}"/>
              </a:ext>
            </a:extLst>
          </p:cNvPr>
          <p:cNvSpPr/>
          <p:nvPr/>
        </p:nvSpPr>
        <p:spPr>
          <a:xfrm>
            <a:off x="2332383" y="2214694"/>
            <a:ext cx="7103165" cy="3139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CA22B8-574E-0B4B-BADF-79F43EAAADD2}"/>
              </a:ext>
            </a:extLst>
          </p:cNvPr>
          <p:cNvCxnSpPr>
            <a:cxnSpLocks/>
          </p:cNvCxnSpPr>
          <p:nvPr/>
        </p:nvCxnSpPr>
        <p:spPr>
          <a:xfrm flipH="1">
            <a:off x="8288071" y="1969127"/>
            <a:ext cx="29154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6D7E87-C5A7-5B46-881D-08B8032A4939}"/>
              </a:ext>
            </a:extLst>
          </p:cNvPr>
          <p:cNvCxnSpPr>
            <a:cxnSpLocks/>
          </p:cNvCxnSpPr>
          <p:nvPr/>
        </p:nvCxnSpPr>
        <p:spPr>
          <a:xfrm>
            <a:off x="9716253" y="3103343"/>
            <a:ext cx="0" cy="3180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0DEBE7A-6B9F-7B43-AB8D-B356BF93C953}"/>
              </a:ext>
            </a:extLst>
          </p:cNvPr>
          <p:cNvCxnSpPr>
            <a:cxnSpLocks/>
          </p:cNvCxnSpPr>
          <p:nvPr/>
        </p:nvCxnSpPr>
        <p:spPr>
          <a:xfrm>
            <a:off x="3074504" y="5625949"/>
            <a:ext cx="31805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01D958A-2F23-3C46-B1D7-E40E2231DBCF}"/>
              </a:ext>
            </a:extLst>
          </p:cNvPr>
          <p:cNvCxnSpPr>
            <a:cxnSpLocks/>
          </p:cNvCxnSpPr>
          <p:nvPr/>
        </p:nvCxnSpPr>
        <p:spPr>
          <a:xfrm flipV="1">
            <a:off x="2126973" y="4426226"/>
            <a:ext cx="0" cy="2584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10">
                <a:extLst>
                  <a:ext uri="{FF2B5EF4-FFF2-40B4-BE49-F238E27FC236}">
                    <a16:creationId xmlns:a16="http://schemas.microsoft.com/office/drawing/2014/main" id="{ADA4C558-7B80-8B41-9928-DE2AA7A65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12047" y="2266277"/>
                <a:ext cx="674672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3" name="Rectangle 10">
                <a:extLst>
                  <a:ext uri="{FF2B5EF4-FFF2-40B4-BE49-F238E27FC236}">
                    <a16:creationId xmlns:a16="http://schemas.microsoft.com/office/drawing/2014/main" id="{ADA4C558-7B80-8B41-9928-DE2AA7A650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12047" y="2266277"/>
                <a:ext cx="674672" cy="523862"/>
              </a:xfrm>
              <a:prstGeom prst="rect">
                <a:avLst/>
              </a:prstGeom>
              <a:blipFill>
                <a:blip r:embed="rId3"/>
                <a:stretch>
                  <a:fillRect b="-69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26FFD488-16EA-6D44-B9E0-DBA195921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4898" y="4830016"/>
                <a:ext cx="647485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26FFD488-16EA-6D44-B9E0-DBA1959214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4898" y="4830016"/>
                <a:ext cx="647485" cy="523862"/>
              </a:xfrm>
              <a:prstGeom prst="rect">
                <a:avLst/>
              </a:prstGeom>
              <a:blipFill>
                <a:blip r:embed="rId4"/>
                <a:stretch>
                  <a:fillRect b="-69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0">
                <a:extLst>
                  <a:ext uri="{FF2B5EF4-FFF2-40B4-BE49-F238E27FC236}">
                    <a16:creationId xmlns:a16="http://schemas.microsoft.com/office/drawing/2014/main" id="{739C364B-6123-0A4A-8063-2238EFF3C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3120" y="1665041"/>
                <a:ext cx="672428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5" name="Rectangle 10">
                <a:extLst>
                  <a:ext uri="{FF2B5EF4-FFF2-40B4-BE49-F238E27FC236}">
                    <a16:creationId xmlns:a16="http://schemas.microsoft.com/office/drawing/2014/main" id="{739C364B-6123-0A4A-8063-2238EFF3C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3120" y="1665041"/>
                <a:ext cx="672428" cy="523862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68BAC9A3-8128-2F46-95D5-10EE0DDBC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2383" y="5364018"/>
                <a:ext cx="645240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68BAC9A3-8128-2F46-95D5-10EE0DDBC7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2383" y="5364018"/>
                <a:ext cx="645240" cy="5238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719794F-446C-4C43-86CC-08B3DF3024F1}"/>
                  </a:ext>
                </a:extLst>
              </p:cNvPr>
              <p:cNvSpPr txBox="1"/>
              <p:nvPr/>
            </p:nvSpPr>
            <p:spPr>
              <a:xfrm>
                <a:off x="4002157" y="2769704"/>
                <a:ext cx="3896138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en-US" sz="3200" dirty="0">
                  <a:solidFill>
                    <a:srgbClr val="FF33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en-US" sz="3200" dirty="0">
                  <a:solidFill>
                    <a:srgbClr val="FF33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719794F-446C-4C43-86CC-08B3DF302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157" y="2769704"/>
                <a:ext cx="3896138" cy="13542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10">
                <a:extLst>
                  <a:ext uri="{FF2B5EF4-FFF2-40B4-BE49-F238E27FC236}">
                    <a16:creationId xmlns:a16="http://schemas.microsoft.com/office/drawing/2014/main" id="{5EE2E826-58E3-7D41-BF66-25049EE65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137" y="3262369"/>
                <a:ext cx="544316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8" name="Rectangle 10">
                <a:extLst>
                  <a:ext uri="{FF2B5EF4-FFF2-40B4-BE49-F238E27FC236}">
                    <a16:creationId xmlns:a16="http://schemas.microsoft.com/office/drawing/2014/main" id="{5EE2E826-58E3-7D41-BF66-25049EE652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7137" y="3262369"/>
                <a:ext cx="544316" cy="5238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10">
                <a:extLst>
                  <a:ext uri="{FF2B5EF4-FFF2-40B4-BE49-F238E27FC236}">
                    <a16:creationId xmlns:a16="http://schemas.microsoft.com/office/drawing/2014/main" id="{6D3B8F9F-35E9-544A-8DBA-149E4A86A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6594" y="5501232"/>
                <a:ext cx="515910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9" name="Rectangle 10">
                <a:extLst>
                  <a:ext uri="{FF2B5EF4-FFF2-40B4-BE49-F238E27FC236}">
                    <a16:creationId xmlns:a16="http://schemas.microsoft.com/office/drawing/2014/main" id="{6D3B8F9F-35E9-544A-8DBA-149E4A86A0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06594" y="5501232"/>
                <a:ext cx="515910" cy="5238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6303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D0A14-BDE3-394E-8C55-CA76E776A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Preferences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Edgeworth’s box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74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569458-A710-754A-B740-DE5ADAAC0797}"/>
              </a:ext>
            </a:extLst>
          </p:cNvPr>
          <p:cNvSpPr/>
          <p:nvPr/>
        </p:nvSpPr>
        <p:spPr>
          <a:xfrm>
            <a:off x="2332383" y="2214694"/>
            <a:ext cx="7103165" cy="3139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CA22B8-574E-0B4B-BADF-79F43EAAADD2}"/>
              </a:ext>
            </a:extLst>
          </p:cNvPr>
          <p:cNvCxnSpPr>
            <a:cxnSpLocks/>
          </p:cNvCxnSpPr>
          <p:nvPr/>
        </p:nvCxnSpPr>
        <p:spPr>
          <a:xfrm flipH="1">
            <a:off x="8288071" y="1969127"/>
            <a:ext cx="29154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6D7E87-C5A7-5B46-881D-08B8032A4939}"/>
              </a:ext>
            </a:extLst>
          </p:cNvPr>
          <p:cNvCxnSpPr>
            <a:cxnSpLocks/>
          </p:cNvCxnSpPr>
          <p:nvPr/>
        </p:nvCxnSpPr>
        <p:spPr>
          <a:xfrm>
            <a:off x="9716253" y="3103343"/>
            <a:ext cx="0" cy="3180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0DEBE7A-6B9F-7B43-AB8D-B356BF93C953}"/>
              </a:ext>
            </a:extLst>
          </p:cNvPr>
          <p:cNvCxnSpPr>
            <a:cxnSpLocks/>
          </p:cNvCxnSpPr>
          <p:nvPr/>
        </p:nvCxnSpPr>
        <p:spPr>
          <a:xfrm>
            <a:off x="3074504" y="5625949"/>
            <a:ext cx="31805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01D958A-2F23-3C46-B1D7-E40E2231DBCF}"/>
              </a:ext>
            </a:extLst>
          </p:cNvPr>
          <p:cNvCxnSpPr>
            <a:cxnSpLocks/>
          </p:cNvCxnSpPr>
          <p:nvPr/>
        </p:nvCxnSpPr>
        <p:spPr>
          <a:xfrm flipV="1">
            <a:off x="2126973" y="4426226"/>
            <a:ext cx="0" cy="2584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10">
                <a:extLst>
                  <a:ext uri="{FF2B5EF4-FFF2-40B4-BE49-F238E27FC236}">
                    <a16:creationId xmlns:a16="http://schemas.microsoft.com/office/drawing/2014/main" id="{ADA4C558-7B80-8B41-9928-DE2AA7A65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12047" y="2266277"/>
                <a:ext cx="674672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3" name="Rectangle 10">
                <a:extLst>
                  <a:ext uri="{FF2B5EF4-FFF2-40B4-BE49-F238E27FC236}">
                    <a16:creationId xmlns:a16="http://schemas.microsoft.com/office/drawing/2014/main" id="{ADA4C558-7B80-8B41-9928-DE2AA7A650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12047" y="2266277"/>
                <a:ext cx="674672" cy="523862"/>
              </a:xfrm>
              <a:prstGeom prst="rect">
                <a:avLst/>
              </a:prstGeom>
              <a:blipFill>
                <a:blip r:embed="rId2"/>
                <a:stretch>
                  <a:fillRect b="-69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26FFD488-16EA-6D44-B9E0-DBA195921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4898" y="4830016"/>
                <a:ext cx="647485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26FFD488-16EA-6D44-B9E0-DBA1959214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4898" y="4830016"/>
                <a:ext cx="647485" cy="523862"/>
              </a:xfrm>
              <a:prstGeom prst="rect">
                <a:avLst/>
              </a:prstGeom>
              <a:blipFill>
                <a:blip r:embed="rId3"/>
                <a:stretch>
                  <a:fillRect b="-69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0">
                <a:extLst>
                  <a:ext uri="{FF2B5EF4-FFF2-40B4-BE49-F238E27FC236}">
                    <a16:creationId xmlns:a16="http://schemas.microsoft.com/office/drawing/2014/main" id="{739C364B-6123-0A4A-8063-2238EFF3C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3120" y="1665041"/>
                <a:ext cx="672428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5" name="Rectangle 10">
                <a:extLst>
                  <a:ext uri="{FF2B5EF4-FFF2-40B4-BE49-F238E27FC236}">
                    <a16:creationId xmlns:a16="http://schemas.microsoft.com/office/drawing/2014/main" id="{739C364B-6123-0A4A-8063-2238EFF3C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3120" y="1665041"/>
                <a:ext cx="672428" cy="523862"/>
              </a:xfrm>
              <a:prstGeom prst="rect">
                <a:avLst/>
              </a:prstGeom>
              <a:blipFill>
                <a:blip r:embed="rId4"/>
                <a:stretch>
                  <a:fillRect b="-23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68BAC9A3-8128-2F46-95D5-10EE0DDBC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2383" y="5364018"/>
                <a:ext cx="645240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68BAC9A3-8128-2F46-95D5-10EE0DDBC7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2383" y="5364018"/>
                <a:ext cx="645240" cy="5238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10">
                <a:extLst>
                  <a:ext uri="{FF2B5EF4-FFF2-40B4-BE49-F238E27FC236}">
                    <a16:creationId xmlns:a16="http://schemas.microsoft.com/office/drawing/2014/main" id="{5EE2E826-58E3-7D41-BF66-25049EE65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137" y="3262369"/>
                <a:ext cx="544316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8" name="Rectangle 10">
                <a:extLst>
                  <a:ext uri="{FF2B5EF4-FFF2-40B4-BE49-F238E27FC236}">
                    <a16:creationId xmlns:a16="http://schemas.microsoft.com/office/drawing/2014/main" id="{5EE2E826-58E3-7D41-BF66-25049EE652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7137" y="3262369"/>
                <a:ext cx="544316" cy="5238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10">
                <a:extLst>
                  <a:ext uri="{FF2B5EF4-FFF2-40B4-BE49-F238E27FC236}">
                    <a16:creationId xmlns:a16="http://schemas.microsoft.com/office/drawing/2014/main" id="{6D3B8F9F-35E9-544A-8DBA-149E4A86A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6594" y="5501232"/>
                <a:ext cx="515910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9" name="Rectangle 10">
                <a:extLst>
                  <a:ext uri="{FF2B5EF4-FFF2-40B4-BE49-F238E27FC236}">
                    <a16:creationId xmlns:a16="http://schemas.microsoft.com/office/drawing/2014/main" id="{6D3B8F9F-35E9-544A-8DBA-149E4A86A0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06594" y="5501232"/>
                <a:ext cx="515910" cy="5238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7">
            <a:extLst>
              <a:ext uri="{FF2B5EF4-FFF2-40B4-BE49-F238E27FC236}">
                <a16:creationId xmlns:a16="http://schemas.microsoft.com/office/drawing/2014/main" id="{25CBA72F-8A6F-6542-8E5A-0459E5127C8A}"/>
              </a:ext>
            </a:extLst>
          </p:cNvPr>
          <p:cNvSpPr>
            <a:spLocks/>
          </p:cNvSpPr>
          <p:nvPr/>
        </p:nvSpPr>
        <p:spPr bwMode="auto">
          <a:xfrm rot="9908569">
            <a:off x="4699835" y="2793776"/>
            <a:ext cx="2171452" cy="1959142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rgbClr val="0070C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Arc 7">
            <a:extLst>
              <a:ext uri="{FF2B5EF4-FFF2-40B4-BE49-F238E27FC236}">
                <a16:creationId xmlns:a16="http://schemas.microsoft.com/office/drawing/2014/main" id="{C05D214C-A39E-7849-840D-BFEA1BDEBB2F}"/>
              </a:ext>
            </a:extLst>
          </p:cNvPr>
          <p:cNvSpPr>
            <a:spLocks/>
          </p:cNvSpPr>
          <p:nvPr/>
        </p:nvSpPr>
        <p:spPr bwMode="auto">
          <a:xfrm rot="9908569">
            <a:off x="6094050" y="2240247"/>
            <a:ext cx="1972933" cy="1981715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rgbClr val="0070C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Arc 7">
            <a:extLst>
              <a:ext uri="{FF2B5EF4-FFF2-40B4-BE49-F238E27FC236}">
                <a16:creationId xmlns:a16="http://schemas.microsoft.com/office/drawing/2014/main" id="{125F7064-E60A-444C-99C9-6ADE902B9A56}"/>
              </a:ext>
            </a:extLst>
          </p:cNvPr>
          <p:cNvSpPr>
            <a:spLocks/>
          </p:cNvSpPr>
          <p:nvPr/>
        </p:nvSpPr>
        <p:spPr bwMode="auto">
          <a:xfrm rot="20199029">
            <a:off x="2795577" y="3669635"/>
            <a:ext cx="1447130" cy="1920146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rgbClr val="0070C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Arc 7">
            <a:extLst>
              <a:ext uri="{FF2B5EF4-FFF2-40B4-BE49-F238E27FC236}">
                <a16:creationId xmlns:a16="http://schemas.microsoft.com/office/drawing/2014/main" id="{80AE0D9B-EDA0-ED46-95EF-81BF8207A2E5}"/>
              </a:ext>
            </a:extLst>
          </p:cNvPr>
          <p:cNvSpPr>
            <a:spLocks/>
          </p:cNvSpPr>
          <p:nvPr/>
        </p:nvSpPr>
        <p:spPr bwMode="auto">
          <a:xfrm rot="20199029">
            <a:off x="5521103" y="2557947"/>
            <a:ext cx="1540500" cy="2162505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rgbClr val="0070C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" name="Arc 7">
            <a:extLst>
              <a:ext uri="{FF2B5EF4-FFF2-40B4-BE49-F238E27FC236}">
                <a16:creationId xmlns:a16="http://schemas.microsoft.com/office/drawing/2014/main" id="{A4E21838-597A-574A-B7B6-D3D7C6B06092}"/>
              </a:ext>
            </a:extLst>
          </p:cNvPr>
          <p:cNvSpPr>
            <a:spLocks/>
          </p:cNvSpPr>
          <p:nvPr/>
        </p:nvSpPr>
        <p:spPr bwMode="auto">
          <a:xfrm rot="20199029">
            <a:off x="4144939" y="3158177"/>
            <a:ext cx="1557279" cy="2065002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rgbClr val="0070C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0112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D0A14-BDE3-394E-8C55-CA76E776A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wrong with…?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75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569458-A710-754A-B740-DE5ADAAC0797}"/>
              </a:ext>
            </a:extLst>
          </p:cNvPr>
          <p:cNvSpPr/>
          <p:nvPr/>
        </p:nvSpPr>
        <p:spPr>
          <a:xfrm>
            <a:off x="2332383" y="2214694"/>
            <a:ext cx="7103165" cy="3139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CA22B8-574E-0B4B-BADF-79F43EAAADD2}"/>
              </a:ext>
            </a:extLst>
          </p:cNvPr>
          <p:cNvCxnSpPr>
            <a:cxnSpLocks/>
          </p:cNvCxnSpPr>
          <p:nvPr/>
        </p:nvCxnSpPr>
        <p:spPr>
          <a:xfrm flipH="1">
            <a:off x="8288071" y="1969127"/>
            <a:ext cx="29154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6D7E87-C5A7-5B46-881D-08B8032A4939}"/>
              </a:ext>
            </a:extLst>
          </p:cNvPr>
          <p:cNvCxnSpPr>
            <a:cxnSpLocks/>
          </p:cNvCxnSpPr>
          <p:nvPr/>
        </p:nvCxnSpPr>
        <p:spPr>
          <a:xfrm>
            <a:off x="9716253" y="3103343"/>
            <a:ext cx="0" cy="3180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0DEBE7A-6B9F-7B43-AB8D-B356BF93C953}"/>
              </a:ext>
            </a:extLst>
          </p:cNvPr>
          <p:cNvCxnSpPr>
            <a:cxnSpLocks/>
          </p:cNvCxnSpPr>
          <p:nvPr/>
        </p:nvCxnSpPr>
        <p:spPr>
          <a:xfrm>
            <a:off x="3074504" y="5625949"/>
            <a:ext cx="31805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01D958A-2F23-3C46-B1D7-E40E2231DBCF}"/>
              </a:ext>
            </a:extLst>
          </p:cNvPr>
          <p:cNvCxnSpPr>
            <a:cxnSpLocks/>
          </p:cNvCxnSpPr>
          <p:nvPr/>
        </p:nvCxnSpPr>
        <p:spPr>
          <a:xfrm flipV="1">
            <a:off x="2126973" y="4426226"/>
            <a:ext cx="0" cy="2584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10">
                <a:extLst>
                  <a:ext uri="{FF2B5EF4-FFF2-40B4-BE49-F238E27FC236}">
                    <a16:creationId xmlns:a16="http://schemas.microsoft.com/office/drawing/2014/main" id="{ADA4C558-7B80-8B41-9928-DE2AA7A65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12047" y="2266277"/>
                <a:ext cx="674672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3" name="Rectangle 10">
                <a:extLst>
                  <a:ext uri="{FF2B5EF4-FFF2-40B4-BE49-F238E27FC236}">
                    <a16:creationId xmlns:a16="http://schemas.microsoft.com/office/drawing/2014/main" id="{ADA4C558-7B80-8B41-9928-DE2AA7A650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12047" y="2266277"/>
                <a:ext cx="674672" cy="523862"/>
              </a:xfrm>
              <a:prstGeom prst="rect">
                <a:avLst/>
              </a:prstGeom>
              <a:blipFill>
                <a:blip r:embed="rId2"/>
                <a:stretch>
                  <a:fillRect b="-69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26FFD488-16EA-6D44-B9E0-DBA195921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4898" y="4830016"/>
                <a:ext cx="647485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26FFD488-16EA-6D44-B9E0-DBA1959214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4898" y="4830016"/>
                <a:ext cx="647485" cy="523862"/>
              </a:xfrm>
              <a:prstGeom prst="rect">
                <a:avLst/>
              </a:prstGeom>
              <a:blipFill>
                <a:blip r:embed="rId3"/>
                <a:stretch>
                  <a:fillRect b="-69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0">
                <a:extLst>
                  <a:ext uri="{FF2B5EF4-FFF2-40B4-BE49-F238E27FC236}">
                    <a16:creationId xmlns:a16="http://schemas.microsoft.com/office/drawing/2014/main" id="{739C364B-6123-0A4A-8063-2238EFF3C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3120" y="1665041"/>
                <a:ext cx="672428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5" name="Rectangle 10">
                <a:extLst>
                  <a:ext uri="{FF2B5EF4-FFF2-40B4-BE49-F238E27FC236}">
                    <a16:creationId xmlns:a16="http://schemas.microsoft.com/office/drawing/2014/main" id="{739C364B-6123-0A4A-8063-2238EFF3C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3120" y="1665041"/>
                <a:ext cx="672428" cy="523862"/>
              </a:xfrm>
              <a:prstGeom prst="rect">
                <a:avLst/>
              </a:prstGeom>
              <a:blipFill>
                <a:blip r:embed="rId4"/>
                <a:stretch>
                  <a:fillRect b="-23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68BAC9A3-8128-2F46-95D5-10EE0DDBC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2383" y="5364018"/>
                <a:ext cx="645240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68BAC9A3-8128-2F46-95D5-10EE0DDBC7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2383" y="5364018"/>
                <a:ext cx="645240" cy="5238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14">
            <a:extLst>
              <a:ext uri="{FF2B5EF4-FFF2-40B4-BE49-F238E27FC236}">
                <a16:creationId xmlns:a16="http://schemas.microsoft.com/office/drawing/2014/main" id="{6DE0802F-9563-E448-9645-8180E0E29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049" y="4576693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2AC257A-86A0-3544-B2E0-976975CD0337}"/>
              </a:ext>
            </a:extLst>
          </p:cNvPr>
          <p:cNvGrpSpPr/>
          <p:nvPr/>
        </p:nvGrpSpPr>
        <p:grpSpPr>
          <a:xfrm>
            <a:off x="4588330" y="1988525"/>
            <a:ext cx="3191955" cy="3473827"/>
            <a:chOff x="4588330" y="1988525"/>
            <a:chExt cx="3191955" cy="3473827"/>
          </a:xfrm>
        </p:grpSpPr>
        <p:sp>
          <p:nvSpPr>
            <p:cNvPr id="17" name="Arc 7">
              <a:extLst>
                <a:ext uri="{FF2B5EF4-FFF2-40B4-BE49-F238E27FC236}">
                  <a16:creationId xmlns:a16="http://schemas.microsoft.com/office/drawing/2014/main" id="{25CBA72F-8A6F-6542-8E5A-0459E5127C8A}"/>
                </a:ext>
              </a:extLst>
            </p:cNvPr>
            <p:cNvSpPr>
              <a:spLocks/>
            </p:cNvSpPr>
            <p:nvPr/>
          </p:nvSpPr>
          <p:spPr bwMode="auto">
            <a:xfrm rot="9908569">
              <a:off x="5248218" y="1988525"/>
              <a:ext cx="2532067" cy="2917105"/>
            </a:xfrm>
            <a:custGeom>
              <a:avLst/>
              <a:gdLst>
                <a:gd name="G0" fmla="+- 0 0 0"/>
                <a:gd name="G1" fmla="+- 19940 0 0"/>
                <a:gd name="G2" fmla="+- 21600 0 0"/>
                <a:gd name="T0" fmla="*/ 8304 w 21600"/>
                <a:gd name="T1" fmla="*/ 0 h 22639"/>
                <a:gd name="T2" fmla="*/ 21431 w 21600"/>
                <a:gd name="T3" fmla="*/ 22639 h 22639"/>
                <a:gd name="T4" fmla="*/ 0 w 21600"/>
                <a:gd name="T5" fmla="*/ 19940 h 2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639" fill="none" extrusionOk="0">
                  <a:moveTo>
                    <a:pt x="8303" y="0"/>
                  </a:moveTo>
                  <a:cubicBezTo>
                    <a:pt x="16355" y="3352"/>
                    <a:pt x="21600" y="11218"/>
                    <a:pt x="21600" y="19940"/>
                  </a:cubicBezTo>
                  <a:cubicBezTo>
                    <a:pt x="21600" y="20842"/>
                    <a:pt x="21543" y="21743"/>
                    <a:pt x="21430" y="22638"/>
                  </a:cubicBezTo>
                </a:path>
                <a:path w="21600" h="22639" stroke="0" extrusionOk="0">
                  <a:moveTo>
                    <a:pt x="8303" y="0"/>
                  </a:moveTo>
                  <a:cubicBezTo>
                    <a:pt x="16355" y="3352"/>
                    <a:pt x="21600" y="11218"/>
                    <a:pt x="21600" y="19940"/>
                  </a:cubicBezTo>
                  <a:cubicBezTo>
                    <a:pt x="21600" y="20842"/>
                    <a:pt x="21543" y="21743"/>
                    <a:pt x="21430" y="22638"/>
                  </a:cubicBezTo>
                  <a:lnTo>
                    <a:pt x="0" y="19940"/>
                  </a:lnTo>
                  <a:close/>
                </a:path>
              </a:pathLst>
            </a:custGeom>
            <a:noFill/>
            <a:ln w="38100" cap="rnd">
              <a:solidFill>
                <a:srgbClr val="007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Arc 7">
              <a:extLst>
                <a:ext uri="{FF2B5EF4-FFF2-40B4-BE49-F238E27FC236}">
                  <a16:creationId xmlns:a16="http://schemas.microsoft.com/office/drawing/2014/main" id="{A4E21838-597A-574A-B7B6-D3D7C6B06092}"/>
                </a:ext>
              </a:extLst>
            </p:cNvPr>
            <p:cNvSpPr>
              <a:spLocks/>
            </p:cNvSpPr>
            <p:nvPr/>
          </p:nvSpPr>
          <p:spPr bwMode="auto">
            <a:xfrm rot="20199029">
              <a:off x="4588330" y="2307615"/>
              <a:ext cx="1863646" cy="3154737"/>
            </a:xfrm>
            <a:custGeom>
              <a:avLst/>
              <a:gdLst>
                <a:gd name="G0" fmla="+- 0 0 0"/>
                <a:gd name="G1" fmla="+- 19940 0 0"/>
                <a:gd name="G2" fmla="+- 21600 0 0"/>
                <a:gd name="T0" fmla="*/ 8304 w 21600"/>
                <a:gd name="T1" fmla="*/ 0 h 22639"/>
                <a:gd name="T2" fmla="*/ 21431 w 21600"/>
                <a:gd name="T3" fmla="*/ 22639 h 22639"/>
                <a:gd name="T4" fmla="*/ 0 w 21600"/>
                <a:gd name="T5" fmla="*/ 19940 h 2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639" fill="none" extrusionOk="0">
                  <a:moveTo>
                    <a:pt x="8303" y="0"/>
                  </a:moveTo>
                  <a:cubicBezTo>
                    <a:pt x="16355" y="3352"/>
                    <a:pt x="21600" y="11218"/>
                    <a:pt x="21600" y="19940"/>
                  </a:cubicBezTo>
                  <a:cubicBezTo>
                    <a:pt x="21600" y="20842"/>
                    <a:pt x="21543" y="21743"/>
                    <a:pt x="21430" y="22638"/>
                  </a:cubicBezTo>
                </a:path>
                <a:path w="21600" h="22639" stroke="0" extrusionOk="0">
                  <a:moveTo>
                    <a:pt x="8303" y="0"/>
                  </a:moveTo>
                  <a:cubicBezTo>
                    <a:pt x="16355" y="3352"/>
                    <a:pt x="21600" y="11218"/>
                    <a:pt x="21600" y="19940"/>
                  </a:cubicBezTo>
                  <a:cubicBezTo>
                    <a:pt x="21600" y="20842"/>
                    <a:pt x="21543" y="21743"/>
                    <a:pt x="21430" y="22638"/>
                  </a:cubicBezTo>
                  <a:lnTo>
                    <a:pt x="0" y="19940"/>
                  </a:lnTo>
                  <a:close/>
                </a:path>
              </a:pathLst>
            </a:custGeom>
            <a:noFill/>
            <a:ln w="38100" cap="rnd">
              <a:solidFill>
                <a:srgbClr val="007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00897C4-FEF4-7C4A-B983-5C7239EE30E6}"/>
                </a:ext>
              </a:extLst>
            </p:cNvPr>
            <p:cNvCxnSpPr>
              <a:cxnSpLocks/>
            </p:cNvCxnSpPr>
            <p:nvPr/>
          </p:nvCxnSpPr>
          <p:spPr>
            <a:xfrm>
              <a:off x="5168348" y="2690191"/>
              <a:ext cx="0" cy="4284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27B3BE5-43E9-D54F-A6C3-79A8CAD79CF9}"/>
                </a:ext>
              </a:extLst>
            </p:cNvPr>
            <p:cNvCxnSpPr>
              <a:cxnSpLocks/>
            </p:cNvCxnSpPr>
            <p:nvPr/>
          </p:nvCxnSpPr>
          <p:spPr>
            <a:xfrm>
              <a:off x="5320748" y="2790139"/>
              <a:ext cx="0" cy="6569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3CACA3-AC99-BB48-BACE-C4EC245D34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0153" y="2904399"/>
              <a:ext cx="1" cy="879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A141C88-0C6C-9D47-8CB5-0B2283D5EE71}"/>
                </a:ext>
              </a:extLst>
            </p:cNvPr>
            <p:cNvCxnSpPr>
              <a:cxnSpLocks/>
            </p:cNvCxnSpPr>
            <p:nvPr/>
          </p:nvCxnSpPr>
          <p:spPr>
            <a:xfrm>
              <a:off x="5672554" y="2968556"/>
              <a:ext cx="0" cy="968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51CB975-92D4-B94C-A965-5AA19DA2A849}"/>
                </a:ext>
              </a:extLst>
            </p:cNvPr>
            <p:cNvCxnSpPr>
              <a:cxnSpLocks/>
            </p:cNvCxnSpPr>
            <p:nvPr/>
          </p:nvCxnSpPr>
          <p:spPr>
            <a:xfrm>
              <a:off x="5824954" y="3120956"/>
              <a:ext cx="0" cy="968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5D7E58F-648D-754A-95C1-0D56D9015FFD}"/>
                </a:ext>
              </a:extLst>
            </p:cNvPr>
            <p:cNvCxnSpPr>
              <a:cxnSpLocks/>
            </p:cNvCxnSpPr>
            <p:nvPr/>
          </p:nvCxnSpPr>
          <p:spPr>
            <a:xfrm>
              <a:off x="5977354" y="3273356"/>
              <a:ext cx="0" cy="968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A5D07C9-5574-1449-B46E-B46E4177598E}"/>
                </a:ext>
              </a:extLst>
            </p:cNvPr>
            <p:cNvCxnSpPr>
              <a:cxnSpLocks/>
            </p:cNvCxnSpPr>
            <p:nvPr/>
          </p:nvCxnSpPr>
          <p:spPr>
            <a:xfrm>
              <a:off x="6129754" y="3425756"/>
              <a:ext cx="0" cy="9412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19BA8B3-2FDE-B747-B59B-EF931EF55B43}"/>
                </a:ext>
              </a:extLst>
            </p:cNvPr>
            <p:cNvCxnSpPr>
              <a:cxnSpLocks/>
            </p:cNvCxnSpPr>
            <p:nvPr/>
          </p:nvCxnSpPr>
          <p:spPr>
            <a:xfrm>
              <a:off x="6282154" y="3578156"/>
              <a:ext cx="0" cy="8480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0D03EBA-C0E7-3D4A-B85A-A05CA1AB7B98}"/>
                </a:ext>
              </a:extLst>
            </p:cNvPr>
            <p:cNvCxnSpPr>
              <a:cxnSpLocks/>
            </p:cNvCxnSpPr>
            <p:nvPr/>
          </p:nvCxnSpPr>
          <p:spPr>
            <a:xfrm>
              <a:off x="6434554" y="3882956"/>
              <a:ext cx="0" cy="6724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7B3C01A-6212-AC4B-86DC-9DD0F528F45B}"/>
                </a:ext>
              </a:extLst>
            </p:cNvPr>
            <p:cNvCxnSpPr>
              <a:cxnSpLocks/>
            </p:cNvCxnSpPr>
            <p:nvPr/>
          </p:nvCxnSpPr>
          <p:spPr>
            <a:xfrm>
              <a:off x="6613458" y="4160702"/>
              <a:ext cx="0" cy="4159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31902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Pareto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domination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76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4B7EC4-119B-5745-86DF-C7C7D48EEA51}"/>
                  </a:ext>
                </a:extLst>
              </p:cNvPr>
              <p:cNvSpPr txBox="1"/>
              <p:nvPr/>
            </p:nvSpPr>
            <p:spPr>
              <a:xfrm>
                <a:off x="2331869" y="1921117"/>
                <a:ext cx="8614538" cy="3900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An allocation </a:t>
                </a:r>
                <a:r>
                  <a:rPr lang="en-US" sz="2400" dirty="0" smtClean="0"/>
                  <a:t>	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,   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  <a:endParaRPr lang="en-US" sz="2400" dirty="0"/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Pareto dominates </a:t>
                </a:r>
                <a:r>
                  <a:rPr lang="en-US" sz="2400" dirty="0"/>
                  <a:t>another allocation </a:t>
                </a: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 smtClean="0"/>
                  <a:t>if</a:t>
                </a: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And at least one of these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≥)</m:t>
                    </m:r>
                  </m:oMath>
                </a14:m>
                <a:r>
                  <a:rPr lang="en-US" sz="2400" dirty="0"/>
                  <a:t> is strict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4B7EC4-119B-5745-86DF-C7C7D48EE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69" y="1921117"/>
                <a:ext cx="8614538" cy="3900555"/>
              </a:xfrm>
              <a:prstGeom prst="rect">
                <a:avLst/>
              </a:prstGeom>
              <a:blipFill>
                <a:blip r:embed="rId2"/>
                <a:stretch>
                  <a:fillRect l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25293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D0A14-BDE3-394E-8C55-CA76E776A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561" y="-29274"/>
            <a:ext cx="10364451" cy="159617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to…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77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10">
                <a:extLst>
                  <a:ext uri="{FF2B5EF4-FFF2-40B4-BE49-F238E27FC236}">
                    <a16:creationId xmlns:a16="http://schemas.microsoft.com/office/drawing/2014/main" id="{ADA4C558-7B80-8B41-9928-DE2AA7A65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65982" y="2159986"/>
                <a:ext cx="674672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3" name="Rectangle 10">
                <a:extLst>
                  <a:ext uri="{FF2B5EF4-FFF2-40B4-BE49-F238E27FC236}">
                    <a16:creationId xmlns:a16="http://schemas.microsoft.com/office/drawing/2014/main" id="{ADA4C558-7B80-8B41-9928-DE2AA7A650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65982" y="2159986"/>
                <a:ext cx="674672" cy="523862"/>
              </a:xfrm>
              <a:prstGeom prst="rect">
                <a:avLst/>
              </a:prstGeom>
              <a:blipFill>
                <a:blip r:embed="rId2"/>
                <a:stretch>
                  <a:fillRect b="-95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26FFD488-16EA-6D44-B9E0-DBA195921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6266" y="3833204"/>
                <a:ext cx="647485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26FFD488-16EA-6D44-B9E0-DBA1959214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6266" y="3833204"/>
                <a:ext cx="647485" cy="523862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0">
                <a:extLst>
                  <a:ext uri="{FF2B5EF4-FFF2-40B4-BE49-F238E27FC236}">
                    <a16:creationId xmlns:a16="http://schemas.microsoft.com/office/drawing/2014/main" id="{739C364B-6123-0A4A-8063-2238EFF3C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0282" y="823338"/>
                <a:ext cx="672428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5" name="Rectangle 10">
                <a:extLst>
                  <a:ext uri="{FF2B5EF4-FFF2-40B4-BE49-F238E27FC236}">
                    <a16:creationId xmlns:a16="http://schemas.microsoft.com/office/drawing/2014/main" id="{739C364B-6123-0A4A-8063-2238EFF3C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60282" y="823338"/>
                <a:ext cx="672428" cy="523862"/>
              </a:xfrm>
              <a:prstGeom prst="rect">
                <a:avLst/>
              </a:prstGeom>
              <a:blipFill>
                <a:blip r:embed="rId4"/>
                <a:stretch>
                  <a:fillRect b="-23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68BAC9A3-8128-2F46-95D5-10EE0DDBC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2695" y="4808700"/>
                <a:ext cx="645240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68BAC9A3-8128-2F46-95D5-10EE0DDBC7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2695" y="4808700"/>
                <a:ext cx="645240" cy="5238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14">
            <a:extLst>
              <a:ext uri="{FF2B5EF4-FFF2-40B4-BE49-F238E27FC236}">
                <a16:creationId xmlns:a16="http://schemas.microsoft.com/office/drawing/2014/main" id="{6DE0802F-9563-E448-9645-8180E0E29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415" y="3987185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4">
            <a:extLst>
              <a:ext uri="{FF2B5EF4-FFF2-40B4-BE49-F238E27FC236}">
                <a16:creationId xmlns:a16="http://schemas.microsoft.com/office/drawing/2014/main" id="{6FE9DC61-7CC6-EC4F-9321-C85AB5B6D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8363" y="2927235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11C53BE-F23B-C345-8BAF-211ECF031676}"/>
              </a:ext>
            </a:extLst>
          </p:cNvPr>
          <p:cNvGrpSpPr/>
          <p:nvPr/>
        </p:nvGrpSpPr>
        <p:grpSpPr>
          <a:xfrm>
            <a:off x="2453203" y="1399017"/>
            <a:ext cx="7103165" cy="3473827"/>
            <a:chOff x="2332383" y="1988525"/>
            <a:chExt cx="7103165" cy="347382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7569458-A710-754A-B740-DE5ADAAC0797}"/>
                </a:ext>
              </a:extLst>
            </p:cNvPr>
            <p:cNvSpPr/>
            <p:nvPr/>
          </p:nvSpPr>
          <p:spPr>
            <a:xfrm>
              <a:off x="2332383" y="2214694"/>
              <a:ext cx="7103165" cy="323772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2AC257A-86A0-3544-B2E0-976975CD0337}"/>
                </a:ext>
              </a:extLst>
            </p:cNvPr>
            <p:cNvGrpSpPr/>
            <p:nvPr/>
          </p:nvGrpSpPr>
          <p:grpSpPr>
            <a:xfrm>
              <a:off x="4588330" y="1988525"/>
              <a:ext cx="3191955" cy="3473827"/>
              <a:chOff x="4588330" y="1988525"/>
              <a:chExt cx="3191955" cy="3473827"/>
            </a:xfrm>
          </p:grpSpPr>
          <p:sp>
            <p:nvSpPr>
              <p:cNvPr id="17" name="Arc 7">
                <a:extLst>
                  <a:ext uri="{FF2B5EF4-FFF2-40B4-BE49-F238E27FC236}">
                    <a16:creationId xmlns:a16="http://schemas.microsoft.com/office/drawing/2014/main" id="{25CBA72F-8A6F-6542-8E5A-0459E5127C8A}"/>
                  </a:ext>
                </a:extLst>
              </p:cNvPr>
              <p:cNvSpPr>
                <a:spLocks/>
              </p:cNvSpPr>
              <p:nvPr/>
            </p:nvSpPr>
            <p:spPr bwMode="auto">
              <a:xfrm rot="9908569">
                <a:off x="5248218" y="1988525"/>
                <a:ext cx="2532067" cy="2917105"/>
              </a:xfrm>
              <a:custGeom>
                <a:avLst/>
                <a:gdLst>
                  <a:gd name="G0" fmla="+- 0 0 0"/>
                  <a:gd name="G1" fmla="+- 19940 0 0"/>
                  <a:gd name="G2" fmla="+- 21600 0 0"/>
                  <a:gd name="T0" fmla="*/ 8304 w 21600"/>
                  <a:gd name="T1" fmla="*/ 0 h 22639"/>
                  <a:gd name="T2" fmla="*/ 21431 w 21600"/>
                  <a:gd name="T3" fmla="*/ 22639 h 22639"/>
                  <a:gd name="T4" fmla="*/ 0 w 21600"/>
                  <a:gd name="T5" fmla="*/ 19940 h 22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639" fill="none" extrusionOk="0">
                    <a:moveTo>
                      <a:pt x="8303" y="0"/>
                    </a:moveTo>
                    <a:cubicBezTo>
                      <a:pt x="16355" y="3352"/>
                      <a:pt x="21600" y="11218"/>
                      <a:pt x="21600" y="19940"/>
                    </a:cubicBezTo>
                    <a:cubicBezTo>
                      <a:pt x="21600" y="20842"/>
                      <a:pt x="21543" y="21743"/>
                      <a:pt x="21430" y="22638"/>
                    </a:cubicBezTo>
                  </a:path>
                  <a:path w="21600" h="22639" stroke="0" extrusionOk="0">
                    <a:moveTo>
                      <a:pt x="8303" y="0"/>
                    </a:moveTo>
                    <a:cubicBezTo>
                      <a:pt x="16355" y="3352"/>
                      <a:pt x="21600" y="11218"/>
                      <a:pt x="21600" y="19940"/>
                    </a:cubicBezTo>
                    <a:cubicBezTo>
                      <a:pt x="21600" y="20842"/>
                      <a:pt x="21543" y="21743"/>
                      <a:pt x="21430" y="22638"/>
                    </a:cubicBezTo>
                    <a:lnTo>
                      <a:pt x="0" y="19940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0070C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" name="Arc 7">
                <a:extLst>
                  <a:ext uri="{FF2B5EF4-FFF2-40B4-BE49-F238E27FC236}">
                    <a16:creationId xmlns:a16="http://schemas.microsoft.com/office/drawing/2014/main" id="{A4E21838-597A-574A-B7B6-D3D7C6B06092}"/>
                  </a:ext>
                </a:extLst>
              </p:cNvPr>
              <p:cNvSpPr>
                <a:spLocks/>
              </p:cNvSpPr>
              <p:nvPr/>
            </p:nvSpPr>
            <p:spPr bwMode="auto">
              <a:xfrm rot="20199029">
                <a:off x="4588330" y="2307615"/>
                <a:ext cx="1863646" cy="3154737"/>
              </a:xfrm>
              <a:custGeom>
                <a:avLst/>
                <a:gdLst>
                  <a:gd name="G0" fmla="+- 0 0 0"/>
                  <a:gd name="G1" fmla="+- 19940 0 0"/>
                  <a:gd name="G2" fmla="+- 21600 0 0"/>
                  <a:gd name="T0" fmla="*/ 8304 w 21600"/>
                  <a:gd name="T1" fmla="*/ 0 h 22639"/>
                  <a:gd name="T2" fmla="*/ 21431 w 21600"/>
                  <a:gd name="T3" fmla="*/ 22639 h 22639"/>
                  <a:gd name="T4" fmla="*/ 0 w 21600"/>
                  <a:gd name="T5" fmla="*/ 19940 h 22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639" fill="none" extrusionOk="0">
                    <a:moveTo>
                      <a:pt x="8303" y="0"/>
                    </a:moveTo>
                    <a:cubicBezTo>
                      <a:pt x="16355" y="3352"/>
                      <a:pt x="21600" y="11218"/>
                      <a:pt x="21600" y="19940"/>
                    </a:cubicBezTo>
                    <a:cubicBezTo>
                      <a:pt x="21600" y="20842"/>
                      <a:pt x="21543" y="21743"/>
                      <a:pt x="21430" y="22638"/>
                    </a:cubicBezTo>
                  </a:path>
                  <a:path w="21600" h="22639" stroke="0" extrusionOk="0">
                    <a:moveTo>
                      <a:pt x="8303" y="0"/>
                    </a:moveTo>
                    <a:cubicBezTo>
                      <a:pt x="16355" y="3352"/>
                      <a:pt x="21600" y="11218"/>
                      <a:pt x="21600" y="19940"/>
                    </a:cubicBezTo>
                    <a:cubicBezTo>
                      <a:pt x="21600" y="20842"/>
                      <a:pt x="21543" y="21743"/>
                      <a:pt x="21430" y="22638"/>
                    </a:cubicBezTo>
                    <a:lnTo>
                      <a:pt x="0" y="19940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0070C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000897C4-FEF4-7C4A-B983-5C7239EE30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68348" y="2690191"/>
                <a:ext cx="0" cy="4284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27B3BE5-43E9-D54F-A6C3-79A8CAD79C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0748" y="2790139"/>
                <a:ext cx="0" cy="6569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B3CACA3-AC99-BB48-BACE-C4EC245D34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20153" y="2904399"/>
                <a:ext cx="1" cy="8798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A141C88-0C6C-9D47-8CB5-0B2283D5EE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2554" y="2968556"/>
                <a:ext cx="0" cy="9681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51CB975-92D4-B94C-A965-5AA19DA2A8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4954" y="3120956"/>
                <a:ext cx="0" cy="9681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5D7E58F-648D-754A-95C1-0D56D9015F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77354" y="3273356"/>
                <a:ext cx="0" cy="9681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A5D07C9-5574-1449-B46E-B46E41775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9754" y="3425756"/>
                <a:ext cx="0" cy="9412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19BA8B3-2FDE-B747-B59B-EF931EF55B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82154" y="3578156"/>
                <a:ext cx="0" cy="8480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0D03EBA-C0E7-3D4A-B85A-A05CA1AB7B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34554" y="3882956"/>
                <a:ext cx="0" cy="6724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7B3C01A-6212-AC4B-86DC-9DD0F528F4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3458" y="4160702"/>
                <a:ext cx="0" cy="4159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Line 3">
              <a:extLst>
                <a:ext uri="{FF2B5EF4-FFF2-40B4-BE49-F238E27FC236}">
                  <a16:creationId xmlns:a16="http://schemas.microsoft.com/office/drawing/2014/main" id="{3E3CF0BC-AFE0-974C-BE31-A6180DFE83B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5877963" y="2240484"/>
              <a:ext cx="22089" cy="1360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3">
              <a:extLst>
                <a:ext uri="{FF2B5EF4-FFF2-40B4-BE49-F238E27FC236}">
                  <a16:creationId xmlns:a16="http://schemas.microsoft.com/office/drawing/2014/main" id="{6A2788C0-8437-FA45-A0ED-37BF6E4EF0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5909013" y="3634930"/>
              <a:ext cx="3503033" cy="24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10">
                <a:extLst>
                  <a:ext uri="{FF2B5EF4-FFF2-40B4-BE49-F238E27FC236}">
                    <a16:creationId xmlns:a16="http://schemas.microsoft.com/office/drawing/2014/main" id="{0370FD52-585D-254C-BB56-3A4DEA85D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4521" y="2678546"/>
                <a:ext cx="647485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10">
                <a:extLst>
                  <a:ext uri="{FF2B5EF4-FFF2-40B4-BE49-F238E27FC236}">
                    <a16:creationId xmlns:a16="http://schemas.microsoft.com/office/drawing/2014/main" id="{0370FD52-585D-254C-BB56-3A4DEA85D0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4521" y="2678546"/>
                <a:ext cx="647485" cy="523862"/>
              </a:xfrm>
              <a:prstGeom prst="rect">
                <a:avLst/>
              </a:prstGeom>
              <a:blipFill>
                <a:blip r:embed="rId6"/>
                <a:stretch>
                  <a:fillRect b="-95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10">
                <a:extLst>
                  <a:ext uri="{FF2B5EF4-FFF2-40B4-BE49-F238E27FC236}">
                    <a16:creationId xmlns:a16="http://schemas.microsoft.com/office/drawing/2014/main" id="{2A84ED1D-4FD6-0846-8AC2-AE549F1AF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9109" y="4865817"/>
                <a:ext cx="645240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10">
                <a:extLst>
                  <a:ext uri="{FF2B5EF4-FFF2-40B4-BE49-F238E27FC236}">
                    <a16:creationId xmlns:a16="http://schemas.microsoft.com/office/drawing/2014/main" id="{2A84ED1D-4FD6-0846-8AC2-AE549F1AFD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9109" y="4865817"/>
                <a:ext cx="645240" cy="523862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ket 4">
            <a:extLst>
              <a:ext uri="{FF2B5EF4-FFF2-40B4-BE49-F238E27FC236}">
                <a16:creationId xmlns:a16="http://schemas.microsoft.com/office/drawing/2014/main" id="{D70DF292-E1C2-2E41-8040-3062900054D7}"/>
              </a:ext>
            </a:extLst>
          </p:cNvPr>
          <p:cNvSpPr/>
          <p:nvPr/>
        </p:nvSpPr>
        <p:spPr>
          <a:xfrm rot="5400000">
            <a:off x="8173636" y="206328"/>
            <a:ext cx="45719" cy="243109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ket 42">
            <a:extLst>
              <a:ext uri="{FF2B5EF4-FFF2-40B4-BE49-F238E27FC236}">
                <a16:creationId xmlns:a16="http://schemas.microsoft.com/office/drawing/2014/main" id="{D96EC991-D6BD-2F41-982E-D07FE0BDC3D9}"/>
              </a:ext>
            </a:extLst>
          </p:cNvPr>
          <p:cNvSpPr/>
          <p:nvPr/>
        </p:nvSpPr>
        <p:spPr>
          <a:xfrm rot="10800000">
            <a:off x="10134522" y="1644633"/>
            <a:ext cx="45719" cy="243109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10">
                <a:extLst>
                  <a:ext uri="{FF2B5EF4-FFF2-40B4-BE49-F238E27FC236}">
                    <a16:creationId xmlns:a16="http://schemas.microsoft.com/office/drawing/2014/main" id="{D9A25B71-7602-0D48-A105-4DF8466AB8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16645" y="2754834"/>
                <a:ext cx="674672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10">
                <a:extLst>
                  <a:ext uri="{FF2B5EF4-FFF2-40B4-BE49-F238E27FC236}">
                    <a16:creationId xmlns:a16="http://schemas.microsoft.com/office/drawing/2014/main" id="{D9A25B71-7602-0D48-A105-4DF8466AB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16645" y="2754834"/>
                <a:ext cx="674672" cy="523862"/>
              </a:xfrm>
              <a:prstGeom prst="rect">
                <a:avLst/>
              </a:prstGeom>
              <a:blipFill>
                <a:blip r:embed="rId8"/>
                <a:stretch>
                  <a:fillRect b="-95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10">
                <a:extLst>
                  <a:ext uri="{FF2B5EF4-FFF2-40B4-BE49-F238E27FC236}">
                    <a16:creationId xmlns:a16="http://schemas.microsoft.com/office/drawing/2014/main" id="{3DB366E5-3732-1A48-8ACE-F5FC8EC54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976" y="1086864"/>
                <a:ext cx="672428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10">
                <a:extLst>
                  <a:ext uri="{FF2B5EF4-FFF2-40B4-BE49-F238E27FC236}">
                    <a16:creationId xmlns:a16="http://schemas.microsoft.com/office/drawing/2014/main" id="{3DB366E5-3732-1A48-8ACE-F5FC8EC548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16976" y="1086864"/>
                <a:ext cx="672428" cy="523862"/>
              </a:xfrm>
              <a:prstGeom prst="rect">
                <a:avLst/>
              </a:prstGeom>
              <a:blipFill>
                <a:blip r:embed="rId9"/>
                <a:stretch>
                  <a:fillRect b="-23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AD375B1-C03C-554F-BE76-3DF2A92E675E}"/>
                  </a:ext>
                </a:extLst>
              </p:cNvPr>
              <p:cNvSpPr/>
              <p:nvPr/>
            </p:nvSpPr>
            <p:spPr>
              <a:xfrm>
                <a:off x="911365" y="5343772"/>
                <a:ext cx="6096000" cy="7454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,  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, 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Pareto</a:t>
                </a:r>
                <a:r>
                  <a:rPr lang="en-US" sz="2400" dirty="0"/>
                  <a:t> dominates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,  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,  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AD375B1-C03C-554F-BE76-3DF2A92E6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65" y="5343772"/>
                <a:ext cx="6096000" cy="7454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1980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Pareto Optimality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78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4B7EC4-119B-5745-86DF-C7C7D48EEA51}"/>
                  </a:ext>
                </a:extLst>
              </p:cNvPr>
              <p:cNvSpPr txBox="1"/>
              <p:nvPr/>
            </p:nvSpPr>
            <p:spPr>
              <a:xfrm>
                <a:off x="1859173" y="2145170"/>
                <a:ext cx="8788164" cy="2382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An allocation</a:t>
                </a:r>
                <a:r>
                  <a:rPr lang="he-IL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,   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,   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he-IL" sz="2800" dirty="0"/>
                  <a:t> </a:t>
                </a:r>
                <a:r>
                  <a:rPr lang="en-US" sz="2800" dirty="0"/>
                  <a:t>is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Pareto </a:t>
                </a:r>
                <a:r>
                  <a:rPr lang="en-US" sz="2800" dirty="0">
                    <a:solidFill>
                      <a:srgbClr val="FF0000"/>
                    </a:solidFill>
                  </a:rPr>
                  <a:t>optimal 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Pareto Efficient</a:t>
                </a:r>
                <a:r>
                  <a:rPr lang="en-US" sz="2800" dirty="0"/>
                  <a:t>) </a:t>
                </a:r>
                <a:r>
                  <a:rPr lang="en-US" sz="2800" dirty="0" smtClean="0"/>
                  <a:t>if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there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is no feasible allocation that Pareto dominates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it</a:t>
                </a:r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4B7EC4-119B-5745-86DF-C7C7D48EE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173" y="2145170"/>
                <a:ext cx="8788164" cy="2382127"/>
              </a:xfrm>
              <a:prstGeom prst="rect">
                <a:avLst/>
              </a:prstGeom>
              <a:blipFill>
                <a:blip r:embed="rId2"/>
                <a:stretch>
                  <a:fillRect l="-1456" b="-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19018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D0A14-BDE3-394E-8C55-CA76E776A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51" y="-123174"/>
            <a:ext cx="10364451" cy="159617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79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569458-A710-754A-B740-DE5ADAAC0797}"/>
              </a:ext>
            </a:extLst>
          </p:cNvPr>
          <p:cNvSpPr/>
          <p:nvPr/>
        </p:nvSpPr>
        <p:spPr>
          <a:xfrm>
            <a:off x="2371303" y="1417831"/>
            <a:ext cx="7103165" cy="3139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CA22B8-574E-0B4B-BADF-79F43EAAADD2}"/>
              </a:ext>
            </a:extLst>
          </p:cNvPr>
          <p:cNvCxnSpPr>
            <a:cxnSpLocks/>
          </p:cNvCxnSpPr>
          <p:nvPr/>
        </p:nvCxnSpPr>
        <p:spPr>
          <a:xfrm flipH="1">
            <a:off x="8149029" y="1035891"/>
            <a:ext cx="29154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6D7E87-C5A7-5B46-881D-08B8032A4939}"/>
              </a:ext>
            </a:extLst>
          </p:cNvPr>
          <p:cNvCxnSpPr>
            <a:cxnSpLocks/>
          </p:cNvCxnSpPr>
          <p:nvPr/>
        </p:nvCxnSpPr>
        <p:spPr>
          <a:xfrm>
            <a:off x="9838879" y="2126323"/>
            <a:ext cx="0" cy="3180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0DEBE7A-6B9F-7B43-AB8D-B356BF93C953}"/>
              </a:ext>
            </a:extLst>
          </p:cNvPr>
          <p:cNvCxnSpPr>
            <a:cxnSpLocks/>
          </p:cNvCxnSpPr>
          <p:nvPr/>
        </p:nvCxnSpPr>
        <p:spPr>
          <a:xfrm>
            <a:off x="3047074" y="4785959"/>
            <a:ext cx="31805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01D958A-2F23-3C46-B1D7-E40E2231DBCF}"/>
              </a:ext>
            </a:extLst>
          </p:cNvPr>
          <p:cNvCxnSpPr>
            <a:cxnSpLocks/>
          </p:cNvCxnSpPr>
          <p:nvPr/>
        </p:nvCxnSpPr>
        <p:spPr>
          <a:xfrm flipV="1">
            <a:off x="2179982" y="3492085"/>
            <a:ext cx="0" cy="2584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10">
                <a:extLst>
                  <a:ext uri="{FF2B5EF4-FFF2-40B4-BE49-F238E27FC236}">
                    <a16:creationId xmlns:a16="http://schemas.microsoft.com/office/drawing/2014/main" id="{ADA4C558-7B80-8B41-9928-DE2AA7A65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12386" y="1471032"/>
                <a:ext cx="674672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3" name="Rectangle 10">
                <a:extLst>
                  <a:ext uri="{FF2B5EF4-FFF2-40B4-BE49-F238E27FC236}">
                    <a16:creationId xmlns:a16="http://schemas.microsoft.com/office/drawing/2014/main" id="{ADA4C558-7B80-8B41-9928-DE2AA7A650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12386" y="1471032"/>
                <a:ext cx="674672" cy="523862"/>
              </a:xfrm>
              <a:prstGeom prst="rect">
                <a:avLst/>
              </a:prstGeom>
              <a:blipFill>
                <a:blip r:embed="rId2"/>
                <a:stretch>
                  <a:fillRect b="-95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26FFD488-16EA-6D44-B9E0-DBA195921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4349" y="3877124"/>
                <a:ext cx="647485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26FFD488-16EA-6D44-B9E0-DBA1959214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4349" y="3877124"/>
                <a:ext cx="647485" cy="523862"/>
              </a:xfrm>
              <a:prstGeom prst="rect">
                <a:avLst/>
              </a:prstGeom>
              <a:blipFill>
                <a:blip r:embed="rId3"/>
                <a:stretch>
                  <a:fillRect b="-69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0">
                <a:extLst>
                  <a:ext uri="{FF2B5EF4-FFF2-40B4-BE49-F238E27FC236}">
                    <a16:creationId xmlns:a16="http://schemas.microsoft.com/office/drawing/2014/main" id="{739C364B-6123-0A4A-8063-2238EFF3C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2263" y="773960"/>
                <a:ext cx="672428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5" name="Rectangle 10">
                <a:extLst>
                  <a:ext uri="{FF2B5EF4-FFF2-40B4-BE49-F238E27FC236}">
                    <a16:creationId xmlns:a16="http://schemas.microsoft.com/office/drawing/2014/main" id="{739C364B-6123-0A4A-8063-2238EFF3C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92263" y="773960"/>
                <a:ext cx="672428" cy="523862"/>
              </a:xfrm>
              <a:prstGeom prst="rect">
                <a:avLst/>
              </a:prstGeom>
              <a:blipFill>
                <a:blip r:embed="rId4"/>
                <a:stretch>
                  <a:fillRect b="-23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68BAC9A3-8128-2F46-95D5-10EE0DDBC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1834" y="4460990"/>
                <a:ext cx="645240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68BAC9A3-8128-2F46-95D5-10EE0DDBC7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1834" y="4460990"/>
                <a:ext cx="645240" cy="5238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14">
            <a:extLst>
              <a:ext uri="{FF2B5EF4-FFF2-40B4-BE49-F238E27FC236}">
                <a16:creationId xmlns:a16="http://schemas.microsoft.com/office/drawing/2014/main" id="{6DE0802F-9563-E448-9645-8180E0E29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483" y="2670927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rc 7">
            <a:extLst>
              <a:ext uri="{FF2B5EF4-FFF2-40B4-BE49-F238E27FC236}">
                <a16:creationId xmlns:a16="http://schemas.microsoft.com/office/drawing/2014/main" id="{A4E21838-597A-574A-B7B6-D3D7C6B06092}"/>
              </a:ext>
            </a:extLst>
          </p:cNvPr>
          <p:cNvSpPr>
            <a:spLocks/>
          </p:cNvSpPr>
          <p:nvPr/>
        </p:nvSpPr>
        <p:spPr bwMode="auto">
          <a:xfrm rot="20199029">
            <a:off x="4786380" y="1558214"/>
            <a:ext cx="1863646" cy="3154737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38100" cap="rnd">
            <a:solidFill>
              <a:srgbClr val="0070C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00897C4-FEF4-7C4A-B983-5C7239EE30E6}"/>
              </a:ext>
            </a:extLst>
          </p:cNvPr>
          <p:cNvCxnSpPr>
            <a:cxnSpLocks/>
          </p:cNvCxnSpPr>
          <p:nvPr/>
        </p:nvCxnSpPr>
        <p:spPr>
          <a:xfrm>
            <a:off x="5366398" y="1940790"/>
            <a:ext cx="0" cy="4284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27B3BE5-43E9-D54F-A6C3-79A8CAD79CF9}"/>
              </a:ext>
            </a:extLst>
          </p:cNvPr>
          <p:cNvCxnSpPr>
            <a:cxnSpLocks/>
          </p:cNvCxnSpPr>
          <p:nvPr/>
        </p:nvCxnSpPr>
        <p:spPr>
          <a:xfrm>
            <a:off x="5518798" y="2040738"/>
            <a:ext cx="0" cy="656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3CACA3-AC99-BB48-BACE-C4EC245D347A}"/>
              </a:ext>
            </a:extLst>
          </p:cNvPr>
          <p:cNvCxnSpPr>
            <a:cxnSpLocks/>
          </p:cNvCxnSpPr>
          <p:nvPr/>
        </p:nvCxnSpPr>
        <p:spPr>
          <a:xfrm flipH="1">
            <a:off x="5718203" y="2154998"/>
            <a:ext cx="1" cy="879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A141C88-0C6C-9D47-8CB5-0B2283D5EE71}"/>
              </a:ext>
            </a:extLst>
          </p:cNvPr>
          <p:cNvCxnSpPr>
            <a:cxnSpLocks/>
          </p:cNvCxnSpPr>
          <p:nvPr/>
        </p:nvCxnSpPr>
        <p:spPr>
          <a:xfrm>
            <a:off x="5870604" y="2219155"/>
            <a:ext cx="0" cy="968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51CB975-92D4-B94C-A965-5AA19DA2A849}"/>
              </a:ext>
            </a:extLst>
          </p:cNvPr>
          <p:cNvCxnSpPr>
            <a:cxnSpLocks/>
          </p:cNvCxnSpPr>
          <p:nvPr/>
        </p:nvCxnSpPr>
        <p:spPr>
          <a:xfrm>
            <a:off x="6023004" y="2371555"/>
            <a:ext cx="0" cy="968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D7E58F-648D-754A-95C1-0D56D9015FFD}"/>
              </a:ext>
            </a:extLst>
          </p:cNvPr>
          <p:cNvCxnSpPr>
            <a:cxnSpLocks/>
          </p:cNvCxnSpPr>
          <p:nvPr/>
        </p:nvCxnSpPr>
        <p:spPr>
          <a:xfrm>
            <a:off x="6175404" y="2523955"/>
            <a:ext cx="0" cy="968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A5D07C9-5574-1449-B46E-B46E4177598E}"/>
              </a:ext>
            </a:extLst>
          </p:cNvPr>
          <p:cNvCxnSpPr>
            <a:cxnSpLocks/>
          </p:cNvCxnSpPr>
          <p:nvPr/>
        </p:nvCxnSpPr>
        <p:spPr>
          <a:xfrm>
            <a:off x="6327804" y="2676355"/>
            <a:ext cx="0" cy="941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19BA8B3-2FDE-B747-B59B-EF931EF55B43}"/>
              </a:ext>
            </a:extLst>
          </p:cNvPr>
          <p:cNvCxnSpPr>
            <a:cxnSpLocks/>
          </p:cNvCxnSpPr>
          <p:nvPr/>
        </p:nvCxnSpPr>
        <p:spPr>
          <a:xfrm>
            <a:off x="6480204" y="2828755"/>
            <a:ext cx="0" cy="8480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0D03EBA-C0E7-3D4A-B85A-A05CA1AB7B98}"/>
              </a:ext>
            </a:extLst>
          </p:cNvPr>
          <p:cNvCxnSpPr>
            <a:cxnSpLocks/>
          </p:cNvCxnSpPr>
          <p:nvPr/>
        </p:nvCxnSpPr>
        <p:spPr>
          <a:xfrm>
            <a:off x="6632604" y="3133555"/>
            <a:ext cx="0" cy="6724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7B3C01A-6212-AC4B-86DC-9DD0F528F45B}"/>
              </a:ext>
            </a:extLst>
          </p:cNvPr>
          <p:cNvCxnSpPr>
            <a:cxnSpLocks/>
          </p:cNvCxnSpPr>
          <p:nvPr/>
        </p:nvCxnSpPr>
        <p:spPr>
          <a:xfrm>
            <a:off x="6811508" y="3411301"/>
            <a:ext cx="0" cy="4159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7">
            <a:extLst>
              <a:ext uri="{FF2B5EF4-FFF2-40B4-BE49-F238E27FC236}">
                <a16:creationId xmlns:a16="http://schemas.microsoft.com/office/drawing/2014/main" id="{5DFD045B-52E0-9944-BBA3-CFA46BBCC52C}"/>
              </a:ext>
            </a:extLst>
          </p:cNvPr>
          <p:cNvSpPr>
            <a:spLocks/>
          </p:cNvSpPr>
          <p:nvPr/>
        </p:nvSpPr>
        <p:spPr bwMode="auto">
          <a:xfrm rot="9908569">
            <a:off x="6220560" y="1081607"/>
            <a:ext cx="2532067" cy="2917105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38100" cap="rnd">
            <a:solidFill>
              <a:srgbClr val="0070C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78E5D09-C373-4D4B-AE94-D9CC9BAE083E}"/>
              </a:ext>
            </a:extLst>
          </p:cNvPr>
          <p:cNvCxnSpPr>
            <a:cxnSpLocks/>
          </p:cNvCxnSpPr>
          <p:nvPr/>
        </p:nvCxnSpPr>
        <p:spPr>
          <a:xfrm>
            <a:off x="6140690" y="1783273"/>
            <a:ext cx="0" cy="4284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C5D6693-A8CE-1A48-BB01-D816BFDE8BF6}"/>
              </a:ext>
            </a:extLst>
          </p:cNvPr>
          <p:cNvCxnSpPr>
            <a:cxnSpLocks/>
          </p:cNvCxnSpPr>
          <p:nvPr/>
        </p:nvCxnSpPr>
        <p:spPr>
          <a:xfrm>
            <a:off x="6293090" y="1883221"/>
            <a:ext cx="0" cy="656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1377ACC-2A93-5F47-AB15-0F4AE8BE9765}"/>
              </a:ext>
            </a:extLst>
          </p:cNvPr>
          <p:cNvCxnSpPr>
            <a:cxnSpLocks/>
          </p:cNvCxnSpPr>
          <p:nvPr/>
        </p:nvCxnSpPr>
        <p:spPr>
          <a:xfrm flipH="1">
            <a:off x="6492495" y="1997481"/>
            <a:ext cx="1" cy="879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C1AE04C-0A48-9147-A4D3-6C34BF6A1984}"/>
              </a:ext>
            </a:extLst>
          </p:cNvPr>
          <p:cNvCxnSpPr>
            <a:cxnSpLocks/>
          </p:cNvCxnSpPr>
          <p:nvPr/>
        </p:nvCxnSpPr>
        <p:spPr>
          <a:xfrm>
            <a:off x="6644896" y="2061638"/>
            <a:ext cx="0" cy="968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0F3FA59-F69B-6448-9DC8-1DB161285E20}"/>
              </a:ext>
            </a:extLst>
          </p:cNvPr>
          <p:cNvCxnSpPr>
            <a:cxnSpLocks/>
          </p:cNvCxnSpPr>
          <p:nvPr/>
        </p:nvCxnSpPr>
        <p:spPr>
          <a:xfrm>
            <a:off x="6797296" y="2214038"/>
            <a:ext cx="0" cy="968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F8C41C6-BC49-E04B-B8DF-A09E9A0F52D6}"/>
              </a:ext>
            </a:extLst>
          </p:cNvPr>
          <p:cNvCxnSpPr>
            <a:cxnSpLocks/>
          </p:cNvCxnSpPr>
          <p:nvPr/>
        </p:nvCxnSpPr>
        <p:spPr>
          <a:xfrm>
            <a:off x="6949696" y="2366438"/>
            <a:ext cx="0" cy="968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DBCD8C9-4410-AE44-8060-638AAAC66607}"/>
              </a:ext>
            </a:extLst>
          </p:cNvPr>
          <p:cNvCxnSpPr>
            <a:cxnSpLocks/>
          </p:cNvCxnSpPr>
          <p:nvPr/>
        </p:nvCxnSpPr>
        <p:spPr>
          <a:xfrm>
            <a:off x="7102096" y="2518838"/>
            <a:ext cx="0" cy="941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BAB87-3CF7-394A-A042-5204F32564E5}"/>
              </a:ext>
            </a:extLst>
          </p:cNvPr>
          <p:cNvCxnSpPr>
            <a:cxnSpLocks/>
          </p:cNvCxnSpPr>
          <p:nvPr/>
        </p:nvCxnSpPr>
        <p:spPr>
          <a:xfrm>
            <a:off x="7254496" y="2671238"/>
            <a:ext cx="0" cy="8480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4417F58-51F0-A845-A831-C262524D3671}"/>
              </a:ext>
            </a:extLst>
          </p:cNvPr>
          <p:cNvCxnSpPr>
            <a:cxnSpLocks/>
          </p:cNvCxnSpPr>
          <p:nvPr/>
        </p:nvCxnSpPr>
        <p:spPr>
          <a:xfrm>
            <a:off x="7406896" y="2976038"/>
            <a:ext cx="0" cy="6724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5D28D7E-D056-BC49-BF4D-802F6D750C4B}"/>
              </a:ext>
            </a:extLst>
          </p:cNvPr>
          <p:cNvCxnSpPr>
            <a:cxnSpLocks/>
          </p:cNvCxnSpPr>
          <p:nvPr/>
        </p:nvCxnSpPr>
        <p:spPr>
          <a:xfrm>
            <a:off x="7585800" y="3253784"/>
            <a:ext cx="0" cy="4159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C4C913-2E28-B945-94D4-D3FA1EC73246}"/>
              </a:ext>
            </a:extLst>
          </p:cNvPr>
          <p:cNvSpPr txBox="1"/>
          <p:nvPr/>
        </p:nvSpPr>
        <p:spPr>
          <a:xfrm>
            <a:off x="1813881" y="5230461"/>
            <a:ext cx="9237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Getting 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0070C0"/>
                </a:solidFill>
              </a:rPr>
              <a:t> to be </a:t>
            </a:r>
            <a:r>
              <a:rPr lang="en-US" sz="2400" dirty="0">
                <a:solidFill>
                  <a:srgbClr val="00B050"/>
                </a:solidFill>
              </a:rPr>
              <a:t>better</a:t>
            </a:r>
            <a:r>
              <a:rPr lang="en-US" sz="2400" dirty="0">
                <a:solidFill>
                  <a:srgbClr val="0070C0"/>
                </a:solidFill>
              </a:rPr>
              <a:t> off within the feasible set will make </a:t>
            </a:r>
            <a:r>
              <a:rPr lang="en-US" sz="2400" dirty="0">
                <a:solidFill>
                  <a:srgbClr val="FF0000"/>
                </a:solidFill>
              </a:rPr>
              <a:t>B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worse</a:t>
            </a:r>
            <a:r>
              <a:rPr lang="en-US" sz="2400" dirty="0">
                <a:solidFill>
                  <a:srgbClr val="0070C0"/>
                </a:solidFill>
              </a:rPr>
              <a:t> off (and vice versa).</a:t>
            </a:r>
          </a:p>
        </p:txBody>
      </p:sp>
    </p:spTree>
    <p:extLst>
      <p:ext uri="{BB962C8B-B14F-4D97-AF65-F5344CB8AC3E}">
        <p14:creationId xmlns:p14="http://schemas.microsoft.com/office/powerpoint/2010/main" val="3833974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The effect of prices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8</a:t>
            </a:fld>
            <a:endParaRPr lang="en-US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2B7A72E8-D9D1-F346-8F3C-3B497E7D92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1785938"/>
            <a:ext cx="0" cy="376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AF02DE19-42C7-8743-BF89-79EEA74A57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548313"/>
            <a:ext cx="3325129" cy="323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A24A11-FF59-044B-BCCE-BFF90AD01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356" y="5664863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A24A11-FF59-044B-BCCE-BFF90AD011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0356" y="5664863"/>
                <a:ext cx="351635" cy="3636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FB1C99-8299-BB48-BE5B-A0696C3C0CCD}"/>
              </a:ext>
            </a:extLst>
          </p:cNvPr>
          <p:cNvCxnSpPr>
            <a:cxnSpLocks/>
          </p:cNvCxnSpPr>
          <p:nvPr/>
        </p:nvCxnSpPr>
        <p:spPr>
          <a:xfrm>
            <a:off x="2388671" y="3043605"/>
            <a:ext cx="2523320" cy="1870039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39D0935-E598-2146-BF79-6451E58336BF}"/>
              </a:ext>
            </a:extLst>
          </p:cNvPr>
          <p:cNvSpPr/>
          <p:nvPr/>
        </p:nvSpPr>
        <p:spPr>
          <a:xfrm>
            <a:off x="2972052" y="3531265"/>
            <a:ext cx="158884" cy="17647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8131D3-0C12-4945-BE49-B0CEB6201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159" y="1508092"/>
                <a:ext cx="383503" cy="5482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baseline="-25000" dirty="0"/>
              </a:p>
              <a:p>
                <a:endParaRPr lang="en-US" altLang="en-US" baseline="-25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8131D3-0C12-4945-BE49-B0CEB6201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159" y="1508092"/>
                <a:ext cx="383503" cy="548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1960D46-B0A8-0248-8AD2-7D81A3A168AF}"/>
                  </a:ext>
                </a:extLst>
              </p:cNvPr>
              <p:cNvSpPr txBox="1"/>
              <p:nvPr/>
            </p:nvSpPr>
            <p:spPr>
              <a:xfrm>
                <a:off x="6000478" y="2100104"/>
                <a:ext cx="4410619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sz="2400" dirty="0" smtClean="0"/>
                  <a:t>For given preferences, we can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typically</a:t>
                </a:r>
                <a:r>
                  <a:rPr lang="en-US" sz="2400" dirty="0" smtClean="0"/>
                  <a:t> find prices such that</a:t>
                </a:r>
                <a:endParaRPr lang="he-IL" sz="2400" dirty="0"/>
              </a:p>
              <a:p>
                <a:pPr algn="ctr">
                  <a:lnSpc>
                    <a:spcPct val="150000"/>
                  </a:lnSpc>
                </a:pPr>
                <a:r>
                  <a:rPr lang="he-IL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400" dirty="0"/>
                  <a:t>a</a:t>
                </a:r>
                <a:r>
                  <a:rPr lang="en-US" sz="2400" dirty="0" smtClean="0"/>
                  <a:t>s well as prices for which the opposite holds</a:t>
                </a:r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1960D46-B0A8-0248-8AD2-7D81A3A16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478" y="2100104"/>
                <a:ext cx="4410619" cy="2862322"/>
              </a:xfrm>
              <a:prstGeom prst="rect">
                <a:avLst/>
              </a:prstGeom>
              <a:blipFill rotWithShape="1">
                <a:blip r:embed="rId4"/>
                <a:stretch>
                  <a:fillRect l="-2072" r="-1243" b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>
            <a:extLst>
              <a:ext uri="{FF2B5EF4-FFF2-40B4-BE49-F238E27FC236}">
                <a16:creationId xmlns:a16="http://schemas.microsoft.com/office/drawing/2014/main" id="{C3C72DB3-4163-4E43-B673-63BB2B88DBC3}"/>
              </a:ext>
            </a:extLst>
          </p:cNvPr>
          <p:cNvSpPr/>
          <p:nvPr/>
        </p:nvSpPr>
        <p:spPr>
          <a:xfrm rot="11687651">
            <a:off x="2597939" y="920385"/>
            <a:ext cx="4889322" cy="3711752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186E38-48D9-8A4F-AD00-D665EEEC5611}"/>
                  </a:ext>
                </a:extLst>
              </p:cNvPr>
              <p:cNvSpPr txBox="1"/>
              <p:nvPr/>
            </p:nvSpPr>
            <p:spPr>
              <a:xfrm>
                <a:off x="1046922" y="3531265"/>
                <a:ext cx="387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186E38-48D9-8A4F-AD00-D665EEEC5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922" y="3531265"/>
                <a:ext cx="387035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C63CC1-C772-CD47-AB65-5CF2C3D3C347}"/>
                  </a:ext>
                </a:extLst>
              </p:cNvPr>
              <p:cNvSpPr txBox="1"/>
              <p:nvPr/>
            </p:nvSpPr>
            <p:spPr>
              <a:xfrm>
                <a:off x="2860407" y="5753744"/>
                <a:ext cx="387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C63CC1-C772-CD47-AB65-5CF2C3D3C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407" y="5753744"/>
                <a:ext cx="38703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B243A1-4DAB-7043-982E-E274F5C18F58}"/>
              </a:ext>
            </a:extLst>
          </p:cNvPr>
          <p:cNvCxnSpPr>
            <a:cxnSpLocks/>
          </p:cNvCxnSpPr>
          <p:nvPr/>
        </p:nvCxnSpPr>
        <p:spPr>
          <a:xfrm>
            <a:off x="2523543" y="2176612"/>
            <a:ext cx="1145956" cy="3060336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2255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D0A14-BDE3-394E-8C55-CA76E776A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679" y="289708"/>
            <a:ext cx="8837295" cy="1057543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many P.O. allocations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80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569458-A710-754A-B740-DE5ADAAC0797}"/>
              </a:ext>
            </a:extLst>
          </p:cNvPr>
          <p:cNvSpPr/>
          <p:nvPr/>
        </p:nvSpPr>
        <p:spPr>
          <a:xfrm>
            <a:off x="2371303" y="1417831"/>
            <a:ext cx="7103165" cy="3139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CA22B8-574E-0B4B-BADF-79F43EAAADD2}"/>
              </a:ext>
            </a:extLst>
          </p:cNvPr>
          <p:cNvCxnSpPr>
            <a:cxnSpLocks/>
          </p:cNvCxnSpPr>
          <p:nvPr/>
        </p:nvCxnSpPr>
        <p:spPr>
          <a:xfrm flipH="1">
            <a:off x="8274764" y="1190874"/>
            <a:ext cx="29154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6D7E87-C5A7-5B46-881D-08B8032A4939}"/>
              </a:ext>
            </a:extLst>
          </p:cNvPr>
          <p:cNvCxnSpPr>
            <a:cxnSpLocks/>
          </p:cNvCxnSpPr>
          <p:nvPr/>
        </p:nvCxnSpPr>
        <p:spPr>
          <a:xfrm>
            <a:off x="9838879" y="2126323"/>
            <a:ext cx="0" cy="3180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0DEBE7A-6B9F-7B43-AB8D-B356BF93C953}"/>
              </a:ext>
            </a:extLst>
          </p:cNvPr>
          <p:cNvCxnSpPr>
            <a:cxnSpLocks/>
          </p:cNvCxnSpPr>
          <p:nvPr/>
        </p:nvCxnSpPr>
        <p:spPr>
          <a:xfrm>
            <a:off x="3047074" y="4785959"/>
            <a:ext cx="31805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01D958A-2F23-3C46-B1D7-E40E2231DBCF}"/>
              </a:ext>
            </a:extLst>
          </p:cNvPr>
          <p:cNvCxnSpPr>
            <a:cxnSpLocks/>
          </p:cNvCxnSpPr>
          <p:nvPr/>
        </p:nvCxnSpPr>
        <p:spPr>
          <a:xfrm flipV="1">
            <a:off x="2179982" y="3492085"/>
            <a:ext cx="0" cy="2584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10">
                <a:extLst>
                  <a:ext uri="{FF2B5EF4-FFF2-40B4-BE49-F238E27FC236}">
                    <a16:creationId xmlns:a16="http://schemas.microsoft.com/office/drawing/2014/main" id="{ADA4C558-7B80-8B41-9928-DE2AA7A65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12386" y="1471032"/>
                <a:ext cx="674672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3" name="Rectangle 10">
                <a:extLst>
                  <a:ext uri="{FF2B5EF4-FFF2-40B4-BE49-F238E27FC236}">
                    <a16:creationId xmlns:a16="http://schemas.microsoft.com/office/drawing/2014/main" id="{ADA4C558-7B80-8B41-9928-DE2AA7A650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12386" y="1471032"/>
                <a:ext cx="674672" cy="523862"/>
              </a:xfrm>
              <a:prstGeom prst="rect">
                <a:avLst/>
              </a:prstGeom>
              <a:blipFill>
                <a:blip r:embed="rId2"/>
                <a:stretch>
                  <a:fillRect b="-95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26FFD488-16EA-6D44-B9E0-DBA195921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4349" y="3877124"/>
                <a:ext cx="647485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26FFD488-16EA-6D44-B9E0-DBA1959214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4349" y="3877124"/>
                <a:ext cx="647485" cy="523862"/>
              </a:xfrm>
              <a:prstGeom prst="rect">
                <a:avLst/>
              </a:prstGeom>
              <a:blipFill>
                <a:blip r:embed="rId3"/>
                <a:stretch>
                  <a:fillRect b="-69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0">
                <a:extLst>
                  <a:ext uri="{FF2B5EF4-FFF2-40B4-BE49-F238E27FC236}">
                    <a16:creationId xmlns:a16="http://schemas.microsoft.com/office/drawing/2014/main" id="{739C364B-6123-0A4A-8063-2238EFF3C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2263" y="866773"/>
                <a:ext cx="672428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5" name="Rectangle 10">
                <a:extLst>
                  <a:ext uri="{FF2B5EF4-FFF2-40B4-BE49-F238E27FC236}">
                    <a16:creationId xmlns:a16="http://schemas.microsoft.com/office/drawing/2014/main" id="{739C364B-6123-0A4A-8063-2238EFF3C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92263" y="866773"/>
                <a:ext cx="672428" cy="5238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68BAC9A3-8128-2F46-95D5-10EE0DDBC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1834" y="4460990"/>
                <a:ext cx="645240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68BAC9A3-8128-2F46-95D5-10EE0DDBC7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1834" y="4460990"/>
                <a:ext cx="645240" cy="5238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4C4C913-2E28-B945-94D4-D3FA1EC73246}"/>
              </a:ext>
            </a:extLst>
          </p:cNvPr>
          <p:cNvSpPr txBox="1"/>
          <p:nvPr/>
        </p:nvSpPr>
        <p:spPr>
          <a:xfrm>
            <a:off x="2572107" y="5310117"/>
            <a:ext cx="6879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ontract Curve </a:t>
            </a:r>
            <a:r>
              <a:rPr lang="en-US" sz="2400" dirty="0"/>
              <a:t>connects all such allocations</a:t>
            </a:r>
          </a:p>
        </p:txBody>
      </p:sp>
      <p:sp>
        <p:nvSpPr>
          <p:cNvPr id="47" name="Arc 7">
            <a:extLst>
              <a:ext uri="{FF2B5EF4-FFF2-40B4-BE49-F238E27FC236}">
                <a16:creationId xmlns:a16="http://schemas.microsoft.com/office/drawing/2014/main" id="{82942A73-AE34-1C47-A82F-A2D3E4CD43C7}"/>
              </a:ext>
            </a:extLst>
          </p:cNvPr>
          <p:cNvSpPr>
            <a:spLocks/>
          </p:cNvSpPr>
          <p:nvPr/>
        </p:nvSpPr>
        <p:spPr bwMode="auto">
          <a:xfrm rot="20199029">
            <a:off x="6539351" y="1401556"/>
            <a:ext cx="803794" cy="1308382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" name="Arc 7">
            <a:extLst>
              <a:ext uri="{FF2B5EF4-FFF2-40B4-BE49-F238E27FC236}">
                <a16:creationId xmlns:a16="http://schemas.microsoft.com/office/drawing/2014/main" id="{791C9326-81C3-0A4F-8B7B-92CDA2D85162}"/>
              </a:ext>
            </a:extLst>
          </p:cNvPr>
          <p:cNvSpPr>
            <a:spLocks/>
          </p:cNvSpPr>
          <p:nvPr/>
        </p:nvSpPr>
        <p:spPr bwMode="auto">
          <a:xfrm rot="20199029">
            <a:off x="5666914" y="1754874"/>
            <a:ext cx="803794" cy="1308382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" name="Arc 7">
            <a:extLst>
              <a:ext uri="{FF2B5EF4-FFF2-40B4-BE49-F238E27FC236}">
                <a16:creationId xmlns:a16="http://schemas.microsoft.com/office/drawing/2014/main" id="{7C211BE8-15D9-E44E-AA7A-EEB794AF8683}"/>
              </a:ext>
            </a:extLst>
          </p:cNvPr>
          <p:cNvSpPr>
            <a:spLocks/>
          </p:cNvSpPr>
          <p:nvPr/>
        </p:nvSpPr>
        <p:spPr bwMode="auto">
          <a:xfrm rot="20199029">
            <a:off x="5178430" y="2599510"/>
            <a:ext cx="803794" cy="1308382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Arc 7">
            <a:extLst>
              <a:ext uri="{FF2B5EF4-FFF2-40B4-BE49-F238E27FC236}">
                <a16:creationId xmlns:a16="http://schemas.microsoft.com/office/drawing/2014/main" id="{B39D9A23-F2D1-0C4F-B309-EBF935948231}"/>
              </a:ext>
            </a:extLst>
          </p:cNvPr>
          <p:cNvSpPr>
            <a:spLocks/>
          </p:cNvSpPr>
          <p:nvPr/>
        </p:nvSpPr>
        <p:spPr bwMode="auto">
          <a:xfrm rot="20199029">
            <a:off x="4410384" y="3419673"/>
            <a:ext cx="803794" cy="1308382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Arc 7">
            <a:extLst>
              <a:ext uri="{FF2B5EF4-FFF2-40B4-BE49-F238E27FC236}">
                <a16:creationId xmlns:a16="http://schemas.microsoft.com/office/drawing/2014/main" id="{C126C427-921A-7046-909F-DF70D1059FF1}"/>
              </a:ext>
            </a:extLst>
          </p:cNvPr>
          <p:cNvSpPr>
            <a:spLocks/>
          </p:cNvSpPr>
          <p:nvPr/>
        </p:nvSpPr>
        <p:spPr bwMode="auto">
          <a:xfrm rot="9588134">
            <a:off x="7102847" y="1220769"/>
            <a:ext cx="998818" cy="968133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Arc 7">
            <a:extLst>
              <a:ext uri="{FF2B5EF4-FFF2-40B4-BE49-F238E27FC236}">
                <a16:creationId xmlns:a16="http://schemas.microsoft.com/office/drawing/2014/main" id="{4D4312EB-7DE3-184F-8411-933B03EE8D44}"/>
              </a:ext>
            </a:extLst>
          </p:cNvPr>
          <p:cNvSpPr>
            <a:spLocks/>
          </p:cNvSpPr>
          <p:nvPr/>
        </p:nvSpPr>
        <p:spPr bwMode="auto">
          <a:xfrm rot="9588134">
            <a:off x="6257089" y="1439481"/>
            <a:ext cx="803794" cy="1308382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" name="Arc 7">
            <a:extLst>
              <a:ext uri="{FF2B5EF4-FFF2-40B4-BE49-F238E27FC236}">
                <a16:creationId xmlns:a16="http://schemas.microsoft.com/office/drawing/2014/main" id="{FFC5F0AF-C8D9-C241-A748-9EC267B4A307}"/>
              </a:ext>
            </a:extLst>
          </p:cNvPr>
          <p:cNvSpPr>
            <a:spLocks/>
          </p:cNvSpPr>
          <p:nvPr/>
        </p:nvSpPr>
        <p:spPr bwMode="auto">
          <a:xfrm rot="9588134">
            <a:off x="5755991" y="2254093"/>
            <a:ext cx="803794" cy="1308382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" name="Arc 7">
            <a:extLst>
              <a:ext uri="{FF2B5EF4-FFF2-40B4-BE49-F238E27FC236}">
                <a16:creationId xmlns:a16="http://schemas.microsoft.com/office/drawing/2014/main" id="{B5A1AEE2-C56C-F44F-ABF4-F2FA1C291E66}"/>
              </a:ext>
            </a:extLst>
          </p:cNvPr>
          <p:cNvSpPr>
            <a:spLocks/>
          </p:cNvSpPr>
          <p:nvPr/>
        </p:nvSpPr>
        <p:spPr bwMode="auto">
          <a:xfrm rot="9588134">
            <a:off x="4930664" y="3020333"/>
            <a:ext cx="803794" cy="1308382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D35BB918-F0BA-474B-88B2-3612AE60B462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55195" y="1434019"/>
            <a:ext cx="7096218" cy="3061509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4559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 of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81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B7EC4-119B-5745-86DF-C7C7D48EEA51}"/>
              </a:ext>
            </a:extLst>
          </p:cNvPr>
          <p:cNvSpPr txBox="1"/>
          <p:nvPr/>
        </p:nvSpPr>
        <p:spPr>
          <a:xfrm>
            <a:off x="1923082" y="2098675"/>
            <a:ext cx="90651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“Pareto </a:t>
            </a:r>
            <a:r>
              <a:rPr lang="en-US" sz="2800" dirty="0">
                <a:solidFill>
                  <a:srgbClr val="FF0000"/>
                </a:solidFill>
              </a:rPr>
              <a:t>Efficient</a:t>
            </a:r>
            <a:r>
              <a:rPr lang="en-US" sz="2800" dirty="0"/>
              <a:t>” sounds too </a:t>
            </a:r>
            <a:r>
              <a:rPr lang="en-US" sz="2800" dirty="0" smtClean="0"/>
              <a:t>weak</a:t>
            </a: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It is not only about producing a </a:t>
            </a:r>
            <a:r>
              <a:rPr lang="en-US" sz="2800" dirty="0" smtClean="0"/>
              <a:t>lot</a:t>
            </a:r>
            <a:endParaRPr lang="en-US" sz="2800" dirty="0"/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It is also about producing the right </a:t>
            </a:r>
            <a:r>
              <a:rPr lang="en-US" sz="2800" dirty="0" smtClean="0"/>
              <a:t>products</a:t>
            </a:r>
            <a:endParaRPr lang="en-US" sz="2800" dirty="0"/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And allocating them </a:t>
            </a:r>
            <a:r>
              <a:rPr lang="en-US" sz="2800" dirty="0" smtClean="0"/>
              <a:t>efficiently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150848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warnings…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82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B7EC4-119B-5745-86DF-C7C7D48EEA51}"/>
              </a:ext>
            </a:extLst>
          </p:cNvPr>
          <p:cNvSpPr txBox="1"/>
          <p:nvPr/>
        </p:nvSpPr>
        <p:spPr>
          <a:xfrm>
            <a:off x="1821717" y="1882372"/>
            <a:ext cx="816048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“Pareto </a:t>
            </a:r>
            <a:r>
              <a:rPr lang="en-US" sz="2800" dirty="0">
                <a:solidFill>
                  <a:srgbClr val="FF0000"/>
                </a:solidFill>
              </a:rPr>
              <a:t>Optimal</a:t>
            </a:r>
            <a:r>
              <a:rPr lang="en-US" sz="2800" dirty="0"/>
              <a:t>” sounds too </a:t>
            </a:r>
            <a:r>
              <a:rPr lang="en-US" sz="2800" dirty="0" smtClean="0"/>
              <a:t>strong</a:t>
            </a: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“</a:t>
            </a:r>
            <a:r>
              <a:rPr lang="en-US" sz="2800" dirty="0">
                <a:solidFill>
                  <a:srgbClr val="FF0000"/>
                </a:solidFill>
              </a:rPr>
              <a:t>Optimal</a:t>
            </a:r>
            <a:r>
              <a:rPr lang="en-US" sz="2800" dirty="0"/>
              <a:t>” sounds like “</a:t>
            </a:r>
            <a:r>
              <a:rPr lang="en-US" sz="2800" dirty="0">
                <a:solidFill>
                  <a:srgbClr val="FF0000"/>
                </a:solidFill>
              </a:rPr>
              <a:t>best</a:t>
            </a:r>
            <a:r>
              <a:rPr lang="en-US" sz="2800" dirty="0" smtClean="0"/>
              <a:t>”</a:t>
            </a:r>
            <a:endParaRPr lang="en-US" sz="2800" dirty="0"/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But we may prefer an allocation that is not Pareto optimal to one that is.</a:t>
            </a:r>
          </a:p>
        </p:txBody>
      </p:sp>
    </p:spTree>
    <p:extLst>
      <p:ext uri="{BB962C8B-B14F-4D97-AF65-F5344CB8AC3E}">
        <p14:creationId xmlns:p14="http://schemas.microsoft.com/office/powerpoint/2010/main" val="42113038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07484-AE27-684E-82D8-F4043DE66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utility frontier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83</a:t>
            </a:fld>
            <a:endParaRPr lang="en-US"/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B96FC720-C8BF-1A4A-9769-719807785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1850" y="3829050"/>
            <a:ext cx="0" cy="1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id="{9D4D6DB7-D398-114D-81E9-4EBBAD8B9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294" y="2791045"/>
                <a:ext cx="758990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𝑃𝑂</m:t>
                      </m:r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id="{9D4D6DB7-D398-114D-81E9-4EBBAD8B9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3294" y="2791045"/>
                <a:ext cx="758990" cy="5238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E4F5C2E1-9EAA-AC41-8C47-EF066C4CF591}"/>
              </a:ext>
            </a:extLst>
          </p:cNvPr>
          <p:cNvGrpSpPr/>
          <p:nvPr/>
        </p:nvGrpSpPr>
        <p:grpSpPr>
          <a:xfrm>
            <a:off x="878620" y="1468914"/>
            <a:ext cx="5103525" cy="4315923"/>
            <a:chOff x="878620" y="1468914"/>
            <a:chExt cx="5103525" cy="4315923"/>
          </a:xfrm>
        </p:grpSpPr>
        <p:sp>
          <p:nvSpPr>
            <p:cNvPr id="15" name="Line 4">
              <a:extLst>
                <a:ext uri="{FF2B5EF4-FFF2-40B4-BE49-F238E27FC236}">
                  <a16:creationId xmlns:a16="http://schemas.microsoft.com/office/drawing/2014/main" id="{F9C8E3B7-7989-EE48-8B67-AF333AE2B8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8288" y="1747838"/>
              <a:ext cx="0" cy="3505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5">
              <a:extLst>
                <a:ext uri="{FF2B5EF4-FFF2-40B4-BE49-F238E27FC236}">
                  <a16:creationId xmlns:a16="http://schemas.microsoft.com/office/drawing/2014/main" id="{B8FC9510-9F89-8344-921A-FC13BF7079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8288" y="5253038"/>
              <a:ext cx="39100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D5552919-9EEF-CA42-A02C-B5BAD85E53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8620" y="1468914"/>
                  <a:ext cx="710131" cy="5238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altLang="en-US" sz="2800" dirty="0">
                    <a:solidFill>
                      <a:srgbClr val="FF33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D5552919-9EEF-CA42-A02C-B5BAD85E53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8620" y="1468914"/>
                  <a:ext cx="710131" cy="52386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0">
                  <a:extLst>
                    <a:ext uri="{FF2B5EF4-FFF2-40B4-BE49-F238E27FC236}">
                      <a16:creationId xmlns:a16="http://schemas.microsoft.com/office/drawing/2014/main" id="{C238E07D-EA3C-7D49-8556-F187216C95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99201" y="5260975"/>
                  <a:ext cx="682944" cy="5238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altLang="en-US" sz="2800" dirty="0">
                    <a:solidFill>
                      <a:srgbClr val="FF33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0">
                  <a:extLst>
                    <a:ext uri="{FF2B5EF4-FFF2-40B4-BE49-F238E27FC236}">
                      <a16:creationId xmlns:a16="http://schemas.microsoft.com/office/drawing/2014/main" id="{C238E07D-EA3C-7D49-8556-F187216C95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99201" y="5260975"/>
                  <a:ext cx="682944" cy="523862"/>
                </a:xfrm>
                <a:prstGeom prst="rect">
                  <a:avLst/>
                </a:prstGeom>
                <a:blipFill>
                  <a:blip r:embed="rId4"/>
                  <a:stretch>
                    <a:fillRect b="-238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Arc 7">
              <a:extLst>
                <a:ext uri="{FF2B5EF4-FFF2-40B4-BE49-F238E27FC236}">
                  <a16:creationId xmlns:a16="http://schemas.microsoft.com/office/drawing/2014/main" id="{8F50293B-FC65-B043-8C16-347703301038}"/>
                </a:ext>
              </a:extLst>
            </p:cNvPr>
            <p:cNvSpPr>
              <a:spLocks/>
            </p:cNvSpPr>
            <p:nvPr/>
          </p:nvSpPr>
          <p:spPr bwMode="auto">
            <a:xfrm rot="20568861">
              <a:off x="908766" y="2571624"/>
              <a:ext cx="2860486" cy="3174881"/>
            </a:xfrm>
            <a:custGeom>
              <a:avLst/>
              <a:gdLst>
                <a:gd name="G0" fmla="+- 0 0 0"/>
                <a:gd name="G1" fmla="+- 19940 0 0"/>
                <a:gd name="G2" fmla="+- 21600 0 0"/>
                <a:gd name="T0" fmla="*/ 8304 w 21600"/>
                <a:gd name="T1" fmla="*/ 0 h 22639"/>
                <a:gd name="T2" fmla="*/ 21431 w 21600"/>
                <a:gd name="T3" fmla="*/ 22639 h 22639"/>
                <a:gd name="T4" fmla="*/ 0 w 21600"/>
                <a:gd name="T5" fmla="*/ 19940 h 2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639" fill="none" extrusionOk="0">
                  <a:moveTo>
                    <a:pt x="8303" y="0"/>
                  </a:moveTo>
                  <a:cubicBezTo>
                    <a:pt x="16355" y="3352"/>
                    <a:pt x="21600" y="11218"/>
                    <a:pt x="21600" y="19940"/>
                  </a:cubicBezTo>
                  <a:cubicBezTo>
                    <a:pt x="21600" y="20842"/>
                    <a:pt x="21543" y="21743"/>
                    <a:pt x="21430" y="22638"/>
                  </a:cubicBezTo>
                </a:path>
                <a:path w="21600" h="22639" stroke="0" extrusionOk="0">
                  <a:moveTo>
                    <a:pt x="8303" y="0"/>
                  </a:moveTo>
                  <a:cubicBezTo>
                    <a:pt x="16355" y="3352"/>
                    <a:pt x="21600" y="11218"/>
                    <a:pt x="21600" y="19940"/>
                  </a:cubicBezTo>
                  <a:cubicBezTo>
                    <a:pt x="21600" y="20842"/>
                    <a:pt x="21543" y="21743"/>
                    <a:pt x="21430" y="22638"/>
                  </a:cubicBezTo>
                  <a:lnTo>
                    <a:pt x="0" y="19940"/>
                  </a:lnTo>
                  <a:close/>
                </a:path>
              </a:pathLst>
            </a:custGeom>
            <a:noFill/>
            <a:ln w="25400" cap="rnd">
              <a:solidFill>
                <a:srgbClr val="007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DCEDDF3-6A2D-A349-BCBC-51713E562EAB}"/>
              </a:ext>
            </a:extLst>
          </p:cNvPr>
          <p:cNvCxnSpPr/>
          <p:nvPr/>
        </p:nvCxnSpPr>
        <p:spPr>
          <a:xfrm flipH="1">
            <a:off x="3493294" y="3314907"/>
            <a:ext cx="270323" cy="1855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E6DEB5-14FC-794A-9A0D-CBF3DDBE905E}"/>
              </a:ext>
            </a:extLst>
          </p:cNvPr>
          <p:cNvSpPr txBox="1"/>
          <p:nvPr/>
        </p:nvSpPr>
        <p:spPr>
          <a:xfrm>
            <a:off x="5718622" y="2244505"/>
            <a:ext cx="5594704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Each allocation defines a point.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The frontier corresponds to </a:t>
            </a:r>
            <a:r>
              <a:rPr lang="en-US" sz="2800" dirty="0" smtClean="0">
                <a:solidFill>
                  <a:srgbClr val="FF0000"/>
                </a:solidFill>
              </a:rPr>
              <a:t>Pareto Optimal</a:t>
            </a:r>
            <a:r>
              <a:rPr lang="en-US" sz="2800" dirty="0" smtClean="0"/>
              <a:t> allocations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010443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07484-AE27-684E-82D8-F4043DE66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Pareto optimality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84</a:t>
            </a:fld>
            <a:endParaRPr lang="en-US"/>
          </a:p>
        </p:txBody>
      </p:sp>
      <p:sp>
        <p:nvSpPr>
          <p:cNvPr id="15" name="Line 4">
            <a:extLst>
              <a:ext uri="{FF2B5EF4-FFF2-40B4-BE49-F238E27FC236}">
                <a16:creationId xmlns:a16="http://schemas.microsoft.com/office/drawing/2014/main" id="{F9C8E3B7-7989-EE48-8B67-AF333AE2B8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8288" y="1747838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5">
            <a:extLst>
              <a:ext uri="{FF2B5EF4-FFF2-40B4-BE49-F238E27FC236}">
                <a16:creationId xmlns:a16="http://schemas.microsoft.com/office/drawing/2014/main" id="{B8FC9510-9F89-8344-921A-FC13BF7079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38288" y="5253038"/>
            <a:ext cx="391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B96FC720-C8BF-1A4A-9769-719807785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1850" y="3829050"/>
            <a:ext cx="0" cy="1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D5552919-9EEF-CA42-A02C-B5BAD85E5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620" y="1468914"/>
                <a:ext cx="710131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D5552919-9EEF-CA42-A02C-B5BAD85E53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620" y="1468914"/>
                <a:ext cx="710131" cy="5238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C238E07D-EA3C-7D49-8556-F187216C95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9201" y="5260975"/>
                <a:ext cx="682944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C238E07D-EA3C-7D49-8556-F187216C9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9201" y="5260975"/>
                <a:ext cx="682944" cy="523862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id="{9D4D6DB7-D398-114D-81E9-4EBBAD8B9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3333" y="2845505"/>
                <a:ext cx="425245" cy="462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id="{9D4D6DB7-D398-114D-81E9-4EBBAD8B9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3333" y="2845505"/>
                <a:ext cx="425245" cy="462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7">
            <a:extLst>
              <a:ext uri="{FF2B5EF4-FFF2-40B4-BE49-F238E27FC236}">
                <a16:creationId xmlns:a16="http://schemas.microsoft.com/office/drawing/2014/main" id="{8F50293B-FC65-B043-8C16-347703301038}"/>
              </a:ext>
            </a:extLst>
          </p:cNvPr>
          <p:cNvSpPr>
            <a:spLocks/>
          </p:cNvSpPr>
          <p:nvPr/>
        </p:nvSpPr>
        <p:spPr bwMode="auto">
          <a:xfrm rot="20568861">
            <a:off x="908766" y="2571624"/>
            <a:ext cx="2860486" cy="3174881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rgbClr val="0070C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E6DEB5-14FC-794A-9A0D-CBF3DDBE905E}"/>
                  </a:ext>
                </a:extLst>
              </p:cNvPr>
              <p:cNvSpPr txBox="1"/>
              <p:nvPr/>
            </p:nvSpPr>
            <p:spPr>
              <a:xfrm>
                <a:off x="6421464" y="2674416"/>
                <a:ext cx="3683431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Pareto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optimal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isn’t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E6DEB5-14FC-794A-9A0D-CBF3DDBE9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464" y="2674416"/>
                <a:ext cx="3683431" cy="1131848"/>
              </a:xfrm>
              <a:prstGeom prst="rect">
                <a:avLst/>
              </a:prstGeom>
              <a:blipFill>
                <a:blip r:embed="rId5"/>
                <a:stretch>
                  <a:fillRect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0">
                <a:extLst>
                  <a:ext uri="{FF2B5EF4-FFF2-40B4-BE49-F238E27FC236}">
                    <a16:creationId xmlns:a16="http://schemas.microsoft.com/office/drawing/2014/main" id="{BB71F50B-BCD1-584D-AD79-645D29D99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8634" y="3619632"/>
                <a:ext cx="400238" cy="462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Rectangle 10">
                <a:extLst>
                  <a:ext uri="{FF2B5EF4-FFF2-40B4-BE49-F238E27FC236}">
                    <a16:creationId xmlns:a16="http://schemas.microsoft.com/office/drawing/2014/main" id="{BB71F50B-BCD1-584D-AD79-645D29D99E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8634" y="3619632"/>
                <a:ext cx="400238" cy="462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ine 3">
            <a:extLst>
              <a:ext uri="{FF2B5EF4-FFF2-40B4-BE49-F238E27FC236}">
                <a16:creationId xmlns:a16="http://schemas.microsoft.com/office/drawing/2014/main" id="{430A30F7-A6AD-D043-9C5F-3D8E397D95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03256" y="3710265"/>
            <a:ext cx="1833562" cy="3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3">
            <a:extLst>
              <a:ext uri="{FF2B5EF4-FFF2-40B4-BE49-F238E27FC236}">
                <a16:creationId xmlns:a16="http://schemas.microsoft.com/office/drawing/2014/main" id="{58B304B1-435D-7948-8B6E-92245B59B0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03256" y="2214693"/>
            <a:ext cx="0" cy="149557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">
            <a:extLst>
              <a:ext uri="{FF2B5EF4-FFF2-40B4-BE49-F238E27FC236}">
                <a16:creationId xmlns:a16="http://schemas.microsoft.com/office/drawing/2014/main" id="{51D9544A-A59D-834F-A9A1-02C3CAA112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61674" y="1992776"/>
            <a:ext cx="0" cy="149557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22" name="Line 3">
            <a:extLst>
              <a:ext uri="{FF2B5EF4-FFF2-40B4-BE49-F238E27FC236}">
                <a16:creationId xmlns:a16="http://schemas.microsoft.com/office/drawing/2014/main" id="{D5969950-803F-B148-AB73-3D2CEAF1A3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61674" y="3480025"/>
            <a:ext cx="1833562" cy="3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14">
            <a:extLst>
              <a:ext uri="{FF2B5EF4-FFF2-40B4-BE49-F238E27FC236}">
                <a16:creationId xmlns:a16="http://schemas.microsoft.com/office/drawing/2014/main" id="{C83632C3-D730-1242-960F-4BA70586B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467" y="3628523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14">
            <a:extLst>
              <a:ext uri="{FF2B5EF4-FFF2-40B4-BE49-F238E27FC236}">
                <a16:creationId xmlns:a16="http://schemas.microsoft.com/office/drawing/2014/main" id="{F76C84CA-2849-1248-B4C0-8DAD31A7A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2" y="3358373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2408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07484-AE27-684E-82D8-F4043DE66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85</a:t>
            </a:fld>
            <a:endParaRPr lang="en-US"/>
          </a:p>
        </p:txBody>
      </p:sp>
      <p:sp>
        <p:nvSpPr>
          <p:cNvPr id="15" name="Line 4">
            <a:extLst>
              <a:ext uri="{FF2B5EF4-FFF2-40B4-BE49-F238E27FC236}">
                <a16:creationId xmlns:a16="http://schemas.microsoft.com/office/drawing/2014/main" id="{F9C8E3B7-7989-EE48-8B67-AF333AE2B8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8288" y="1747838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5">
            <a:extLst>
              <a:ext uri="{FF2B5EF4-FFF2-40B4-BE49-F238E27FC236}">
                <a16:creationId xmlns:a16="http://schemas.microsoft.com/office/drawing/2014/main" id="{B8FC9510-9F89-8344-921A-FC13BF7079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38288" y="5253038"/>
            <a:ext cx="391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B96FC720-C8BF-1A4A-9769-719807785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1850" y="3829050"/>
            <a:ext cx="0" cy="1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D5552919-9EEF-CA42-A02C-B5BAD85E5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620" y="1468914"/>
                <a:ext cx="710131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D5552919-9EEF-CA42-A02C-B5BAD85E53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620" y="1468914"/>
                <a:ext cx="710131" cy="5238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C238E07D-EA3C-7D49-8556-F187216C95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9201" y="5260975"/>
                <a:ext cx="682944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C238E07D-EA3C-7D49-8556-F187216C9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9201" y="5260975"/>
                <a:ext cx="682944" cy="523862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id="{9D4D6DB7-D398-114D-81E9-4EBBAD8B9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3333" y="2845505"/>
                <a:ext cx="425245" cy="462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id="{9D4D6DB7-D398-114D-81E9-4EBBAD8B9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3333" y="2845505"/>
                <a:ext cx="425245" cy="462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7">
            <a:extLst>
              <a:ext uri="{FF2B5EF4-FFF2-40B4-BE49-F238E27FC236}">
                <a16:creationId xmlns:a16="http://schemas.microsoft.com/office/drawing/2014/main" id="{8F50293B-FC65-B043-8C16-347703301038}"/>
              </a:ext>
            </a:extLst>
          </p:cNvPr>
          <p:cNvSpPr>
            <a:spLocks/>
          </p:cNvSpPr>
          <p:nvPr/>
        </p:nvSpPr>
        <p:spPr bwMode="auto">
          <a:xfrm rot="20568861">
            <a:off x="908766" y="2571624"/>
            <a:ext cx="2860486" cy="3174881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rgbClr val="0070C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E6DEB5-14FC-794A-9A0D-CBF3DDBE905E}"/>
                  </a:ext>
                </a:extLst>
              </p:cNvPr>
              <p:cNvSpPr txBox="1"/>
              <p:nvPr/>
            </p:nvSpPr>
            <p:spPr>
              <a:xfrm>
                <a:off x="5797820" y="1913706"/>
                <a:ext cx="5074241" cy="273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are Pareto optimal,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is not.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 Pareto dominates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, but </a:t>
                </a:r>
                <a:r>
                  <a:rPr lang="en-US" sz="2400" dirty="0">
                    <a:solidFill>
                      <a:srgbClr val="0070C0"/>
                    </a:solidFill>
                  </a:rPr>
                  <a:t>that’s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all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, 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400" dirty="0"/>
                  <a:t> are </a:t>
                </a:r>
                <a:r>
                  <a:rPr lang="en-US" sz="2400" dirty="0" smtClean="0"/>
                  <a:t>incomparable</a:t>
                </a:r>
                <a:endParaRPr lang="en-US" sz="24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E6DEB5-14FC-794A-9A0D-CBF3DDBE9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820" y="1913706"/>
                <a:ext cx="5074241" cy="27392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0">
                <a:extLst>
                  <a:ext uri="{FF2B5EF4-FFF2-40B4-BE49-F238E27FC236}">
                    <a16:creationId xmlns:a16="http://schemas.microsoft.com/office/drawing/2014/main" id="{BB71F50B-BCD1-584D-AD79-645D29D99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8634" y="3619632"/>
                <a:ext cx="400238" cy="462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Rectangle 10">
                <a:extLst>
                  <a:ext uri="{FF2B5EF4-FFF2-40B4-BE49-F238E27FC236}">
                    <a16:creationId xmlns:a16="http://schemas.microsoft.com/office/drawing/2014/main" id="{BB71F50B-BCD1-584D-AD79-645D29D99E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8634" y="3619632"/>
                <a:ext cx="400238" cy="462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ine 3">
            <a:extLst>
              <a:ext uri="{FF2B5EF4-FFF2-40B4-BE49-F238E27FC236}">
                <a16:creationId xmlns:a16="http://schemas.microsoft.com/office/drawing/2014/main" id="{430A30F7-A6AD-D043-9C5F-3D8E397D95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03256" y="3710265"/>
            <a:ext cx="1833562" cy="3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3">
            <a:extLst>
              <a:ext uri="{FF2B5EF4-FFF2-40B4-BE49-F238E27FC236}">
                <a16:creationId xmlns:a16="http://schemas.microsoft.com/office/drawing/2014/main" id="{58B304B1-435D-7948-8B6E-92245B59B0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03256" y="2214693"/>
            <a:ext cx="0" cy="149557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">
            <a:extLst>
              <a:ext uri="{FF2B5EF4-FFF2-40B4-BE49-F238E27FC236}">
                <a16:creationId xmlns:a16="http://schemas.microsoft.com/office/drawing/2014/main" id="{51D9544A-A59D-834F-A9A1-02C3CAA112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61674" y="1992776"/>
            <a:ext cx="0" cy="149557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3">
            <a:extLst>
              <a:ext uri="{FF2B5EF4-FFF2-40B4-BE49-F238E27FC236}">
                <a16:creationId xmlns:a16="http://schemas.microsoft.com/office/drawing/2014/main" id="{D5969950-803F-B148-AB73-3D2CEAF1A3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61674" y="3480025"/>
            <a:ext cx="1833562" cy="3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14">
            <a:extLst>
              <a:ext uri="{FF2B5EF4-FFF2-40B4-BE49-F238E27FC236}">
                <a16:creationId xmlns:a16="http://schemas.microsoft.com/office/drawing/2014/main" id="{C83632C3-D730-1242-960F-4BA70586B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467" y="3628523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14">
            <a:extLst>
              <a:ext uri="{FF2B5EF4-FFF2-40B4-BE49-F238E27FC236}">
                <a16:creationId xmlns:a16="http://schemas.microsoft.com/office/drawing/2014/main" id="{F76C84CA-2849-1248-B4C0-8DAD31A7A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2" y="3358373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14">
            <a:extLst>
              <a:ext uri="{FF2B5EF4-FFF2-40B4-BE49-F238E27FC236}">
                <a16:creationId xmlns:a16="http://schemas.microsoft.com/office/drawing/2014/main" id="{1526A601-1088-8548-A297-9B51062DA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842" y="5145088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10">
                <a:extLst>
                  <a:ext uri="{FF2B5EF4-FFF2-40B4-BE49-F238E27FC236}">
                    <a16:creationId xmlns:a16="http://schemas.microsoft.com/office/drawing/2014/main" id="{751939CD-E99D-8846-8FEF-6239A6FD2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060" y="4652917"/>
                <a:ext cx="507575" cy="462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ctangle 10">
                <a:extLst>
                  <a:ext uri="{FF2B5EF4-FFF2-40B4-BE49-F238E27FC236}">
                    <a16:creationId xmlns:a16="http://schemas.microsoft.com/office/drawing/2014/main" id="{751939CD-E99D-8846-8FEF-6239A6FD2C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0060" y="4652917"/>
                <a:ext cx="507575" cy="4623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17492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Pareto domination - incomplete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86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B7EC4-119B-5745-86DF-C7C7D48EEA51}"/>
              </a:ext>
            </a:extLst>
          </p:cNvPr>
          <p:cNvSpPr txBox="1"/>
          <p:nvPr/>
        </p:nvSpPr>
        <p:spPr>
          <a:xfrm>
            <a:off x="1692284" y="2278140"/>
            <a:ext cx="86145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Not </a:t>
            </a:r>
            <a:r>
              <a:rPr lang="en-US" sz="2800" dirty="0"/>
              <a:t>every two allocations can be </a:t>
            </a:r>
            <a:r>
              <a:rPr lang="en-US" sz="2800" dirty="0" smtClean="0"/>
              <a:t>compared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It is basically a </a:t>
            </a:r>
            <a:r>
              <a:rPr lang="en-US" sz="2800" dirty="0">
                <a:solidFill>
                  <a:srgbClr val="FF0000"/>
                </a:solidFill>
              </a:rPr>
              <a:t>unanimity</a:t>
            </a:r>
            <a:r>
              <a:rPr lang="en-US" sz="2800" dirty="0"/>
              <a:t> </a:t>
            </a:r>
            <a:r>
              <a:rPr lang="en-US" sz="2800" dirty="0" smtClean="0"/>
              <a:t>relation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In this case, “</a:t>
            </a:r>
            <a:r>
              <a:rPr lang="en-US" sz="2800" dirty="0">
                <a:solidFill>
                  <a:srgbClr val="0070C0"/>
                </a:solidFill>
              </a:rPr>
              <a:t>optimal</a:t>
            </a:r>
            <a:r>
              <a:rPr lang="en-US" sz="2800" dirty="0"/>
              <a:t>” says much less than “</a:t>
            </a:r>
            <a:r>
              <a:rPr lang="en-US" sz="2800" dirty="0">
                <a:solidFill>
                  <a:srgbClr val="0070C0"/>
                </a:solidFill>
              </a:rPr>
              <a:t>optimum</a:t>
            </a:r>
            <a:r>
              <a:rPr lang="en-US" sz="2800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62597726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57" y="298886"/>
            <a:ext cx="10364451" cy="159617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contract curve &amp; the pareto frontier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87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E7E69D-6704-8648-B93E-657B22779D1B}"/>
              </a:ext>
            </a:extLst>
          </p:cNvPr>
          <p:cNvSpPr/>
          <p:nvPr/>
        </p:nvSpPr>
        <p:spPr>
          <a:xfrm>
            <a:off x="1215570" y="2383722"/>
            <a:ext cx="4695261" cy="23824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FF3F47E-79D4-D345-BE1A-C0B9631EA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7290" y="4992898"/>
                <a:ext cx="515910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FF3F47E-79D4-D345-BE1A-C0B9631EAC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7290" y="4992898"/>
                <a:ext cx="515910" cy="5238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F39E57F-913F-6A42-8B25-E209005EB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802" y="3309422"/>
                <a:ext cx="544315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F39E57F-913F-6A42-8B25-E209005EB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802" y="3309422"/>
                <a:ext cx="544315" cy="5238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63FCC08F-8C09-CD4D-850E-7050DA9DA2D3}"/>
              </a:ext>
            </a:extLst>
          </p:cNvPr>
          <p:cNvCxnSpPr/>
          <p:nvPr/>
        </p:nvCxnSpPr>
        <p:spPr>
          <a:xfrm rot="10800000" flipV="1">
            <a:off x="1172920" y="2380129"/>
            <a:ext cx="4695261" cy="2382448"/>
          </a:xfrm>
          <a:prstGeom prst="curvedConnector3">
            <a:avLst>
              <a:gd name="adj1" fmla="val 5000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ine 4">
            <a:extLst>
              <a:ext uri="{FF2B5EF4-FFF2-40B4-BE49-F238E27FC236}">
                <a16:creationId xmlns:a16="http://schemas.microsoft.com/office/drawing/2014/main" id="{99140574-9D1D-5241-9EC1-98B1315408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8059" y="2094070"/>
            <a:ext cx="0" cy="26246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5">
            <a:extLst>
              <a:ext uri="{FF2B5EF4-FFF2-40B4-BE49-F238E27FC236}">
                <a16:creationId xmlns:a16="http://schemas.microsoft.com/office/drawing/2014/main" id="{0F7F2BFE-B196-A849-833B-AF212C1833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8059" y="4718691"/>
            <a:ext cx="26899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10">
                <a:extLst>
                  <a:ext uri="{FF2B5EF4-FFF2-40B4-BE49-F238E27FC236}">
                    <a16:creationId xmlns:a16="http://schemas.microsoft.com/office/drawing/2014/main" id="{CFF7F96B-D763-F946-BB6F-03F933FA1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6988" y="1897941"/>
                <a:ext cx="672748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2" name="Rectangle 10">
                <a:extLst>
                  <a:ext uri="{FF2B5EF4-FFF2-40B4-BE49-F238E27FC236}">
                    <a16:creationId xmlns:a16="http://schemas.microsoft.com/office/drawing/2014/main" id="{CFF7F96B-D763-F946-BB6F-03F933FA1A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6988" y="1897941"/>
                <a:ext cx="672748" cy="5238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10">
                <a:extLst>
                  <a:ext uri="{FF2B5EF4-FFF2-40B4-BE49-F238E27FC236}">
                    <a16:creationId xmlns:a16="http://schemas.microsoft.com/office/drawing/2014/main" id="{E1339E11-5CFD-2447-A1C5-F77A400C5C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5459" y="4724634"/>
                <a:ext cx="645561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3" name="Rectangle 10">
                <a:extLst>
                  <a:ext uri="{FF2B5EF4-FFF2-40B4-BE49-F238E27FC236}">
                    <a16:creationId xmlns:a16="http://schemas.microsoft.com/office/drawing/2014/main" id="{E1339E11-5CFD-2447-A1C5-F77A400C5C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15459" y="4724634"/>
                <a:ext cx="645561" cy="523862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7">
            <a:extLst>
              <a:ext uri="{FF2B5EF4-FFF2-40B4-BE49-F238E27FC236}">
                <a16:creationId xmlns:a16="http://schemas.microsoft.com/office/drawing/2014/main" id="{809C67D4-6E01-B940-8DB2-1C6F656C202B}"/>
              </a:ext>
            </a:extLst>
          </p:cNvPr>
          <p:cNvSpPr>
            <a:spLocks/>
          </p:cNvSpPr>
          <p:nvPr/>
        </p:nvSpPr>
        <p:spPr bwMode="auto">
          <a:xfrm rot="20568861">
            <a:off x="7514264" y="2644641"/>
            <a:ext cx="1967932" cy="2377285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14">
            <a:extLst>
              <a:ext uri="{FF2B5EF4-FFF2-40B4-BE49-F238E27FC236}">
                <a16:creationId xmlns:a16="http://schemas.microsoft.com/office/drawing/2014/main" id="{5BBCFE06-09F9-2644-ABBC-E75EED2B2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269" y="4610741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14">
            <a:extLst>
              <a:ext uri="{FF2B5EF4-FFF2-40B4-BE49-F238E27FC236}">
                <a16:creationId xmlns:a16="http://schemas.microsoft.com/office/drawing/2014/main" id="{5BB59F57-E414-0145-AFCF-44A3FCC5D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544" y="2299029"/>
            <a:ext cx="215900" cy="215900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5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497F40F-6709-7C4A-AE69-2C610731D4AF}"/>
              </a:ext>
            </a:extLst>
          </p:cNvPr>
          <p:cNvCxnSpPr/>
          <p:nvPr/>
        </p:nvCxnSpPr>
        <p:spPr>
          <a:xfrm flipV="1">
            <a:off x="1524000" y="2796209"/>
            <a:ext cx="6281530" cy="1814532"/>
          </a:xfrm>
          <a:prstGeom prst="straightConnector1">
            <a:avLst/>
          </a:prstGeom>
          <a:ln w="28575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6FC6171-9580-6C42-B506-01CE8452E74E}"/>
              </a:ext>
            </a:extLst>
          </p:cNvPr>
          <p:cNvCxnSpPr/>
          <p:nvPr/>
        </p:nvCxnSpPr>
        <p:spPr>
          <a:xfrm>
            <a:off x="6004444" y="2514929"/>
            <a:ext cx="3629886" cy="2095812"/>
          </a:xfrm>
          <a:prstGeom prst="straightConnector1">
            <a:avLst/>
          </a:prstGeom>
          <a:ln w="28575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0995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equilibrium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88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B7EC4-119B-5745-86DF-C7C7D48EEA51}"/>
              </a:ext>
            </a:extLst>
          </p:cNvPr>
          <p:cNvSpPr txBox="1"/>
          <p:nvPr/>
        </p:nvSpPr>
        <p:spPr>
          <a:xfrm>
            <a:off x="1788731" y="2075210"/>
            <a:ext cx="86145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Equilibrium</a:t>
            </a:r>
            <a:r>
              <a:rPr lang="en-US" sz="2800" dirty="0"/>
              <a:t> – a list of prices, such that, when everyone responds optimally to them, markets </a:t>
            </a:r>
            <a:r>
              <a:rPr lang="en-US" sz="2800" dirty="0" smtClean="0">
                <a:solidFill>
                  <a:srgbClr val="0070C0"/>
                </a:solidFill>
              </a:rPr>
              <a:t>clear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400" dirty="0"/>
              <a:t>(No</a:t>
            </a:r>
            <a:r>
              <a:rPr lang="en-US" sz="2400" dirty="0">
                <a:solidFill>
                  <a:srgbClr val="0070C0"/>
                </a:solidFill>
              </a:rPr>
              <a:t> excess demand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0070C0"/>
                </a:solidFill>
              </a:rPr>
              <a:t>excess supply </a:t>
            </a:r>
            <a:r>
              <a:rPr lang="en-US" sz="2400" dirty="0"/>
              <a:t>only if the price is zero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652971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“Everyone responds optimally“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89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B7EC4-119B-5745-86DF-C7C7D48EEA51}"/>
              </a:ext>
            </a:extLst>
          </p:cNvPr>
          <p:cNvSpPr txBox="1"/>
          <p:nvPr/>
        </p:nvSpPr>
        <p:spPr>
          <a:xfrm>
            <a:off x="1788731" y="2040394"/>
            <a:ext cx="86145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 general, there are also </a:t>
            </a:r>
            <a:r>
              <a:rPr lang="en-US" sz="2400" dirty="0" smtClean="0">
                <a:solidFill>
                  <a:srgbClr val="FF0000"/>
                </a:solidFill>
              </a:rPr>
              <a:t>firms</a:t>
            </a:r>
            <a:endParaRPr lang="en-US" sz="2400" dirty="0">
              <a:solidFill>
                <a:srgbClr val="FF0000"/>
              </a:solidFill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Which have </a:t>
            </a:r>
            <a:r>
              <a:rPr lang="en-US" sz="2400" dirty="0">
                <a:solidFill>
                  <a:srgbClr val="0070C0"/>
                </a:solidFill>
              </a:rPr>
              <a:t>demand</a:t>
            </a:r>
            <a:r>
              <a:rPr lang="en-US" sz="2400" dirty="0"/>
              <a:t> in input markets (such as labor) and </a:t>
            </a:r>
            <a:r>
              <a:rPr lang="en-US" sz="2400" dirty="0">
                <a:solidFill>
                  <a:srgbClr val="0070C0"/>
                </a:solidFill>
              </a:rPr>
              <a:t>supply</a:t>
            </a:r>
            <a:r>
              <a:rPr lang="en-US" sz="2400" dirty="0"/>
              <a:t> in output </a:t>
            </a:r>
            <a:r>
              <a:rPr lang="en-US" sz="2400" dirty="0" smtClean="0"/>
              <a:t>markets</a:t>
            </a:r>
            <a:endParaRPr lang="en-US" sz="24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Their profits are divided among households according to </a:t>
            </a:r>
            <a:r>
              <a:rPr lang="en-US" sz="2400" dirty="0" smtClean="0"/>
              <a:t>ownership</a:t>
            </a:r>
            <a:endParaRPr lang="en-US" sz="24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But let’s focus on equilibrium </a:t>
            </a:r>
            <a:r>
              <a:rPr lang="en-US" sz="2400" dirty="0">
                <a:solidFill>
                  <a:srgbClr val="00B050"/>
                </a:solidFill>
              </a:rPr>
              <a:t>without </a:t>
            </a:r>
            <a:r>
              <a:rPr lang="en-US" sz="2400" dirty="0" smtClean="0">
                <a:solidFill>
                  <a:srgbClr val="00B050"/>
                </a:solidFill>
              </a:rPr>
              <a:t>production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45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rgbClr val="7030A0"/>
                </a:solidFill>
                <a:cs typeface="+mn-cs"/>
              </a:rPr>
              <a:t>Why “typically”?</a:t>
            </a:r>
            <a:endParaRPr lang="en-US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9</a:t>
            </a:fld>
            <a:endParaRPr lang="en-US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2B7A72E8-D9D1-F346-8F3C-3B497E7D92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1785938"/>
            <a:ext cx="0" cy="376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AF02DE19-42C7-8743-BF89-79EEA74A57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548313"/>
            <a:ext cx="3325129" cy="323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A24A11-FF59-044B-BCCE-BFF90AD01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356" y="5664863"/>
                <a:ext cx="351635" cy="36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A24A11-FF59-044B-BCCE-BFF90AD011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0356" y="5664863"/>
                <a:ext cx="351635" cy="3636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939D0935-E598-2146-BF79-6451E58336BF}"/>
              </a:ext>
            </a:extLst>
          </p:cNvPr>
          <p:cNvSpPr/>
          <p:nvPr/>
        </p:nvSpPr>
        <p:spPr>
          <a:xfrm>
            <a:off x="3670801" y="3639676"/>
            <a:ext cx="158884" cy="17647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8131D3-0C12-4945-BE49-B0CEB6201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159" y="1508092"/>
                <a:ext cx="383503" cy="5482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baseline="-25000" dirty="0"/>
              </a:p>
              <a:p>
                <a:endParaRPr lang="en-US" altLang="en-US" baseline="-25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8131D3-0C12-4945-BE49-B0CEB6201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159" y="1508092"/>
                <a:ext cx="383503" cy="548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1960D46-B0A8-0248-8AD2-7D81A3A168AF}"/>
                  </a:ext>
                </a:extLst>
              </p:cNvPr>
              <p:cNvSpPr txBox="1"/>
              <p:nvPr/>
            </p:nvSpPr>
            <p:spPr>
              <a:xfrm>
                <a:off x="5731723" y="1690688"/>
                <a:ext cx="5410894" cy="4062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b="0" dirty="0">
                  <a:solidFill>
                    <a:schemeClr val="accent1"/>
                  </a:solidFill>
                </a:endParaRPr>
              </a:p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b="0" dirty="0">
                  <a:solidFill>
                    <a:srgbClr val="00B050"/>
                  </a:solidFill>
                </a:endParaRPr>
              </a:p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b="0" dirty="0">
                  <a:solidFill>
                    <a:srgbClr val="00B050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400" dirty="0" smtClean="0"/>
                  <a:t>Here the indifference curve has a slope of zero, and for any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positive</a:t>
                </a:r>
                <a:r>
                  <a:rPr lang="en-US" sz="2400" dirty="0" smtClean="0"/>
                  <a:t> prices the consumer will wish to sell good 1 and buy good 2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1960D46-B0A8-0248-8AD2-7D81A3A16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723" y="1690688"/>
                <a:ext cx="5410894" cy="4062651"/>
              </a:xfrm>
              <a:prstGeom prst="rect">
                <a:avLst/>
              </a:prstGeom>
              <a:blipFill rotWithShape="1">
                <a:blip r:embed="rId4"/>
                <a:stretch>
                  <a:fillRect l="-1689" b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186E38-48D9-8A4F-AD00-D665EEEC5611}"/>
                  </a:ext>
                </a:extLst>
              </p:cNvPr>
              <p:cNvSpPr txBox="1"/>
              <p:nvPr/>
            </p:nvSpPr>
            <p:spPr>
              <a:xfrm>
                <a:off x="732972" y="3531265"/>
                <a:ext cx="7009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 smtClean="0"/>
                  <a:t> = 4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186E38-48D9-8A4F-AD00-D665EEEC5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72" y="3531265"/>
                <a:ext cx="700986" cy="369332"/>
              </a:xfrm>
              <a:prstGeom prst="rect">
                <a:avLst/>
              </a:prstGeom>
              <a:blipFill>
                <a:blip r:embed="rId5"/>
                <a:stretch>
                  <a:fillRect t="-8197" r="-87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C63CC1-C772-CD47-AB65-5CF2C3D3C347}"/>
                  </a:ext>
                </a:extLst>
              </p:cNvPr>
              <p:cNvSpPr txBox="1"/>
              <p:nvPr/>
            </p:nvSpPr>
            <p:spPr>
              <a:xfrm>
                <a:off x="3186162" y="5652282"/>
                <a:ext cx="969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C63CC1-C772-CD47-AB65-5CF2C3D3C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162" y="5652282"/>
                <a:ext cx="96927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B243A1-4DAB-7043-982E-E274F5C18F58}"/>
              </a:ext>
            </a:extLst>
          </p:cNvPr>
          <p:cNvCxnSpPr>
            <a:cxnSpLocks/>
          </p:cNvCxnSpPr>
          <p:nvPr/>
        </p:nvCxnSpPr>
        <p:spPr>
          <a:xfrm>
            <a:off x="2972052" y="2002053"/>
            <a:ext cx="0" cy="17056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D663A1-70B5-E645-AD89-05FB4EEF0B22}"/>
              </a:ext>
            </a:extLst>
          </p:cNvPr>
          <p:cNvCxnSpPr>
            <a:cxnSpLocks/>
          </p:cNvCxnSpPr>
          <p:nvPr/>
        </p:nvCxnSpPr>
        <p:spPr>
          <a:xfrm flipH="1">
            <a:off x="2972052" y="3711489"/>
            <a:ext cx="174849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F6EE25-EE42-7D4C-9FDC-1A4B83D26659}"/>
              </a:ext>
            </a:extLst>
          </p:cNvPr>
          <p:cNvCxnSpPr>
            <a:cxnSpLocks/>
          </p:cNvCxnSpPr>
          <p:nvPr/>
        </p:nvCxnSpPr>
        <p:spPr>
          <a:xfrm flipV="1">
            <a:off x="1547812" y="2121426"/>
            <a:ext cx="2623879" cy="342313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75718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210577-B6F0-5542-8950-FA5B350084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en-US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AA210577-B6F0-5542-8950-FA5B350084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90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EC9D04-49A0-3843-BED8-21D9DCCBCDE6}"/>
                  </a:ext>
                </a:extLst>
              </p:cNvPr>
              <p:cNvSpPr txBox="1"/>
              <p:nvPr/>
            </p:nvSpPr>
            <p:spPr>
              <a:xfrm>
                <a:off x="2937153" y="2154152"/>
                <a:ext cx="6175513" cy="2949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Endowment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, </m:t>
                        </m:r>
                        <m:acc>
                          <m:accPr>
                            <m:chr m:val="̃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Given prices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Has a budget constraint: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EC9D04-49A0-3843-BED8-21D9DCCBC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153" y="2154152"/>
                <a:ext cx="6175513" cy="2949910"/>
              </a:xfrm>
              <a:prstGeom prst="rect">
                <a:avLst/>
              </a:prstGeom>
              <a:blipFill>
                <a:blip r:embed="rId3"/>
                <a:stretch>
                  <a:fillRect l="-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14477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91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EC9D04-49A0-3843-BED8-21D9DCCBCDE6}"/>
                  </a:ext>
                </a:extLst>
              </p:cNvPr>
              <p:cNvSpPr txBox="1"/>
              <p:nvPr/>
            </p:nvSpPr>
            <p:spPr>
              <a:xfrm>
                <a:off x="5755426" y="2487173"/>
                <a:ext cx="5170879" cy="1721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endParaRPr lang="en-US" sz="240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̃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̃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EC9D04-49A0-3843-BED8-21D9DCCBC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426" y="2487173"/>
                <a:ext cx="5170879" cy="1721240"/>
              </a:xfrm>
              <a:prstGeom prst="rect">
                <a:avLst/>
              </a:prstGeom>
              <a:blipFill>
                <a:blip r:embed="rId2"/>
                <a:stretch>
                  <a:fillRect l="-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4">
            <a:extLst>
              <a:ext uri="{FF2B5EF4-FFF2-40B4-BE49-F238E27FC236}">
                <a16:creationId xmlns:a16="http://schemas.microsoft.com/office/drawing/2014/main" id="{457A5822-88AF-9349-8556-34C7B1635E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893" y="1959873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043F8377-3CB6-9640-B853-33BD8BF3F1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1893" y="5465073"/>
            <a:ext cx="391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0">
                <a:extLst>
                  <a:ext uri="{FF2B5EF4-FFF2-40B4-BE49-F238E27FC236}">
                    <a16:creationId xmlns:a16="http://schemas.microsoft.com/office/drawing/2014/main" id="{98E5CC7B-69B0-4944-A87D-4773CDB71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2225" y="1680949"/>
                <a:ext cx="647485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7" name="Rectangle 10">
                <a:extLst>
                  <a:ext uri="{FF2B5EF4-FFF2-40B4-BE49-F238E27FC236}">
                    <a16:creationId xmlns:a16="http://schemas.microsoft.com/office/drawing/2014/main" id="{98E5CC7B-69B0-4944-A87D-4773CDB71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2225" y="1680949"/>
                <a:ext cx="647485" cy="523862"/>
              </a:xfrm>
              <a:prstGeom prst="rect">
                <a:avLst/>
              </a:prstGeom>
              <a:blipFill>
                <a:blip r:embed="rId3"/>
                <a:stretch>
                  <a:fillRect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EF5502E7-A535-2B41-9C22-C1D90CFF2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2806" y="5473010"/>
                <a:ext cx="645240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EF5502E7-A535-2B41-9C22-C1D90CFF2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2806" y="5473010"/>
                <a:ext cx="645240" cy="5238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D737BA-265B-604F-87ED-510EFC4457B8}"/>
              </a:ext>
            </a:extLst>
          </p:cNvPr>
          <p:cNvCxnSpPr/>
          <p:nvPr/>
        </p:nvCxnSpPr>
        <p:spPr>
          <a:xfrm>
            <a:off x="1671893" y="2214694"/>
            <a:ext cx="3522959" cy="325037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57FB9B-04DF-A64C-B215-9CBB1DC60F0E}"/>
                  </a:ext>
                </a:extLst>
              </p:cNvPr>
              <p:cNvSpPr txBox="1"/>
              <p:nvPr/>
            </p:nvSpPr>
            <p:spPr>
              <a:xfrm>
                <a:off x="3003684" y="5584594"/>
                <a:ext cx="6758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57FB9B-04DF-A64C-B215-9CBB1DC60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684" y="5584594"/>
                <a:ext cx="675861" cy="461665"/>
              </a:xfrm>
              <a:prstGeom prst="rect">
                <a:avLst/>
              </a:prstGeom>
              <a:blipFill>
                <a:blip r:embed="rId5"/>
                <a:stretch>
                  <a:fillRect r="-14414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8B2EB7-D8D2-B14B-88FC-6CDA0522129A}"/>
                  </a:ext>
                </a:extLst>
              </p:cNvPr>
              <p:cNvSpPr txBox="1"/>
              <p:nvPr/>
            </p:nvSpPr>
            <p:spPr>
              <a:xfrm>
                <a:off x="1012225" y="3578273"/>
                <a:ext cx="6758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8B2EB7-D8D2-B14B-88FC-6CDA05221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25" y="3578273"/>
                <a:ext cx="675861" cy="461665"/>
              </a:xfrm>
              <a:prstGeom prst="rect">
                <a:avLst/>
              </a:prstGeom>
              <a:blipFill>
                <a:blip r:embed="rId6"/>
                <a:stretch>
                  <a:fillRect r="-15315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940EBD-9574-7546-9335-C7C263C83FE2}"/>
              </a:ext>
            </a:extLst>
          </p:cNvPr>
          <p:cNvCxnSpPr/>
          <p:nvPr/>
        </p:nvCxnSpPr>
        <p:spPr>
          <a:xfrm>
            <a:off x="1563757" y="3839883"/>
            <a:ext cx="225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C7348C-4D8D-6E49-A855-A40D895DEEE1}"/>
              </a:ext>
            </a:extLst>
          </p:cNvPr>
          <p:cNvCxnSpPr>
            <a:cxnSpLocks/>
          </p:cNvCxnSpPr>
          <p:nvPr/>
        </p:nvCxnSpPr>
        <p:spPr>
          <a:xfrm flipV="1">
            <a:off x="3298024" y="5345552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14">
            <a:extLst>
              <a:ext uri="{FF2B5EF4-FFF2-40B4-BE49-F238E27FC236}">
                <a16:creationId xmlns:a16="http://schemas.microsoft.com/office/drawing/2014/main" id="{4FF920E5-E09D-4B44-8568-ECFDA8679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665" y="3672173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4025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210577-B6F0-5542-8950-FA5B350084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Will </a:t>
                </a:r>
                <a:r>
                  <a:rPr lang="en-US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buy </a:t>
                </a:r>
                <a:r>
                  <a:rPr lang="en-US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good 1 </a:t>
                </a:r>
                <a:r>
                  <a:rPr lang="en-US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sell </a:t>
                </a:r>
                <a:r>
                  <a:rPr lang="en-US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2?</a:t>
                </a:r>
                <a:endParaRPr lang="en-US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AA210577-B6F0-5542-8950-FA5B350084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92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EC9D04-49A0-3843-BED8-21D9DCCBCDE6}"/>
                  </a:ext>
                </a:extLst>
              </p:cNvPr>
              <p:cNvSpPr txBox="1"/>
              <p:nvPr/>
            </p:nvSpPr>
            <p:spPr>
              <a:xfrm>
                <a:off x="5777269" y="2573062"/>
                <a:ext cx="4896666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As above, it </a:t>
                </a:r>
                <a:r>
                  <a:rPr lang="en-US" sz="2400" dirty="0"/>
                  <a:t>depends on the slope of A’s indifference curve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, </m:t>
                        </m:r>
                        <m:acc>
                          <m:accPr>
                            <m:chr m:val="̃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EC9D04-49A0-3843-BED8-21D9DCCBC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269" y="2573062"/>
                <a:ext cx="4896666" cy="1131848"/>
              </a:xfrm>
              <a:prstGeom prst="rect">
                <a:avLst/>
              </a:prstGeom>
              <a:blipFill>
                <a:blip r:embed="rId3"/>
                <a:stretch>
                  <a:fillRect l="-1993" r="-13823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4">
            <a:extLst>
              <a:ext uri="{FF2B5EF4-FFF2-40B4-BE49-F238E27FC236}">
                <a16:creationId xmlns:a16="http://schemas.microsoft.com/office/drawing/2014/main" id="{457A5822-88AF-9349-8556-34C7B1635E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893" y="1959873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043F8377-3CB6-9640-B853-33BD8BF3F1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1893" y="5465073"/>
            <a:ext cx="391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0">
                <a:extLst>
                  <a:ext uri="{FF2B5EF4-FFF2-40B4-BE49-F238E27FC236}">
                    <a16:creationId xmlns:a16="http://schemas.microsoft.com/office/drawing/2014/main" id="{98E5CC7B-69B0-4944-A87D-4773CDB71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2225" y="1680949"/>
                <a:ext cx="647485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7" name="Rectangle 10">
                <a:extLst>
                  <a:ext uri="{FF2B5EF4-FFF2-40B4-BE49-F238E27FC236}">
                    <a16:creationId xmlns:a16="http://schemas.microsoft.com/office/drawing/2014/main" id="{98E5CC7B-69B0-4944-A87D-4773CDB71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2225" y="1680949"/>
                <a:ext cx="647485" cy="523862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EF5502E7-A535-2B41-9C22-C1D90CFF2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2806" y="5473010"/>
                <a:ext cx="645240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EF5502E7-A535-2B41-9C22-C1D90CFF2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2806" y="5473010"/>
                <a:ext cx="645240" cy="5238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D737BA-265B-604F-87ED-510EFC4457B8}"/>
              </a:ext>
            </a:extLst>
          </p:cNvPr>
          <p:cNvCxnSpPr/>
          <p:nvPr/>
        </p:nvCxnSpPr>
        <p:spPr>
          <a:xfrm>
            <a:off x="1671893" y="2214694"/>
            <a:ext cx="3522959" cy="325037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57FB9B-04DF-A64C-B215-9CBB1DC60F0E}"/>
                  </a:ext>
                </a:extLst>
              </p:cNvPr>
              <p:cNvSpPr txBox="1"/>
              <p:nvPr/>
            </p:nvSpPr>
            <p:spPr>
              <a:xfrm>
                <a:off x="2951038" y="5584594"/>
                <a:ext cx="6758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57FB9B-04DF-A64C-B215-9CBB1DC60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038" y="5584594"/>
                <a:ext cx="675861" cy="461665"/>
              </a:xfrm>
              <a:prstGeom prst="rect">
                <a:avLst/>
              </a:prstGeom>
              <a:blipFill>
                <a:blip r:embed="rId6"/>
                <a:stretch>
                  <a:fillRect r="-15315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8B2EB7-D8D2-B14B-88FC-6CDA0522129A}"/>
                  </a:ext>
                </a:extLst>
              </p:cNvPr>
              <p:cNvSpPr txBox="1"/>
              <p:nvPr/>
            </p:nvSpPr>
            <p:spPr>
              <a:xfrm>
                <a:off x="1012225" y="3578273"/>
                <a:ext cx="6758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8B2EB7-D8D2-B14B-88FC-6CDA05221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25" y="3578273"/>
                <a:ext cx="675861" cy="461665"/>
              </a:xfrm>
              <a:prstGeom prst="rect">
                <a:avLst/>
              </a:prstGeom>
              <a:blipFill>
                <a:blip r:embed="rId7"/>
                <a:stretch>
                  <a:fillRect r="-15315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940EBD-9574-7546-9335-C7C263C83FE2}"/>
              </a:ext>
            </a:extLst>
          </p:cNvPr>
          <p:cNvCxnSpPr/>
          <p:nvPr/>
        </p:nvCxnSpPr>
        <p:spPr>
          <a:xfrm>
            <a:off x="1563757" y="3839883"/>
            <a:ext cx="225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C7348C-4D8D-6E49-A855-A40D895DEEE1}"/>
              </a:ext>
            </a:extLst>
          </p:cNvPr>
          <p:cNvCxnSpPr>
            <a:cxnSpLocks/>
          </p:cNvCxnSpPr>
          <p:nvPr/>
        </p:nvCxnSpPr>
        <p:spPr>
          <a:xfrm flipV="1">
            <a:off x="3298024" y="5345552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14">
            <a:extLst>
              <a:ext uri="{FF2B5EF4-FFF2-40B4-BE49-F238E27FC236}">
                <a16:creationId xmlns:a16="http://schemas.microsoft.com/office/drawing/2014/main" id="{4FF920E5-E09D-4B44-8568-ECFDA8679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665" y="3672173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14" name="Arc 7">
            <a:extLst>
              <a:ext uri="{FF2B5EF4-FFF2-40B4-BE49-F238E27FC236}">
                <a16:creationId xmlns:a16="http://schemas.microsoft.com/office/drawing/2014/main" id="{7905D6EE-9DF4-C249-A4FC-D78C1CAF0C22}"/>
              </a:ext>
            </a:extLst>
          </p:cNvPr>
          <p:cNvSpPr>
            <a:spLocks/>
          </p:cNvSpPr>
          <p:nvPr/>
        </p:nvSpPr>
        <p:spPr bwMode="auto">
          <a:xfrm rot="10018778">
            <a:off x="2425612" y="2321256"/>
            <a:ext cx="1067491" cy="1064880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rgbClr val="0070C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17" name="Arc 7">
            <a:extLst>
              <a:ext uri="{FF2B5EF4-FFF2-40B4-BE49-F238E27FC236}">
                <a16:creationId xmlns:a16="http://schemas.microsoft.com/office/drawing/2014/main" id="{4210F366-57BD-3D4B-AC44-9B7AF927A7FE}"/>
              </a:ext>
            </a:extLst>
          </p:cNvPr>
          <p:cNvSpPr>
            <a:spLocks/>
          </p:cNvSpPr>
          <p:nvPr/>
        </p:nvSpPr>
        <p:spPr bwMode="auto">
          <a:xfrm rot="10018778">
            <a:off x="3972252" y="3755466"/>
            <a:ext cx="1067491" cy="1064880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rgbClr val="0070C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18" name="Oval 14">
            <a:extLst>
              <a:ext uri="{FF2B5EF4-FFF2-40B4-BE49-F238E27FC236}">
                <a16:creationId xmlns:a16="http://schemas.microsoft.com/office/drawing/2014/main" id="{E967DC7C-BE59-A14C-A174-5A9C73ADD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168" y="2938027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19" name="Oval 14">
            <a:extLst>
              <a:ext uri="{FF2B5EF4-FFF2-40B4-BE49-F238E27FC236}">
                <a16:creationId xmlns:a16="http://schemas.microsoft.com/office/drawing/2014/main" id="{6FC5DAEC-40EA-604A-8F51-A0B8E1BCC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550" y="4392525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20" name="Line 3">
            <a:extLst>
              <a:ext uri="{FF2B5EF4-FFF2-40B4-BE49-F238E27FC236}">
                <a16:creationId xmlns:a16="http://schemas.microsoft.com/office/drawing/2014/main" id="{EE8F815A-3622-724C-963B-B1890F0C9C2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46036" y="3077686"/>
            <a:ext cx="9899" cy="73318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21" name="Line 3">
            <a:extLst>
              <a:ext uri="{FF2B5EF4-FFF2-40B4-BE49-F238E27FC236}">
                <a16:creationId xmlns:a16="http://schemas.microsoft.com/office/drawing/2014/main" id="{DB414554-E578-324D-B349-2C837C0EF3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05443" y="3906710"/>
            <a:ext cx="3797" cy="59376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22" name="Line 3">
            <a:extLst>
              <a:ext uri="{FF2B5EF4-FFF2-40B4-BE49-F238E27FC236}">
                <a16:creationId xmlns:a16="http://schemas.microsoft.com/office/drawing/2014/main" id="{09884439-7148-714A-ADE7-C70EC6B83A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1615" y="4500475"/>
            <a:ext cx="778686" cy="240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24" name="Line 3">
            <a:extLst>
              <a:ext uri="{FF2B5EF4-FFF2-40B4-BE49-F238E27FC236}">
                <a16:creationId xmlns:a16="http://schemas.microsoft.com/office/drawing/2014/main" id="{1BF4ED8E-FA8E-4C44-8287-952919D7F7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5936" y="3844544"/>
            <a:ext cx="778686" cy="240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r" defTabSz="914400" rtl="1" eaLnBrk="1" latinLnBrk="0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9668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Conversely,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93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EC9D04-49A0-3843-BED8-21D9DCCBCDE6}"/>
              </a:ext>
            </a:extLst>
          </p:cNvPr>
          <p:cNvSpPr txBox="1"/>
          <p:nvPr/>
        </p:nvSpPr>
        <p:spPr>
          <a:xfrm>
            <a:off x="6279617" y="1959873"/>
            <a:ext cx="5090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Given the </a:t>
            </a:r>
            <a:r>
              <a:rPr lang="en-US" sz="2400" dirty="0" smtClean="0"/>
              <a:t>preferences, </a:t>
            </a:r>
            <a:r>
              <a:rPr lang="en-US" sz="2400" dirty="0"/>
              <a:t>there will typically be prices for which A will want to </a:t>
            </a:r>
            <a:r>
              <a:rPr lang="en-US" sz="2400" dirty="0">
                <a:solidFill>
                  <a:srgbClr val="0070C0"/>
                </a:solidFill>
              </a:rPr>
              <a:t>sell</a:t>
            </a:r>
            <a:r>
              <a:rPr lang="en-US" sz="2400" dirty="0"/>
              <a:t> </a:t>
            </a:r>
            <a:r>
              <a:rPr lang="en-US" sz="2400" dirty="0" smtClean="0"/>
              <a:t>good 1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0070C0"/>
                </a:solidFill>
              </a:rPr>
              <a:t>buy</a:t>
            </a:r>
            <a:r>
              <a:rPr lang="en-US" sz="2400" dirty="0"/>
              <a:t> </a:t>
            </a:r>
            <a:r>
              <a:rPr lang="en-US" sz="2400" dirty="0" smtClean="0"/>
              <a:t>good 2, </a:t>
            </a:r>
            <a:r>
              <a:rPr lang="en-US" sz="2400" dirty="0"/>
              <a:t>and prices for which the opposite is true.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457A5822-88AF-9349-8556-34C7B1635E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893" y="1959873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043F8377-3CB6-9640-B853-33BD8BF3F1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1893" y="5465073"/>
            <a:ext cx="391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0">
                <a:extLst>
                  <a:ext uri="{FF2B5EF4-FFF2-40B4-BE49-F238E27FC236}">
                    <a16:creationId xmlns:a16="http://schemas.microsoft.com/office/drawing/2014/main" id="{98E5CC7B-69B0-4944-A87D-4773CDB71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2225" y="1680949"/>
                <a:ext cx="647485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7" name="Rectangle 10">
                <a:extLst>
                  <a:ext uri="{FF2B5EF4-FFF2-40B4-BE49-F238E27FC236}">
                    <a16:creationId xmlns:a16="http://schemas.microsoft.com/office/drawing/2014/main" id="{98E5CC7B-69B0-4944-A87D-4773CDB71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2225" y="1680949"/>
                <a:ext cx="647485" cy="523862"/>
              </a:xfrm>
              <a:prstGeom prst="rect">
                <a:avLst/>
              </a:prstGeom>
              <a:blipFill>
                <a:blip r:embed="rId2"/>
                <a:stretch>
                  <a:fillRect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EF5502E7-A535-2B41-9C22-C1D90CFF2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2806" y="5473010"/>
                <a:ext cx="645240" cy="52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EF5502E7-A535-2B41-9C22-C1D90CFF2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2806" y="5473010"/>
                <a:ext cx="645240" cy="5238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D737BA-265B-604F-87ED-510EFC4457B8}"/>
              </a:ext>
            </a:extLst>
          </p:cNvPr>
          <p:cNvCxnSpPr>
            <a:cxnSpLocks/>
          </p:cNvCxnSpPr>
          <p:nvPr/>
        </p:nvCxnSpPr>
        <p:spPr>
          <a:xfrm>
            <a:off x="2006991" y="3448577"/>
            <a:ext cx="3748435" cy="94721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57FB9B-04DF-A64C-B215-9CBB1DC60F0E}"/>
                  </a:ext>
                </a:extLst>
              </p:cNvPr>
              <p:cNvSpPr txBox="1"/>
              <p:nvPr/>
            </p:nvSpPr>
            <p:spPr>
              <a:xfrm>
                <a:off x="2951038" y="5584594"/>
                <a:ext cx="6758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57FB9B-04DF-A64C-B215-9CBB1DC60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038" y="5584594"/>
                <a:ext cx="675861" cy="461665"/>
              </a:xfrm>
              <a:prstGeom prst="rect">
                <a:avLst/>
              </a:prstGeom>
              <a:blipFill>
                <a:blip r:embed="rId4"/>
                <a:stretch>
                  <a:fillRect r="-15315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8B2EB7-D8D2-B14B-88FC-6CDA0522129A}"/>
                  </a:ext>
                </a:extLst>
              </p:cNvPr>
              <p:cNvSpPr txBox="1"/>
              <p:nvPr/>
            </p:nvSpPr>
            <p:spPr>
              <a:xfrm>
                <a:off x="1012225" y="3578273"/>
                <a:ext cx="6758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8B2EB7-D8D2-B14B-88FC-6CDA05221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25" y="3578273"/>
                <a:ext cx="675861" cy="461665"/>
              </a:xfrm>
              <a:prstGeom prst="rect">
                <a:avLst/>
              </a:prstGeom>
              <a:blipFill>
                <a:blip r:embed="rId5"/>
                <a:stretch>
                  <a:fillRect r="-15315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940EBD-9574-7546-9335-C7C263C83FE2}"/>
              </a:ext>
            </a:extLst>
          </p:cNvPr>
          <p:cNvCxnSpPr/>
          <p:nvPr/>
        </p:nvCxnSpPr>
        <p:spPr>
          <a:xfrm>
            <a:off x="1563757" y="3839883"/>
            <a:ext cx="225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C7348C-4D8D-6E49-A855-A40D895DEEE1}"/>
              </a:ext>
            </a:extLst>
          </p:cNvPr>
          <p:cNvCxnSpPr>
            <a:cxnSpLocks/>
          </p:cNvCxnSpPr>
          <p:nvPr/>
        </p:nvCxnSpPr>
        <p:spPr>
          <a:xfrm flipV="1">
            <a:off x="3298024" y="5345552"/>
            <a:ext cx="11485" cy="239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7">
            <a:extLst>
              <a:ext uri="{FF2B5EF4-FFF2-40B4-BE49-F238E27FC236}">
                <a16:creationId xmlns:a16="http://schemas.microsoft.com/office/drawing/2014/main" id="{7905D6EE-9DF4-C249-A4FC-D78C1CAF0C22}"/>
              </a:ext>
            </a:extLst>
          </p:cNvPr>
          <p:cNvSpPr>
            <a:spLocks/>
          </p:cNvSpPr>
          <p:nvPr/>
        </p:nvSpPr>
        <p:spPr bwMode="auto">
          <a:xfrm rot="9886570">
            <a:off x="2907668" y="2197451"/>
            <a:ext cx="2907116" cy="2365334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rgbClr val="0070C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18" name="Oval 14">
            <a:extLst>
              <a:ext uri="{FF2B5EF4-FFF2-40B4-BE49-F238E27FC236}">
                <a16:creationId xmlns:a16="http://schemas.microsoft.com/office/drawing/2014/main" id="{E967DC7C-BE59-A14C-A174-5A9C73ADD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018" y="3641860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5E4F30-731B-0546-8A90-9F3478227D10}"/>
              </a:ext>
            </a:extLst>
          </p:cNvPr>
          <p:cNvCxnSpPr>
            <a:cxnSpLocks/>
          </p:cNvCxnSpPr>
          <p:nvPr/>
        </p:nvCxnSpPr>
        <p:spPr>
          <a:xfrm flipH="1" flipV="1">
            <a:off x="3172310" y="1942880"/>
            <a:ext cx="224608" cy="301139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3412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57" y="298887"/>
            <a:ext cx="10364451" cy="128297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94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9B6C571-A01C-5E42-9785-9598395C385F}"/>
              </a:ext>
            </a:extLst>
          </p:cNvPr>
          <p:cNvCxnSpPr/>
          <p:nvPr/>
        </p:nvCxnSpPr>
        <p:spPr>
          <a:xfrm>
            <a:off x="1398588" y="5153979"/>
            <a:ext cx="225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14">
            <a:extLst>
              <a:ext uri="{FF2B5EF4-FFF2-40B4-BE49-F238E27FC236}">
                <a16:creationId xmlns:a16="http://schemas.microsoft.com/office/drawing/2014/main" id="{C5A83A7D-2CA2-8D4C-9020-2F045845E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519" y="5002519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647978-CDBB-E749-ACBA-17A20A959394}"/>
              </a:ext>
            </a:extLst>
          </p:cNvPr>
          <p:cNvGrpSpPr/>
          <p:nvPr/>
        </p:nvGrpSpPr>
        <p:grpSpPr>
          <a:xfrm>
            <a:off x="774643" y="2541394"/>
            <a:ext cx="6195375" cy="3840985"/>
            <a:chOff x="478982" y="1675775"/>
            <a:chExt cx="6195375" cy="38409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E7E69D-6704-8648-B93E-657B22779D1B}"/>
                </a:ext>
              </a:extLst>
            </p:cNvPr>
            <p:cNvSpPr/>
            <p:nvPr/>
          </p:nvSpPr>
          <p:spPr>
            <a:xfrm>
              <a:off x="1215570" y="2383722"/>
              <a:ext cx="4695261" cy="2382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9FF3F47E-79D4-D345-BE1A-C0B9631EAC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7290" y="4992898"/>
                  <a:ext cx="515910" cy="5238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altLang="en-US" sz="2800" dirty="0">
                    <a:solidFill>
                      <a:srgbClr val="FF33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9FF3F47E-79D4-D345-BE1A-C0B9631EAC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47290" y="4992898"/>
                  <a:ext cx="515910" cy="52386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F39E57F-913F-6A42-8B25-E209005EB7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0777" y="3367110"/>
                  <a:ext cx="544315" cy="5238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alt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F39E57F-913F-6A42-8B25-E209005EB7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0777" y="3367110"/>
                  <a:ext cx="544315" cy="52386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4D73B8C-ECCC-8642-A974-003720E884DC}"/>
                    </a:ext>
                  </a:extLst>
                </p:cNvPr>
                <p:cNvSpPr txBox="1"/>
                <p:nvPr/>
              </p:nvSpPr>
              <p:spPr>
                <a:xfrm>
                  <a:off x="478982" y="3975839"/>
                  <a:ext cx="6758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4D73B8C-ECCC-8642-A974-003720E884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82" y="3975839"/>
                  <a:ext cx="675861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15315"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AD7266D-C128-7A4A-BAF1-55D15D318BFF}"/>
                    </a:ext>
                  </a:extLst>
                </p:cNvPr>
                <p:cNvSpPr txBox="1"/>
                <p:nvPr/>
              </p:nvSpPr>
              <p:spPr>
                <a:xfrm>
                  <a:off x="4749137" y="4967511"/>
                  <a:ext cx="6758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AD7266D-C128-7A4A-BAF1-55D15D318B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9137" y="4967511"/>
                  <a:ext cx="675861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15455"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2C46EEA-5760-1342-B9BA-50396D5458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8255" y="4640492"/>
              <a:ext cx="11485" cy="2390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AC6FE1-8755-F44E-ADD6-D5DC0CB4943F}"/>
                </a:ext>
              </a:extLst>
            </p:cNvPr>
            <p:cNvCxnSpPr>
              <a:cxnSpLocks/>
            </p:cNvCxnSpPr>
            <p:nvPr/>
          </p:nvCxnSpPr>
          <p:spPr>
            <a:xfrm>
              <a:off x="3353658" y="2791275"/>
              <a:ext cx="2693334" cy="236912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Line 3">
              <a:extLst>
                <a:ext uri="{FF2B5EF4-FFF2-40B4-BE49-F238E27FC236}">
                  <a16:creationId xmlns:a16="http://schemas.microsoft.com/office/drawing/2014/main" id="{A1F3036D-A199-EA46-AAF7-3386921266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49740" y="3393168"/>
              <a:ext cx="9899" cy="7331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algn="l" defTabSz="914400" rtl="0" eaLnBrk="1" latinLnBrk="0" hangingPunct="1"/>
              <a:endParaRPr lang="en-US"/>
            </a:p>
          </p:txBody>
        </p:sp>
        <p:sp>
          <p:nvSpPr>
            <p:cNvPr id="32" name="Line 3">
              <a:extLst>
                <a:ext uri="{FF2B5EF4-FFF2-40B4-BE49-F238E27FC236}">
                  <a16:creationId xmlns:a16="http://schemas.microsoft.com/office/drawing/2014/main" id="{11230275-5936-984C-822A-ED7F7BF101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73737" y="4249220"/>
              <a:ext cx="976003" cy="279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algn="l" defTabSz="914400" rtl="0" eaLnBrk="1" latinLnBrk="0" hangingPunct="1"/>
              <a:endParaRPr lang="en-US"/>
            </a:p>
          </p:txBody>
        </p:sp>
        <p:sp>
          <p:nvSpPr>
            <p:cNvPr id="33" name="Line 3">
              <a:extLst>
                <a:ext uri="{FF2B5EF4-FFF2-40B4-BE49-F238E27FC236}">
                  <a16:creationId xmlns:a16="http://schemas.microsoft.com/office/drawing/2014/main" id="{CF83E051-CD6E-5F47-84F6-F4F572C9B9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81670" y="3393167"/>
              <a:ext cx="960138" cy="89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algn="l" defTabSz="914400" rtl="0" eaLnBrk="1" latinLnBrk="0" hangingPunct="1"/>
              <a:endParaRPr lang="en-US"/>
            </a:p>
          </p:txBody>
        </p:sp>
        <p:sp>
          <p:nvSpPr>
            <p:cNvPr id="34" name="Line 3">
              <a:extLst>
                <a:ext uri="{FF2B5EF4-FFF2-40B4-BE49-F238E27FC236}">
                  <a16:creationId xmlns:a16="http://schemas.microsoft.com/office/drawing/2014/main" id="{C981FF69-0A4E-484E-83F8-D7332CBBF4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46769" y="3402072"/>
              <a:ext cx="26968" cy="8455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algn="l" defTabSz="914400" rtl="0" eaLnBrk="1" latinLnBrk="0" hangingPunct="1"/>
              <a:endParaRPr lang="en-US"/>
            </a:p>
          </p:txBody>
        </p:sp>
        <p:sp>
          <p:nvSpPr>
            <p:cNvPr id="35" name="Arc 7">
              <a:extLst>
                <a:ext uri="{FF2B5EF4-FFF2-40B4-BE49-F238E27FC236}">
                  <a16:creationId xmlns:a16="http://schemas.microsoft.com/office/drawing/2014/main" id="{D2005AE1-393C-1845-B8A8-467F4AEF4EBD}"/>
                </a:ext>
              </a:extLst>
            </p:cNvPr>
            <p:cNvSpPr>
              <a:spLocks/>
            </p:cNvSpPr>
            <p:nvPr/>
          </p:nvSpPr>
          <p:spPr bwMode="auto">
            <a:xfrm rot="10018778">
              <a:off x="3872049" y="2665854"/>
              <a:ext cx="1067491" cy="1064880"/>
            </a:xfrm>
            <a:custGeom>
              <a:avLst/>
              <a:gdLst>
                <a:gd name="G0" fmla="+- 0 0 0"/>
                <a:gd name="G1" fmla="+- 19940 0 0"/>
                <a:gd name="G2" fmla="+- 21600 0 0"/>
                <a:gd name="T0" fmla="*/ 8304 w 21600"/>
                <a:gd name="T1" fmla="*/ 0 h 22639"/>
                <a:gd name="T2" fmla="*/ 21431 w 21600"/>
                <a:gd name="T3" fmla="*/ 22639 h 22639"/>
                <a:gd name="T4" fmla="*/ 0 w 21600"/>
                <a:gd name="T5" fmla="*/ 19940 h 2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639" fill="none" extrusionOk="0">
                  <a:moveTo>
                    <a:pt x="8303" y="0"/>
                  </a:moveTo>
                  <a:cubicBezTo>
                    <a:pt x="16355" y="3352"/>
                    <a:pt x="21600" y="11218"/>
                    <a:pt x="21600" y="19940"/>
                  </a:cubicBezTo>
                  <a:cubicBezTo>
                    <a:pt x="21600" y="20842"/>
                    <a:pt x="21543" y="21743"/>
                    <a:pt x="21430" y="22638"/>
                  </a:cubicBezTo>
                </a:path>
                <a:path w="21600" h="22639" stroke="0" extrusionOk="0">
                  <a:moveTo>
                    <a:pt x="8303" y="0"/>
                  </a:moveTo>
                  <a:cubicBezTo>
                    <a:pt x="16355" y="3352"/>
                    <a:pt x="21600" y="11218"/>
                    <a:pt x="21600" y="19940"/>
                  </a:cubicBezTo>
                  <a:cubicBezTo>
                    <a:pt x="21600" y="20842"/>
                    <a:pt x="21543" y="21743"/>
                    <a:pt x="21430" y="22638"/>
                  </a:cubicBezTo>
                  <a:lnTo>
                    <a:pt x="0" y="19940"/>
                  </a:lnTo>
                  <a:close/>
                </a:path>
              </a:pathLst>
            </a:custGeom>
            <a:noFill/>
            <a:ln w="25400" cap="rnd">
              <a:solidFill>
                <a:srgbClr val="007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algn="l" defTabSz="914400" rtl="0" eaLnBrk="1" latinLnBrk="0" hangingPunct="1"/>
              <a:endParaRPr lang="en-US"/>
            </a:p>
          </p:txBody>
        </p:sp>
        <p:sp>
          <p:nvSpPr>
            <p:cNvPr id="37" name="Arc 7">
              <a:extLst>
                <a:ext uri="{FF2B5EF4-FFF2-40B4-BE49-F238E27FC236}">
                  <a16:creationId xmlns:a16="http://schemas.microsoft.com/office/drawing/2014/main" id="{39333452-E368-8E49-9AEE-3F690D3F7147}"/>
                </a:ext>
              </a:extLst>
            </p:cNvPr>
            <p:cNvSpPr>
              <a:spLocks/>
            </p:cNvSpPr>
            <p:nvPr/>
          </p:nvSpPr>
          <p:spPr bwMode="auto">
            <a:xfrm rot="20834910">
              <a:off x="3201706" y="3135301"/>
              <a:ext cx="1067491" cy="1064880"/>
            </a:xfrm>
            <a:custGeom>
              <a:avLst/>
              <a:gdLst>
                <a:gd name="G0" fmla="+- 0 0 0"/>
                <a:gd name="G1" fmla="+- 19940 0 0"/>
                <a:gd name="G2" fmla="+- 21600 0 0"/>
                <a:gd name="T0" fmla="*/ 8304 w 21600"/>
                <a:gd name="T1" fmla="*/ 0 h 22639"/>
                <a:gd name="T2" fmla="*/ 21431 w 21600"/>
                <a:gd name="T3" fmla="*/ 22639 h 22639"/>
                <a:gd name="T4" fmla="*/ 0 w 21600"/>
                <a:gd name="T5" fmla="*/ 19940 h 2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639" fill="none" extrusionOk="0">
                  <a:moveTo>
                    <a:pt x="8303" y="0"/>
                  </a:moveTo>
                  <a:cubicBezTo>
                    <a:pt x="16355" y="3352"/>
                    <a:pt x="21600" y="11218"/>
                    <a:pt x="21600" y="19940"/>
                  </a:cubicBezTo>
                  <a:cubicBezTo>
                    <a:pt x="21600" y="20842"/>
                    <a:pt x="21543" y="21743"/>
                    <a:pt x="21430" y="22638"/>
                  </a:cubicBezTo>
                </a:path>
                <a:path w="21600" h="22639" stroke="0" extrusionOk="0">
                  <a:moveTo>
                    <a:pt x="8303" y="0"/>
                  </a:moveTo>
                  <a:cubicBezTo>
                    <a:pt x="16355" y="3352"/>
                    <a:pt x="21600" y="11218"/>
                    <a:pt x="21600" y="19940"/>
                  </a:cubicBezTo>
                  <a:cubicBezTo>
                    <a:pt x="21600" y="20842"/>
                    <a:pt x="21543" y="21743"/>
                    <a:pt x="21430" y="22638"/>
                  </a:cubicBezTo>
                  <a:lnTo>
                    <a:pt x="0" y="19940"/>
                  </a:lnTo>
                  <a:close/>
                </a:path>
              </a:pathLst>
            </a:custGeom>
            <a:noFill/>
            <a:ln w="25400" cap="rnd">
              <a:solidFill>
                <a:srgbClr val="007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algn="l" defTabSz="914400" rtl="0" eaLnBrk="1" latinLnBrk="0" hangingPunct="1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A6B3128-0689-3F4B-8035-893BE5B3B725}"/>
                    </a:ext>
                  </a:extLst>
                </p:cNvPr>
                <p:cNvSpPr txBox="1"/>
                <p:nvPr/>
              </p:nvSpPr>
              <p:spPr>
                <a:xfrm>
                  <a:off x="5998496" y="3030622"/>
                  <a:ext cx="6758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A6B3128-0689-3F4B-8035-893BE5B3B7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8496" y="3030622"/>
                  <a:ext cx="675861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15455"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BE1562C-5FCB-1C4C-A53A-1C12BB0DDD64}"/>
                    </a:ext>
                  </a:extLst>
                </p:cNvPr>
                <p:cNvSpPr txBox="1"/>
                <p:nvPr/>
              </p:nvSpPr>
              <p:spPr>
                <a:xfrm>
                  <a:off x="4749137" y="1675775"/>
                  <a:ext cx="6758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BE1562C-5FCB-1C4C-A53A-1C12BB0DDD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9137" y="1675775"/>
                  <a:ext cx="675861" cy="461665"/>
                </a:xfrm>
                <a:prstGeom prst="rect">
                  <a:avLst/>
                </a:prstGeom>
                <a:blipFill>
                  <a:blip r:embed="rId8"/>
                  <a:stretch>
                    <a:fillRect r="-15455"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C7B7F53-5B96-9E43-92ED-B562C22B2C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45775" y="2261091"/>
              <a:ext cx="11485" cy="2390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16AAF0D-C3C2-E945-B313-C4A6904F4310}"/>
              </a:ext>
            </a:extLst>
          </p:cNvPr>
          <p:cNvSpPr txBox="1"/>
          <p:nvPr/>
        </p:nvSpPr>
        <p:spPr>
          <a:xfrm>
            <a:off x="1312123" y="1659325"/>
            <a:ext cx="8719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Looking for prices where </a:t>
            </a:r>
            <a:r>
              <a:rPr lang="en-US" sz="2800" dirty="0">
                <a:solidFill>
                  <a:srgbClr val="FF0000"/>
                </a:solidFill>
              </a:rPr>
              <a:t>demand = supply</a:t>
            </a:r>
            <a:r>
              <a:rPr lang="en-US" sz="2800" dirty="0"/>
              <a:t>, as in:</a:t>
            </a:r>
          </a:p>
        </p:txBody>
      </p:sp>
    </p:spTree>
    <p:extLst>
      <p:ext uri="{BB962C8B-B14F-4D97-AF65-F5344CB8AC3E}">
        <p14:creationId xmlns:p14="http://schemas.microsoft.com/office/powerpoint/2010/main" val="201975607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Existence Theorem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95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B7EC4-119B-5745-86DF-C7C7D48EEA51}"/>
              </a:ext>
            </a:extLst>
          </p:cNvPr>
          <p:cNvSpPr txBox="1"/>
          <p:nvPr/>
        </p:nvSpPr>
        <p:spPr>
          <a:xfrm>
            <a:off x="2233820" y="4879882"/>
            <a:ext cx="810963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Under certain assumptions… </a:t>
            </a:r>
            <a:r>
              <a:rPr lang="en-US" sz="2400" dirty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here exists (at least one) competitive equilibrium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20" y="1568932"/>
            <a:ext cx="1866900" cy="2447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379" y="1568932"/>
            <a:ext cx="1743075" cy="2619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89044" y="4373217"/>
            <a:ext cx="326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Kenneth J. </a:t>
            </a:r>
            <a:r>
              <a:rPr lang="en-US" dirty="0" smtClean="0">
                <a:solidFill>
                  <a:srgbClr val="C00000"/>
                </a:solidFill>
              </a:rPr>
              <a:t>Arrow</a:t>
            </a:r>
            <a:r>
              <a:rPr lang="en-US" dirty="0" smtClean="0"/>
              <a:t> (1921-2017)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38661" y="4373217"/>
            <a:ext cx="302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r>
              <a:rPr lang="en-US" dirty="0"/>
              <a:t>é</a:t>
            </a:r>
            <a:r>
              <a:rPr lang="en-US" dirty="0" smtClean="0"/>
              <a:t>rard </a:t>
            </a:r>
            <a:r>
              <a:rPr lang="en-US" dirty="0" smtClean="0">
                <a:solidFill>
                  <a:srgbClr val="C00000"/>
                </a:solidFill>
              </a:rPr>
              <a:t>Debreu </a:t>
            </a:r>
            <a:r>
              <a:rPr lang="en-US" dirty="0" smtClean="0"/>
              <a:t>(1921-2004)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50666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57" y="298886"/>
            <a:ext cx="10364451" cy="159617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Existence in the 2x2 case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96</a:t>
            </a:fld>
            <a:endParaRPr lang="en-US"/>
          </a:p>
        </p:txBody>
      </p:sp>
      <p:sp>
        <p:nvSpPr>
          <p:cNvPr id="29" name="Oval 14">
            <a:extLst>
              <a:ext uri="{FF2B5EF4-FFF2-40B4-BE49-F238E27FC236}">
                <a16:creationId xmlns:a16="http://schemas.microsoft.com/office/drawing/2014/main" id="{C5A83A7D-2CA2-8D4C-9020-2F045845E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65" y="4433564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E7E69D-6704-8648-B93E-657B22779D1B}"/>
              </a:ext>
            </a:extLst>
          </p:cNvPr>
          <p:cNvSpPr/>
          <p:nvPr/>
        </p:nvSpPr>
        <p:spPr>
          <a:xfrm>
            <a:off x="1544345" y="2785515"/>
            <a:ext cx="4695261" cy="23824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DAC6FE1-8755-F44E-ADD6-D5DC0CB4943F}"/>
              </a:ext>
            </a:extLst>
          </p:cNvPr>
          <p:cNvCxnSpPr>
            <a:cxnSpLocks/>
          </p:cNvCxnSpPr>
          <p:nvPr/>
        </p:nvCxnSpPr>
        <p:spPr>
          <a:xfrm>
            <a:off x="4634031" y="2540737"/>
            <a:ext cx="1071705" cy="287200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7">
            <a:extLst>
              <a:ext uri="{FF2B5EF4-FFF2-40B4-BE49-F238E27FC236}">
                <a16:creationId xmlns:a16="http://schemas.microsoft.com/office/drawing/2014/main" id="{D2005AE1-393C-1845-B8A8-467F4AEF4EBD}"/>
              </a:ext>
            </a:extLst>
          </p:cNvPr>
          <p:cNvSpPr>
            <a:spLocks/>
          </p:cNvSpPr>
          <p:nvPr/>
        </p:nvSpPr>
        <p:spPr bwMode="auto">
          <a:xfrm rot="10800000">
            <a:off x="4835776" y="2904758"/>
            <a:ext cx="434789" cy="514126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rgbClr val="0070C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6AAF0D-C3C2-E945-B313-C4A6904F4310}"/>
              </a:ext>
            </a:extLst>
          </p:cNvPr>
          <p:cNvSpPr txBox="1"/>
          <p:nvPr/>
        </p:nvSpPr>
        <p:spPr>
          <a:xfrm>
            <a:off x="1312123" y="1659325"/>
            <a:ext cx="3631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(Misleadingly simple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0F39724-7885-B349-8A62-1B08D4EE5B65}"/>
              </a:ext>
            </a:extLst>
          </p:cNvPr>
          <p:cNvCxnSpPr>
            <a:cxnSpLocks/>
          </p:cNvCxnSpPr>
          <p:nvPr/>
        </p:nvCxnSpPr>
        <p:spPr>
          <a:xfrm>
            <a:off x="3483870" y="4239885"/>
            <a:ext cx="3105173" cy="48796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7">
            <a:extLst>
              <a:ext uri="{FF2B5EF4-FFF2-40B4-BE49-F238E27FC236}">
                <a16:creationId xmlns:a16="http://schemas.microsoft.com/office/drawing/2014/main" id="{8FA34609-B3E6-3842-87E3-1307A709E9BC}"/>
              </a:ext>
            </a:extLst>
          </p:cNvPr>
          <p:cNvSpPr>
            <a:spLocks/>
          </p:cNvSpPr>
          <p:nvPr/>
        </p:nvSpPr>
        <p:spPr bwMode="auto">
          <a:xfrm rot="520832">
            <a:off x="5150316" y="4737632"/>
            <a:ext cx="434789" cy="514126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rgbClr val="0070C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38" name="Oval 14">
            <a:extLst>
              <a:ext uri="{FF2B5EF4-FFF2-40B4-BE49-F238E27FC236}">
                <a16:creationId xmlns:a16="http://schemas.microsoft.com/office/drawing/2014/main" id="{37A441F4-3784-4B4D-841E-855D5B651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826" y="3065100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2" name="Oval 14">
            <a:extLst>
              <a:ext uri="{FF2B5EF4-FFF2-40B4-BE49-F238E27FC236}">
                <a16:creationId xmlns:a16="http://schemas.microsoft.com/office/drawing/2014/main" id="{5C7CBB8C-8CAB-F748-8EDE-F6A5160A9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7675" y="4839957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3" name="Arc 7">
            <a:extLst>
              <a:ext uri="{FF2B5EF4-FFF2-40B4-BE49-F238E27FC236}">
                <a16:creationId xmlns:a16="http://schemas.microsoft.com/office/drawing/2014/main" id="{56198745-5F38-2842-B3DA-AD116CCA09A7}"/>
              </a:ext>
            </a:extLst>
          </p:cNvPr>
          <p:cNvSpPr>
            <a:spLocks/>
          </p:cNvSpPr>
          <p:nvPr/>
        </p:nvSpPr>
        <p:spPr bwMode="auto">
          <a:xfrm rot="8056641">
            <a:off x="5790270" y="4217677"/>
            <a:ext cx="434789" cy="514126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rgbClr val="0070C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44" name="Arc 7">
            <a:extLst>
              <a:ext uri="{FF2B5EF4-FFF2-40B4-BE49-F238E27FC236}">
                <a16:creationId xmlns:a16="http://schemas.microsoft.com/office/drawing/2014/main" id="{24146CF3-4088-AF4E-AAAF-137F7032F9CE}"/>
              </a:ext>
            </a:extLst>
          </p:cNvPr>
          <p:cNvSpPr>
            <a:spLocks/>
          </p:cNvSpPr>
          <p:nvPr/>
        </p:nvSpPr>
        <p:spPr bwMode="auto">
          <a:xfrm rot="18423035">
            <a:off x="4083408" y="4302944"/>
            <a:ext cx="434789" cy="514126"/>
          </a:xfrm>
          <a:custGeom>
            <a:avLst/>
            <a:gdLst>
              <a:gd name="G0" fmla="+- 0 0 0"/>
              <a:gd name="G1" fmla="+- 19940 0 0"/>
              <a:gd name="G2" fmla="+- 21600 0 0"/>
              <a:gd name="T0" fmla="*/ 8304 w 21600"/>
              <a:gd name="T1" fmla="*/ 0 h 22639"/>
              <a:gd name="T2" fmla="*/ 21431 w 21600"/>
              <a:gd name="T3" fmla="*/ 22639 h 22639"/>
              <a:gd name="T4" fmla="*/ 0 w 21600"/>
              <a:gd name="T5" fmla="*/ 19940 h 2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9" fill="none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</a:path>
              <a:path w="21600" h="22639" stroke="0" extrusionOk="0">
                <a:moveTo>
                  <a:pt x="8303" y="0"/>
                </a:moveTo>
                <a:cubicBezTo>
                  <a:pt x="16355" y="3352"/>
                  <a:pt x="21600" y="11218"/>
                  <a:pt x="21600" y="19940"/>
                </a:cubicBezTo>
                <a:cubicBezTo>
                  <a:pt x="21600" y="20842"/>
                  <a:pt x="21543" y="21743"/>
                  <a:pt x="21430" y="22638"/>
                </a:cubicBezTo>
                <a:lnTo>
                  <a:pt x="0" y="19940"/>
                </a:lnTo>
                <a:close/>
              </a:path>
            </a:pathLst>
          </a:custGeom>
          <a:noFill/>
          <a:ln w="25400" cap="rnd">
            <a:solidFill>
              <a:srgbClr val="0070C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algn="l" defTabSz="914400" rtl="0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1207BD-1B3E-EF44-9F2F-24B455814E7F}"/>
                  </a:ext>
                </a:extLst>
              </p:cNvPr>
              <p:cNvSpPr txBox="1"/>
              <p:nvPr/>
            </p:nvSpPr>
            <p:spPr>
              <a:xfrm>
                <a:off x="7308707" y="1699084"/>
                <a:ext cx="4710230" cy="2377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 smtClean="0"/>
                  <a:t>If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 smtClean="0"/>
                  <a:t>,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/>
                  <a:t>both want to sell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and buy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  <a:p>
                <a:pPr algn="l"/>
                <a:endParaRPr lang="en-US" sz="2000" dirty="0"/>
              </a:p>
              <a:p>
                <a:r>
                  <a:rPr lang="en-US" sz="2000" dirty="0"/>
                  <a:t>If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/>
                  <a:t>– vice </a:t>
                </a:r>
                <a:r>
                  <a:rPr lang="en-US" sz="2000" dirty="0"/>
                  <a:t>versa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As the line tilts, equilibrium is </a:t>
                </a:r>
                <a:r>
                  <a:rPr lang="en-US" sz="2000" dirty="0" smtClean="0"/>
                  <a:t>reached</a:t>
                </a:r>
                <a:endParaRPr lang="en-US" sz="20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1207BD-1B3E-EF44-9F2F-24B455814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707" y="1699084"/>
                <a:ext cx="4710230" cy="2377702"/>
              </a:xfrm>
              <a:prstGeom prst="rect">
                <a:avLst/>
              </a:prstGeom>
              <a:blipFill>
                <a:blip r:embed="rId2"/>
                <a:stretch>
                  <a:fillRect l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6F56B17-8F4E-0440-AE81-4FD215828F4B}"/>
                  </a:ext>
                </a:extLst>
              </p:cNvPr>
              <p:cNvSpPr/>
              <p:nvPr/>
            </p:nvSpPr>
            <p:spPr>
              <a:xfrm>
                <a:off x="6664265" y="4474740"/>
                <a:ext cx="540020" cy="669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6F56B17-8F4E-0440-AE81-4FD215828F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265" y="4474740"/>
                <a:ext cx="540020" cy="6694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83D1DD5-30F4-2B4E-AF02-3E2E8F83AD84}"/>
                  </a:ext>
                </a:extLst>
              </p:cNvPr>
              <p:cNvSpPr/>
              <p:nvPr/>
            </p:nvSpPr>
            <p:spPr>
              <a:xfrm>
                <a:off x="5480129" y="5501654"/>
                <a:ext cx="540020" cy="669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83D1DD5-30F4-2B4E-AF02-3E2E8F83AD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129" y="5501654"/>
                <a:ext cx="540020" cy="6694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C20C3F-AFB4-B44F-9F98-2DBA1A394725}"/>
              </a:ext>
            </a:extLst>
          </p:cNvPr>
          <p:cNvCxnSpPr/>
          <p:nvPr/>
        </p:nvCxnSpPr>
        <p:spPr>
          <a:xfrm flipV="1">
            <a:off x="5931343" y="5659499"/>
            <a:ext cx="0" cy="1997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C6AE199-8B11-AF47-92DA-2F5810F8B7C3}"/>
              </a:ext>
            </a:extLst>
          </p:cNvPr>
          <p:cNvCxnSpPr>
            <a:cxnSpLocks/>
          </p:cNvCxnSpPr>
          <p:nvPr/>
        </p:nvCxnSpPr>
        <p:spPr>
          <a:xfrm>
            <a:off x="7102284" y="4649464"/>
            <a:ext cx="0" cy="196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56185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an equilibrium might have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97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B7EC4-119B-5745-86DF-C7C7D48EEA51}"/>
              </a:ext>
            </a:extLst>
          </p:cNvPr>
          <p:cNvSpPr txBox="1"/>
          <p:nvPr/>
        </p:nvSpPr>
        <p:spPr>
          <a:xfrm>
            <a:off x="1788731" y="2382706"/>
            <a:ext cx="8614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Existence</a:t>
            </a:r>
            <a:endParaRPr lang="en-US" sz="24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Uniqueness</a:t>
            </a:r>
            <a:endParaRPr lang="en-US" sz="24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Dynamic stability (</a:t>
            </a:r>
            <a:r>
              <a:rPr lang="en-US" sz="2400" dirty="0" smtClean="0">
                <a:solidFill>
                  <a:srgbClr val="0070C0"/>
                </a:solidFill>
              </a:rPr>
              <a:t>relative to perturbations</a:t>
            </a:r>
            <a:r>
              <a:rPr lang="en-US" sz="2400" dirty="0" smtClean="0"/>
              <a:t>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Robustness (</a:t>
            </a:r>
            <a:r>
              <a:rPr lang="en-US" sz="2400" dirty="0" smtClean="0">
                <a:solidFill>
                  <a:srgbClr val="0070C0"/>
                </a:solidFill>
              </a:rPr>
              <a:t>to initial conditions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431207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Existence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98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B7EC4-119B-5745-86DF-C7C7D48EEA51}"/>
              </a:ext>
            </a:extLst>
          </p:cNvPr>
          <p:cNvSpPr txBox="1"/>
          <p:nvPr/>
        </p:nvSpPr>
        <p:spPr>
          <a:xfrm>
            <a:off x="1656209" y="1727759"/>
            <a:ext cx="861453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Is there a point that is a “steady state” ?</a:t>
            </a:r>
            <a:endParaRPr lang="en-US" sz="2400" dirty="0"/>
          </a:p>
        </p:txBody>
      </p:sp>
      <p:sp>
        <p:nvSpPr>
          <p:cNvPr id="6" name="Freeform 5"/>
          <p:cNvSpPr/>
          <p:nvPr/>
        </p:nvSpPr>
        <p:spPr>
          <a:xfrm>
            <a:off x="2173357" y="2902226"/>
            <a:ext cx="2756452" cy="1975508"/>
          </a:xfrm>
          <a:custGeom>
            <a:avLst/>
            <a:gdLst>
              <a:gd name="connsiteX0" fmla="*/ 0 w 2756452"/>
              <a:gd name="connsiteY0" fmla="*/ 0 h 1975508"/>
              <a:gd name="connsiteX1" fmla="*/ 609600 w 2756452"/>
              <a:gd name="connsiteY1" fmla="*/ 1736035 h 1975508"/>
              <a:gd name="connsiteX2" fmla="*/ 2252869 w 2756452"/>
              <a:gd name="connsiteY2" fmla="*/ 1789044 h 1975508"/>
              <a:gd name="connsiteX3" fmla="*/ 2729947 w 2756452"/>
              <a:gd name="connsiteY3" fmla="*/ 132522 h 1975508"/>
              <a:gd name="connsiteX4" fmla="*/ 2729947 w 2756452"/>
              <a:gd name="connsiteY4" fmla="*/ 132522 h 1975508"/>
              <a:gd name="connsiteX5" fmla="*/ 2756452 w 2756452"/>
              <a:gd name="connsiteY5" fmla="*/ 79513 h 197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6452" h="1975508">
                <a:moveTo>
                  <a:pt x="0" y="0"/>
                </a:moveTo>
                <a:cubicBezTo>
                  <a:pt x="117061" y="718930"/>
                  <a:pt x="234122" y="1437861"/>
                  <a:pt x="609600" y="1736035"/>
                </a:cubicBezTo>
                <a:cubicBezTo>
                  <a:pt x="985078" y="2034209"/>
                  <a:pt x="1899478" y="2056296"/>
                  <a:pt x="2252869" y="1789044"/>
                </a:cubicBezTo>
                <a:cubicBezTo>
                  <a:pt x="2606260" y="1521792"/>
                  <a:pt x="2729947" y="132522"/>
                  <a:pt x="2729947" y="132522"/>
                </a:cubicBezTo>
                <a:lnTo>
                  <a:pt x="2729947" y="132522"/>
                </a:lnTo>
                <a:lnTo>
                  <a:pt x="2756452" y="79513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51583" y="4611757"/>
            <a:ext cx="304800" cy="2659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593496" y="2729948"/>
            <a:ext cx="2305878" cy="27432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746435" y="3916951"/>
            <a:ext cx="304800" cy="2659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051235" y="4182928"/>
            <a:ext cx="251791" cy="3095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14226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0577-B6F0-5542-8950-FA5B350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Uniqueness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D72-ABB3-F043-AB7B-9747B590CAA5}" type="slidenum">
              <a:rPr lang="en-US" smtClean="0"/>
              <a:t>99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B7EC4-119B-5745-86DF-C7C7D48EEA51}"/>
              </a:ext>
            </a:extLst>
          </p:cNvPr>
          <p:cNvSpPr txBox="1"/>
          <p:nvPr/>
        </p:nvSpPr>
        <p:spPr>
          <a:xfrm>
            <a:off x="1656209" y="1727759"/>
            <a:ext cx="861453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Is the steady state unique?</a:t>
            </a:r>
            <a:endParaRPr lang="en-US" sz="2400" dirty="0"/>
          </a:p>
        </p:txBody>
      </p:sp>
      <p:sp>
        <p:nvSpPr>
          <p:cNvPr id="6" name="Freeform 5"/>
          <p:cNvSpPr/>
          <p:nvPr/>
        </p:nvSpPr>
        <p:spPr>
          <a:xfrm>
            <a:off x="2173357" y="2902226"/>
            <a:ext cx="2756452" cy="1975508"/>
          </a:xfrm>
          <a:custGeom>
            <a:avLst/>
            <a:gdLst>
              <a:gd name="connsiteX0" fmla="*/ 0 w 2756452"/>
              <a:gd name="connsiteY0" fmla="*/ 0 h 1975508"/>
              <a:gd name="connsiteX1" fmla="*/ 609600 w 2756452"/>
              <a:gd name="connsiteY1" fmla="*/ 1736035 h 1975508"/>
              <a:gd name="connsiteX2" fmla="*/ 2252869 w 2756452"/>
              <a:gd name="connsiteY2" fmla="*/ 1789044 h 1975508"/>
              <a:gd name="connsiteX3" fmla="*/ 2729947 w 2756452"/>
              <a:gd name="connsiteY3" fmla="*/ 132522 h 1975508"/>
              <a:gd name="connsiteX4" fmla="*/ 2729947 w 2756452"/>
              <a:gd name="connsiteY4" fmla="*/ 132522 h 1975508"/>
              <a:gd name="connsiteX5" fmla="*/ 2756452 w 2756452"/>
              <a:gd name="connsiteY5" fmla="*/ 79513 h 197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6452" h="1975508">
                <a:moveTo>
                  <a:pt x="0" y="0"/>
                </a:moveTo>
                <a:cubicBezTo>
                  <a:pt x="117061" y="718930"/>
                  <a:pt x="234122" y="1437861"/>
                  <a:pt x="609600" y="1736035"/>
                </a:cubicBezTo>
                <a:cubicBezTo>
                  <a:pt x="985078" y="2034209"/>
                  <a:pt x="1899478" y="2056296"/>
                  <a:pt x="2252869" y="1789044"/>
                </a:cubicBezTo>
                <a:cubicBezTo>
                  <a:pt x="2606260" y="1521792"/>
                  <a:pt x="2729947" y="132522"/>
                  <a:pt x="2729947" y="132522"/>
                </a:cubicBezTo>
                <a:lnTo>
                  <a:pt x="2729947" y="132522"/>
                </a:lnTo>
                <a:lnTo>
                  <a:pt x="2756452" y="79513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51583" y="4611757"/>
            <a:ext cx="304800" cy="2659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81461" y="4611756"/>
            <a:ext cx="304800" cy="2659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665843" y="1997039"/>
            <a:ext cx="4572000" cy="2883481"/>
          </a:xfrm>
          <a:custGeom>
            <a:avLst/>
            <a:gdLst>
              <a:gd name="connsiteX0" fmla="*/ 0 w 4572000"/>
              <a:gd name="connsiteY0" fmla="*/ 931691 h 2883481"/>
              <a:gd name="connsiteX1" fmla="*/ 901148 w 4572000"/>
              <a:gd name="connsiteY1" fmla="*/ 2879761 h 2883481"/>
              <a:gd name="connsiteX2" fmla="*/ 2040835 w 4572000"/>
              <a:gd name="connsiteY2" fmla="*/ 494370 h 2883481"/>
              <a:gd name="connsiteX3" fmla="*/ 2544418 w 4572000"/>
              <a:gd name="connsiteY3" fmla="*/ 1528039 h 2883481"/>
              <a:gd name="connsiteX4" fmla="*/ 3432314 w 4572000"/>
              <a:gd name="connsiteY4" fmla="*/ 4039 h 2883481"/>
              <a:gd name="connsiteX5" fmla="*/ 4280453 w 4572000"/>
              <a:gd name="connsiteY5" fmla="*/ 2084631 h 2883481"/>
              <a:gd name="connsiteX6" fmla="*/ 4572000 w 4572000"/>
              <a:gd name="connsiteY6" fmla="*/ 1395518 h 288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0" h="2883481">
                <a:moveTo>
                  <a:pt x="0" y="931691"/>
                </a:moveTo>
                <a:cubicBezTo>
                  <a:pt x="280504" y="1942169"/>
                  <a:pt x="561009" y="2952648"/>
                  <a:pt x="901148" y="2879761"/>
                </a:cubicBezTo>
                <a:cubicBezTo>
                  <a:pt x="1241287" y="2806874"/>
                  <a:pt x="1766957" y="719657"/>
                  <a:pt x="2040835" y="494370"/>
                </a:cubicBezTo>
                <a:cubicBezTo>
                  <a:pt x="2314713" y="269083"/>
                  <a:pt x="2312505" y="1609761"/>
                  <a:pt x="2544418" y="1528039"/>
                </a:cubicBezTo>
                <a:cubicBezTo>
                  <a:pt x="2776331" y="1446317"/>
                  <a:pt x="3142975" y="-88726"/>
                  <a:pt x="3432314" y="4039"/>
                </a:cubicBezTo>
                <a:cubicBezTo>
                  <a:pt x="3721653" y="96804"/>
                  <a:pt x="4090505" y="1852718"/>
                  <a:pt x="4280453" y="2084631"/>
                </a:cubicBezTo>
                <a:cubicBezTo>
                  <a:pt x="4470401" y="2316544"/>
                  <a:pt x="4521200" y="1856031"/>
                  <a:pt x="4572000" y="1395518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610600" y="2225628"/>
            <a:ext cx="304800" cy="2659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051235" y="3220118"/>
            <a:ext cx="304800" cy="2659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893287" y="3889980"/>
            <a:ext cx="304800" cy="2659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926191" y="1750707"/>
            <a:ext cx="304800" cy="2659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05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21328</TotalTime>
  <Words>16633</Words>
  <Application>Microsoft Office PowerPoint</Application>
  <PresentationFormat>Widescreen</PresentationFormat>
  <Paragraphs>1760</Paragraphs>
  <Slides>211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211</vt:i4>
      </vt:variant>
    </vt:vector>
  </HeadingPairs>
  <TitlesOfParts>
    <vt:vector size="215" baseType="lpstr">
      <vt:lpstr>Arial</vt:lpstr>
      <vt:lpstr>Calibri</vt:lpstr>
      <vt:lpstr>Cambria Math</vt:lpstr>
      <vt:lpstr>Office Theme</vt:lpstr>
      <vt:lpstr>Endowments </vt:lpstr>
      <vt:lpstr>Income as endowments</vt:lpstr>
      <vt:lpstr>The budget constraint</vt:lpstr>
      <vt:lpstr>Graphically</vt:lpstr>
      <vt:lpstr>Optimization </vt:lpstr>
      <vt:lpstr>Will the consumer offer x and demand y or the other way around?</vt:lpstr>
      <vt:lpstr>The effect of preferences</vt:lpstr>
      <vt:lpstr>The effect of prices</vt:lpstr>
      <vt:lpstr>Why “typically”?</vt:lpstr>
      <vt:lpstr>Example</vt:lpstr>
      <vt:lpstr>A reminder – CD solution</vt:lpstr>
      <vt:lpstr>If pears are (relatively) expensive</vt:lpstr>
      <vt:lpstr>And if apples are (relatively) expensive</vt:lpstr>
      <vt:lpstr>The Labor Market </vt:lpstr>
      <vt:lpstr>A simple model</vt:lpstr>
      <vt:lpstr>The budget constraint</vt:lpstr>
      <vt:lpstr>Graphically</vt:lpstr>
      <vt:lpstr>Real wages</vt:lpstr>
      <vt:lpstr>The budget constraint in real terms</vt:lpstr>
      <vt:lpstr>How much to work and how much to consume?</vt:lpstr>
      <vt:lpstr>Supply of labor</vt:lpstr>
      <vt:lpstr>Makes sense or not...</vt:lpstr>
      <vt:lpstr>Some weaknesses of the model</vt:lpstr>
      <vt:lpstr>Some advantages of the model</vt:lpstr>
      <vt:lpstr>A slightly more interesting story</vt:lpstr>
      <vt:lpstr>Strict monotonicity could be helpful</vt:lpstr>
      <vt:lpstr>Solving the consumer problem</vt:lpstr>
      <vt:lpstr>Labor supply</vt:lpstr>
      <vt:lpstr>There will be a corner solution </vt:lpstr>
      <vt:lpstr>Or...</vt:lpstr>
      <vt:lpstr>Alternatively</vt:lpstr>
      <vt:lpstr>Producer Theory </vt:lpstr>
      <vt:lpstr>A model of the producer</vt:lpstr>
      <vt:lpstr>The feasible set</vt:lpstr>
      <vt:lpstr>Firm’s goal: maximize profit</vt:lpstr>
      <vt:lpstr>Profit maximization</vt:lpstr>
      <vt:lpstr>In search of an optimum</vt:lpstr>
      <vt:lpstr>Again, looking for tangency</vt:lpstr>
      <vt:lpstr>Example</vt:lpstr>
      <vt:lpstr>Example – cont.</vt:lpstr>
      <vt:lpstr>Generally,</vt:lpstr>
      <vt:lpstr>Not too surprising</vt:lpstr>
      <vt:lpstr>Verbally,</vt:lpstr>
      <vt:lpstr>Convexity, again </vt:lpstr>
      <vt:lpstr>Optimization dictates behavior in markets</vt:lpstr>
      <vt:lpstr>Changes in demand and supply</vt:lpstr>
      <vt:lpstr>Another example</vt:lpstr>
      <vt:lpstr>Just a sec…</vt:lpstr>
      <vt:lpstr>Tangency and convexity</vt:lpstr>
      <vt:lpstr>If both sets are convex</vt:lpstr>
      <vt:lpstr>The technology function</vt:lpstr>
      <vt:lpstr>Wait – is it concave or convex?</vt:lpstr>
      <vt:lpstr>The strings and the graph</vt:lpstr>
      <vt:lpstr>Decreasing marginal productivity</vt:lpstr>
      <vt:lpstr>Fixed and variable costs</vt:lpstr>
      <vt:lpstr>Several production factors</vt:lpstr>
      <vt:lpstr>The profit function</vt:lpstr>
      <vt:lpstr>Optimization</vt:lpstr>
      <vt:lpstr>Here Lagrange is really helpful</vt:lpstr>
      <vt:lpstr>And then</vt:lpstr>
      <vt:lpstr>Cost minimization</vt:lpstr>
      <vt:lpstr>That is…</vt:lpstr>
      <vt:lpstr>If the equality doesn’t hold</vt:lpstr>
      <vt:lpstr>In this situation</vt:lpstr>
      <vt:lpstr>And maybe someone will notice that</vt:lpstr>
      <vt:lpstr>A special case</vt:lpstr>
      <vt:lpstr>Example</vt:lpstr>
      <vt:lpstr>  Markets and Equilibria </vt:lpstr>
      <vt:lpstr>Market</vt:lpstr>
      <vt:lpstr>Consumer A’s preferences</vt:lpstr>
      <vt:lpstr>Consumer B’s preferences</vt:lpstr>
      <vt:lpstr>Consumer’s B preferences again</vt:lpstr>
      <vt:lpstr>Edgeworth’s Box: putting them together</vt:lpstr>
      <vt:lpstr>Preferences in Edgeworth’s box</vt:lpstr>
      <vt:lpstr>What’s wrong with…? </vt:lpstr>
      <vt:lpstr>Pareto domination</vt:lpstr>
      <vt:lpstr>Back to…</vt:lpstr>
      <vt:lpstr>Pareto Optimality</vt:lpstr>
      <vt:lpstr>For example…</vt:lpstr>
      <vt:lpstr>There are many P.O. allocations</vt:lpstr>
      <vt:lpstr>Words of warning</vt:lpstr>
      <vt:lpstr>More warnings…</vt:lpstr>
      <vt:lpstr>The utility frontier</vt:lpstr>
      <vt:lpstr>Pareto optimality</vt:lpstr>
      <vt:lpstr>But…</vt:lpstr>
      <vt:lpstr>Pareto domination - incomplete</vt:lpstr>
      <vt:lpstr>The contract curve &amp; the pareto frontier</vt:lpstr>
      <vt:lpstr>Competitive equilibrium</vt:lpstr>
      <vt:lpstr>“Everyone responds optimally“</vt:lpstr>
      <vt:lpstr>Agent A</vt:lpstr>
      <vt:lpstr>Graphically</vt:lpstr>
      <vt:lpstr>Will agent A buy good 1 and sell 2?</vt:lpstr>
      <vt:lpstr>Conversely,</vt:lpstr>
      <vt:lpstr>Equilibrium</vt:lpstr>
      <vt:lpstr>Existence Theorem</vt:lpstr>
      <vt:lpstr>Existence in the 2x2 case</vt:lpstr>
      <vt:lpstr>Properties an equilibrium might have</vt:lpstr>
      <vt:lpstr>Existence</vt:lpstr>
      <vt:lpstr>Uniqueness</vt:lpstr>
      <vt:lpstr>Dynamic stability</vt:lpstr>
      <vt:lpstr>Different notions of dynamic stability</vt:lpstr>
      <vt:lpstr>Robustness</vt:lpstr>
      <vt:lpstr>Partial equilibrium was so nice…</vt:lpstr>
      <vt:lpstr>Existence of partial equilibrium</vt:lpstr>
      <vt:lpstr>Uniqueness of partial equilibrium</vt:lpstr>
      <vt:lpstr>Dynamic stability of partial equilibrium</vt:lpstr>
      <vt:lpstr>Robustness of partial equilibrium</vt:lpstr>
      <vt:lpstr>Unfortunately</vt:lpstr>
      <vt:lpstr>Pareto optimality of equilibrium</vt:lpstr>
      <vt:lpstr>The First Welfare Theorem</vt:lpstr>
      <vt:lpstr>Decentralization</vt:lpstr>
      <vt:lpstr>Why are equilibria allocations efficient?</vt:lpstr>
      <vt:lpstr>Equilibrium assumes optimality</vt:lpstr>
      <vt:lpstr>Optimality for A</vt:lpstr>
      <vt:lpstr>Optimality for A plus monotonicity</vt:lpstr>
      <vt:lpstr>Why?</vt:lpstr>
      <vt:lpstr>Hence, with monotonicity, </vt:lpstr>
      <vt:lpstr>Contrapositives</vt:lpstr>
      <vt:lpstr>Using these,</vt:lpstr>
      <vt:lpstr>For the two agents</vt:lpstr>
      <vt:lpstr>If we didn’t have Pareto optimality</vt:lpstr>
      <vt:lpstr>Putting these together</vt:lpstr>
      <vt:lpstr>We get</vt:lpstr>
      <vt:lpstr>But this contradicts feasibility:</vt:lpstr>
      <vt:lpstr>Multiplying by prices</vt:lpstr>
      <vt:lpstr>The proof</vt:lpstr>
      <vt:lpstr>The theorem relies on</vt:lpstr>
      <vt:lpstr>Correspondingly</vt:lpstr>
      <vt:lpstr>And the conceptual message is limited</vt:lpstr>
      <vt:lpstr>How do we deal with inequality?</vt:lpstr>
      <vt:lpstr>Lump-Sum Transfers</vt:lpstr>
      <vt:lpstr>The Second Welfare Theorem</vt:lpstr>
      <vt:lpstr>The message and its limitations</vt:lpstr>
      <vt:lpstr>The assumptions</vt:lpstr>
      <vt:lpstr>  Preferences over  Consumption Streams </vt:lpstr>
      <vt:lpstr>We haven’t dealt with</vt:lpstr>
      <vt:lpstr>Multiple periods</vt:lpstr>
      <vt:lpstr>Preferences</vt:lpstr>
      <vt:lpstr>The budget set</vt:lpstr>
      <vt:lpstr>The budget set</vt:lpstr>
      <vt:lpstr>Optimal choice</vt:lpstr>
      <vt:lpstr>We might have</vt:lpstr>
      <vt:lpstr>Will I save or borrow?</vt:lpstr>
      <vt:lpstr>Effect of endowment:</vt:lpstr>
      <vt:lpstr>Effect of time preferences</vt:lpstr>
      <vt:lpstr>Effect of interest rate</vt:lpstr>
      <vt:lpstr>A special (but important) case:</vt:lpstr>
      <vt:lpstr>The above is a bit more general…</vt:lpstr>
      <vt:lpstr>Back to Cobb-Douglas</vt:lpstr>
      <vt:lpstr>Equilibrium with time preferences</vt:lpstr>
      <vt:lpstr>Indeed…</vt:lpstr>
      <vt:lpstr>Overlapping generations</vt:lpstr>
      <vt:lpstr>Edgeworth box for young &amp; old</vt:lpstr>
      <vt:lpstr>PowerPoint Presentation</vt:lpstr>
      <vt:lpstr>Conclusions</vt:lpstr>
      <vt:lpstr> Preferences under  Risk and Uncertainty </vt:lpstr>
      <vt:lpstr>Uncertainty</vt:lpstr>
      <vt:lpstr>Preferences</vt:lpstr>
      <vt:lpstr>Expected utility</vt:lpstr>
      <vt:lpstr>Betting</vt:lpstr>
      <vt:lpstr>But…</vt:lpstr>
      <vt:lpstr>And vice versa for convex u :</vt:lpstr>
      <vt:lpstr>Risk aversion</vt:lpstr>
      <vt:lpstr>Under EU maximization</vt:lpstr>
      <vt:lpstr>Insurance problem</vt:lpstr>
      <vt:lpstr>Insurance problem - cont.</vt:lpstr>
      <vt:lpstr>How do we know…</vt:lpstr>
      <vt:lpstr>Law of large numbers (LLN)</vt:lpstr>
      <vt:lpstr>Law of large numbers – cont.</vt:lpstr>
      <vt:lpstr>Gambling and state lottery</vt:lpstr>
      <vt:lpstr>State lotteries</vt:lpstr>
      <vt:lpstr>Back to the consumer’s problem:</vt:lpstr>
      <vt:lpstr>The betting example</vt:lpstr>
      <vt:lpstr>Preferences</vt:lpstr>
      <vt:lpstr>The budget constraint</vt:lpstr>
      <vt:lpstr>The insurance problem</vt:lpstr>
      <vt:lpstr>The insurance problem – cont.</vt:lpstr>
      <vt:lpstr>The insurance problem – cont.</vt:lpstr>
      <vt:lpstr>Insurance problem– solution</vt:lpstr>
      <vt:lpstr>Why?</vt:lpstr>
      <vt:lpstr>Thus…</vt:lpstr>
      <vt:lpstr>And this is quite general:</vt:lpstr>
      <vt:lpstr>Financial markets</vt:lpstr>
      <vt:lpstr>No Arbitrage</vt:lpstr>
      <vt:lpstr>No Arbitrage – part II</vt:lpstr>
      <vt:lpstr>No Arbitrage – conclusion</vt:lpstr>
      <vt:lpstr>The market odds</vt:lpstr>
      <vt:lpstr>The no arbitrage theorem</vt:lpstr>
      <vt:lpstr>The geometry of No Arbitrage</vt:lpstr>
      <vt:lpstr>In that case…</vt:lpstr>
      <vt:lpstr>Similarly</vt:lpstr>
      <vt:lpstr>But</vt:lpstr>
      <vt:lpstr>And</vt:lpstr>
      <vt:lpstr>Or</vt:lpstr>
      <vt:lpstr>The budget constraint</vt:lpstr>
      <vt:lpstr>Agent’s demand &amp; supply</vt:lpstr>
      <vt:lpstr>Will the agent buy the asset?</vt:lpstr>
      <vt:lpstr>Two main reasons for agents to trade:</vt:lpstr>
      <vt:lpstr>Equilibrium in financial markets</vt:lpstr>
      <vt:lpstr>What will be the equilibrium price?</vt:lpstr>
      <vt:lpstr>Thus</vt:lpstr>
      <vt:lpstr>But the agents can disagree: </vt:lpstr>
      <vt:lpstr>PowerPoint Presentation</vt:lpstr>
      <vt:lpstr>Equilibrium with disagreement:</vt:lpstr>
      <vt:lpstr>   Puzzles and Anomalies  </vt:lpstr>
      <vt:lpstr>Puzzles : Time preferences</vt:lpstr>
      <vt:lpstr>Dynamic consistency</vt:lpstr>
      <vt:lpstr>Puzzles : EU</vt:lpstr>
      <vt:lpstr>Puzzles - cont.</vt:lpstr>
      <vt:lpstr>Prospect theory</vt:lpstr>
      <vt:lpstr>Other anomalies: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Katrin Kish</dc:creator>
  <cp:lastModifiedBy>gilboa</cp:lastModifiedBy>
  <cp:revision>372</cp:revision>
  <dcterms:created xsi:type="dcterms:W3CDTF">2018-07-12T06:01:57Z</dcterms:created>
  <dcterms:modified xsi:type="dcterms:W3CDTF">2020-08-24T10:42:49Z</dcterms:modified>
</cp:coreProperties>
</file>